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</p:sldIdLst>
  <p:sldSz cx="9144000" cy="5143500" type="screen16x9"/>
  <p:notesSz cx="9144000" cy="51435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3" d="100"/>
          <a:sy n="143" d="100"/>
        </p:scale>
        <p:origin x="684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8356727" y="4690452"/>
            <a:ext cx="639597" cy="3582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67151" y="4869560"/>
            <a:ext cx="8075930" cy="0"/>
          </a:xfrm>
          <a:custGeom>
            <a:avLst/>
            <a:gdLst/>
            <a:ahLst/>
            <a:cxnLst/>
            <a:rect l="l" t="t" r="r" b="b"/>
            <a:pathLst>
              <a:path w="8075930">
                <a:moveTo>
                  <a:pt x="8075707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0"/>
            <a:ext cx="4716145" cy="3653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06679" y="499694"/>
            <a:ext cx="8130641" cy="3917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900" b="1" i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8356727" y="4690452"/>
            <a:ext cx="639597" cy="3582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67151" y="4869560"/>
            <a:ext cx="8075930" cy="0"/>
          </a:xfrm>
          <a:custGeom>
            <a:avLst/>
            <a:gdLst/>
            <a:ahLst/>
            <a:cxnLst/>
            <a:rect l="l" t="t" r="r" b="b"/>
            <a:pathLst>
              <a:path w="8075930">
                <a:moveTo>
                  <a:pt x="8075707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0"/>
            <a:ext cx="4716145" cy="3653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8356727" y="4690452"/>
            <a:ext cx="639597" cy="3582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67151" y="4869560"/>
            <a:ext cx="8075930" cy="0"/>
          </a:xfrm>
          <a:custGeom>
            <a:avLst/>
            <a:gdLst/>
            <a:ahLst/>
            <a:cxnLst/>
            <a:rect l="l" t="t" r="r" b="b"/>
            <a:pathLst>
              <a:path w="8075930">
                <a:moveTo>
                  <a:pt x="8075707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0"/>
            <a:ext cx="4716145" cy="3653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8356727" y="4690452"/>
            <a:ext cx="639597" cy="3582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67151" y="4869560"/>
            <a:ext cx="8075930" cy="0"/>
          </a:xfrm>
          <a:custGeom>
            <a:avLst/>
            <a:gdLst/>
            <a:ahLst/>
            <a:cxnLst/>
            <a:rect l="l" t="t" r="r" b="b"/>
            <a:pathLst>
              <a:path w="8075930">
                <a:moveTo>
                  <a:pt x="8075707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0"/>
            <a:ext cx="4716145" cy="3653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8356727" y="4690452"/>
            <a:ext cx="639597" cy="3582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06679" y="491439"/>
            <a:ext cx="4318635" cy="3917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981450" y="1085748"/>
            <a:ext cx="4787265" cy="13519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1" i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39.jpe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9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1.jpe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12" Type="http://schemas.openxmlformats.org/officeDocument/2006/relationships/image" Target="../media/image1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11" Type="http://schemas.openxmlformats.org/officeDocument/2006/relationships/image" Target="../media/image119.jpeg"/><Relationship Id="rId5" Type="http://schemas.openxmlformats.org/officeDocument/2006/relationships/image" Target="../media/image113.png"/><Relationship Id="rId10" Type="http://schemas.openxmlformats.org/officeDocument/2006/relationships/image" Target="../media/image118.jpeg"/><Relationship Id="rId4" Type="http://schemas.openxmlformats.org/officeDocument/2006/relationships/image" Target="../media/image112.png"/><Relationship Id="rId9" Type="http://schemas.openxmlformats.org/officeDocument/2006/relationships/image" Target="../media/image117.png"/><Relationship Id="rId14" Type="http://schemas.openxmlformats.org/officeDocument/2006/relationships/image" Target="../media/image92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9.jpeg"/><Relationship Id="rId5" Type="http://schemas.openxmlformats.org/officeDocument/2006/relationships/image" Target="../media/image128.png"/><Relationship Id="rId4" Type="http://schemas.openxmlformats.org/officeDocument/2006/relationships/image" Target="../media/image12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7.png"/><Relationship Id="rId18" Type="http://schemas.openxmlformats.org/officeDocument/2006/relationships/image" Target="../media/image152.png"/><Relationship Id="rId26" Type="http://schemas.openxmlformats.org/officeDocument/2006/relationships/image" Target="../media/image160.png"/><Relationship Id="rId39" Type="http://schemas.openxmlformats.org/officeDocument/2006/relationships/image" Target="../media/image173.png"/><Relationship Id="rId3" Type="http://schemas.openxmlformats.org/officeDocument/2006/relationships/image" Target="../media/image137.png"/><Relationship Id="rId21" Type="http://schemas.openxmlformats.org/officeDocument/2006/relationships/image" Target="../media/image155.png"/><Relationship Id="rId34" Type="http://schemas.openxmlformats.org/officeDocument/2006/relationships/image" Target="../media/image168.png"/><Relationship Id="rId42" Type="http://schemas.openxmlformats.org/officeDocument/2006/relationships/image" Target="../media/image176.png"/><Relationship Id="rId47" Type="http://schemas.openxmlformats.org/officeDocument/2006/relationships/image" Target="../media/image181.png"/><Relationship Id="rId50" Type="http://schemas.openxmlformats.org/officeDocument/2006/relationships/image" Target="../media/image184.png"/><Relationship Id="rId7" Type="http://schemas.openxmlformats.org/officeDocument/2006/relationships/image" Target="../media/image141.png"/><Relationship Id="rId12" Type="http://schemas.openxmlformats.org/officeDocument/2006/relationships/image" Target="../media/image146.png"/><Relationship Id="rId17" Type="http://schemas.openxmlformats.org/officeDocument/2006/relationships/image" Target="../media/image151.png"/><Relationship Id="rId25" Type="http://schemas.openxmlformats.org/officeDocument/2006/relationships/image" Target="../media/image159.png"/><Relationship Id="rId33" Type="http://schemas.openxmlformats.org/officeDocument/2006/relationships/image" Target="../media/image167.png"/><Relationship Id="rId38" Type="http://schemas.openxmlformats.org/officeDocument/2006/relationships/image" Target="../media/image172.png"/><Relationship Id="rId46" Type="http://schemas.openxmlformats.org/officeDocument/2006/relationships/image" Target="../media/image180.png"/><Relationship Id="rId2" Type="http://schemas.openxmlformats.org/officeDocument/2006/relationships/image" Target="../media/image136.png"/><Relationship Id="rId16" Type="http://schemas.openxmlformats.org/officeDocument/2006/relationships/image" Target="../media/image150.png"/><Relationship Id="rId20" Type="http://schemas.openxmlformats.org/officeDocument/2006/relationships/image" Target="../media/image154.png"/><Relationship Id="rId29" Type="http://schemas.openxmlformats.org/officeDocument/2006/relationships/image" Target="../media/image163.png"/><Relationship Id="rId41" Type="http://schemas.openxmlformats.org/officeDocument/2006/relationships/image" Target="../media/image17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0.png"/><Relationship Id="rId11" Type="http://schemas.openxmlformats.org/officeDocument/2006/relationships/image" Target="../media/image145.png"/><Relationship Id="rId24" Type="http://schemas.openxmlformats.org/officeDocument/2006/relationships/image" Target="../media/image158.png"/><Relationship Id="rId32" Type="http://schemas.openxmlformats.org/officeDocument/2006/relationships/image" Target="../media/image166.png"/><Relationship Id="rId37" Type="http://schemas.openxmlformats.org/officeDocument/2006/relationships/image" Target="../media/image171.png"/><Relationship Id="rId40" Type="http://schemas.openxmlformats.org/officeDocument/2006/relationships/image" Target="../media/image174.png"/><Relationship Id="rId45" Type="http://schemas.openxmlformats.org/officeDocument/2006/relationships/image" Target="../media/image179.png"/><Relationship Id="rId5" Type="http://schemas.openxmlformats.org/officeDocument/2006/relationships/image" Target="../media/image139.png"/><Relationship Id="rId15" Type="http://schemas.openxmlformats.org/officeDocument/2006/relationships/image" Target="../media/image149.png"/><Relationship Id="rId23" Type="http://schemas.openxmlformats.org/officeDocument/2006/relationships/image" Target="../media/image157.png"/><Relationship Id="rId28" Type="http://schemas.openxmlformats.org/officeDocument/2006/relationships/image" Target="../media/image162.png"/><Relationship Id="rId36" Type="http://schemas.openxmlformats.org/officeDocument/2006/relationships/image" Target="../media/image170.png"/><Relationship Id="rId49" Type="http://schemas.openxmlformats.org/officeDocument/2006/relationships/image" Target="../media/image183.png"/><Relationship Id="rId10" Type="http://schemas.openxmlformats.org/officeDocument/2006/relationships/image" Target="../media/image144.png"/><Relationship Id="rId19" Type="http://schemas.openxmlformats.org/officeDocument/2006/relationships/image" Target="../media/image153.png"/><Relationship Id="rId31" Type="http://schemas.openxmlformats.org/officeDocument/2006/relationships/image" Target="../media/image165.png"/><Relationship Id="rId44" Type="http://schemas.openxmlformats.org/officeDocument/2006/relationships/image" Target="../media/image178.png"/><Relationship Id="rId52" Type="http://schemas.openxmlformats.org/officeDocument/2006/relationships/image" Target="../media/image186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Relationship Id="rId14" Type="http://schemas.openxmlformats.org/officeDocument/2006/relationships/image" Target="../media/image148.png"/><Relationship Id="rId22" Type="http://schemas.openxmlformats.org/officeDocument/2006/relationships/image" Target="../media/image156.png"/><Relationship Id="rId27" Type="http://schemas.openxmlformats.org/officeDocument/2006/relationships/image" Target="../media/image161.png"/><Relationship Id="rId30" Type="http://schemas.openxmlformats.org/officeDocument/2006/relationships/image" Target="../media/image164.png"/><Relationship Id="rId35" Type="http://schemas.openxmlformats.org/officeDocument/2006/relationships/image" Target="../media/image169.png"/><Relationship Id="rId43" Type="http://schemas.openxmlformats.org/officeDocument/2006/relationships/image" Target="../media/image177.png"/><Relationship Id="rId48" Type="http://schemas.openxmlformats.org/officeDocument/2006/relationships/image" Target="../media/image182.png"/><Relationship Id="rId8" Type="http://schemas.openxmlformats.org/officeDocument/2006/relationships/image" Target="../media/image142.png"/><Relationship Id="rId51" Type="http://schemas.openxmlformats.org/officeDocument/2006/relationships/image" Target="../media/image18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19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151" y="4869560"/>
            <a:ext cx="8075930" cy="0"/>
          </a:xfrm>
          <a:custGeom>
            <a:avLst/>
            <a:gdLst/>
            <a:ahLst/>
            <a:cxnLst/>
            <a:rect l="l" t="t" r="r" b="b"/>
            <a:pathLst>
              <a:path w="8075930">
                <a:moveTo>
                  <a:pt x="8075707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16145" cy="365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22554" y="627126"/>
            <a:ext cx="23133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FF0000"/>
                </a:solidFill>
              </a:rPr>
              <a:t>青春就来电</a:t>
            </a:r>
            <a:endParaRPr sz="3600"/>
          </a:p>
        </p:txBody>
      </p:sp>
      <p:sp>
        <p:nvSpPr>
          <p:cNvPr id="5" name="object 5"/>
          <p:cNvSpPr txBox="1"/>
          <p:nvPr/>
        </p:nvSpPr>
        <p:spPr>
          <a:xfrm>
            <a:off x="422554" y="1432051"/>
            <a:ext cx="4675505" cy="930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latin typeface="微软雅黑" panose="020B0503020204020204" charset="-122"/>
                <a:cs typeface="微软雅黑" panose="020B0503020204020204" charset="-122"/>
              </a:rPr>
              <a:t>众泰E200新车上市发布会</a:t>
            </a:r>
            <a:endParaRPr sz="3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1360"/>
              </a:spcBef>
              <a:tabLst>
                <a:tab pos="2820670" algn="l"/>
              </a:tabLst>
            </a:pPr>
            <a:r>
              <a:rPr sz="1600" b="1" spc="-5" dirty="0">
                <a:latin typeface="微软雅黑" panose="020B0503020204020204" charset="-122"/>
                <a:cs typeface="微软雅黑" panose="020B0503020204020204" charset="-122"/>
              </a:rPr>
              <a:t>杭州焦点广告传播有限公司 </a:t>
            </a:r>
            <a:r>
              <a:rPr sz="1600" b="1" spc="4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600" b="1" spc="-5" dirty="0">
                <a:latin typeface="微软雅黑" panose="020B0503020204020204" charset="-122"/>
                <a:cs typeface="微软雅黑" panose="020B0503020204020204" charset="-122"/>
              </a:rPr>
              <a:t>|	2017.10.09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94397" y="2199703"/>
            <a:ext cx="2967101" cy="23879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58665" y="1283436"/>
            <a:ext cx="3976623" cy="33780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3222" y="580390"/>
            <a:ext cx="2159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/>
              <a:t>他们的购车观；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62050" y="4542535"/>
            <a:ext cx="2750185" cy="1517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800" spc="25" dirty="0">
                <a:latin typeface="微软雅黑" panose="020B0503020204020204" charset="-122"/>
                <a:cs typeface="微软雅黑" panose="020B0503020204020204" charset="-122"/>
              </a:rPr>
              <a:t>数据来源</a:t>
            </a:r>
            <a:r>
              <a:rPr sz="800" spc="5" dirty="0">
                <a:latin typeface="微软雅黑" panose="020B0503020204020204" charset="-122"/>
                <a:cs typeface="微软雅黑" panose="020B0503020204020204" charset="-122"/>
              </a:rPr>
              <a:t>：</a:t>
            </a:r>
            <a:r>
              <a:rPr sz="800" spc="5" dirty="0">
                <a:latin typeface="Arial" panose="020B0604020202020204"/>
                <a:cs typeface="Arial" panose="020B0604020202020204"/>
              </a:rPr>
              <a:t>J.D.Power</a:t>
            </a:r>
            <a:r>
              <a:rPr sz="800" spc="-15" dirty="0">
                <a:latin typeface="Arial" panose="020B0604020202020204"/>
                <a:cs typeface="Arial" panose="020B0604020202020204"/>
              </a:rPr>
              <a:t> </a:t>
            </a:r>
            <a:r>
              <a:rPr sz="800" spc="10" dirty="0">
                <a:latin typeface="Arial" panose="020B0604020202020204"/>
                <a:cs typeface="Arial" panose="020B0604020202020204"/>
              </a:rPr>
              <a:t>&amp;</a:t>
            </a:r>
            <a:r>
              <a:rPr sz="800" spc="5" dirty="0">
                <a:latin typeface="Arial" panose="020B0604020202020204"/>
                <a:cs typeface="Arial" panose="020B0604020202020204"/>
              </a:rPr>
              <a:t> </a:t>
            </a:r>
            <a:r>
              <a:rPr sz="800" spc="10" dirty="0">
                <a:latin typeface="Arial" panose="020B0604020202020204"/>
                <a:cs typeface="Arial" panose="020B0604020202020204"/>
              </a:rPr>
              <a:t>NETEASE</a:t>
            </a:r>
            <a:r>
              <a:rPr sz="800" spc="-30" dirty="0">
                <a:latin typeface="Arial" panose="020B0604020202020204"/>
                <a:cs typeface="Arial" panose="020B0604020202020204"/>
              </a:rPr>
              <a:t> </a:t>
            </a:r>
            <a:r>
              <a:rPr sz="800" spc="25" dirty="0">
                <a:latin typeface="微软雅黑" panose="020B0503020204020204" charset="-122"/>
                <a:cs typeface="微软雅黑" panose="020B0503020204020204" charset="-122"/>
              </a:rPr>
              <a:t>联合合调研（一</a:t>
            </a:r>
            <a:r>
              <a:rPr sz="800" spc="5" dirty="0">
                <a:latin typeface="微软雅黑" panose="020B0503020204020204" charset="-122"/>
                <a:cs typeface="微软雅黑" panose="020B0503020204020204" charset="-122"/>
              </a:rPr>
              <a:t>）</a:t>
            </a:r>
            <a:r>
              <a:rPr sz="800" spc="5" dirty="0">
                <a:latin typeface="Arial" panose="020B0604020202020204"/>
                <a:cs typeface="Arial" panose="020B0604020202020204"/>
              </a:rPr>
              <a:t>2016</a:t>
            </a:r>
            <a:endParaRPr sz="8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87315" y="4542535"/>
            <a:ext cx="2118360" cy="1517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800" spc="25" dirty="0">
                <a:latin typeface="微软雅黑" panose="020B0503020204020204" charset="-122"/>
                <a:cs typeface="微软雅黑" panose="020B0503020204020204" charset="-122"/>
              </a:rPr>
              <a:t>《</a:t>
            </a:r>
            <a:r>
              <a:rPr sz="800" spc="5" dirty="0">
                <a:latin typeface="Arial" panose="020B0604020202020204"/>
                <a:cs typeface="Arial" panose="020B0604020202020204"/>
              </a:rPr>
              <a:t>90</a:t>
            </a:r>
            <a:r>
              <a:rPr sz="800" spc="25" dirty="0">
                <a:latin typeface="微软雅黑" panose="020B0503020204020204" charset="-122"/>
                <a:cs typeface="微软雅黑" panose="020B0503020204020204" charset="-122"/>
              </a:rPr>
              <a:t>后购车趋势》</a:t>
            </a:r>
            <a:r>
              <a:rPr sz="800" spc="5" dirty="0">
                <a:latin typeface="Arial" panose="020B0604020202020204"/>
                <a:cs typeface="Arial" panose="020B0604020202020204"/>
              </a:rPr>
              <a:t>J.D.Power</a:t>
            </a:r>
            <a:r>
              <a:rPr sz="800" spc="25" dirty="0">
                <a:latin typeface="微软雅黑" panose="020B0503020204020204" charset="-122"/>
                <a:cs typeface="微软雅黑" panose="020B0503020204020204" charset="-122"/>
              </a:rPr>
              <a:t>与网易合作</a:t>
            </a:r>
            <a:r>
              <a:rPr sz="800" spc="5" dirty="0">
                <a:latin typeface="Arial" panose="020B0604020202020204"/>
                <a:cs typeface="Arial" panose="020B0604020202020204"/>
              </a:rPr>
              <a:t>2016</a:t>
            </a:r>
            <a:endParaRPr sz="8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332220" y="1810511"/>
            <a:ext cx="914400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716268" y="2272283"/>
            <a:ext cx="914400" cy="914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104888" y="2720339"/>
            <a:ext cx="909827" cy="9098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911596" y="2244851"/>
            <a:ext cx="914400" cy="9189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04788" y="2702051"/>
            <a:ext cx="914400" cy="9144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693407" y="3154679"/>
            <a:ext cx="914400" cy="9098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490971" y="2683764"/>
            <a:ext cx="914400" cy="9098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884164" y="3136392"/>
            <a:ext cx="914399" cy="9098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286500" y="3584447"/>
            <a:ext cx="914400" cy="9144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642354" y="2111451"/>
            <a:ext cx="332105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latin typeface="微软雅黑" panose="020B0503020204020204" charset="-122"/>
                <a:cs typeface="微软雅黑" panose="020B0503020204020204" charset="-122"/>
              </a:rPr>
              <a:t>安全的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  <a:p>
            <a:pPr marL="60960">
              <a:lnSpc>
                <a:spcPct val="100000"/>
              </a:lnSpc>
            </a:pPr>
            <a:r>
              <a:rPr sz="800" spc="-5" dirty="0">
                <a:latin typeface="微软雅黑" panose="020B0503020204020204" charset="-122"/>
                <a:cs typeface="微软雅黑" panose="020B0503020204020204" charset="-122"/>
              </a:rPr>
              <a:t>52%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22338" y="2506218"/>
            <a:ext cx="33210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960" marR="5080" indent="-48895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微软雅黑" panose="020B0503020204020204" charset="-122"/>
                <a:cs typeface="微软雅黑" panose="020B0503020204020204" charset="-122"/>
              </a:rPr>
              <a:t>大气的  </a:t>
            </a:r>
            <a:r>
              <a:rPr sz="800" spc="-5" dirty="0">
                <a:latin typeface="微软雅黑" panose="020B0503020204020204" charset="-122"/>
                <a:cs typeface="微软雅黑" panose="020B0503020204020204" charset="-122"/>
              </a:rPr>
              <a:t>46%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382382" y="2965831"/>
            <a:ext cx="33210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9690" marR="5080" indent="-47625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微软雅黑" panose="020B0503020204020204" charset="-122"/>
                <a:cs typeface="微软雅黑" panose="020B0503020204020204" charset="-122"/>
              </a:rPr>
              <a:t>男性化  </a:t>
            </a:r>
            <a:r>
              <a:rPr sz="800" spc="-5" dirty="0">
                <a:latin typeface="微软雅黑" panose="020B0503020204020204" charset="-122"/>
                <a:cs typeface="微软雅黑" panose="020B0503020204020204" charset="-122"/>
              </a:rPr>
              <a:t>28%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985761" y="3448939"/>
            <a:ext cx="33210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960" marR="5080" indent="-48895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微软雅黑" panose="020B0503020204020204" charset="-122"/>
                <a:cs typeface="微软雅黑" panose="020B0503020204020204" charset="-122"/>
              </a:rPr>
              <a:t>霸气的  </a:t>
            </a:r>
            <a:r>
              <a:rPr sz="800" spc="-5" dirty="0">
                <a:latin typeface="微软雅黑" panose="020B0503020204020204" charset="-122"/>
                <a:cs typeface="微软雅黑" panose="020B0503020204020204" charset="-122"/>
              </a:rPr>
              <a:t>20%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582536" y="2984373"/>
            <a:ext cx="33210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960" marR="5080" indent="-48895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微软雅黑" panose="020B0503020204020204" charset="-122"/>
                <a:cs typeface="微软雅黑" panose="020B0503020204020204" charset="-122"/>
              </a:rPr>
              <a:t>时髦的  </a:t>
            </a:r>
            <a:r>
              <a:rPr sz="800" spc="-5" dirty="0">
                <a:latin typeface="微软雅黑" panose="020B0503020204020204" charset="-122"/>
                <a:cs typeface="微软雅黑" panose="020B0503020204020204" charset="-122"/>
              </a:rPr>
              <a:t>28%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182359" y="2529967"/>
            <a:ext cx="33210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960" marR="5715" indent="-48895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微软雅黑" panose="020B0503020204020204" charset="-122"/>
                <a:cs typeface="微软雅黑" panose="020B0503020204020204" charset="-122"/>
              </a:rPr>
              <a:t>运动的  </a:t>
            </a:r>
            <a:r>
              <a:rPr sz="800" spc="-5" dirty="0">
                <a:latin typeface="微软雅黑" panose="020B0503020204020204" charset="-122"/>
                <a:cs typeface="微软雅黑" panose="020B0503020204020204" charset="-122"/>
              </a:rPr>
              <a:t>46%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756275" y="2965831"/>
            <a:ext cx="33210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960" marR="5080" indent="-48895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微软雅黑" panose="020B0503020204020204" charset="-122"/>
                <a:cs typeface="微软雅黑" panose="020B0503020204020204" charset="-122"/>
              </a:rPr>
              <a:t>实用的  </a:t>
            </a:r>
            <a:r>
              <a:rPr sz="800" spc="-5" dirty="0">
                <a:latin typeface="微软雅黑" panose="020B0503020204020204" charset="-122"/>
                <a:cs typeface="微软雅黑" panose="020B0503020204020204" charset="-122"/>
              </a:rPr>
              <a:t>38%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179565" y="3448939"/>
            <a:ext cx="33210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" marR="5715" indent="-3175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微软雅黑" panose="020B0503020204020204" charset="-122"/>
                <a:cs typeface="微软雅黑" panose="020B0503020204020204" charset="-122"/>
              </a:rPr>
              <a:t>豪华的  </a:t>
            </a:r>
            <a:r>
              <a:rPr sz="800" spc="-5" dirty="0">
                <a:latin typeface="微软雅黑" panose="020B0503020204020204" charset="-122"/>
                <a:cs typeface="微软雅黑" panose="020B0503020204020204" charset="-122"/>
              </a:rPr>
              <a:t>28</a:t>
            </a:r>
            <a:r>
              <a:rPr sz="800" dirty="0">
                <a:latin typeface="微软雅黑" panose="020B0503020204020204" charset="-122"/>
                <a:cs typeface="微软雅黑" panose="020B0503020204020204" charset="-122"/>
              </a:rPr>
              <a:t>%%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585331" y="3899712"/>
            <a:ext cx="33210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960" marR="5080" indent="-48895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微软雅黑" panose="020B0503020204020204" charset="-122"/>
                <a:cs typeface="微软雅黑" panose="020B0503020204020204" charset="-122"/>
              </a:rPr>
              <a:t>独特的  </a:t>
            </a:r>
            <a:r>
              <a:rPr sz="800" spc="-5" dirty="0">
                <a:latin typeface="微软雅黑" panose="020B0503020204020204" charset="-122"/>
                <a:cs typeface="微软雅黑" panose="020B0503020204020204" charset="-122"/>
              </a:rPr>
              <a:t>20%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421891" y="2795016"/>
            <a:ext cx="198120" cy="1518285"/>
          </a:xfrm>
          <a:custGeom>
            <a:avLst/>
            <a:gdLst/>
            <a:ahLst/>
            <a:cxnLst/>
            <a:rect l="l" t="t" r="r" b="b"/>
            <a:pathLst>
              <a:path w="198119" h="1518285">
                <a:moveTo>
                  <a:pt x="0" y="1517904"/>
                </a:moveTo>
                <a:lnTo>
                  <a:pt x="198119" y="1517904"/>
                </a:lnTo>
                <a:lnTo>
                  <a:pt x="198119" y="0"/>
                </a:lnTo>
                <a:lnTo>
                  <a:pt x="0" y="0"/>
                </a:lnTo>
                <a:lnTo>
                  <a:pt x="0" y="1517904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546604" y="3624071"/>
            <a:ext cx="196850" cy="687705"/>
          </a:xfrm>
          <a:custGeom>
            <a:avLst/>
            <a:gdLst/>
            <a:ahLst/>
            <a:cxnLst/>
            <a:rect l="l" t="t" r="r" b="b"/>
            <a:pathLst>
              <a:path w="196850" h="687704">
                <a:moveTo>
                  <a:pt x="196595" y="0"/>
                </a:moveTo>
                <a:lnTo>
                  <a:pt x="0" y="0"/>
                </a:lnTo>
                <a:lnTo>
                  <a:pt x="0" y="687323"/>
                </a:lnTo>
                <a:lnTo>
                  <a:pt x="196595" y="687323"/>
                </a:lnTo>
                <a:lnTo>
                  <a:pt x="196595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672840" y="3890771"/>
            <a:ext cx="196850" cy="421005"/>
          </a:xfrm>
          <a:custGeom>
            <a:avLst/>
            <a:gdLst/>
            <a:ahLst/>
            <a:cxnLst/>
            <a:rect l="l" t="t" r="r" b="b"/>
            <a:pathLst>
              <a:path w="196850" h="421004">
                <a:moveTo>
                  <a:pt x="196596" y="0"/>
                </a:moveTo>
                <a:lnTo>
                  <a:pt x="0" y="0"/>
                </a:lnTo>
                <a:lnTo>
                  <a:pt x="0" y="420623"/>
                </a:lnTo>
                <a:lnTo>
                  <a:pt x="196596" y="420623"/>
                </a:lnTo>
                <a:lnTo>
                  <a:pt x="196596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618488" y="2974848"/>
            <a:ext cx="196850" cy="1336675"/>
          </a:xfrm>
          <a:custGeom>
            <a:avLst/>
            <a:gdLst/>
            <a:ahLst/>
            <a:cxnLst/>
            <a:rect l="l" t="t" r="r" b="b"/>
            <a:pathLst>
              <a:path w="196850" h="1336675">
                <a:moveTo>
                  <a:pt x="196595" y="0"/>
                </a:moveTo>
                <a:lnTo>
                  <a:pt x="0" y="0"/>
                </a:lnTo>
                <a:lnTo>
                  <a:pt x="0" y="1336548"/>
                </a:lnTo>
                <a:lnTo>
                  <a:pt x="196595" y="1336548"/>
                </a:lnTo>
                <a:lnTo>
                  <a:pt x="196595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743200" y="3718559"/>
            <a:ext cx="198120" cy="593090"/>
          </a:xfrm>
          <a:custGeom>
            <a:avLst/>
            <a:gdLst/>
            <a:ahLst/>
            <a:cxnLst/>
            <a:rect l="l" t="t" r="r" b="b"/>
            <a:pathLst>
              <a:path w="198119" h="593089">
                <a:moveTo>
                  <a:pt x="198119" y="0"/>
                </a:moveTo>
                <a:lnTo>
                  <a:pt x="0" y="0"/>
                </a:lnTo>
                <a:lnTo>
                  <a:pt x="0" y="592835"/>
                </a:lnTo>
                <a:lnTo>
                  <a:pt x="198119" y="592835"/>
                </a:lnTo>
                <a:lnTo>
                  <a:pt x="198119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869435" y="4017264"/>
            <a:ext cx="196850" cy="294640"/>
          </a:xfrm>
          <a:custGeom>
            <a:avLst/>
            <a:gdLst/>
            <a:ahLst/>
            <a:cxnLst/>
            <a:rect l="l" t="t" r="r" b="b"/>
            <a:pathLst>
              <a:path w="196850" h="294639">
                <a:moveTo>
                  <a:pt x="196596" y="0"/>
                </a:moveTo>
                <a:lnTo>
                  <a:pt x="0" y="0"/>
                </a:lnTo>
                <a:lnTo>
                  <a:pt x="0" y="294132"/>
                </a:lnTo>
                <a:lnTo>
                  <a:pt x="196596" y="294132"/>
                </a:lnTo>
                <a:lnTo>
                  <a:pt x="196596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815083" y="3209544"/>
            <a:ext cx="196850" cy="1102360"/>
          </a:xfrm>
          <a:custGeom>
            <a:avLst/>
            <a:gdLst/>
            <a:ahLst/>
            <a:cxnLst/>
            <a:rect l="l" t="t" r="r" b="b"/>
            <a:pathLst>
              <a:path w="196850" h="1102360">
                <a:moveTo>
                  <a:pt x="196596" y="0"/>
                </a:moveTo>
                <a:lnTo>
                  <a:pt x="0" y="0"/>
                </a:lnTo>
                <a:lnTo>
                  <a:pt x="0" y="1101852"/>
                </a:lnTo>
                <a:lnTo>
                  <a:pt x="196596" y="1101852"/>
                </a:lnTo>
                <a:lnTo>
                  <a:pt x="196596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941320" y="3820667"/>
            <a:ext cx="196850" cy="490855"/>
          </a:xfrm>
          <a:custGeom>
            <a:avLst/>
            <a:gdLst/>
            <a:ahLst/>
            <a:cxnLst/>
            <a:rect l="l" t="t" r="r" b="b"/>
            <a:pathLst>
              <a:path w="196850" h="490854">
                <a:moveTo>
                  <a:pt x="196596" y="0"/>
                </a:moveTo>
                <a:lnTo>
                  <a:pt x="0" y="0"/>
                </a:lnTo>
                <a:lnTo>
                  <a:pt x="0" y="490727"/>
                </a:lnTo>
                <a:lnTo>
                  <a:pt x="196596" y="490727"/>
                </a:lnTo>
                <a:lnTo>
                  <a:pt x="196596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066032" y="4087367"/>
            <a:ext cx="196850" cy="224154"/>
          </a:xfrm>
          <a:custGeom>
            <a:avLst/>
            <a:gdLst/>
            <a:ahLst/>
            <a:cxnLst/>
            <a:rect l="l" t="t" r="r" b="b"/>
            <a:pathLst>
              <a:path w="196850" h="224154">
                <a:moveTo>
                  <a:pt x="196595" y="0"/>
                </a:moveTo>
                <a:lnTo>
                  <a:pt x="0" y="0"/>
                </a:lnTo>
                <a:lnTo>
                  <a:pt x="0" y="224027"/>
                </a:lnTo>
                <a:lnTo>
                  <a:pt x="196595" y="224027"/>
                </a:lnTo>
                <a:lnTo>
                  <a:pt x="196595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011679" y="3346703"/>
            <a:ext cx="196850" cy="965200"/>
          </a:xfrm>
          <a:custGeom>
            <a:avLst/>
            <a:gdLst/>
            <a:ahLst/>
            <a:cxnLst/>
            <a:rect l="l" t="t" r="r" b="b"/>
            <a:pathLst>
              <a:path w="196850" h="965200">
                <a:moveTo>
                  <a:pt x="196595" y="0"/>
                </a:moveTo>
                <a:lnTo>
                  <a:pt x="0" y="0"/>
                </a:lnTo>
                <a:lnTo>
                  <a:pt x="0" y="964692"/>
                </a:lnTo>
                <a:lnTo>
                  <a:pt x="196595" y="964692"/>
                </a:lnTo>
                <a:lnTo>
                  <a:pt x="196595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137916" y="3887723"/>
            <a:ext cx="196850" cy="424180"/>
          </a:xfrm>
          <a:custGeom>
            <a:avLst/>
            <a:gdLst/>
            <a:ahLst/>
            <a:cxnLst/>
            <a:rect l="l" t="t" r="r" b="b"/>
            <a:pathLst>
              <a:path w="196850" h="424179">
                <a:moveTo>
                  <a:pt x="196595" y="0"/>
                </a:moveTo>
                <a:lnTo>
                  <a:pt x="0" y="0"/>
                </a:lnTo>
                <a:lnTo>
                  <a:pt x="0" y="423672"/>
                </a:lnTo>
                <a:lnTo>
                  <a:pt x="196595" y="423672"/>
                </a:lnTo>
                <a:lnTo>
                  <a:pt x="196595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262628" y="4087367"/>
            <a:ext cx="196850" cy="224154"/>
          </a:xfrm>
          <a:custGeom>
            <a:avLst/>
            <a:gdLst/>
            <a:ahLst/>
            <a:cxnLst/>
            <a:rect l="l" t="t" r="r" b="b"/>
            <a:pathLst>
              <a:path w="196850" h="224154">
                <a:moveTo>
                  <a:pt x="196596" y="0"/>
                </a:moveTo>
                <a:lnTo>
                  <a:pt x="0" y="0"/>
                </a:lnTo>
                <a:lnTo>
                  <a:pt x="0" y="224027"/>
                </a:lnTo>
                <a:lnTo>
                  <a:pt x="196596" y="224027"/>
                </a:lnTo>
                <a:lnTo>
                  <a:pt x="196596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252727" y="2468879"/>
            <a:ext cx="0" cy="1842770"/>
          </a:xfrm>
          <a:custGeom>
            <a:avLst/>
            <a:gdLst/>
            <a:ahLst/>
            <a:cxnLst/>
            <a:rect l="l" t="t" r="r" b="b"/>
            <a:pathLst>
              <a:path h="1842770">
                <a:moveTo>
                  <a:pt x="0" y="1842515"/>
                </a:moveTo>
                <a:lnTo>
                  <a:pt x="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252727" y="4311396"/>
            <a:ext cx="3375660" cy="0"/>
          </a:xfrm>
          <a:custGeom>
            <a:avLst/>
            <a:gdLst/>
            <a:ahLst/>
            <a:cxnLst/>
            <a:rect l="l" t="t" r="r" b="b"/>
            <a:pathLst>
              <a:path w="3375660">
                <a:moveTo>
                  <a:pt x="0" y="0"/>
                </a:moveTo>
                <a:lnTo>
                  <a:pt x="337566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1400683" y="2647569"/>
            <a:ext cx="241300" cy="102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-5" dirty="0">
                <a:latin typeface="Arial" panose="020B0604020202020204"/>
                <a:cs typeface="Arial" panose="020B0604020202020204"/>
              </a:rPr>
              <a:t>49</a:t>
            </a:r>
            <a:r>
              <a:rPr sz="500" dirty="0">
                <a:latin typeface="Arial" panose="020B0604020202020204"/>
                <a:cs typeface="Arial" panose="020B0604020202020204"/>
              </a:rPr>
              <a:t>.</a:t>
            </a:r>
            <a:r>
              <a:rPr sz="500" spc="-5" dirty="0">
                <a:latin typeface="Arial" panose="020B0604020202020204"/>
                <a:cs typeface="Arial" panose="020B0604020202020204"/>
              </a:rPr>
              <a:t>40</a:t>
            </a:r>
            <a:r>
              <a:rPr sz="500" dirty="0">
                <a:latin typeface="Arial" panose="020B0604020202020204"/>
                <a:cs typeface="Arial" panose="020B0604020202020204"/>
              </a:rPr>
              <a:t>%</a:t>
            </a:r>
            <a:endParaRPr sz="5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650996" y="3744595"/>
            <a:ext cx="241300" cy="102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" spc="-5" dirty="0">
                <a:latin typeface="Arial" panose="020B0604020202020204"/>
                <a:cs typeface="Arial" panose="020B0604020202020204"/>
              </a:rPr>
              <a:t>13</a:t>
            </a:r>
            <a:r>
              <a:rPr sz="500" dirty="0">
                <a:latin typeface="Arial" panose="020B0604020202020204"/>
                <a:cs typeface="Arial" panose="020B0604020202020204"/>
              </a:rPr>
              <a:t>.</a:t>
            </a:r>
            <a:r>
              <a:rPr sz="500" spc="-5" dirty="0">
                <a:latin typeface="Arial" panose="020B0604020202020204"/>
                <a:cs typeface="Arial" panose="020B0604020202020204"/>
              </a:rPr>
              <a:t>70</a:t>
            </a:r>
            <a:r>
              <a:rPr sz="500" dirty="0">
                <a:latin typeface="Arial" panose="020B0604020202020204"/>
                <a:cs typeface="Arial" panose="020B0604020202020204"/>
              </a:rPr>
              <a:t>%</a:t>
            </a:r>
            <a:endParaRPr sz="5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597278" y="2828925"/>
            <a:ext cx="241300" cy="102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-5" dirty="0">
                <a:latin typeface="Arial" panose="020B0604020202020204"/>
                <a:cs typeface="Arial" panose="020B0604020202020204"/>
              </a:rPr>
              <a:t>43</a:t>
            </a:r>
            <a:r>
              <a:rPr sz="500" dirty="0">
                <a:latin typeface="Arial" panose="020B0604020202020204"/>
                <a:cs typeface="Arial" panose="020B0604020202020204"/>
              </a:rPr>
              <a:t>.</a:t>
            </a:r>
            <a:r>
              <a:rPr sz="500" spc="-5" dirty="0">
                <a:latin typeface="Arial" panose="020B0604020202020204"/>
                <a:cs typeface="Arial" panose="020B0604020202020204"/>
              </a:rPr>
              <a:t>50</a:t>
            </a:r>
            <a:r>
              <a:rPr sz="500" dirty="0">
                <a:latin typeface="Arial" panose="020B0604020202020204"/>
                <a:cs typeface="Arial" panose="020B0604020202020204"/>
              </a:rPr>
              <a:t>%</a:t>
            </a:r>
            <a:endParaRPr sz="5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525648" y="3458692"/>
            <a:ext cx="438150" cy="21653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sz="500" spc="-5" dirty="0">
                <a:latin typeface="Arial" panose="020B0604020202020204"/>
                <a:cs typeface="Arial" panose="020B0604020202020204"/>
              </a:rPr>
              <a:t>22.40%</a:t>
            </a:r>
            <a:endParaRPr sz="500">
              <a:latin typeface="Arial" panose="020B0604020202020204"/>
              <a:cs typeface="Arial" panose="020B0604020202020204"/>
            </a:endParaRPr>
          </a:p>
          <a:p>
            <a:pPr marL="209550">
              <a:lnSpc>
                <a:spcPct val="100000"/>
              </a:lnSpc>
              <a:spcBef>
                <a:spcPts val="150"/>
              </a:spcBef>
            </a:pPr>
            <a:r>
              <a:rPr sz="500" spc="-5" dirty="0">
                <a:latin typeface="Arial" panose="020B0604020202020204"/>
                <a:cs typeface="Arial" panose="020B0604020202020204"/>
              </a:rPr>
              <a:t>19</a:t>
            </a:r>
            <a:r>
              <a:rPr sz="500" dirty="0">
                <a:latin typeface="Arial" panose="020B0604020202020204"/>
                <a:cs typeface="Arial" panose="020B0604020202020204"/>
              </a:rPr>
              <a:t>.</a:t>
            </a:r>
            <a:r>
              <a:rPr sz="500" spc="-5" dirty="0">
                <a:latin typeface="Arial" panose="020B0604020202020204"/>
                <a:cs typeface="Arial" panose="020B0604020202020204"/>
              </a:rPr>
              <a:t>30</a:t>
            </a:r>
            <a:r>
              <a:rPr sz="500" dirty="0">
                <a:latin typeface="Arial" panose="020B0604020202020204"/>
                <a:cs typeface="Arial" panose="020B0604020202020204"/>
              </a:rPr>
              <a:t>%</a:t>
            </a:r>
            <a:endParaRPr sz="5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794129" y="3062477"/>
            <a:ext cx="241300" cy="102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-5" dirty="0">
                <a:latin typeface="Arial" panose="020B0604020202020204"/>
                <a:cs typeface="Arial" panose="020B0604020202020204"/>
              </a:rPr>
              <a:t>35</a:t>
            </a:r>
            <a:r>
              <a:rPr sz="500" dirty="0">
                <a:latin typeface="Arial" panose="020B0604020202020204"/>
                <a:cs typeface="Arial" panose="020B0604020202020204"/>
              </a:rPr>
              <a:t>.</a:t>
            </a:r>
            <a:r>
              <a:rPr sz="500" spc="-5" dirty="0">
                <a:latin typeface="Arial" panose="020B0604020202020204"/>
                <a:cs typeface="Arial" panose="020B0604020202020204"/>
              </a:rPr>
              <a:t>90</a:t>
            </a:r>
            <a:r>
              <a:rPr sz="500" dirty="0">
                <a:latin typeface="Arial" panose="020B0604020202020204"/>
                <a:cs typeface="Arial" panose="020B0604020202020204"/>
              </a:rPr>
              <a:t>%</a:t>
            </a:r>
            <a:endParaRPr sz="5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919222" y="3673855"/>
            <a:ext cx="241300" cy="102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" spc="-5" dirty="0">
                <a:latin typeface="Arial" panose="020B0604020202020204"/>
                <a:cs typeface="Arial" panose="020B0604020202020204"/>
              </a:rPr>
              <a:t>16</a:t>
            </a:r>
            <a:r>
              <a:rPr sz="500" dirty="0">
                <a:latin typeface="Arial" panose="020B0604020202020204"/>
                <a:cs typeface="Arial" panose="020B0604020202020204"/>
              </a:rPr>
              <a:t>.</a:t>
            </a:r>
            <a:r>
              <a:rPr sz="500" spc="-5" dirty="0">
                <a:latin typeface="Arial" panose="020B0604020202020204"/>
                <a:cs typeface="Arial" panose="020B0604020202020204"/>
              </a:rPr>
              <a:t>00</a:t>
            </a:r>
            <a:r>
              <a:rPr sz="500" dirty="0">
                <a:latin typeface="Arial" panose="020B0604020202020204"/>
                <a:cs typeface="Arial" panose="020B0604020202020204"/>
              </a:rPr>
              <a:t>%</a:t>
            </a:r>
            <a:endParaRPr sz="5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990725" y="3200781"/>
            <a:ext cx="241300" cy="102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-5" dirty="0">
                <a:latin typeface="Arial" panose="020B0604020202020204"/>
                <a:cs typeface="Arial" panose="020B0604020202020204"/>
              </a:rPr>
              <a:t>31</a:t>
            </a:r>
            <a:r>
              <a:rPr sz="500" dirty="0">
                <a:latin typeface="Arial" panose="020B0604020202020204"/>
                <a:cs typeface="Arial" panose="020B0604020202020204"/>
              </a:rPr>
              <a:t>.</a:t>
            </a:r>
            <a:r>
              <a:rPr sz="500" spc="-5" dirty="0">
                <a:latin typeface="Arial" panose="020B0604020202020204"/>
                <a:cs typeface="Arial" panose="020B0604020202020204"/>
              </a:rPr>
              <a:t>40</a:t>
            </a:r>
            <a:r>
              <a:rPr sz="500" dirty="0">
                <a:latin typeface="Arial" panose="020B0604020202020204"/>
                <a:cs typeface="Arial" panose="020B0604020202020204"/>
              </a:rPr>
              <a:t>%</a:t>
            </a:r>
            <a:endParaRPr sz="5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115817" y="3741547"/>
            <a:ext cx="241300" cy="102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" spc="-5" dirty="0">
                <a:latin typeface="Arial" panose="020B0604020202020204"/>
                <a:cs typeface="Arial" panose="020B0604020202020204"/>
              </a:rPr>
              <a:t>13</a:t>
            </a:r>
            <a:r>
              <a:rPr sz="500" dirty="0">
                <a:latin typeface="Arial" panose="020B0604020202020204"/>
                <a:cs typeface="Arial" panose="020B0604020202020204"/>
              </a:rPr>
              <a:t>.</a:t>
            </a:r>
            <a:r>
              <a:rPr sz="500" spc="-5" dirty="0">
                <a:latin typeface="Arial" panose="020B0604020202020204"/>
                <a:cs typeface="Arial" panose="020B0604020202020204"/>
              </a:rPr>
              <a:t>80</a:t>
            </a:r>
            <a:r>
              <a:rPr sz="500" dirty="0">
                <a:latin typeface="Arial" panose="020B0604020202020204"/>
                <a:cs typeface="Arial" panose="020B0604020202020204"/>
              </a:rPr>
              <a:t>%</a:t>
            </a:r>
            <a:endParaRPr sz="5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864355" y="3870756"/>
            <a:ext cx="599440" cy="1733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580"/>
              </a:lnSpc>
              <a:spcBef>
                <a:spcPts val="105"/>
              </a:spcBef>
            </a:pPr>
            <a:r>
              <a:rPr sz="500" spc="-5" dirty="0">
                <a:latin typeface="Arial" panose="020B0604020202020204"/>
                <a:cs typeface="Arial" panose="020B0604020202020204"/>
              </a:rPr>
              <a:t>9.60%</a:t>
            </a:r>
            <a:endParaRPr sz="500">
              <a:latin typeface="Arial" panose="020B0604020202020204"/>
              <a:cs typeface="Arial" panose="020B0604020202020204"/>
            </a:endParaRPr>
          </a:p>
          <a:p>
            <a:pPr marL="208915">
              <a:lnSpc>
                <a:spcPts val="580"/>
              </a:lnSpc>
            </a:pPr>
            <a:r>
              <a:rPr sz="500" spc="-5" dirty="0">
                <a:latin typeface="Arial" panose="020B0604020202020204"/>
                <a:cs typeface="Arial" panose="020B0604020202020204"/>
              </a:rPr>
              <a:t>7.30%</a:t>
            </a:r>
            <a:r>
              <a:rPr sz="500" spc="-45" dirty="0">
                <a:latin typeface="Arial" panose="020B0604020202020204"/>
                <a:cs typeface="Arial" panose="020B0604020202020204"/>
              </a:rPr>
              <a:t> </a:t>
            </a:r>
            <a:r>
              <a:rPr sz="500" spc="-5" dirty="0">
                <a:latin typeface="Arial" panose="020B0604020202020204"/>
                <a:cs typeface="Arial" panose="020B0604020202020204"/>
              </a:rPr>
              <a:t>7.30%</a:t>
            </a:r>
            <a:endParaRPr sz="5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970584" y="3950309"/>
            <a:ext cx="241300" cy="102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" spc="-5" dirty="0">
                <a:latin typeface="Arial" panose="020B0604020202020204"/>
                <a:cs typeface="Arial" panose="020B0604020202020204"/>
              </a:rPr>
              <a:t>10</a:t>
            </a:r>
            <a:r>
              <a:rPr sz="500" dirty="0">
                <a:latin typeface="Arial" panose="020B0604020202020204"/>
                <a:cs typeface="Arial" panose="020B0604020202020204"/>
              </a:rPr>
              <a:t>.</a:t>
            </a:r>
            <a:r>
              <a:rPr sz="500" spc="-5" dirty="0">
                <a:latin typeface="Arial" panose="020B0604020202020204"/>
                <a:cs typeface="Arial" panose="020B0604020202020204"/>
              </a:rPr>
              <a:t>00</a:t>
            </a:r>
            <a:r>
              <a:rPr sz="500" dirty="0">
                <a:latin typeface="Arial" panose="020B0604020202020204"/>
                <a:cs typeface="Arial" panose="020B0604020202020204"/>
              </a:rPr>
              <a:t>%</a:t>
            </a:r>
            <a:endParaRPr sz="5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970584" y="3642741"/>
            <a:ext cx="241300" cy="102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" spc="-5" dirty="0">
                <a:latin typeface="Arial" panose="020B0604020202020204"/>
                <a:cs typeface="Arial" panose="020B0604020202020204"/>
              </a:rPr>
              <a:t>20</a:t>
            </a:r>
            <a:r>
              <a:rPr sz="500" dirty="0">
                <a:latin typeface="Arial" panose="020B0604020202020204"/>
                <a:cs typeface="Arial" panose="020B0604020202020204"/>
              </a:rPr>
              <a:t>.</a:t>
            </a:r>
            <a:r>
              <a:rPr sz="500" spc="-5" dirty="0">
                <a:latin typeface="Arial" panose="020B0604020202020204"/>
                <a:cs typeface="Arial" panose="020B0604020202020204"/>
              </a:rPr>
              <a:t>00</a:t>
            </a:r>
            <a:r>
              <a:rPr sz="500" dirty="0">
                <a:latin typeface="Arial" panose="020B0604020202020204"/>
                <a:cs typeface="Arial" panose="020B0604020202020204"/>
              </a:rPr>
              <a:t>%</a:t>
            </a:r>
            <a:endParaRPr sz="5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970584" y="3335527"/>
            <a:ext cx="241300" cy="102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-5" dirty="0">
                <a:latin typeface="Arial" panose="020B0604020202020204"/>
                <a:cs typeface="Arial" panose="020B0604020202020204"/>
              </a:rPr>
              <a:t>30</a:t>
            </a:r>
            <a:r>
              <a:rPr sz="500" dirty="0">
                <a:latin typeface="Arial" panose="020B0604020202020204"/>
                <a:cs typeface="Arial" panose="020B0604020202020204"/>
              </a:rPr>
              <a:t>.</a:t>
            </a:r>
            <a:r>
              <a:rPr sz="500" spc="-5" dirty="0">
                <a:latin typeface="Arial" panose="020B0604020202020204"/>
                <a:cs typeface="Arial" panose="020B0604020202020204"/>
              </a:rPr>
              <a:t>00</a:t>
            </a:r>
            <a:r>
              <a:rPr sz="500" dirty="0">
                <a:latin typeface="Arial" panose="020B0604020202020204"/>
                <a:cs typeface="Arial" panose="020B0604020202020204"/>
              </a:rPr>
              <a:t>%</a:t>
            </a:r>
            <a:endParaRPr sz="5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970584" y="3028315"/>
            <a:ext cx="241300" cy="102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-5" dirty="0">
                <a:latin typeface="Arial" panose="020B0604020202020204"/>
                <a:cs typeface="Arial" panose="020B0604020202020204"/>
              </a:rPr>
              <a:t>40</a:t>
            </a:r>
            <a:r>
              <a:rPr sz="500" dirty="0">
                <a:latin typeface="Arial" panose="020B0604020202020204"/>
                <a:cs typeface="Arial" panose="020B0604020202020204"/>
              </a:rPr>
              <a:t>.</a:t>
            </a:r>
            <a:r>
              <a:rPr sz="500" spc="-5" dirty="0">
                <a:latin typeface="Arial" panose="020B0604020202020204"/>
                <a:cs typeface="Arial" panose="020B0604020202020204"/>
              </a:rPr>
              <a:t>00</a:t>
            </a:r>
            <a:r>
              <a:rPr sz="500" dirty="0">
                <a:latin typeface="Arial" panose="020B0604020202020204"/>
                <a:cs typeface="Arial" panose="020B0604020202020204"/>
              </a:rPr>
              <a:t>%</a:t>
            </a:r>
            <a:endParaRPr sz="5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970584" y="2721102"/>
            <a:ext cx="241300" cy="102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-5" dirty="0">
                <a:latin typeface="Arial" panose="020B0604020202020204"/>
                <a:cs typeface="Arial" panose="020B0604020202020204"/>
              </a:rPr>
              <a:t>50</a:t>
            </a:r>
            <a:r>
              <a:rPr sz="500" dirty="0">
                <a:latin typeface="Arial" panose="020B0604020202020204"/>
                <a:cs typeface="Arial" panose="020B0604020202020204"/>
              </a:rPr>
              <a:t>.</a:t>
            </a:r>
            <a:r>
              <a:rPr sz="500" spc="-5" dirty="0">
                <a:latin typeface="Arial" panose="020B0604020202020204"/>
                <a:cs typeface="Arial" panose="020B0604020202020204"/>
              </a:rPr>
              <a:t>00</a:t>
            </a:r>
            <a:r>
              <a:rPr sz="500" dirty="0">
                <a:latin typeface="Arial" panose="020B0604020202020204"/>
                <a:cs typeface="Arial" panose="020B0604020202020204"/>
              </a:rPr>
              <a:t>%</a:t>
            </a:r>
            <a:endParaRPr sz="5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970584" y="2413762"/>
            <a:ext cx="241300" cy="102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spc="-5" dirty="0">
                <a:latin typeface="Arial" panose="020B0604020202020204"/>
                <a:cs typeface="Arial" panose="020B0604020202020204"/>
              </a:rPr>
              <a:t>60</a:t>
            </a:r>
            <a:r>
              <a:rPr sz="500" dirty="0">
                <a:latin typeface="Arial" panose="020B0604020202020204"/>
                <a:cs typeface="Arial" panose="020B0604020202020204"/>
              </a:rPr>
              <a:t>.</a:t>
            </a:r>
            <a:r>
              <a:rPr sz="500" spc="-5" dirty="0">
                <a:latin typeface="Arial" panose="020B0604020202020204"/>
                <a:cs typeface="Arial" panose="020B0604020202020204"/>
              </a:rPr>
              <a:t>00</a:t>
            </a:r>
            <a:r>
              <a:rPr sz="500" dirty="0">
                <a:latin typeface="Arial" panose="020B0604020202020204"/>
                <a:cs typeface="Arial" panose="020B0604020202020204"/>
              </a:rPr>
              <a:t>%</a:t>
            </a:r>
            <a:endParaRPr sz="5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2467355" y="2689860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0" y="33527"/>
                </a:moveTo>
                <a:lnTo>
                  <a:pt x="33527" y="33527"/>
                </a:lnTo>
                <a:lnTo>
                  <a:pt x="33527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964997" y="4237735"/>
            <a:ext cx="3623310" cy="21907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53975">
              <a:lnSpc>
                <a:spcPct val="100000"/>
              </a:lnSpc>
              <a:spcBef>
                <a:spcPts val="260"/>
              </a:spcBef>
            </a:pPr>
            <a:r>
              <a:rPr sz="500" spc="-5" dirty="0">
                <a:latin typeface="Arial" panose="020B0604020202020204"/>
                <a:cs typeface="Arial" panose="020B0604020202020204"/>
              </a:rPr>
              <a:t>0.00%</a:t>
            </a:r>
            <a:endParaRPr sz="50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  <a:tabLst>
                <a:tab pos="722630" algn="l"/>
                <a:tab pos="1847850" algn="l"/>
                <a:tab pos="2844800" algn="l"/>
                <a:tab pos="3609975" algn="l"/>
              </a:tabLst>
            </a:pPr>
            <a:r>
              <a:rPr sz="500" u="dash" dirty="0">
                <a:uFill>
                  <a:solidFill>
                    <a:srgbClr val="BEBEBE"/>
                  </a:solidFill>
                </a:uFill>
                <a:latin typeface="Times New Roman" panose="02020603050405020304"/>
                <a:cs typeface="Times New Roman" panose="02020603050405020304"/>
              </a:rPr>
              <a:t> 	</a:t>
            </a:r>
            <a:r>
              <a:rPr sz="500" u="dash" dirty="0">
                <a:uFill>
                  <a:solidFill>
                    <a:srgbClr val="BEBEBE"/>
                  </a:solidFill>
                </a:uFill>
                <a:latin typeface="微软雅黑" panose="020B0503020204020204" charset="-122"/>
                <a:cs typeface="微软雅黑" panose="020B0503020204020204" charset="-122"/>
              </a:rPr>
              <a:t>外观样式	驾驶乐趣	车内信息娱乐系统	</a:t>
            </a:r>
            <a:endParaRPr sz="5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2776727" y="2689860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0" y="33527"/>
                </a:moveTo>
                <a:lnTo>
                  <a:pt x="33527" y="33527"/>
                </a:lnTo>
                <a:lnTo>
                  <a:pt x="33527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2497963" y="2661031"/>
            <a:ext cx="469265" cy="102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21945" algn="l"/>
              </a:tabLst>
            </a:pPr>
            <a:r>
              <a:rPr sz="500" spc="-5" dirty="0">
                <a:latin typeface="Arial" panose="020B0604020202020204"/>
                <a:cs typeface="Arial" panose="020B0604020202020204"/>
              </a:rPr>
              <a:t>90</a:t>
            </a:r>
            <a:r>
              <a:rPr sz="500" dirty="0">
                <a:latin typeface="微软雅黑" panose="020B0503020204020204" charset="-122"/>
                <a:cs typeface="微软雅黑" panose="020B0503020204020204" charset="-122"/>
              </a:rPr>
              <a:t>后	</a:t>
            </a:r>
            <a:r>
              <a:rPr sz="500" spc="-5" dirty="0">
                <a:latin typeface="Arial" panose="020B0604020202020204"/>
                <a:cs typeface="Arial" panose="020B0604020202020204"/>
              </a:rPr>
              <a:t>85</a:t>
            </a:r>
            <a:r>
              <a:rPr sz="500" dirty="0">
                <a:latin typeface="微软雅黑" panose="020B0503020204020204" charset="-122"/>
                <a:cs typeface="微软雅黑" panose="020B0503020204020204" charset="-122"/>
              </a:rPr>
              <a:t>后</a:t>
            </a:r>
            <a:endParaRPr sz="5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3086100" y="2689860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5" h="33655">
                <a:moveTo>
                  <a:pt x="0" y="33527"/>
                </a:moveTo>
                <a:lnTo>
                  <a:pt x="33527" y="33527"/>
                </a:lnTo>
                <a:lnTo>
                  <a:pt x="33527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396996" y="2689860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0" y="33527"/>
                </a:moveTo>
                <a:lnTo>
                  <a:pt x="33527" y="33527"/>
                </a:lnTo>
                <a:lnTo>
                  <a:pt x="33527" y="0"/>
                </a:lnTo>
                <a:lnTo>
                  <a:pt x="0" y="0"/>
                </a:lnTo>
                <a:lnTo>
                  <a:pt x="0" y="33527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3117595" y="2661031"/>
            <a:ext cx="469900" cy="102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22580" algn="l"/>
              </a:tabLst>
            </a:pPr>
            <a:r>
              <a:rPr sz="500" spc="-5" dirty="0">
                <a:latin typeface="Arial" panose="020B0604020202020204"/>
                <a:cs typeface="Arial" panose="020B0604020202020204"/>
              </a:rPr>
              <a:t>80</a:t>
            </a:r>
            <a:r>
              <a:rPr sz="500" dirty="0">
                <a:latin typeface="微软雅黑" panose="020B0503020204020204" charset="-122"/>
                <a:cs typeface="微软雅黑" panose="020B0503020204020204" charset="-122"/>
              </a:rPr>
              <a:t>后	</a:t>
            </a:r>
            <a:r>
              <a:rPr sz="500" spc="-5" dirty="0">
                <a:latin typeface="Arial" panose="020B0604020202020204"/>
                <a:cs typeface="Arial" panose="020B0604020202020204"/>
              </a:rPr>
              <a:t>70</a:t>
            </a:r>
            <a:r>
              <a:rPr sz="500" dirty="0">
                <a:latin typeface="微软雅黑" panose="020B0503020204020204" charset="-122"/>
                <a:cs typeface="微软雅黑" panose="020B0503020204020204" charset="-122"/>
              </a:rPr>
              <a:t>后</a:t>
            </a:r>
            <a:endParaRPr sz="5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5744971" y="1945385"/>
            <a:ext cx="48260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 panose="020B0604020202020204"/>
                <a:cs typeface="Arial" panose="020B0604020202020204"/>
              </a:rPr>
              <a:t>90</a:t>
            </a:r>
            <a:r>
              <a:rPr sz="900" b="1" dirty="0">
                <a:latin typeface="微软雅黑" panose="020B0503020204020204" charset="-122"/>
                <a:cs typeface="微软雅黑" panose="020B0503020204020204" charset="-122"/>
              </a:rPr>
              <a:t>后更 追求个性 重风格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551789" y="1020826"/>
            <a:ext cx="3859529" cy="1108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90后购车考虑更加个性化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350">
              <a:latin typeface="Times New Roman" panose="02020603050405020304"/>
              <a:cs typeface="Times New Roman" panose="02020603050405020304"/>
            </a:endParaRPr>
          </a:p>
          <a:p>
            <a:pPr marL="299085" indent="-286385">
              <a:lnSpc>
                <a:spcPct val="100000"/>
              </a:lnSpc>
              <a:buFont typeface="Arial" panose="020B0604020202020204"/>
              <a:buChar char="•"/>
              <a:tabLst>
                <a:tab pos="299085" algn="l"/>
                <a:tab pos="299720" algn="l"/>
              </a:tabLst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消费意识：汽车“重资产”属性淡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化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，“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普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通消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费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品”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属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性增强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299085" indent="-286385">
              <a:lnSpc>
                <a:spcPct val="100000"/>
              </a:lnSpc>
              <a:spcBef>
                <a:spcPts val="360"/>
              </a:spcBef>
              <a:buFont typeface="Arial" panose="020B0604020202020204"/>
              <a:buChar char="•"/>
              <a:tabLst>
                <a:tab pos="299085" algn="l"/>
                <a:tab pos="299720" algn="l"/>
              </a:tabLst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消费力：不仅有消费能力，且更注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重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个性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体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现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500">
              <a:latin typeface="Times New Roman" panose="02020603050405020304"/>
              <a:cs typeface="Times New Roman" panose="02020603050405020304"/>
            </a:endParaRPr>
          </a:p>
          <a:p>
            <a:pPr marL="419735">
              <a:lnSpc>
                <a:spcPct val="100000"/>
              </a:lnSpc>
            </a:pPr>
            <a:r>
              <a:rPr sz="850" b="1" i="1" spc="-35" dirty="0">
                <a:latin typeface="微软雅黑" panose="020B0503020204020204" charset="-122"/>
                <a:cs typeface="微软雅黑" panose="020B0503020204020204" charset="-122"/>
              </a:rPr>
              <a:t>85</a:t>
            </a:r>
            <a:r>
              <a:rPr sz="850" b="1" i="1" spc="-50" dirty="0">
                <a:latin typeface="微软雅黑" panose="020B0503020204020204" charset="-122"/>
                <a:cs typeface="微软雅黑" panose="020B0503020204020204" charset="-122"/>
              </a:rPr>
              <a:t>后</a:t>
            </a:r>
            <a:r>
              <a:rPr sz="850" b="1" i="1" spc="-55" dirty="0">
                <a:latin typeface="微软雅黑" panose="020B0503020204020204" charset="-122"/>
                <a:cs typeface="微软雅黑" panose="020B0503020204020204" charset="-122"/>
              </a:rPr>
              <a:t>、</a:t>
            </a:r>
            <a:r>
              <a:rPr sz="850" b="1" i="1" spc="-35" dirty="0">
                <a:latin typeface="微软雅黑" panose="020B0503020204020204" charset="-122"/>
                <a:cs typeface="微软雅黑" panose="020B0503020204020204" charset="-122"/>
              </a:rPr>
              <a:t>90</a:t>
            </a:r>
            <a:r>
              <a:rPr sz="850" b="1" i="1" spc="-50" dirty="0">
                <a:latin typeface="微软雅黑" panose="020B0503020204020204" charset="-122"/>
                <a:cs typeface="微软雅黑" panose="020B0503020204020204" charset="-122"/>
              </a:rPr>
              <a:t>后购车</a:t>
            </a:r>
            <a:r>
              <a:rPr sz="850" b="1" i="1" spc="-65" dirty="0">
                <a:latin typeface="微软雅黑" panose="020B0503020204020204" charset="-122"/>
                <a:cs typeface="微软雅黑" panose="020B0503020204020204" charset="-122"/>
              </a:rPr>
              <a:t>重</a:t>
            </a:r>
            <a:r>
              <a:rPr sz="850" b="1" i="1" spc="-50" dirty="0">
                <a:latin typeface="微软雅黑" panose="020B0503020204020204" charset="-122"/>
                <a:cs typeface="微软雅黑" panose="020B0503020204020204" charset="-122"/>
              </a:rPr>
              <a:t>点考</a:t>
            </a:r>
            <a:r>
              <a:rPr sz="850" b="1" i="1" spc="-65" dirty="0">
                <a:latin typeface="微软雅黑" panose="020B0503020204020204" charset="-122"/>
                <a:cs typeface="微软雅黑" panose="020B0503020204020204" charset="-122"/>
              </a:rPr>
              <a:t>虑</a:t>
            </a:r>
            <a:r>
              <a:rPr sz="850" b="1" i="1" spc="-50" dirty="0">
                <a:latin typeface="微软雅黑" panose="020B0503020204020204" charset="-122"/>
                <a:cs typeface="微软雅黑" panose="020B0503020204020204" charset="-122"/>
              </a:rPr>
              <a:t>因素</a:t>
            </a:r>
            <a:endParaRPr sz="850">
              <a:latin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2" name="图片 61">
            <a:extLst>
              <a:ext uri="{FF2B5EF4-FFF2-40B4-BE49-F238E27FC236}">
                <a16:creationId xmlns:a16="http://schemas.microsoft.com/office/drawing/2014/main" id="{F2671659-38BC-4EFF-894E-86D1C6ED093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" t="-77" r="2340" b="7758"/>
          <a:stretch/>
        </p:blipFill>
        <p:spPr>
          <a:xfrm>
            <a:off x="5445315" y="93630"/>
            <a:ext cx="3486150" cy="143113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151" y="4869560"/>
            <a:ext cx="8075930" cy="0"/>
          </a:xfrm>
          <a:custGeom>
            <a:avLst/>
            <a:gdLst/>
            <a:ahLst/>
            <a:cxnLst/>
            <a:rect l="l" t="t" r="r" b="b"/>
            <a:pathLst>
              <a:path w="8075930">
                <a:moveTo>
                  <a:pt x="8075707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16145" cy="365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33222" y="580390"/>
            <a:ext cx="7035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/>
              <a:t>限牌城市和女性用户行驶里程较短的人数占比更大；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10057" y="1016965"/>
            <a:ext cx="7157720" cy="501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整体来</a:t>
            </a:r>
            <a:r>
              <a:rPr sz="12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看</a:t>
            </a:r>
            <a:r>
              <a:rPr sz="1200" spc="-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，每天行驶</a:t>
            </a:r>
            <a:r>
              <a:rPr sz="12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21-50</a:t>
            </a:r>
            <a:r>
              <a:rPr sz="1200" spc="-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公里的用户占比接近一</a:t>
            </a:r>
            <a:r>
              <a:rPr sz="12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半</a:t>
            </a:r>
            <a:r>
              <a:rPr sz="1200" spc="-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，北京短里程用户占比达，上海长里程用户占比略大；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sz="12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男性用户行驶里程偏长，集中在</a:t>
            </a:r>
            <a:r>
              <a:rPr sz="1200" spc="-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21-50</a:t>
            </a:r>
            <a:r>
              <a:rPr sz="12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公里，女性用户行驶里程偏短，集中在</a:t>
            </a:r>
            <a:r>
              <a:rPr sz="1200" spc="-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11-20</a:t>
            </a:r>
            <a:r>
              <a:rPr sz="12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公里。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10996" y="4032503"/>
            <a:ext cx="346075" cy="35560"/>
          </a:xfrm>
          <a:custGeom>
            <a:avLst/>
            <a:gdLst/>
            <a:ahLst/>
            <a:cxnLst/>
            <a:rect l="l" t="t" r="r" b="b"/>
            <a:pathLst>
              <a:path w="346075" h="35560">
                <a:moveTo>
                  <a:pt x="0" y="35052"/>
                </a:moveTo>
                <a:lnTo>
                  <a:pt x="345947" y="35052"/>
                </a:lnTo>
                <a:lnTo>
                  <a:pt x="345947" y="0"/>
                </a:lnTo>
                <a:lnTo>
                  <a:pt x="0" y="0"/>
                </a:lnTo>
                <a:lnTo>
                  <a:pt x="0" y="35052"/>
                </a:lnTo>
                <a:close/>
              </a:path>
            </a:pathLst>
          </a:custGeom>
          <a:solidFill>
            <a:srgbClr val="2468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04416" y="4017264"/>
            <a:ext cx="346075" cy="50800"/>
          </a:xfrm>
          <a:custGeom>
            <a:avLst/>
            <a:gdLst/>
            <a:ahLst/>
            <a:cxnLst/>
            <a:rect l="l" t="t" r="r" b="b"/>
            <a:pathLst>
              <a:path w="346075" h="50800">
                <a:moveTo>
                  <a:pt x="0" y="50291"/>
                </a:moveTo>
                <a:lnTo>
                  <a:pt x="345948" y="50291"/>
                </a:lnTo>
                <a:lnTo>
                  <a:pt x="345948" y="0"/>
                </a:lnTo>
                <a:lnTo>
                  <a:pt x="0" y="0"/>
                </a:lnTo>
                <a:lnTo>
                  <a:pt x="0" y="50291"/>
                </a:lnTo>
                <a:close/>
              </a:path>
            </a:pathLst>
          </a:custGeom>
          <a:solidFill>
            <a:srgbClr val="2468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56944" y="4017264"/>
            <a:ext cx="347980" cy="15240"/>
          </a:xfrm>
          <a:custGeom>
            <a:avLst/>
            <a:gdLst/>
            <a:ahLst/>
            <a:cxnLst/>
            <a:rect l="l" t="t" r="r" b="b"/>
            <a:pathLst>
              <a:path w="347980" h="15239">
                <a:moveTo>
                  <a:pt x="347472" y="0"/>
                </a:moveTo>
                <a:lnTo>
                  <a:pt x="0" y="15240"/>
                </a:lnTo>
              </a:path>
            </a:pathLst>
          </a:custGeom>
          <a:ln w="9143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150364" y="4017264"/>
            <a:ext cx="346075" cy="50800"/>
          </a:xfrm>
          <a:custGeom>
            <a:avLst/>
            <a:gdLst/>
            <a:ahLst/>
            <a:cxnLst/>
            <a:rect l="l" t="t" r="r" b="b"/>
            <a:pathLst>
              <a:path w="346075" h="50800">
                <a:moveTo>
                  <a:pt x="345948" y="50292"/>
                </a:moveTo>
                <a:lnTo>
                  <a:pt x="0" y="0"/>
                </a:lnTo>
              </a:path>
            </a:pathLst>
          </a:custGeom>
          <a:ln w="9143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43783" y="4067555"/>
            <a:ext cx="346075" cy="0"/>
          </a:xfrm>
          <a:custGeom>
            <a:avLst/>
            <a:gdLst/>
            <a:ahLst/>
            <a:cxnLst/>
            <a:rect l="l" t="t" r="r" b="b"/>
            <a:pathLst>
              <a:path w="346075">
                <a:moveTo>
                  <a:pt x="345948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10996" y="3538728"/>
            <a:ext cx="346075" cy="494030"/>
          </a:xfrm>
          <a:custGeom>
            <a:avLst/>
            <a:gdLst/>
            <a:ahLst/>
            <a:cxnLst/>
            <a:rect l="l" t="t" r="r" b="b"/>
            <a:pathLst>
              <a:path w="346075" h="494029">
                <a:moveTo>
                  <a:pt x="0" y="493776"/>
                </a:moveTo>
                <a:lnTo>
                  <a:pt x="345947" y="493776"/>
                </a:lnTo>
                <a:lnTo>
                  <a:pt x="345947" y="0"/>
                </a:lnTo>
                <a:lnTo>
                  <a:pt x="0" y="0"/>
                </a:lnTo>
                <a:lnTo>
                  <a:pt x="0" y="493776"/>
                </a:lnTo>
                <a:close/>
              </a:path>
            </a:pathLst>
          </a:custGeom>
          <a:solidFill>
            <a:srgbClr val="B1D2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10996" y="3538728"/>
            <a:ext cx="346075" cy="494030"/>
          </a:xfrm>
          <a:custGeom>
            <a:avLst/>
            <a:gdLst/>
            <a:ahLst/>
            <a:cxnLst/>
            <a:rect l="l" t="t" r="r" b="b"/>
            <a:pathLst>
              <a:path w="346075" h="494029">
                <a:moveTo>
                  <a:pt x="0" y="493776"/>
                </a:moveTo>
                <a:lnTo>
                  <a:pt x="345947" y="493776"/>
                </a:lnTo>
                <a:lnTo>
                  <a:pt x="345947" y="0"/>
                </a:lnTo>
                <a:lnTo>
                  <a:pt x="0" y="0"/>
                </a:lnTo>
                <a:lnTo>
                  <a:pt x="0" y="493776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04416" y="3450335"/>
            <a:ext cx="346075" cy="567055"/>
          </a:xfrm>
          <a:custGeom>
            <a:avLst/>
            <a:gdLst/>
            <a:ahLst/>
            <a:cxnLst/>
            <a:rect l="l" t="t" r="r" b="b"/>
            <a:pathLst>
              <a:path w="346075" h="567054">
                <a:moveTo>
                  <a:pt x="0" y="566927"/>
                </a:moveTo>
                <a:lnTo>
                  <a:pt x="345948" y="566927"/>
                </a:lnTo>
                <a:lnTo>
                  <a:pt x="345948" y="0"/>
                </a:lnTo>
                <a:lnTo>
                  <a:pt x="0" y="0"/>
                </a:lnTo>
                <a:lnTo>
                  <a:pt x="0" y="566927"/>
                </a:lnTo>
                <a:close/>
              </a:path>
            </a:pathLst>
          </a:custGeom>
          <a:solidFill>
            <a:srgbClr val="B1D2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04416" y="3450335"/>
            <a:ext cx="346075" cy="567055"/>
          </a:xfrm>
          <a:custGeom>
            <a:avLst/>
            <a:gdLst/>
            <a:ahLst/>
            <a:cxnLst/>
            <a:rect l="l" t="t" r="r" b="b"/>
            <a:pathLst>
              <a:path w="346075" h="567054">
                <a:moveTo>
                  <a:pt x="0" y="566927"/>
                </a:moveTo>
                <a:lnTo>
                  <a:pt x="345948" y="566927"/>
                </a:lnTo>
                <a:lnTo>
                  <a:pt x="345948" y="0"/>
                </a:lnTo>
                <a:lnTo>
                  <a:pt x="0" y="0"/>
                </a:lnTo>
                <a:lnTo>
                  <a:pt x="0" y="566927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496311" y="3573779"/>
            <a:ext cx="347980" cy="494030"/>
          </a:xfrm>
          <a:custGeom>
            <a:avLst/>
            <a:gdLst/>
            <a:ahLst/>
            <a:cxnLst/>
            <a:rect l="l" t="t" r="r" b="b"/>
            <a:pathLst>
              <a:path w="347980" h="494029">
                <a:moveTo>
                  <a:pt x="0" y="493776"/>
                </a:moveTo>
                <a:lnTo>
                  <a:pt x="347472" y="493776"/>
                </a:lnTo>
                <a:lnTo>
                  <a:pt x="347472" y="0"/>
                </a:lnTo>
                <a:lnTo>
                  <a:pt x="0" y="0"/>
                </a:lnTo>
                <a:lnTo>
                  <a:pt x="0" y="493776"/>
                </a:lnTo>
                <a:close/>
              </a:path>
            </a:pathLst>
          </a:custGeom>
          <a:solidFill>
            <a:srgbClr val="B1D2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496311" y="3573779"/>
            <a:ext cx="347980" cy="494030"/>
          </a:xfrm>
          <a:custGeom>
            <a:avLst/>
            <a:gdLst/>
            <a:ahLst/>
            <a:cxnLst/>
            <a:rect l="l" t="t" r="r" b="b"/>
            <a:pathLst>
              <a:path w="347980" h="494029">
                <a:moveTo>
                  <a:pt x="0" y="493776"/>
                </a:moveTo>
                <a:lnTo>
                  <a:pt x="347472" y="493776"/>
                </a:lnTo>
                <a:lnTo>
                  <a:pt x="347472" y="0"/>
                </a:lnTo>
                <a:lnTo>
                  <a:pt x="0" y="0"/>
                </a:lnTo>
                <a:lnTo>
                  <a:pt x="0" y="493776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189732" y="3944111"/>
            <a:ext cx="346075" cy="123825"/>
          </a:xfrm>
          <a:custGeom>
            <a:avLst/>
            <a:gdLst/>
            <a:ahLst/>
            <a:cxnLst/>
            <a:rect l="l" t="t" r="r" b="b"/>
            <a:pathLst>
              <a:path w="346075" h="123825">
                <a:moveTo>
                  <a:pt x="0" y="123443"/>
                </a:moveTo>
                <a:lnTo>
                  <a:pt x="345947" y="123443"/>
                </a:lnTo>
                <a:lnTo>
                  <a:pt x="345947" y="0"/>
                </a:lnTo>
                <a:lnTo>
                  <a:pt x="0" y="0"/>
                </a:lnTo>
                <a:lnTo>
                  <a:pt x="0" y="123443"/>
                </a:lnTo>
                <a:close/>
              </a:path>
            </a:pathLst>
          </a:custGeom>
          <a:solidFill>
            <a:srgbClr val="B1D2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189732" y="3944111"/>
            <a:ext cx="346075" cy="123825"/>
          </a:xfrm>
          <a:custGeom>
            <a:avLst/>
            <a:gdLst/>
            <a:ahLst/>
            <a:cxnLst/>
            <a:rect l="l" t="t" r="r" b="b"/>
            <a:pathLst>
              <a:path w="346075" h="123825">
                <a:moveTo>
                  <a:pt x="0" y="123443"/>
                </a:moveTo>
                <a:lnTo>
                  <a:pt x="345947" y="123443"/>
                </a:lnTo>
                <a:lnTo>
                  <a:pt x="345947" y="0"/>
                </a:lnTo>
                <a:lnTo>
                  <a:pt x="0" y="0"/>
                </a:lnTo>
                <a:lnTo>
                  <a:pt x="0" y="123443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456944" y="3450335"/>
            <a:ext cx="347980" cy="88900"/>
          </a:xfrm>
          <a:custGeom>
            <a:avLst/>
            <a:gdLst/>
            <a:ahLst/>
            <a:cxnLst/>
            <a:rect l="l" t="t" r="r" b="b"/>
            <a:pathLst>
              <a:path w="347980" h="88900">
                <a:moveTo>
                  <a:pt x="347472" y="0"/>
                </a:moveTo>
                <a:lnTo>
                  <a:pt x="0" y="88391"/>
                </a:lnTo>
              </a:path>
            </a:pathLst>
          </a:custGeom>
          <a:ln w="9144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150364" y="3450335"/>
            <a:ext cx="346075" cy="123825"/>
          </a:xfrm>
          <a:custGeom>
            <a:avLst/>
            <a:gdLst/>
            <a:ahLst/>
            <a:cxnLst/>
            <a:rect l="l" t="t" r="r" b="b"/>
            <a:pathLst>
              <a:path w="346075" h="123825">
                <a:moveTo>
                  <a:pt x="345948" y="123443"/>
                </a:moveTo>
                <a:lnTo>
                  <a:pt x="0" y="0"/>
                </a:lnTo>
              </a:path>
            </a:pathLst>
          </a:custGeom>
          <a:ln w="9144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843783" y="3573779"/>
            <a:ext cx="346075" cy="370840"/>
          </a:xfrm>
          <a:custGeom>
            <a:avLst/>
            <a:gdLst/>
            <a:ahLst/>
            <a:cxnLst/>
            <a:rect l="l" t="t" r="r" b="b"/>
            <a:pathLst>
              <a:path w="346075" h="370839">
                <a:moveTo>
                  <a:pt x="345948" y="370332"/>
                </a:moveTo>
                <a:lnTo>
                  <a:pt x="0" y="0"/>
                </a:lnTo>
              </a:path>
            </a:pathLst>
          </a:custGeom>
          <a:ln w="9144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10996" y="2674620"/>
            <a:ext cx="346075" cy="864235"/>
          </a:xfrm>
          <a:custGeom>
            <a:avLst/>
            <a:gdLst/>
            <a:ahLst/>
            <a:cxnLst/>
            <a:rect l="l" t="t" r="r" b="b"/>
            <a:pathLst>
              <a:path w="346075" h="864235">
                <a:moveTo>
                  <a:pt x="0" y="864108"/>
                </a:moveTo>
                <a:lnTo>
                  <a:pt x="345947" y="864108"/>
                </a:lnTo>
                <a:lnTo>
                  <a:pt x="345947" y="0"/>
                </a:lnTo>
                <a:lnTo>
                  <a:pt x="0" y="0"/>
                </a:lnTo>
                <a:lnTo>
                  <a:pt x="0" y="864108"/>
                </a:lnTo>
                <a:close/>
              </a:path>
            </a:pathLst>
          </a:custGeom>
          <a:solidFill>
            <a:srgbClr val="D7D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10996" y="2674620"/>
            <a:ext cx="346075" cy="864235"/>
          </a:xfrm>
          <a:custGeom>
            <a:avLst/>
            <a:gdLst/>
            <a:ahLst/>
            <a:cxnLst/>
            <a:rect l="l" t="t" r="r" b="b"/>
            <a:pathLst>
              <a:path w="346075" h="864235">
                <a:moveTo>
                  <a:pt x="0" y="864108"/>
                </a:moveTo>
                <a:lnTo>
                  <a:pt x="345947" y="864108"/>
                </a:lnTo>
                <a:lnTo>
                  <a:pt x="345947" y="0"/>
                </a:lnTo>
                <a:lnTo>
                  <a:pt x="0" y="0"/>
                </a:lnTo>
                <a:lnTo>
                  <a:pt x="0" y="864108"/>
                </a:lnTo>
                <a:close/>
              </a:path>
            </a:pathLst>
          </a:custGeom>
          <a:ln w="1828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04416" y="2587751"/>
            <a:ext cx="346075" cy="862965"/>
          </a:xfrm>
          <a:custGeom>
            <a:avLst/>
            <a:gdLst/>
            <a:ahLst/>
            <a:cxnLst/>
            <a:rect l="l" t="t" r="r" b="b"/>
            <a:pathLst>
              <a:path w="346075" h="862964">
                <a:moveTo>
                  <a:pt x="0" y="862584"/>
                </a:moveTo>
                <a:lnTo>
                  <a:pt x="345948" y="862584"/>
                </a:lnTo>
                <a:lnTo>
                  <a:pt x="345948" y="0"/>
                </a:lnTo>
                <a:lnTo>
                  <a:pt x="0" y="0"/>
                </a:lnTo>
                <a:lnTo>
                  <a:pt x="0" y="862584"/>
                </a:lnTo>
                <a:close/>
              </a:path>
            </a:pathLst>
          </a:custGeom>
          <a:solidFill>
            <a:srgbClr val="D7D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04416" y="2587751"/>
            <a:ext cx="346075" cy="862965"/>
          </a:xfrm>
          <a:custGeom>
            <a:avLst/>
            <a:gdLst/>
            <a:ahLst/>
            <a:cxnLst/>
            <a:rect l="l" t="t" r="r" b="b"/>
            <a:pathLst>
              <a:path w="346075" h="862964">
                <a:moveTo>
                  <a:pt x="0" y="862584"/>
                </a:moveTo>
                <a:lnTo>
                  <a:pt x="345948" y="862584"/>
                </a:lnTo>
                <a:lnTo>
                  <a:pt x="345948" y="0"/>
                </a:lnTo>
                <a:lnTo>
                  <a:pt x="0" y="0"/>
                </a:lnTo>
                <a:lnTo>
                  <a:pt x="0" y="862584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496311" y="2711195"/>
            <a:ext cx="347980" cy="862965"/>
          </a:xfrm>
          <a:custGeom>
            <a:avLst/>
            <a:gdLst/>
            <a:ahLst/>
            <a:cxnLst/>
            <a:rect l="l" t="t" r="r" b="b"/>
            <a:pathLst>
              <a:path w="347980" h="862964">
                <a:moveTo>
                  <a:pt x="0" y="862583"/>
                </a:moveTo>
                <a:lnTo>
                  <a:pt x="347472" y="862583"/>
                </a:lnTo>
                <a:lnTo>
                  <a:pt x="347472" y="0"/>
                </a:lnTo>
                <a:lnTo>
                  <a:pt x="0" y="0"/>
                </a:lnTo>
                <a:lnTo>
                  <a:pt x="0" y="862583"/>
                </a:lnTo>
                <a:close/>
              </a:path>
            </a:pathLst>
          </a:custGeom>
          <a:solidFill>
            <a:srgbClr val="D7D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496311" y="2711195"/>
            <a:ext cx="347980" cy="862965"/>
          </a:xfrm>
          <a:custGeom>
            <a:avLst/>
            <a:gdLst/>
            <a:ahLst/>
            <a:cxnLst/>
            <a:rect l="l" t="t" r="r" b="b"/>
            <a:pathLst>
              <a:path w="347980" h="862964">
                <a:moveTo>
                  <a:pt x="0" y="862583"/>
                </a:moveTo>
                <a:lnTo>
                  <a:pt x="347472" y="862583"/>
                </a:lnTo>
                <a:lnTo>
                  <a:pt x="347472" y="0"/>
                </a:lnTo>
                <a:lnTo>
                  <a:pt x="0" y="0"/>
                </a:lnTo>
                <a:lnTo>
                  <a:pt x="0" y="862583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189732" y="3080004"/>
            <a:ext cx="346075" cy="864235"/>
          </a:xfrm>
          <a:custGeom>
            <a:avLst/>
            <a:gdLst/>
            <a:ahLst/>
            <a:cxnLst/>
            <a:rect l="l" t="t" r="r" b="b"/>
            <a:pathLst>
              <a:path w="346075" h="864235">
                <a:moveTo>
                  <a:pt x="0" y="864108"/>
                </a:moveTo>
                <a:lnTo>
                  <a:pt x="345947" y="864108"/>
                </a:lnTo>
                <a:lnTo>
                  <a:pt x="345947" y="0"/>
                </a:lnTo>
                <a:lnTo>
                  <a:pt x="0" y="0"/>
                </a:lnTo>
                <a:lnTo>
                  <a:pt x="0" y="864108"/>
                </a:lnTo>
                <a:close/>
              </a:path>
            </a:pathLst>
          </a:custGeom>
          <a:solidFill>
            <a:srgbClr val="D7D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189732" y="3080004"/>
            <a:ext cx="346075" cy="864235"/>
          </a:xfrm>
          <a:custGeom>
            <a:avLst/>
            <a:gdLst/>
            <a:ahLst/>
            <a:cxnLst/>
            <a:rect l="l" t="t" r="r" b="b"/>
            <a:pathLst>
              <a:path w="346075" h="864235">
                <a:moveTo>
                  <a:pt x="0" y="864108"/>
                </a:moveTo>
                <a:lnTo>
                  <a:pt x="345947" y="864108"/>
                </a:lnTo>
                <a:lnTo>
                  <a:pt x="345947" y="0"/>
                </a:lnTo>
                <a:lnTo>
                  <a:pt x="0" y="0"/>
                </a:lnTo>
                <a:lnTo>
                  <a:pt x="0" y="864108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456944" y="2587751"/>
            <a:ext cx="347980" cy="86995"/>
          </a:xfrm>
          <a:custGeom>
            <a:avLst/>
            <a:gdLst/>
            <a:ahLst/>
            <a:cxnLst/>
            <a:rect l="l" t="t" r="r" b="b"/>
            <a:pathLst>
              <a:path w="347980" h="86994">
                <a:moveTo>
                  <a:pt x="347472" y="0"/>
                </a:moveTo>
                <a:lnTo>
                  <a:pt x="0" y="86868"/>
                </a:lnTo>
              </a:path>
            </a:pathLst>
          </a:custGeom>
          <a:ln w="9144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150364" y="2587751"/>
            <a:ext cx="346075" cy="123825"/>
          </a:xfrm>
          <a:custGeom>
            <a:avLst/>
            <a:gdLst/>
            <a:ahLst/>
            <a:cxnLst/>
            <a:rect l="l" t="t" r="r" b="b"/>
            <a:pathLst>
              <a:path w="346075" h="123825">
                <a:moveTo>
                  <a:pt x="345948" y="123443"/>
                </a:moveTo>
                <a:lnTo>
                  <a:pt x="0" y="0"/>
                </a:lnTo>
              </a:path>
            </a:pathLst>
          </a:custGeom>
          <a:ln w="9144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843783" y="2711195"/>
            <a:ext cx="346075" cy="368935"/>
          </a:xfrm>
          <a:custGeom>
            <a:avLst/>
            <a:gdLst/>
            <a:ahLst/>
            <a:cxnLst/>
            <a:rect l="l" t="t" r="r" b="b"/>
            <a:pathLst>
              <a:path w="346075" h="368935">
                <a:moveTo>
                  <a:pt x="345948" y="368808"/>
                </a:moveTo>
                <a:lnTo>
                  <a:pt x="0" y="0"/>
                </a:lnTo>
              </a:path>
            </a:pathLst>
          </a:custGeom>
          <a:ln w="9144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110996" y="2270760"/>
            <a:ext cx="346075" cy="403860"/>
          </a:xfrm>
          <a:custGeom>
            <a:avLst/>
            <a:gdLst/>
            <a:ahLst/>
            <a:cxnLst/>
            <a:rect l="l" t="t" r="r" b="b"/>
            <a:pathLst>
              <a:path w="346075" h="403860">
                <a:moveTo>
                  <a:pt x="0" y="403860"/>
                </a:moveTo>
                <a:lnTo>
                  <a:pt x="345947" y="403860"/>
                </a:lnTo>
                <a:lnTo>
                  <a:pt x="345947" y="0"/>
                </a:lnTo>
                <a:lnTo>
                  <a:pt x="0" y="0"/>
                </a:lnTo>
                <a:lnTo>
                  <a:pt x="0" y="403860"/>
                </a:lnTo>
                <a:close/>
              </a:path>
            </a:pathLst>
          </a:custGeom>
          <a:solidFill>
            <a:srgbClr val="6CAA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110996" y="2270760"/>
            <a:ext cx="346075" cy="403860"/>
          </a:xfrm>
          <a:custGeom>
            <a:avLst/>
            <a:gdLst/>
            <a:ahLst/>
            <a:cxnLst/>
            <a:rect l="l" t="t" r="r" b="b"/>
            <a:pathLst>
              <a:path w="346075" h="403860">
                <a:moveTo>
                  <a:pt x="0" y="403860"/>
                </a:moveTo>
                <a:lnTo>
                  <a:pt x="345947" y="403860"/>
                </a:lnTo>
                <a:lnTo>
                  <a:pt x="345947" y="0"/>
                </a:lnTo>
                <a:lnTo>
                  <a:pt x="0" y="0"/>
                </a:lnTo>
                <a:lnTo>
                  <a:pt x="0" y="40386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804416" y="2217420"/>
            <a:ext cx="346075" cy="370840"/>
          </a:xfrm>
          <a:custGeom>
            <a:avLst/>
            <a:gdLst/>
            <a:ahLst/>
            <a:cxnLst/>
            <a:rect l="l" t="t" r="r" b="b"/>
            <a:pathLst>
              <a:path w="346075" h="370839">
                <a:moveTo>
                  <a:pt x="0" y="370331"/>
                </a:moveTo>
                <a:lnTo>
                  <a:pt x="345948" y="370331"/>
                </a:lnTo>
                <a:lnTo>
                  <a:pt x="345948" y="0"/>
                </a:lnTo>
                <a:lnTo>
                  <a:pt x="0" y="0"/>
                </a:lnTo>
                <a:lnTo>
                  <a:pt x="0" y="370331"/>
                </a:lnTo>
                <a:close/>
              </a:path>
            </a:pathLst>
          </a:custGeom>
          <a:solidFill>
            <a:srgbClr val="6CAA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804416" y="2217420"/>
            <a:ext cx="346075" cy="370840"/>
          </a:xfrm>
          <a:custGeom>
            <a:avLst/>
            <a:gdLst/>
            <a:ahLst/>
            <a:cxnLst/>
            <a:rect l="l" t="t" r="r" b="b"/>
            <a:pathLst>
              <a:path w="346075" h="370839">
                <a:moveTo>
                  <a:pt x="0" y="370331"/>
                </a:moveTo>
                <a:lnTo>
                  <a:pt x="345948" y="370331"/>
                </a:lnTo>
                <a:lnTo>
                  <a:pt x="345948" y="0"/>
                </a:lnTo>
                <a:lnTo>
                  <a:pt x="0" y="0"/>
                </a:lnTo>
                <a:lnTo>
                  <a:pt x="0" y="370331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496311" y="2340864"/>
            <a:ext cx="347980" cy="370840"/>
          </a:xfrm>
          <a:custGeom>
            <a:avLst/>
            <a:gdLst/>
            <a:ahLst/>
            <a:cxnLst/>
            <a:rect l="l" t="t" r="r" b="b"/>
            <a:pathLst>
              <a:path w="347980" h="370839">
                <a:moveTo>
                  <a:pt x="0" y="370331"/>
                </a:moveTo>
                <a:lnTo>
                  <a:pt x="347472" y="370331"/>
                </a:lnTo>
                <a:lnTo>
                  <a:pt x="347472" y="0"/>
                </a:lnTo>
                <a:lnTo>
                  <a:pt x="0" y="0"/>
                </a:lnTo>
                <a:lnTo>
                  <a:pt x="0" y="370331"/>
                </a:lnTo>
                <a:close/>
              </a:path>
            </a:pathLst>
          </a:custGeom>
          <a:solidFill>
            <a:srgbClr val="6CAA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496311" y="2340864"/>
            <a:ext cx="347980" cy="370840"/>
          </a:xfrm>
          <a:custGeom>
            <a:avLst/>
            <a:gdLst/>
            <a:ahLst/>
            <a:cxnLst/>
            <a:rect l="l" t="t" r="r" b="b"/>
            <a:pathLst>
              <a:path w="347980" h="370839">
                <a:moveTo>
                  <a:pt x="0" y="370331"/>
                </a:moveTo>
                <a:lnTo>
                  <a:pt x="347472" y="370331"/>
                </a:lnTo>
                <a:lnTo>
                  <a:pt x="347472" y="0"/>
                </a:lnTo>
                <a:lnTo>
                  <a:pt x="0" y="0"/>
                </a:lnTo>
                <a:lnTo>
                  <a:pt x="0" y="370331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189732" y="2464307"/>
            <a:ext cx="346075" cy="615950"/>
          </a:xfrm>
          <a:custGeom>
            <a:avLst/>
            <a:gdLst/>
            <a:ahLst/>
            <a:cxnLst/>
            <a:rect l="l" t="t" r="r" b="b"/>
            <a:pathLst>
              <a:path w="346075" h="615950">
                <a:moveTo>
                  <a:pt x="0" y="615695"/>
                </a:moveTo>
                <a:lnTo>
                  <a:pt x="345947" y="615695"/>
                </a:lnTo>
                <a:lnTo>
                  <a:pt x="345947" y="0"/>
                </a:lnTo>
                <a:lnTo>
                  <a:pt x="0" y="0"/>
                </a:lnTo>
                <a:lnTo>
                  <a:pt x="0" y="615695"/>
                </a:lnTo>
                <a:close/>
              </a:path>
            </a:pathLst>
          </a:custGeom>
          <a:solidFill>
            <a:srgbClr val="6CAA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189732" y="2464307"/>
            <a:ext cx="346075" cy="615950"/>
          </a:xfrm>
          <a:custGeom>
            <a:avLst/>
            <a:gdLst/>
            <a:ahLst/>
            <a:cxnLst/>
            <a:rect l="l" t="t" r="r" b="b"/>
            <a:pathLst>
              <a:path w="346075" h="615950">
                <a:moveTo>
                  <a:pt x="0" y="615695"/>
                </a:moveTo>
                <a:lnTo>
                  <a:pt x="345947" y="615695"/>
                </a:lnTo>
                <a:lnTo>
                  <a:pt x="345947" y="0"/>
                </a:lnTo>
                <a:lnTo>
                  <a:pt x="0" y="0"/>
                </a:lnTo>
                <a:lnTo>
                  <a:pt x="0" y="615695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456944" y="2217420"/>
            <a:ext cx="347980" cy="53340"/>
          </a:xfrm>
          <a:custGeom>
            <a:avLst/>
            <a:gdLst/>
            <a:ahLst/>
            <a:cxnLst/>
            <a:rect l="l" t="t" r="r" b="b"/>
            <a:pathLst>
              <a:path w="347980" h="53339">
                <a:moveTo>
                  <a:pt x="347472" y="0"/>
                </a:moveTo>
                <a:lnTo>
                  <a:pt x="0" y="53340"/>
                </a:lnTo>
              </a:path>
            </a:pathLst>
          </a:custGeom>
          <a:ln w="9144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150364" y="2217420"/>
            <a:ext cx="346075" cy="123825"/>
          </a:xfrm>
          <a:custGeom>
            <a:avLst/>
            <a:gdLst/>
            <a:ahLst/>
            <a:cxnLst/>
            <a:rect l="l" t="t" r="r" b="b"/>
            <a:pathLst>
              <a:path w="346075" h="123825">
                <a:moveTo>
                  <a:pt x="345948" y="123443"/>
                </a:moveTo>
                <a:lnTo>
                  <a:pt x="0" y="0"/>
                </a:lnTo>
              </a:path>
            </a:pathLst>
          </a:custGeom>
          <a:ln w="9144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843783" y="2340864"/>
            <a:ext cx="346075" cy="123825"/>
          </a:xfrm>
          <a:custGeom>
            <a:avLst/>
            <a:gdLst/>
            <a:ahLst/>
            <a:cxnLst/>
            <a:rect l="l" t="t" r="r" b="b"/>
            <a:pathLst>
              <a:path w="346075" h="123825">
                <a:moveTo>
                  <a:pt x="345948" y="123443"/>
                </a:moveTo>
                <a:lnTo>
                  <a:pt x="0" y="0"/>
                </a:lnTo>
              </a:path>
            </a:pathLst>
          </a:custGeom>
          <a:ln w="9144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110996" y="2234183"/>
            <a:ext cx="346075" cy="36830"/>
          </a:xfrm>
          <a:custGeom>
            <a:avLst/>
            <a:gdLst/>
            <a:ahLst/>
            <a:cxnLst/>
            <a:rect l="l" t="t" r="r" b="b"/>
            <a:pathLst>
              <a:path w="346075" h="36830">
                <a:moveTo>
                  <a:pt x="0" y="36575"/>
                </a:moveTo>
                <a:lnTo>
                  <a:pt x="345947" y="36575"/>
                </a:lnTo>
                <a:lnTo>
                  <a:pt x="345947" y="0"/>
                </a:lnTo>
                <a:lnTo>
                  <a:pt x="0" y="0"/>
                </a:lnTo>
                <a:lnTo>
                  <a:pt x="0" y="36575"/>
                </a:lnTo>
                <a:close/>
              </a:path>
            </a:pathLst>
          </a:custGeom>
          <a:solidFill>
            <a:srgbClr val="B1D2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110996" y="2234183"/>
            <a:ext cx="346075" cy="36830"/>
          </a:xfrm>
          <a:custGeom>
            <a:avLst/>
            <a:gdLst/>
            <a:ahLst/>
            <a:cxnLst/>
            <a:rect l="l" t="t" r="r" b="b"/>
            <a:pathLst>
              <a:path w="346075" h="36830">
                <a:moveTo>
                  <a:pt x="0" y="36575"/>
                </a:moveTo>
                <a:lnTo>
                  <a:pt x="345947" y="36575"/>
                </a:lnTo>
                <a:lnTo>
                  <a:pt x="345947" y="0"/>
                </a:lnTo>
                <a:lnTo>
                  <a:pt x="0" y="0"/>
                </a:lnTo>
                <a:lnTo>
                  <a:pt x="0" y="36575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496311" y="2217420"/>
            <a:ext cx="347980" cy="123825"/>
          </a:xfrm>
          <a:custGeom>
            <a:avLst/>
            <a:gdLst/>
            <a:ahLst/>
            <a:cxnLst/>
            <a:rect l="l" t="t" r="r" b="b"/>
            <a:pathLst>
              <a:path w="347980" h="123825">
                <a:moveTo>
                  <a:pt x="0" y="123443"/>
                </a:moveTo>
                <a:lnTo>
                  <a:pt x="347472" y="123443"/>
                </a:lnTo>
                <a:lnTo>
                  <a:pt x="347472" y="0"/>
                </a:lnTo>
                <a:lnTo>
                  <a:pt x="0" y="0"/>
                </a:lnTo>
                <a:lnTo>
                  <a:pt x="0" y="123443"/>
                </a:lnTo>
                <a:close/>
              </a:path>
            </a:pathLst>
          </a:custGeom>
          <a:solidFill>
            <a:srgbClr val="B1D2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496311" y="2217420"/>
            <a:ext cx="347980" cy="123825"/>
          </a:xfrm>
          <a:custGeom>
            <a:avLst/>
            <a:gdLst/>
            <a:ahLst/>
            <a:cxnLst/>
            <a:rect l="l" t="t" r="r" b="b"/>
            <a:pathLst>
              <a:path w="347980" h="123825">
                <a:moveTo>
                  <a:pt x="0" y="123443"/>
                </a:moveTo>
                <a:lnTo>
                  <a:pt x="347472" y="123443"/>
                </a:lnTo>
                <a:lnTo>
                  <a:pt x="347472" y="0"/>
                </a:lnTo>
                <a:lnTo>
                  <a:pt x="0" y="0"/>
                </a:lnTo>
                <a:lnTo>
                  <a:pt x="0" y="123443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189732" y="2340864"/>
            <a:ext cx="346075" cy="123825"/>
          </a:xfrm>
          <a:custGeom>
            <a:avLst/>
            <a:gdLst/>
            <a:ahLst/>
            <a:cxnLst/>
            <a:rect l="l" t="t" r="r" b="b"/>
            <a:pathLst>
              <a:path w="346075" h="123825">
                <a:moveTo>
                  <a:pt x="0" y="123443"/>
                </a:moveTo>
                <a:lnTo>
                  <a:pt x="345947" y="123443"/>
                </a:lnTo>
                <a:lnTo>
                  <a:pt x="345947" y="0"/>
                </a:lnTo>
                <a:lnTo>
                  <a:pt x="0" y="0"/>
                </a:lnTo>
                <a:lnTo>
                  <a:pt x="0" y="123443"/>
                </a:lnTo>
                <a:close/>
              </a:path>
            </a:pathLst>
          </a:custGeom>
          <a:solidFill>
            <a:srgbClr val="B1D2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189732" y="2340864"/>
            <a:ext cx="346075" cy="123825"/>
          </a:xfrm>
          <a:custGeom>
            <a:avLst/>
            <a:gdLst/>
            <a:ahLst/>
            <a:cxnLst/>
            <a:rect l="l" t="t" r="r" b="b"/>
            <a:pathLst>
              <a:path w="346075" h="123825">
                <a:moveTo>
                  <a:pt x="0" y="123443"/>
                </a:moveTo>
                <a:lnTo>
                  <a:pt x="345947" y="123443"/>
                </a:lnTo>
                <a:lnTo>
                  <a:pt x="345947" y="0"/>
                </a:lnTo>
                <a:lnTo>
                  <a:pt x="0" y="0"/>
                </a:lnTo>
                <a:lnTo>
                  <a:pt x="0" y="123443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456944" y="2217420"/>
            <a:ext cx="347980" cy="17145"/>
          </a:xfrm>
          <a:custGeom>
            <a:avLst/>
            <a:gdLst/>
            <a:ahLst/>
            <a:cxnLst/>
            <a:rect l="l" t="t" r="r" b="b"/>
            <a:pathLst>
              <a:path w="347980" h="17144">
                <a:moveTo>
                  <a:pt x="347472" y="0"/>
                </a:moveTo>
                <a:lnTo>
                  <a:pt x="0" y="16763"/>
                </a:lnTo>
              </a:path>
            </a:pathLst>
          </a:custGeom>
          <a:ln w="9144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150364" y="2217420"/>
            <a:ext cx="346075" cy="0"/>
          </a:xfrm>
          <a:custGeom>
            <a:avLst/>
            <a:gdLst/>
            <a:ahLst/>
            <a:cxnLst/>
            <a:rect l="l" t="t" r="r" b="b"/>
            <a:pathLst>
              <a:path w="346075">
                <a:moveTo>
                  <a:pt x="345948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843783" y="2217420"/>
            <a:ext cx="346075" cy="123825"/>
          </a:xfrm>
          <a:custGeom>
            <a:avLst/>
            <a:gdLst/>
            <a:ahLst/>
            <a:cxnLst/>
            <a:rect l="l" t="t" r="r" b="b"/>
            <a:pathLst>
              <a:path w="346075" h="123825">
                <a:moveTo>
                  <a:pt x="345948" y="123443"/>
                </a:moveTo>
                <a:lnTo>
                  <a:pt x="0" y="0"/>
                </a:lnTo>
              </a:path>
            </a:pathLst>
          </a:custGeom>
          <a:ln w="9144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110996" y="2217420"/>
            <a:ext cx="346075" cy="17145"/>
          </a:xfrm>
          <a:custGeom>
            <a:avLst/>
            <a:gdLst/>
            <a:ahLst/>
            <a:cxnLst/>
            <a:rect l="l" t="t" r="r" b="b"/>
            <a:pathLst>
              <a:path w="346075" h="17144">
                <a:moveTo>
                  <a:pt x="0" y="16763"/>
                </a:moveTo>
                <a:lnTo>
                  <a:pt x="345947" y="16763"/>
                </a:lnTo>
                <a:lnTo>
                  <a:pt x="345947" y="0"/>
                </a:lnTo>
                <a:lnTo>
                  <a:pt x="0" y="0"/>
                </a:lnTo>
                <a:lnTo>
                  <a:pt x="0" y="16763"/>
                </a:lnTo>
                <a:close/>
              </a:path>
            </a:pathLst>
          </a:custGeom>
          <a:solidFill>
            <a:srgbClr val="6CAA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101852" y="2208276"/>
            <a:ext cx="364490" cy="35560"/>
          </a:xfrm>
          <a:custGeom>
            <a:avLst/>
            <a:gdLst/>
            <a:ahLst/>
            <a:cxnLst/>
            <a:rect l="l" t="t" r="r" b="b"/>
            <a:pathLst>
              <a:path w="364490" h="35560">
                <a:moveTo>
                  <a:pt x="0" y="35051"/>
                </a:moveTo>
                <a:lnTo>
                  <a:pt x="364235" y="35051"/>
                </a:lnTo>
                <a:lnTo>
                  <a:pt x="364235" y="0"/>
                </a:lnTo>
                <a:lnTo>
                  <a:pt x="0" y="0"/>
                </a:lnTo>
                <a:lnTo>
                  <a:pt x="0" y="350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189732" y="2217420"/>
            <a:ext cx="346075" cy="123825"/>
          </a:xfrm>
          <a:custGeom>
            <a:avLst/>
            <a:gdLst/>
            <a:ahLst/>
            <a:cxnLst/>
            <a:rect l="l" t="t" r="r" b="b"/>
            <a:pathLst>
              <a:path w="346075" h="123825">
                <a:moveTo>
                  <a:pt x="0" y="123443"/>
                </a:moveTo>
                <a:lnTo>
                  <a:pt x="345947" y="123443"/>
                </a:lnTo>
                <a:lnTo>
                  <a:pt x="345947" y="0"/>
                </a:lnTo>
                <a:lnTo>
                  <a:pt x="0" y="0"/>
                </a:lnTo>
                <a:lnTo>
                  <a:pt x="0" y="123443"/>
                </a:lnTo>
                <a:close/>
              </a:path>
            </a:pathLst>
          </a:custGeom>
          <a:solidFill>
            <a:srgbClr val="6CAA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189732" y="2217420"/>
            <a:ext cx="346075" cy="123825"/>
          </a:xfrm>
          <a:custGeom>
            <a:avLst/>
            <a:gdLst/>
            <a:ahLst/>
            <a:cxnLst/>
            <a:rect l="l" t="t" r="r" b="b"/>
            <a:pathLst>
              <a:path w="346075" h="123825">
                <a:moveTo>
                  <a:pt x="0" y="123443"/>
                </a:moveTo>
                <a:lnTo>
                  <a:pt x="345947" y="123443"/>
                </a:lnTo>
                <a:lnTo>
                  <a:pt x="345947" y="0"/>
                </a:lnTo>
                <a:lnTo>
                  <a:pt x="0" y="0"/>
                </a:lnTo>
                <a:lnTo>
                  <a:pt x="0" y="123443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456944" y="2217420"/>
            <a:ext cx="347980" cy="0"/>
          </a:xfrm>
          <a:custGeom>
            <a:avLst/>
            <a:gdLst/>
            <a:ahLst/>
            <a:cxnLst/>
            <a:rect l="l" t="t" r="r" b="b"/>
            <a:pathLst>
              <a:path w="347980">
                <a:moveTo>
                  <a:pt x="347472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150364" y="2217420"/>
            <a:ext cx="346075" cy="0"/>
          </a:xfrm>
          <a:custGeom>
            <a:avLst/>
            <a:gdLst/>
            <a:ahLst/>
            <a:cxnLst/>
            <a:rect l="l" t="t" r="r" b="b"/>
            <a:pathLst>
              <a:path w="346075">
                <a:moveTo>
                  <a:pt x="345948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843783" y="2217420"/>
            <a:ext cx="346075" cy="0"/>
          </a:xfrm>
          <a:custGeom>
            <a:avLst/>
            <a:gdLst/>
            <a:ahLst/>
            <a:cxnLst/>
            <a:rect l="l" t="t" r="r" b="b"/>
            <a:pathLst>
              <a:path w="346075">
                <a:moveTo>
                  <a:pt x="345948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937260" y="4067555"/>
            <a:ext cx="2772410" cy="0"/>
          </a:xfrm>
          <a:custGeom>
            <a:avLst/>
            <a:gdLst/>
            <a:ahLst/>
            <a:cxnLst/>
            <a:rect l="l" t="t" r="r" b="b"/>
            <a:pathLst>
              <a:path w="2772410">
                <a:moveTo>
                  <a:pt x="0" y="0"/>
                </a:moveTo>
                <a:lnTo>
                  <a:pt x="2772155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937260" y="4067555"/>
            <a:ext cx="0" cy="30480"/>
          </a:xfrm>
          <a:custGeom>
            <a:avLst/>
            <a:gdLst/>
            <a:ahLst/>
            <a:cxnLst/>
            <a:rect l="l" t="t" r="r" b="b"/>
            <a:pathLst>
              <a:path h="30479">
                <a:moveTo>
                  <a:pt x="0" y="0"/>
                </a:moveTo>
                <a:lnTo>
                  <a:pt x="0" y="3048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630679" y="4067555"/>
            <a:ext cx="0" cy="30480"/>
          </a:xfrm>
          <a:custGeom>
            <a:avLst/>
            <a:gdLst/>
            <a:ahLst/>
            <a:cxnLst/>
            <a:rect l="l" t="t" r="r" b="b"/>
            <a:pathLst>
              <a:path h="30479">
                <a:moveTo>
                  <a:pt x="0" y="0"/>
                </a:moveTo>
                <a:lnTo>
                  <a:pt x="0" y="3048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324100" y="4067555"/>
            <a:ext cx="0" cy="30480"/>
          </a:xfrm>
          <a:custGeom>
            <a:avLst/>
            <a:gdLst/>
            <a:ahLst/>
            <a:cxnLst/>
            <a:rect l="l" t="t" r="r" b="b"/>
            <a:pathLst>
              <a:path h="30479">
                <a:moveTo>
                  <a:pt x="0" y="0"/>
                </a:moveTo>
                <a:lnTo>
                  <a:pt x="0" y="3048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015995" y="4067555"/>
            <a:ext cx="0" cy="30480"/>
          </a:xfrm>
          <a:custGeom>
            <a:avLst/>
            <a:gdLst/>
            <a:ahLst/>
            <a:cxnLst/>
            <a:rect l="l" t="t" r="r" b="b"/>
            <a:pathLst>
              <a:path h="30479">
                <a:moveTo>
                  <a:pt x="0" y="0"/>
                </a:moveTo>
                <a:lnTo>
                  <a:pt x="0" y="3048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709415" y="4067555"/>
            <a:ext cx="0" cy="30480"/>
          </a:xfrm>
          <a:custGeom>
            <a:avLst/>
            <a:gdLst/>
            <a:ahLst/>
            <a:cxnLst/>
            <a:rect l="l" t="t" r="r" b="b"/>
            <a:pathLst>
              <a:path h="30479">
                <a:moveTo>
                  <a:pt x="0" y="0"/>
                </a:moveTo>
                <a:lnTo>
                  <a:pt x="0" y="3048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 txBox="1"/>
          <p:nvPr/>
        </p:nvSpPr>
        <p:spPr>
          <a:xfrm>
            <a:off x="1184859" y="3989628"/>
            <a:ext cx="20002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solidFill>
                  <a:srgbClr val="404040"/>
                </a:solidFill>
                <a:latin typeface="Arial" panose="020B0604020202020204"/>
                <a:cs typeface="Arial" panose="020B0604020202020204"/>
              </a:rPr>
              <a:t>1</a:t>
            </a:r>
            <a:r>
              <a:rPr sz="600" dirty="0">
                <a:solidFill>
                  <a:srgbClr val="404040"/>
                </a:solidFill>
                <a:latin typeface="Arial" panose="020B0604020202020204"/>
                <a:cs typeface="Arial" panose="020B0604020202020204"/>
              </a:rPr>
              <a:t>.9</a:t>
            </a:r>
            <a:r>
              <a:rPr sz="600" spc="-5" dirty="0">
                <a:solidFill>
                  <a:srgbClr val="404040"/>
                </a:solidFill>
                <a:latin typeface="Arial" panose="020B0604020202020204"/>
                <a:cs typeface="Arial" panose="020B0604020202020204"/>
              </a:rPr>
              <a:t>%</a:t>
            </a:r>
            <a:endParaRPr sz="6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1163523" y="3725113"/>
            <a:ext cx="243204" cy="117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404040"/>
                </a:solidFill>
                <a:latin typeface="Arial" panose="020B0604020202020204"/>
                <a:cs typeface="Arial" panose="020B0604020202020204"/>
              </a:rPr>
              <a:t>26.7%</a:t>
            </a:r>
            <a:endParaRPr sz="6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804416" y="3674109"/>
            <a:ext cx="346075" cy="425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77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solidFill>
                  <a:srgbClr val="404040"/>
                </a:solidFill>
                <a:latin typeface="Arial" panose="020B0604020202020204"/>
                <a:cs typeface="Arial" panose="020B0604020202020204"/>
              </a:rPr>
              <a:t>30.7%</a:t>
            </a:r>
            <a:endParaRPr sz="600">
              <a:latin typeface="Arial" panose="020B0604020202020204"/>
              <a:cs typeface="Arial" panose="020B0604020202020204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850">
              <a:latin typeface="Times New Roman" panose="02020603050405020304"/>
              <a:cs typeface="Times New Roman" panose="02020603050405020304"/>
            </a:endParaRPr>
          </a:p>
          <a:p>
            <a:pPr marL="85725">
              <a:lnSpc>
                <a:spcPct val="100000"/>
              </a:lnSpc>
            </a:pPr>
            <a:r>
              <a:rPr sz="600" spc="-5" dirty="0">
                <a:solidFill>
                  <a:srgbClr val="404040"/>
                </a:solidFill>
                <a:latin typeface="Arial" panose="020B0604020202020204"/>
                <a:cs typeface="Arial" panose="020B0604020202020204"/>
              </a:rPr>
              <a:t>2.7%</a:t>
            </a:r>
            <a:endParaRPr sz="6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2496311" y="3760470"/>
            <a:ext cx="34798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04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solidFill>
                  <a:srgbClr val="404040"/>
                </a:solidFill>
                <a:latin typeface="Arial" panose="020B0604020202020204"/>
                <a:cs typeface="Arial" panose="020B0604020202020204"/>
              </a:rPr>
              <a:t>26.7%</a:t>
            </a:r>
            <a:endParaRPr sz="6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3189732" y="3945432"/>
            <a:ext cx="34607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solidFill>
                  <a:srgbClr val="404040"/>
                </a:solidFill>
                <a:latin typeface="Arial" panose="020B0604020202020204"/>
                <a:cs typeface="Arial" panose="020B0604020202020204"/>
              </a:rPr>
              <a:t>6.7%</a:t>
            </a:r>
            <a:endParaRPr sz="6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110996" y="3046857"/>
            <a:ext cx="34607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77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solidFill>
                  <a:srgbClr val="404040"/>
                </a:solidFill>
                <a:latin typeface="Arial" panose="020B0604020202020204"/>
                <a:cs typeface="Arial" panose="020B0604020202020204"/>
              </a:rPr>
              <a:t>46.7%</a:t>
            </a:r>
            <a:endParaRPr sz="6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804416" y="2958464"/>
            <a:ext cx="34607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77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solidFill>
                  <a:srgbClr val="404040"/>
                </a:solidFill>
                <a:latin typeface="Arial" panose="020B0604020202020204"/>
                <a:cs typeface="Arial" panose="020B0604020202020204"/>
              </a:rPr>
              <a:t>46.7%</a:t>
            </a:r>
            <a:endParaRPr sz="6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2496311" y="3081908"/>
            <a:ext cx="34798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04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solidFill>
                  <a:srgbClr val="404040"/>
                </a:solidFill>
                <a:latin typeface="Arial" panose="020B0604020202020204"/>
                <a:cs typeface="Arial" panose="020B0604020202020204"/>
              </a:rPr>
              <a:t>46.7%</a:t>
            </a:r>
            <a:endParaRPr sz="6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1146759" y="2404998"/>
            <a:ext cx="27495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404040"/>
                </a:solidFill>
                <a:latin typeface="Arial" panose="020B0604020202020204"/>
                <a:cs typeface="Arial" panose="020B0604020202020204"/>
              </a:rPr>
              <a:t>21</a:t>
            </a:r>
            <a:r>
              <a:rPr sz="700" spc="-5" dirty="0">
                <a:solidFill>
                  <a:srgbClr val="404040"/>
                </a:solidFill>
                <a:latin typeface="Arial" panose="020B0604020202020204"/>
                <a:cs typeface="Arial" panose="020B0604020202020204"/>
              </a:rPr>
              <a:t>.</a:t>
            </a:r>
            <a:r>
              <a:rPr sz="700" spc="-10" dirty="0">
                <a:solidFill>
                  <a:srgbClr val="404040"/>
                </a:solidFill>
                <a:latin typeface="Arial" panose="020B0604020202020204"/>
                <a:cs typeface="Arial" panose="020B0604020202020204"/>
              </a:rPr>
              <a:t>9</a:t>
            </a:r>
            <a:r>
              <a:rPr sz="700" spc="-5" dirty="0">
                <a:solidFill>
                  <a:srgbClr val="404040"/>
                </a:solidFill>
                <a:latin typeface="Arial" panose="020B0604020202020204"/>
                <a:cs typeface="Arial" panose="020B0604020202020204"/>
              </a:rPr>
              <a:t>%</a:t>
            </a:r>
            <a:endParaRPr sz="7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1804416" y="2334513"/>
            <a:ext cx="34607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625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404040"/>
                </a:solidFill>
                <a:latin typeface="Arial" panose="020B0604020202020204"/>
                <a:cs typeface="Arial" panose="020B0604020202020204"/>
              </a:rPr>
              <a:t>20.0%</a:t>
            </a:r>
            <a:endParaRPr sz="7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2496311" y="2457653"/>
            <a:ext cx="34798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895"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solidFill>
                  <a:srgbClr val="404040"/>
                </a:solidFill>
                <a:latin typeface="Arial" panose="020B0604020202020204"/>
                <a:cs typeface="Arial" panose="020B0604020202020204"/>
              </a:rPr>
              <a:t>20.0%</a:t>
            </a:r>
            <a:endParaRPr sz="7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3189732" y="2704591"/>
            <a:ext cx="34607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26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404040"/>
                </a:solidFill>
                <a:latin typeface="Arial" panose="020B0604020202020204"/>
                <a:cs typeface="Arial" panose="020B0604020202020204"/>
              </a:rPr>
              <a:t>33.3%</a:t>
            </a:r>
            <a:endParaRPr sz="7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2496311" y="2218435"/>
            <a:ext cx="34798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6995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solidFill>
                  <a:srgbClr val="404040"/>
                </a:solidFill>
                <a:latin typeface="Arial" panose="020B0604020202020204"/>
                <a:cs typeface="Arial" panose="020B0604020202020204"/>
              </a:rPr>
              <a:t>6.7%</a:t>
            </a:r>
            <a:endParaRPr sz="6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3189732" y="2341879"/>
            <a:ext cx="34607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solidFill>
                  <a:srgbClr val="404040"/>
                </a:solidFill>
                <a:latin typeface="Arial" panose="020B0604020202020204"/>
                <a:cs typeface="Arial" panose="020B0604020202020204"/>
              </a:rPr>
              <a:t>6.7%</a:t>
            </a:r>
            <a:endParaRPr sz="6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1184859" y="2160777"/>
            <a:ext cx="20002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352" baseline="-23000" dirty="0">
                <a:solidFill>
                  <a:srgbClr val="404040"/>
                </a:solidFill>
                <a:latin typeface="Arial" panose="020B0604020202020204"/>
                <a:cs typeface="Arial" panose="020B0604020202020204"/>
              </a:rPr>
              <a:t>1</a:t>
            </a:r>
            <a:r>
              <a:rPr sz="500" spc="-55" dirty="0">
                <a:solidFill>
                  <a:srgbClr val="404040"/>
                </a:solidFill>
                <a:latin typeface="Arial" panose="020B0604020202020204"/>
                <a:cs typeface="Arial" panose="020B0604020202020204"/>
              </a:rPr>
              <a:t>1</a:t>
            </a:r>
            <a:r>
              <a:rPr sz="900" spc="-179" baseline="-23000" dirty="0">
                <a:solidFill>
                  <a:srgbClr val="404040"/>
                </a:solidFill>
                <a:latin typeface="Arial" panose="020B0604020202020204"/>
                <a:cs typeface="Arial" panose="020B0604020202020204"/>
              </a:rPr>
              <a:t>.</a:t>
            </a:r>
            <a:r>
              <a:rPr sz="500" spc="-25" dirty="0">
                <a:solidFill>
                  <a:srgbClr val="404040"/>
                </a:solidFill>
                <a:latin typeface="Arial" panose="020B0604020202020204"/>
                <a:cs typeface="Arial" panose="020B0604020202020204"/>
              </a:rPr>
              <a:t>.</a:t>
            </a:r>
            <a:r>
              <a:rPr sz="900" spc="-472" baseline="-23000" dirty="0">
                <a:solidFill>
                  <a:srgbClr val="404040"/>
                </a:solidFill>
                <a:latin typeface="Arial" panose="020B0604020202020204"/>
                <a:cs typeface="Arial" panose="020B0604020202020204"/>
              </a:rPr>
              <a:t>9</a:t>
            </a:r>
            <a:r>
              <a:rPr sz="500" spc="-5" dirty="0">
                <a:solidFill>
                  <a:srgbClr val="404040"/>
                </a:solidFill>
                <a:latin typeface="Arial" panose="020B0604020202020204"/>
                <a:cs typeface="Arial" panose="020B0604020202020204"/>
              </a:rPr>
              <a:t>0</a:t>
            </a:r>
            <a:r>
              <a:rPr sz="500" spc="-415" dirty="0">
                <a:solidFill>
                  <a:srgbClr val="404040"/>
                </a:solidFill>
                <a:latin typeface="Arial" panose="020B0604020202020204"/>
                <a:cs typeface="Arial" panose="020B0604020202020204"/>
              </a:rPr>
              <a:t>%</a:t>
            </a:r>
            <a:r>
              <a:rPr sz="900" spc="-7" baseline="-23000" dirty="0">
                <a:solidFill>
                  <a:srgbClr val="404040"/>
                </a:solidFill>
                <a:latin typeface="Arial" panose="020B0604020202020204"/>
                <a:cs typeface="Arial" panose="020B0604020202020204"/>
              </a:rPr>
              <a:t>%</a:t>
            </a:r>
            <a:endParaRPr sz="900" baseline="-230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3189732" y="2225802"/>
            <a:ext cx="346075" cy="102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0330">
              <a:lnSpc>
                <a:spcPct val="100000"/>
              </a:lnSpc>
              <a:spcBef>
                <a:spcPts val="100"/>
              </a:spcBef>
            </a:pPr>
            <a:r>
              <a:rPr sz="500" spc="-5" dirty="0">
                <a:solidFill>
                  <a:srgbClr val="404040"/>
                </a:solidFill>
                <a:latin typeface="Arial" panose="020B0604020202020204"/>
                <a:cs typeface="Arial" panose="020B0604020202020204"/>
              </a:rPr>
              <a:t>6.7%</a:t>
            </a:r>
            <a:endParaRPr sz="5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670356" y="3812235"/>
            <a:ext cx="201930" cy="3168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10%</a:t>
            </a:r>
            <a:endParaRPr sz="700">
              <a:latin typeface="Arial" panose="020B0604020202020204"/>
              <a:cs typeface="Arial" panose="020B0604020202020204"/>
            </a:endParaRPr>
          </a:p>
          <a:p>
            <a:pPr marL="61595">
              <a:lnSpc>
                <a:spcPct val="100000"/>
              </a:lnSpc>
              <a:spcBef>
                <a:spcPts val="615"/>
              </a:spcBef>
            </a:pPr>
            <a:r>
              <a:rPr sz="700" spc="-10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0%</a:t>
            </a:r>
            <a:endParaRPr sz="7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670356" y="3627246"/>
            <a:ext cx="20129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20%</a:t>
            </a:r>
            <a:endParaRPr sz="7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670356" y="3072129"/>
            <a:ext cx="20129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50%</a:t>
            </a:r>
            <a:endParaRPr sz="7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670356" y="2516885"/>
            <a:ext cx="201295" cy="5022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80%</a:t>
            </a:r>
            <a:endParaRPr sz="70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sz="700" spc="-10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70%</a:t>
            </a:r>
            <a:endParaRPr sz="70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700" spc="-10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60%</a:t>
            </a:r>
            <a:endParaRPr sz="7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621283" y="2146807"/>
            <a:ext cx="250825" cy="3168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100%</a:t>
            </a:r>
            <a:endParaRPr sz="700">
              <a:latin typeface="Arial" panose="020B0604020202020204"/>
              <a:cs typeface="Arial" panose="020B0604020202020204"/>
            </a:endParaRPr>
          </a:p>
          <a:p>
            <a:pPr marL="61595">
              <a:lnSpc>
                <a:spcPct val="100000"/>
              </a:lnSpc>
              <a:spcBef>
                <a:spcPts val="615"/>
              </a:spcBef>
            </a:pPr>
            <a:r>
              <a:rPr sz="700" spc="-10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90%</a:t>
            </a:r>
            <a:endParaRPr sz="7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1506982" y="1863598"/>
            <a:ext cx="2159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各地区消费者每天行驶里程分布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3848100" y="2250948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0" y="47243"/>
                </a:moveTo>
                <a:lnTo>
                  <a:pt x="47244" y="47243"/>
                </a:lnTo>
                <a:lnTo>
                  <a:pt x="47244" y="0"/>
                </a:lnTo>
                <a:lnTo>
                  <a:pt x="0" y="0"/>
                </a:lnTo>
                <a:lnTo>
                  <a:pt x="0" y="47243"/>
                </a:lnTo>
                <a:close/>
              </a:path>
            </a:pathLst>
          </a:custGeom>
          <a:solidFill>
            <a:srgbClr val="6CAA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 txBox="1"/>
          <p:nvPr/>
        </p:nvSpPr>
        <p:spPr>
          <a:xfrm>
            <a:off x="3898772" y="2217547"/>
            <a:ext cx="52451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151-200</a:t>
            </a:r>
            <a:r>
              <a:rPr sz="700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公里</a:t>
            </a:r>
            <a:endParaRPr sz="7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3848100" y="2583179"/>
            <a:ext cx="47625" cy="45720"/>
          </a:xfrm>
          <a:custGeom>
            <a:avLst/>
            <a:gdLst/>
            <a:ahLst/>
            <a:cxnLst/>
            <a:rect l="l" t="t" r="r" b="b"/>
            <a:pathLst>
              <a:path w="47625" h="45719">
                <a:moveTo>
                  <a:pt x="0" y="45719"/>
                </a:moveTo>
                <a:lnTo>
                  <a:pt x="47244" y="45719"/>
                </a:lnTo>
                <a:lnTo>
                  <a:pt x="47244" y="0"/>
                </a:lnTo>
                <a:lnTo>
                  <a:pt x="0" y="0"/>
                </a:lnTo>
                <a:lnTo>
                  <a:pt x="0" y="45719"/>
                </a:lnTo>
                <a:close/>
              </a:path>
            </a:pathLst>
          </a:custGeom>
          <a:solidFill>
            <a:srgbClr val="B1D2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 txBox="1"/>
          <p:nvPr/>
        </p:nvSpPr>
        <p:spPr>
          <a:xfrm>
            <a:off x="3898772" y="2549143"/>
            <a:ext cx="52451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101-150</a:t>
            </a:r>
            <a:r>
              <a:rPr sz="700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公里</a:t>
            </a:r>
            <a:endParaRPr sz="7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3848100" y="2913888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0" y="47243"/>
                </a:moveTo>
                <a:lnTo>
                  <a:pt x="47244" y="47243"/>
                </a:lnTo>
                <a:lnTo>
                  <a:pt x="47244" y="0"/>
                </a:lnTo>
                <a:lnTo>
                  <a:pt x="0" y="0"/>
                </a:lnTo>
                <a:lnTo>
                  <a:pt x="0" y="47243"/>
                </a:lnTo>
                <a:close/>
              </a:path>
            </a:pathLst>
          </a:custGeom>
          <a:solidFill>
            <a:srgbClr val="6CAA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 txBox="1"/>
          <p:nvPr/>
        </p:nvSpPr>
        <p:spPr>
          <a:xfrm>
            <a:off x="3898772" y="2880740"/>
            <a:ext cx="47561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51-100</a:t>
            </a:r>
            <a:r>
              <a:rPr sz="700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公里</a:t>
            </a:r>
            <a:endParaRPr sz="7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3898772" y="3544061"/>
            <a:ext cx="42672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11-20</a:t>
            </a:r>
            <a:r>
              <a:rPr sz="700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公里</a:t>
            </a:r>
            <a:endParaRPr sz="7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3848100" y="3909059"/>
            <a:ext cx="47625" cy="45720"/>
          </a:xfrm>
          <a:custGeom>
            <a:avLst/>
            <a:gdLst/>
            <a:ahLst/>
            <a:cxnLst/>
            <a:rect l="l" t="t" r="r" b="b"/>
            <a:pathLst>
              <a:path w="47625" h="45720">
                <a:moveTo>
                  <a:pt x="0" y="45719"/>
                </a:moveTo>
                <a:lnTo>
                  <a:pt x="47244" y="45719"/>
                </a:lnTo>
                <a:lnTo>
                  <a:pt x="47244" y="0"/>
                </a:lnTo>
                <a:lnTo>
                  <a:pt x="0" y="0"/>
                </a:lnTo>
                <a:lnTo>
                  <a:pt x="0" y="45719"/>
                </a:lnTo>
                <a:close/>
              </a:path>
            </a:pathLst>
          </a:custGeom>
          <a:solidFill>
            <a:srgbClr val="2468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 txBox="1"/>
          <p:nvPr/>
        </p:nvSpPr>
        <p:spPr>
          <a:xfrm>
            <a:off x="3898772" y="3875633"/>
            <a:ext cx="56515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10</a:t>
            </a:r>
            <a:r>
              <a:rPr sz="700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公里及以内</a:t>
            </a:r>
            <a:endParaRPr sz="7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6752843" y="3922776"/>
            <a:ext cx="693420" cy="104139"/>
          </a:xfrm>
          <a:custGeom>
            <a:avLst/>
            <a:gdLst/>
            <a:ahLst/>
            <a:cxnLst/>
            <a:rect l="l" t="t" r="r" b="b"/>
            <a:pathLst>
              <a:path w="693420" h="104139">
                <a:moveTo>
                  <a:pt x="0" y="103632"/>
                </a:moveTo>
                <a:lnTo>
                  <a:pt x="693420" y="103632"/>
                </a:lnTo>
                <a:lnTo>
                  <a:pt x="693420" y="0"/>
                </a:lnTo>
                <a:lnTo>
                  <a:pt x="0" y="0"/>
                </a:lnTo>
                <a:lnTo>
                  <a:pt x="0" y="103632"/>
                </a:lnTo>
                <a:close/>
              </a:path>
            </a:pathLst>
          </a:custGeom>
          <a:solidFill>
            <a:srgbClr val="2468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6752843" y="3043427"/>
            <a:ext cx="693420" cy="879475"/>
          </a:xfrm>
          <a:custGeom>
            <a:avLst/>
            <a:gdLst/>
            <a:ahLst/>
            <a:cxnLst/>
            <a:rect l="l" t="t" r="r" b="b"/>
            <a:pathLst>
              <a:path w="693420" h="879475">
                <a:moveTo>
                  <a:pt x="0" y="879348"/>
                </a:moveTo>
                <a:lnTo>
                  <a:pt x="693420" y="879348"/>
                </a:lnTo>
                <a:lnTo>
                  <a:pt x="693420" y="0"/>
                </a:lnTo>
                <a:lnTo>
                  <a:pt x="0" y="0"/>
                </a:lnTo>
                <a:lnTo>
                  <a:pt x="0" y="879348"/>
                </a:lnTo>
                <a:close/>
              </a:path>
            </a:pathLst>
          </a:custGeom>
          <a:solidFill>
            <a:srgbClr val="B1D2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6752843" y="3043427"/>
            <a:ext cx="693420" cy="879475"/>
          </a:xfrm>
          <a:custGeom>
            <a:avLst/>
            <a:gdLst/>
            <a:ahLst/>
            <a:cxnLst/>
            <a:rect l="l" t="t" r="r" b="b"/>
            <a:pathLst>
              <a:path w="693420" h="879475">
                <a:moveTo>
                  <a:pt x="0" y="879348"/>
                </a:moveTo>
                <a:lnTo>
                  <a:pt x="693420" y="879348"/>
                </a:lnTo>
                <a:lnTo>
                  <a:pt x="693420" y="0"/>
                </a:lnTo>
                <a:lnTo>
                  <a:pt x="0" y="0"/>
                </a:lnTo>
                <a:lnTo>
                  <a:pt x="0" y="879348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6059423" y="3043427"/>
            <a:ext cx="693420" cy="698500"/>
          </a:xfrm>
          <a:custGeom>
            <a:avLst/>
            <a:gdLst/>
            <a:ahLst/>
            <a:cxnLst/>
            <a:rect l="l" t="t" r="r" b="b"/>
            <a:pathLst>
              <a:path w="693420" h="698500">
                <a:moveTo>
                  <a:pt x="693420" y="0"/>
                </a:moveTo>
                <a:lnTo>
                  <a:pt x="0" y="697992"/>
                </a:lnTo>
              </a:path>
            </a:pathLst>
          </a:custGeom>
          <a:ln w="9144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5367528" y="2837688"/>
            <a:ext cx="692150" cy="904240"/>
          </a:xfrm>
          <a:custGeom>
            <a:avLst/>
            <a:gdLst/>
            <a:ahLst/>
            <a:cxnLst/>
            <a:rect l="l" t="t" r="r" b="b"/>
            <a:pathLst>
              <a:path w="692150" h="904239">
                <a:moveTo>
                  <a:pt x="0" y="903732"/>
                </a:moveTo>
                <a:lnTo>
                  <a:pt x="691896" y="903732"/>
                </a:lnTo>
                <a:lnTo>
                  <a:pt x="691896" y="0"/>
                </a:lnTo>
                <a:lnTo>
                  <a:pt x="0" y="0"/>
                </a:lnTo>
                <a:lnTo>
                  <a:pt x="0" y="903732"/>
                </a:lnTo>
                <a:close/>
              </a:path>
            </a:pathLst>
          </a:custGeom>
          <a:solidFill>
            <a:srgbClr val="D7D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5367528" y="2837688"/>
            <a:ext cx="692150" cy="904240"/>
          </a:xfrm>
          <a:custGeom>
            <a:avLst/>
            <a:gdLst/>
            <a:ahLst/>
            <a:cxnLst/>
            <a:rect l="l" t="t" r="r" b="b"/>
            <a:pathLst>
              <a:path w="692150" h="904239">
                <a:moveTo>
                  <a:pt x="0" y="903732"/>
                </a:moveTo>
                <a:lnTo>
                  <a:pt x="691896" y="903732"/>
                </a:lnTo>
                <a:lnTo>
                  <a:pt x="691896" y="0"/>
                </a:lnTo>
                <a:lnTo>
                  <a:pt x="0" y="0"/>
                </a:lnTo>
                <a:lnTo>
                  <a:pt x="0" y="903732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6752843" y="2321051"/>
            <a:ext cx="693420" cy="722630"/>
          </a:xfrm>
          <a:custGeom>
            <a:avLst/>
            <a:gdLst/>
            <a:ahLst/>
            <a:cxnLst/>
            <a:rect l="l" t="t" r="r" b="b"/>
            <a:pathLst>
              <a:path w="693420" h="722630">
                <a:moveTo>
                  <a:pt x="0" y="722376"/>
                </a:moveTo>
                <a:lnTo>
                  <a:pt x="693420" y="722376"/>
                </a:lnTo>
                <a:lnTo>
                  <a:pt x="693420" y="0"/>
                </a:lnTo>
                <a:lnTo>
                  <a:pt x="0" y="0"/>
                </a:lnTo>
                <a:lnTo>
                  <a:pt x="0" y="722376"/>
                </a:lnTo>
                <a:close/>
              </a:path>
            </a:pathLst>
          </a:custGeom>
          <a:solidFill>
            <a:srgbClr val="D7D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6752843" y="2321051"/>
            <a:ext cx="693420" cy="722630"/>
          </a:xfrm>
          <a:custGeom>
            <a:avLst/>
            <a:gdLst/>
            <a:ahLst/>
            <a:cxnLst/>
            <a:rect l="l" t="t" r="r" b="b"/>
            <a:pathLst>
              <a:path w="693420" h="722630">
                <a:moveTo>
                  <a:pt x="0" y="722376"/>
                </a:moveTo>
                <a:lnTo>
                  <a:pt x="693420" y="722376"/>
                </a:lnTo>
                <a:lnTo>
                  <a:pt x="693420" y="0"/>
                </a:lnTo>
                <a:lnTo>
                  <a:pt x="0" y="0"/>
                </a:lnTo>
                <a:lnTo>
                  <a:pt x="0" y="722376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6059423" y="2321051"/>
            <a:ext cx="693420" cy="516890"/>
          </a:xfrm>
          <a:custGeom>
            <a:avLst/>
            <a:gdLst/>
            <a:ahLst/>
            <a:cxnLst/>
            <a:rect l="l" t="t" r="r" b="b"/>
            <a:pathLst>
              <a:path w="693420" h="516889">
                <a:moveTo>
                  <a:pt x="693420" y="0"/>
                </a:moveTo>
                <a:lnTo>
                  <a:pt x="0" y="516636"/>
                </a:lnTo>
              </a:path>
            </a:pathLst>
          </a:custGeom>
          <a:ln w="9144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367528" y="2295144"/>
            <a:ext cx="692150" cy="542925"/>
          </a:xfrm>
          <a:custGeom>
            <a:avLst/>
            <a:gdLst/>
            <a:ahLst/>
            <a:cxnLst/>
            <a:rect l="l" t="t" r="r" b="b"/>
            <a:pathLst>
              <a:path w="692150" h="542925">
                <a:moveTo>
                  <a:pt x="0" y="542544"/>
                </a:moveTo>
                <a:lnTo>
                  <a:pt x="691896" y="542544"/>
                </a:lnTo>
                <a:lnTo>
                  <a:pt x="691896" y="0"/>
                </a:lnTo>
                <a:lnTo>
                  <a:pt x="0" y="0"/>
                </a:lnTo>
                <a:lnTo>
                  <a:pt x="0" y="542544"/>
                </a:lnTo>
                <a:close/>
              </a:path>
            </a:pathLst>
          </a:custGeom>
          <a:solidFill>
            <a:srgbClr val="6CAA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5367528" y="2295144"/>
            <a:ext cx="692150" cy="542925"/>
          </a:xfrm>
          <a:custGeom>
            <a:avLst/>
            <a:gdLst/>
            <a:ahLst/>
            <a:cxnLst/>
            <a:rect l="l" t="t" r="r" b="b"/>
            <a:pathLst>
              <a:path w="692150" h="542925">
                <a:moveTo>
                  <a:pt x="0" y="542544"/>
                </a:moveTo>
                <a:lnTo>
                  <a:pt x="691896" y="542544"/>
                </a:lnTo>
                <a:lnTo>
                  <a:pt x="691896" y="0"/>
                </a:lnTo>
                <a:lnTo>
                  <a:pt x="0" y="0"/>
                </a:lnTo>
                <a:lnTo>
                  <a:pt x="0" y="542544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6752843" y="2217420"/>
            <a:ext cx="693420" cy="104139"/>
          </a:xfrm>
          <a:custGeom>
            <a:avLst/>
            <a:gdLst/>
            <a:ahLst/>
            <a:cxnLst/>
            <a:rect l="l" t="t" r="r" b="b"/>
            <a:pathLst>
              <a:path w="693420" h="104139">
                <a:moveTo>
                  <a:pt x="0" y="103631"/>
                </a:moveTo>
                <a:lnTo>
                  <a:pt x="693420" y="103631"/>
                </a:lnTo>
                <a:lnTo>
                  <a:pt x="693420" y="0"/>
                </a:lnTo>
                <a:lnTo>
                  <a:pt x="0" y="0"/>
                </a:lnTo>
                <a:lnTo>
                  <a:pt x="0" y="103631"/>
                </a:lnTo>
                <a:close/>
              </a:path>
            </a:pathLst>
          </a:custGeom>
          <a:solidFill>
            <a:srgbClr val="6CAA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6752843" y="2217420"/>
            <a:ext cx="693420" cy="104139"/>
          </a:xfrm>
          <a:custGeom>
            <a:avLst/>
            <a:gdLst/>
            <a:ahLst/>
            <a:cxnLst/>
            <a:rect l="l" t="t" r="r" b="b"/>
            <a:pathLst>
              <a:path w="693420" h="104139">
                <a:moveTo>
                  <a:pt x="0" y="103631"/>
                </a:moveTo>
                <a:lnTo>
                  <a:pt x="693420" y="103631"/>
                </a:lnTo>
                <a:lnTo>
                  <a:pt x="693420" y="0"/>
                </a:lnTo>
                <a:lnTo>
                  <a:pt x="0" y="0"/>
                </a:lnTo>
                <a:lnTo>
                  <a:pt x="0" y="103631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6059423" y="2217420"/>
            <a:ext cx="693420" cy="78105"/>
          </a:xfrm>
          <a:custGeom>
            <a:avLst/>
            <a:gdLst/>
            <a:ahLst/>
            <a:cxnLst/>
            <a:rect l="l" t="t" r="r" b="b"/>
            <a:pathLst>
              <a:path w="693420" h="78105">
                <a:moveTo>
                  <a:pt x="693420" y="0"/>
                </a:moveTo>
                <a:lnTo>
                  <a:pt x="0" y="77724"/>
                </a:lnTo>
              </a:path>
            </a:pathLst>
          </a:custGeom>
          <a:ln w="9144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5367528" y="2243327"/>
            <a:ext cx="692150" cy="52069"/>
          </a:xfrm>
          <a:custGeom>
            <a:avLst/>
            <a:gdLst/>
            <a:ahLst/>
            <a:cxnLst/>
            <a:rect l="l" t="t" r="r" b="b"/>
            <a:pathLst>
              <a:path w="692150" h="52069">
                <a:moveTo>
                  <a:pt x="0" y="51816"/>
                </a:moveTo>
                <a:lnTo>
                  <a:pt x="691896" y="51816"/>
                </a:lnTo>
                <a:lnTo>
                  <a:pt x="691896" y="0"/>
                </a:lnTo>
                <a:lnTo>
                  <a:pt x="0" y="0"/>
                </a:lnTo>
                <a:lnTo>
                  <a:pt x="0" y="51816"/>
                </a:lnTo>
                <a:close/>
              </a:path>
            </a:pathLst>
          </a:custGeom>
          <a:solidFill>
            <a:srgbClr val="B1D2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5367528" y="2243327"/>
            <a:ext cx="692150" cy="52069"/>
          </a:xfrm>
          <a:custGeom>
            <a:avLst/>
            <a:gdLst/>
            <a:ahLst/>
            <a:cxnLst/>
            <a:rect l="l" t="t" r="r" b="b"/>
            <a:pathLst>
              <a:path w="692150" h="52069">
                <a:moveTo>
                  <a:pt x="0" y="51816"/>
                </a:moveTo>
                <a:lnTo>
                  <a:pt x="691896" y="51816"/>
                </a:lnTo>
                <a:lnTo>
                  <a:pt x="691896" y="0"/>
                </a:lnTo>
                <a:lnTo>
                  <a:pt x="0" y="0"/>
                </a:lnTo>
                <a:lnTo>
                  <a:pt x="0" y="51816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5367528" y="2217420"/>
            <a:ext cx="692150" cy="26034"/>
          </a:xfrm>
          <a:custGeom>
            <a:avLst/>
            <a:gdLst/>
            <a:ahLst/>
            <a:cxnLst/>
            <a:rect l="l" t="t" r="r" b="b"/>
            <a:pathLst>
              <a:path w="692150" h="26035">
                <a:moveTo>
                  <a:pt x="0" y="25907"/>
                </a:moveTo>
                <a:lnTo>
                  <a:pt x="691896" y="25907"/>
                </a:lnTo>
                <a:lnTo>
                  <a:pt x="691896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6CAA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5358384" y="2208276"/>
            <a:ext cx="710565" cy="44450"/>
          </a:xfrm>
          <a:custGeom>
            <a:avLst/>
            <a:gdLst/>
            <a:ahLst/>
            <a:cxnLst/>
            <a:rect l="l" t="t" r="r" b="b"/>
            <a:pathLst>
              <a:path w="710564" h="44450">
                <a:moveTo>
                  <a:pt x="0" y="44196"/>
                </a:moveTo>
                <a:lnTo>
                  <a:pt x="710184" y="44196"/>
                </a:lnTo>
                <a:lnTo>
                  <a:pt x="710184" y="0"/>
                </a:lnTo>
                <a:lnTo>
                  <a:pt x="0" y="0"/>
                </a:lnTo>
                <a:lnTo>
                  <a:pt x="0" y="441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020055" y="4026408"/>
            <a:ext cx="2772410" cy="0"/>
          </a:xfrm>
          <a:custGeom>
            <a:avLst/>
            <a:gdLst/>
            <a:ahLst/>
            <a:cxnLst/>
            <a:rect l="l" t="t" r="r" b="b"/>
            <a:pathLst>
              <a:path w="2772409">
                <a:moveTo>
                  <a:pt x="0" y="0"/>
                </a:moveTo>
                <a:lnTo>
                  <a:pt x="2772155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020055" y="4026408"/>
            <a:ext cx="0" cy="26034"/>
          </a:xfrm>
          <a:custGeom>
            <a:avLst/>
            <a:gdLst/>
            <a:ahLst/>
            <a:cxnLst/>
            <a:rect l="l" t="t" r="r" b="b"/>
            <a:pathLst>
              <a:path h="26035">
                <a:moveTo>
                  <a:pt x="0" y="0"/>
                </a:moveTo>
                <a:lnTo>
                  <a:pt x="0" y="2590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6406896" y="4026408"/>
            <a:ext cx="0" cy="26034"/>
          </a:xfrm>
          <a:custGeom>
            <a:avLst/>
            <a:gdLst/>
            <a:ahLst/>
            <a:cxnLst/>
            <a:rect l="l" t="t" r="r" b="b"/>
            <a:pathLst>
              <a:path h="26035">
                <a:moveTo>
                  <a:pt x="0" y="0"/>
                </a:moveTo>
                <a:lnTo>
                  <a:pt x="0" y="2590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7792211" y="4026408"/>
            <a:ext cx="0" cy="26034"/>
          </a:xfrm>
          <a:custGeom>
            <a:avLst/>
            <a:gdLst/>
            <a:ahLst/>
            <a:cxnLst/>
            <a:rect l="l" t="t" r="r" b="b"/>
            <a:pathLst>
              <a:path h="26035">
                <a:moveTo>
                  <a:pt x="0" y="0"/>
                </a:moveTo>
                <a:lnTo>
                  <a:pt x="0" y="25907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 txBox="1"/>
          <p:nvPr/>
        </p:nvSpPr>
        <p:spPr>
          <a:xfrm>
            <a:off x="5367528" y="3741420"/>
            <a:ext cx="692150" cy="280670"/>
          </a:xfrm>
          <a:prstGeom prst="rect">
            <a:avLst/>
          </a:prstGeom>
          <a:solidFill>
            <a:srgbClr val="B1D2DE"/>
          </a:solidFill>
        </p:spPr>
        <p:txBody>
          <a:bodyPr vert="horz" wrap="square" lIns="0" tIns="79375" rIns="0" bIns="0" rtlCol="0">
            <a:spAutoFit/>
          </a:bodyPr>
          <a:lstStyle/>
          <a:p>
            <a:pPr marL="201930">
              <a:lnSpc>
                <a:spcPct val="100000"/>
              </a:lnSpc>
              <a:spcBef>
                <a:spcPts val="625"/>
              </a:spcBef>
            </a:pPr>
            <a:r>
              <a:rPr sz="800" spc="-5" dirty="0">
                <a:solidFill>
                  <a:srgbClr val="404040"/>
                </a:solidFill>
                <a:latin typeface="Arial" panose="020B0604020202020204"/>
                <a:cs typeface="Arial" panose="020B0604020202020204"/>
              </a:rPr>
              <a:t>15.7%</a:t>
            </a:r>
            <a:endParaRPr sz="8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6752843" y="2614675"/>
            <a:ext cx="69342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2225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404040"/>
                </a:solidFill>
                <a:latin typeface="Arial" panose="020B0604020202020204"/>
                <a:cs typeface="Arial" panose="020B0604020202020204"/>
              </a:rPr>
              <a:t>40.0%</a:t>
            </a:r>
            <a:endParaRPr sz="7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5577078" y="2498597"/>
            <a:ext cx="27495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404040"/>
                </a:solidFill>
                <a:latin typeface="Arial" panose="020B0604020202020204"/>
                <a:cs typeface="Arial" panose="020B0604020202020204"/>
              </a:rPr>
              <a:t>30</a:t>
            </a:r>
            <a:r>
              <a:rPr sz="700" spc="-5" dirty="0">
                <a:solidFill>
                  <a:srgbClr val="404040"/>
                </a:solidFill>
                <a:latin typeface="Arial" panose="020B0604020202020204"/>
                <a:cs typeface="Arial" panose="020B0604020202020204"/>
              </a:rPr>
              <a:t>.</a:t>
            </a:r>
            <a:r>
              <a:rPr sz="700" spc="-10" dirty="0">
                <a:solidFill>
                  <a:srgbClr val="404040"/>
                </a:solidFill>
                <a:latin typeface="Arial" panose="020B0604020202020204"/>
                <a:cs typeface="Arial" panose="020B0604020202020204"/>
              </a:rPr>
              <a:t>0</a:t>
            </a:r>
            <a:r>
              <a:rPr sz="700" spc="-5" dirty="0">
                <a:solidFill>
                  <a:srgbClr val="404040"/>
                </a:solidFill>
                <a:latin typeface="Arial" panose="020B0604020202020204"/>
                <a:cs typeface="Arial" panose="020B0604020202020204"/>
              </a:rPr>
              <a:t>%</a:t>
            </a:r>
            <a:endParaRPr sz="7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4754117" y="3594353"/>
            <a:ext cx="201930" cy="4940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20%</a:t>
            </a:r>
            <a:endParaRPr sz="70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sz="700" spc="-10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10%</a:t>
            </a:r>
            <a:endParaRPr sz="700">
              <a:latin typeface="Arial" panose="020B0604020202020204"/>
              <a:cs typeface="Arial" panose="020B0604020202020204"/>
            </a:endParaRPr>
          </a:p>
          <a:p>
            <a:pPr marL="61595">
              <a:lnSpc>
                <a:spcPct val="100000"/>
              </a:lnSpc>
              <a:spcBef>
                <a:spcPts val="585"/>
              </a:spcBef>
            </a:pPr>
            <a:r>
              <a:rPr sz="700" spc="-10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0%</a:t>
            </a:r>
            <a:endParaRPr sz="700">
              <a:latin typeface="Arial" panose="020B0604020202020204"/>
              <a:cs typeface="Arial" panose="020B0604020202020204"/>
            </a:endParaRPr>
          </a:p>
        </p:txBody>
      </p:sp>
      <p:graphicFrame>
        <p:nvGraphicFramePr>
          <p:cNvPr id="123" name="object 123"/>
          <p:cNvGraphicFramePr>
            <a:graphicFrameLocks noGrp="1"/>
          </p:cNvGraphicFramePr>
          <p:nvPr/>
        </p:nvGraphicFramePr>
        <p:xfrm>
          <a:off x="651306" y="3268979"/>
          <a:ext cx="6625590" cy="3784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05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19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7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398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sz="700" spc="-10" dirty="0">
                          <a:solidFill>
                            <a:srgbClr val="585858"/>
                          </a:solidFill>
                          <a:latin typeface="Arial" panose="020B0604020202020204"/>
                          <a:cs typeface="Arial" panose="020B0604020202020204"/>
                        </a:rPr>
                        <a:t>40%</a:t>
                      </a:r>
                      <a:endParaRPr sz="7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76860" algn="r">
                        <a:lnSpc>
                          <a:spcPts val="490"/>
                        </a:lnSpc>
                      </a:pPr>
                      <a:r>
                        <a:rPr sz="700" spc="-5" dirty="0">
                          <a:solidFill>
                            <a:srgbClr val="585858"/>
                          </a:solidFill>
                          <a:latin typeface="Arial" panose="020B0604020202020204"/>
                          <a:cs typeface="Arial" panose="020B0604020202020204"/>
                        </a:rPr>
                        <a:t>21-50</a:t>
                      </a:r>
                      <a:r>
                        <a:rPr sz="700" dirty="0">
                          <a:solidFill>
                            <a:srgbClr val="585858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公里</a:t>
                      </a:r>
                      <a:endParaRPr sz="7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9545">
                        <a:lnSpc>
                          <a:spcPts val="650"/>
                        </a:lnSpc>
                        <a:tabLst>
                          <a:tab pos="992505" algn="l"/>
                        </a:tabLst>
                      </a:pPr>
                      <a:r>
                        <a:rPr sz="700" spc="-10" dirty="0">
                          <a:solidFill>
                            <a:srgbClr val="585858"/>
                          </a:solidFill>
                          <a:latin typeface="Arial" panose="020B0604020202020204"/>
                          <a:cs typeface="Arial" panose="020B0604020202020204"/>
                        </a:rPr>
                        <a:t>40%	</a:t>
                      </a:r>
                      <a:r>
                        <a:rPr sz="1050" spc="-15" baseline="8000" dirty="0">
                          <a:solidFill>
                            <a:srgbClr val="404040"/>
                          </a:solidFill>
                          <a:latin typeface="Arial" panose="020B0604020202020204"/>
                          <a:cs typeface="Arial" panose="020B0604020202020204"/>
                        </a:rPr>
                        <a:t>50.0%</a:t>
                      </a:r>
                      <a:endParaRPr sz="1050" baseline="8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48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700" spc="-10" dirty="0">
                          <a:solidFill>
                            <a:srgbClr val="585858"/>
                          </a:solidFill>
                          <a:latin typeface="Arial" panose="020B0604020202020204"/>
                          <a:cs typeface="Arial" panose="020B0604020202020204"/>
                        </a:rPr>
                        <a:t>30%</a:t>
                      </a:r>
                      <a:endParaRPr sz="7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50800" marB="0"/>
                </a:tc>
                <a:tc>
                  <a:txBody>
                    <a:bodyPr/>
                    <a:lstStyle/>
                    <a:p>
                      <a:pPr marL="72390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600" spc="-5" dirty="0">
                          <a:solidFill>
                            <a:srgbClr val="404040"/>
                          </a:solidFill>
                          <a:latin typeface="Arial" panose="020B0604020202020204"/>
                          <a:cs typeface="Arial" panose="020B0604020202020204"/>
                        </a:rPr>
                        <a:t>46.7%</a:t>
                      </a:r>
                      <a:endParaRPr sz="6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60960" marB="0"/>
                </a:tc>
                <a:tc>
                  <a:txBody>
                    <a:bodyPr/>
                    <a:lstStyle/>
                    <a:p>
                      <a:pPr marL="16954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700" spc="-10" dirty="0">
                          <a:solidFill>
                            <a:srgbClr val="585858"/>
                          </a:solidFill>
                          <a:latin typeface="Arial" panose="020B0604020202020204"/>
                          <a:cs typeface="Arial" panose="020B0604020202020204"/>
                        </a:rPr>
                        <a:t>30%</a:t>
                      </a:r>
                      <a:endParaRPr sz="7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R="23495" algn="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800" spc="-5" dirty="0">
                          <a:solidFill>
                            <a:srgbClr val="404040"/>
                          </a:solidFill>
                          <a:latin typeface="Arial" panose="020B0604020202020204"/>
                          <a:cs typeface="Arial" panose="020B0604020202020204"/>
                        </a:rPr>
                        <a:t>48</a:t>
                      </a:r>
                      <a:r>
                        <a:rPr sz="800" dirty="0">
                          <a:solidFill>
                            <a:srgbClr val="404040"/>
                          </a:solidFill>
                          <a:latin typeface="Arial" panose="020B0604020202020204"/>
                          <a:cs typeface="Arial" panose="020B0604020202020204"/>
                        </a:rPr>
                        <a:t>.</a:t>
                      </a:r>
                      <a:r>
                        <a:rPr sz="800" spc="-5" dirty="0">
                          <a:solidFill>
                            <a:srgbClr val="404040"/>
                          </a:solidFill>
                          <a:latin typeface="Arial" panose="020B0604020202020204"/>
                          <a:cs typeface="Arial" panose="020B0604020202020204"/>
                        </a:rPr>
                        <a:t>6</a:t>
                      </a:r>
                      <a:r>
                        <a:rPr sz="800" dirty="0">
                          <a:solidFill>
                            <a:srgbClr val="404040"/>
                          </a:solidFill>
                          <a:latin typeface="Arial" panose="020B0604020202020204"/>
                          <a:cs typeface="Arial" panose="020B0604020202020204"/>
                        </a:rPr>
                        <a:t>%</a:t>
                      </a:r>
                      <a:endParaRPr sz="8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1714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4" name="object 124"/>
          <p:cNvSpPr txBox="1"/>
          <p:nvPr/>
        </p:nvSpPr>
        <p:spPr>
          <a:xfrm>
            <a:off x="4704969" y="2146807"/>
            <a:ext cx="250825" cy="103631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100%</a:t>
            </a:r>
            <a:endParaRPr sz="700">
              <a:latin typeface="Arial" panose="020B0604020202020204"/>
              <a:cs typeface="Arial" panose="020B0604020202020204"/>
            </a:endParaRPr>
          </a:p>
          <a:p>
            <a:pPr marL="61595">
              <a:lnSpc>
                <a:spcPct val="100000"/>
              </a:lnSpc>
              <a:spcBef>
                <a:spcPts val="585"/>
              </a:spcBef>
            </a:pPr>
            <a:r>
              <a:rPr sz="700" spc="-10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90%</a:t>
            </a:r>
            <a:endParaRPr sz="700">
              <a:latin typeface="Arial" panose="020B0604020202020204"/>
              <a:cs typeface="Arial" panose="020B0604020202020204"/>
            </a:endParaRPr>
          </a:p>
          <a:p>
            <a:pPr marL="61595">
              <a:lnSpc>
                <a:spcPct val="100000"/>
              </a:lnSpc>
              <a:spcBef>
                <a:spcPts val="585"/>
              </a:spcBef>
            </a:pPr>
            <a:r>
              <a:rPr sz="700" spc="-10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80%</a:t>
            </a:r>
            <a:endParaRPr sz="700">
              <a:latin typeface="Arial" panose="020B0604020202020204"/>
              <a:cs typeface="Arial" panose="020B0604020202020204"/>
            </a:endParaRPr>
          </a:p>
          <a:p>
            <a:pPr marL="61595">
              <a:lnSpc>
                <a:spcPct val="100000"/>
              </a:lnSpc>
              <a:spcBef>
                <a:spcPts val="585"/>
              </a:spcBef>
            </a:pPr>
            <a:r>
              <a:rPr sz="700" spc="-10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70%</a:t>
            </a:r>
            <a:endParaRPr sz="700">
              <a:latin typeface="Arial" panose="020B0604020202020204"/>
              <a:cs typeface="Arial" panose="020B0604020202020204"/>
            </a:endParaRPr>
          </a:p>
          <a:p>
            <a:pPr marL="61595">
              <a:lnSpc>
                <a:spcPct val="100000"/>
              </a:lnSpc>
              <a:spcBef>
                <a:spcPts val="585"/>
              </a:spcBef>
            </a:pPr>
            <a:r>
              <a:rPr sz="700" spc="-10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60%</a:t>
            </a:r>
            <a:endParaRPr sz="700">
              <a:latin typeface="Arial" panose="020B0604020202020204"/>
              <a:cs typeface="Arial" panose="020B0604020202020204"/>
            </a:endParaRPr>
          </a:p>
          <a:p>
            <a:pPr marL="61595">
              <a:lnSpc>
                <a:spcPct val="100000"/>
              </a:lnSpc>
              <a:spcBef>
                <a:spcPts val="580"/>
              </a:spcBef>
            </a:pPr>
            <a:r>
              <a:rPr sz="700" spc="-10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50%</a:t>
            </a:r>
            <a:endParaRPr sz="7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25" name="object 125"/>
          <p:cNvSpPr txBox="1"/>
          <p:nvPr/>
        </p:nvSpPr>
        <p:spPr>
          <a:xfrm>
            <a:off x="5656834" y="4091127"/>
            <a:ext cx="1143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男</a:t>
            </a:r>
            <a:endParaRPr sz="7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7042784" y="4091127"/>
            <a:ext cx="11430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女</a:t>
            </a:r>
            <a:endParaRPr sz="7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5522721" y="1864232"/>
            <a:ext cx="2311400" cy="468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不同性别消费者每天行驶里程分布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90805">
              <a:lnSpc>
                <a:spcPct val="100000"/>
              </a:lnSpc>
              <a:spcBef>
                <a:spcPts val="1205"/>
              </a:spcBef>
              <a:tabLst>
                <a:tab pos="1477010" algn="l"/>
              </a:tabLst>
            </a:pPr>
            <a:r>
              <a:rPr sz="700" spc="-5" dirty="0">
                <a:solidFill>
                  <a:srgbClr val="404040"/>
                </a:solidFill>
                <a:latin typeface="Arial" panose="020B0604020202020204"/>
                <a:cs typeface="Arial" panose="020B0604020202020204"/>
              </a:rPr>
              <a:t>2.9%	5.7%</a:t>
            </a:r>
            <a:endParaRPr sz="7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7932419" y="2235707"/>
            <a:ext cx="45720" cy="47625"/>
          </a:xfrm>
          <a:custGeom>
            <a:avLst/>
            <a:gdLst/>
            <a:ahLst/>
            <a:cxnLst/>
            <a:rect l="l" t="t" r="r" b="b"/>
            <a:pathLst>
              <a:path w="45720" h="47625">
                <a:moveTo>
                  <a:pt x="0" y="47243"/>
                </a:moveTo>
                <a:lnTo>
                  <a:pt x="45720" y="47243"/>
                </a:lnTo>
                <a:lnTo>
                  <a:pt x="45720" y="0"/>
                </a:lnTo>
                <a:lnTo>
                  <a:pt x="0" y="0"/>
                </a:lnTo>
                <a:lnTo>
                  <a:pt x="0" y="47243"/>
                </a:lnTo>
                <a:close/>
              </a:path>
            </a:pathLst>
          </a:custGeom>
          <a:solidFill>
            <a:srgbClr val="6CAA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 txBox="1"/>
          <p:nvPr/>
        </p:nvSpPr>
        <p:spPr>
          <a:xfrm>
            <a:off x="7982457" y="2202306"/>
            <a:ext cx="52451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151-200</a:t>
            </a:r>
            <a:r>
              <a:rPr sz="700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公里</a:t>
            </a:r>
            <a:endParaRPr sz="7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7932419" y="2558795"/>
            <a:ext cx="45720" cy="47625"/>
          </a:xfrm>
          <a:custGeom>
            <a:avLst/>
            <a:gdLst/>
            <a:ahLst/>
            <a:cxnLst/>
            <a:rect l="l" t="t" r="r" b="b"/>
            <a:pathLst>
              <a:path w="45720" h="47625">
                <a:moveTo>
                  <a:pt x="0" y="47243"/>
                </a:moveTo>
                <a:lnTo>
                  <a:pt x="45720" y="47243"/>
                </a:lnTo>
                <a:lnTo>
                  <a:pt x="45720" y="0"/>
                </a:lnTo>
                <a:lnTo>
                  <a:pt x="0" y="0"/>
                </a:lnTo>
                <a:lnTo>
                  <a:pt x="0" y="47243"/>
                </a:lnTo>
                <a:close/>
              </a:path>
            </a:pathLst>
          </a:custGeom>
          <a:solidFill>
            <a:srgbClr val="B1D2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 txBox="1"/>
          <p:nvPr/>
        </p:nvSpPr>
        <p:spPr>
          <a:xfrm>
            <a:off x="7982457" y="2525394"/>
            <a:ext cx="52451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101-150</a:t>
            </a:r>
            <a:r>
              <a:rPr sz="700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公里</a:t>
            </a:r>
            <a:endParaRPr sz="7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7932419" y="2881883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20" h="45719">
                <a:moveTo>
                  <a:pt x="0" y="45719"/>
                </a:moveTo>
                <a:lnTo>
                  <a:pt x="45720" y="45719"/>
                </a:lnTo>
                <a:lnTo>
                  <a:pt x="45720" y="0"/>
                </a:lnTo>
                <a:lnTo>
                  <a:pt x="0" y="0"/>
                </a:lnTo>
                <a:lnTo>
                  <a:pt x="0" y="45719"/>
                </a:lnTo>
                <a:close/>
              </a:path>
            </a:pathLst>
          </a:custGeom>
          <a:solidFill>
            <a:srgbClr val="6CAA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 txBox="1"/>
          <p:nvPr/>
        </p:nvSpPr>
        <p:spPr>
          <a:xfrm>
            <a:off x="7982457" y="2848178"/>
            <a:ext cx="47561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51-100</a:t>
            </a:r>
            <a:r>
              <a:rPr sz="700" spc="-1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公里</a:t>
            </a:r>
            <a:endParaRPr sz="7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7932419" y="3204972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20" h="45719">
                <a:moveTo>
                  <a:pt x="0" y="45719"/>
                </a:moveTo>
                <a:lnTo>
                  <a:pt x="45720" y="45719"/>
                </a:lnTo>
                <a:lnTo>
                  <a:pt x="45720" y="0"/>
                </a:lnTo>
                <a:lnTo>
                  <a:pt x="0" y="0"/>
                </a:lnTo>
                <a:lnTo>
                  <a:pt x="0" y="45719"/>
                </a:lnTo>
                <a:close/>
              </a:path>
            </a:pathLst>
          </a:custGeom>
          <a:solidFill>
            <a:srgbClr val="D7D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 txBox="1"/>
          <p:nvPr/>
        </p:nvSpPr>
        <p:spPr>
          <a:xfrm>
            <a:off x="7982457" y="3171189"/>
            <a:ext cx="42672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21-50</a:t>
            </a:r>
            <a:r>
              <a:rPr sz="700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公里</a:t>
            </a:r>
            <a:endParaRPr sz="7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7932419" y="3528059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20" h="45720">
                <a:moveTo>
                  <a:pt x="0" y="45719"/>
                </a:moveTo>
                <a:lnTo>
                  <a:pt x="45720" y="45719"/>
                </a:lnTo>
                <a:lnTo>
                  <a:pt x="45720" y="0"/>
                </a:lnTo>
                <a:lnTo>
                  <a:pt x="0" y="0"/>
                </a:lnTo>
                <a:lnTo>
                  <a:pt x="0" y="45719"/>
                </a:lnTo>
                <a:close/>
              </a:path>
            </a:pathLst>
          </a:custGeom>
          <a:solidFill>
            <a:srgbClr val="B1D2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 txBox="1"/>
          <p:nvPr/>
        </p:nvSpPr>
        <p:spPr>
          <a:xfrm>
            <a:off x="7982457" y="3494277"/>
            <a:ext cx="42672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11-20</a:t>
            </a:r>
            <a:r>
              <a:rPr sz="700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公里</a:t>
            </a:r>
            <a:endParaRPr sz="7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7932419" y="3851147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20" h="45720">
                <a:moveTo>
                  <a:pt x="0" y="45719"/>
                </a:moveTo>
                <a:lnTo>
                  <a:pt x="45720" y="45719"/>
                </a:lnTo>
                <a:lnTo>
                  <a:pt x="45720" y="0"/>
                </a:lnTo>
                <a:lnTo>
                  <a:pt x="0" y="0"/>
                </a:lnTo>
                <a:lnTo>
                  <a:pt x="0" y="45719"/>
                </a:lnTo>
                <a:close/>
              </a:path>
            </a:pathLst>
          </a:custGeom>
          <a:solidFill>
            <a:srgbClr val="2468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 txBox="1"/>
          <p:nvPr/>
        </p:nvSpPr>
        <p:spPr>
          <a:xfrm>
            <a:off x="7982457" y="3817111"/>
            <a:ext cx="56515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10</a:t>
            </a:r>
            <a:r>
              <a:rPr sz="700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公里及以内</a:t>
            </a:r>
            <a:endParaRPr sz="7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0" name="object 140"/>
          <p:cNvSpPr/>
          <p:nvPr/>
        </p:nvSpPr>
        <p:spPr>
          <a:xfrm>
            <a:off x="4597019" y="1701038"/>
            <a:ext cx="0" cy="2785745"/>
          </a:xfrm>
          <a:custGeom>
            <a:avLst/>
            <a:gdLst/>
            <a:ahLst/>
            <a:cxnLst/>
            <a:rect l="l" t="t" r="r" b="b"/>
            <a:pathLst>
              <a:path h="2785745">
                <a:moveTo>
                  <a:pt x="0" y="0"/>
                </a:moveTo>
                <a:lnTo>
                  <a:pt x="0" y="2785427"/>
                </a:lnTo>
              </a:path>
            </a:pathLst>
          </a:custGeom>
          <a:ln w="19050">
            <a:solidFill>
              <a:srgbClr val="A6A6A6"/>
            </a:solidFill>
            <a:prstDash val="sysDash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 txBox="1"/>
          <p:nvPr/>
        </p:nvSpPr>
        <p:spPr>
          <a:xfrm>
            <a:off x="1133043" y="4117315"/>
            <a:ext cx="366395" cy="3390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48260">
              <a:lnSpc>
                <a:spcPct val="100000"/>
              </a:lnSpc>
              <a:spcBef>
                <a:spcPts val="300"/>
              </a:spcBef>
            </a:pPr>
            <a:r>
              <a:rPr sz="8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总计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900" spc="-5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N=200</a:t>
            </a:r>
            <a:endParaRPr sz="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42" name="object 142"/>
          <p:cNvSpPr txBox="1"/>
          <p:nvPr/>
        </p:nvSpPr>
        <p:spPr>
          <a:xfrm>
            <a:off x="1828038" y="4117315"/>
            <a:ext cx="302260" cy="3390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46355">
              <a:lnSpc>
                <a:spcPct val="100000"/>
              </a:lnSpc>
              <a:spcBef>
                <a:spcPts val="300"/>
              </a:spcBef>
            </a:pPr>
            <a:r>
              <a:rPr sz="8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北京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900" spc="-5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N=75</a:t>
            </a:r>
            <a:endParaRPr sz="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43" name="object 143"/>
          <p:cNvSpPr txBox="1"/>
          <p:nvPr/>
        </p:nvSpPr>
        <p:spPr>
          <a:xfrm>
            <a:off x="2501645" y="4117315"/>
            <a:ext cx="302260" cy="3390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66040">
              <a:lnSpc>
                <a:spcPct val="100000"/>
              </a:lnSpc>
              <a:spcBef>
                <a:spcPts val="300"/>
              </a:spcBef>
            </a:pPr>
            <a:r>
              <a:rPr sz="8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深圳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900" spc="-5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N=75</a:t>
            </a:r>
            <a:endParaRPr sz="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44" name="object 144"/>
          <p:cNvSpPr txBox="1"/>
          <p:nvPr/>
        </p:nvSpPr>
        <p:spPr>
          <a:xfrm>
            <a:off x="3131947" y="4117315"/>
            <a:ext cx="346075" cy="3390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8270">
              <a:lnSpc>
                <a:spcPct val="100000"/>
              </a:lnSpc>
              <a:spcBef>
                <a:spcPts val="300"/>
              </a:spcBef>
            </a:pPr>
            <a:r>
              <a:rPr sz="8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上海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z="900" spc="-5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N=50</a:t>
            </a:r>
            <a:endParaRPr sz="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45" name="object 145"/>
          <p:cNvSpPr txBox="1"/>
          <p:nvPr/>
        </p:nvSpPr>
        <p:spPr>
          <a:xfrm>
            <a:off x="5570601" y="4297781"/>
            <a:ext cx="36639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N=120</a:t>
            </a:r>
            <a:endParaRPr sz="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46" name="object 146"/>
          <p:cNvSpPr txBox="1"/>
          <p:nvPr/>
        </p:nvSpPr>
        <p:spPr>
          <a:xfrm>
            <a:off x="6866381" y="4297781"/>
            <a:ext cx="30226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N=80</a:t>
            </a:r>
            <a:endParaRPr sz="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47" name="object 147"/>
          <p:cNvSpPr txBox="1"/>
          <p:nvPr/>
        </p:nvSpPr>
        <p:spPr>
          <a:xfrm>
            <a:off x="542950" y="4641291"/>
            <a:ext cx="2809240" cy="1409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480185" algn="l"/>
              </a:tabLst>
            </a:pPr>
            <a:r>
              <a:rPr sz="750" spc="0" dirty="0">
                <a:latin typeface="微软雅黑" panose="020B0503020204020204" charset="-122"/>
                <a:cs typeface="微软雅黑" panose="020B0503020204020204" charset="-122"/>
              </a:rPr>
              <a:t>数据来源：新</a:t>
            </a:r>
            <a:r>
              <a:rPr sz="750" spc="-10" dirty="0">
                <a:latin typeface="微软雅黑" panose="020B0503020204020204" charset="-122"/>
                <a:cs typeface="微软雅黑" panose="020B0503020204020204" charset="-122"/>
              </a:rPr>
              <a:t>能</a:t>
            </a:r>
            <a:r>
              <a:rPr sz="750" spc="0" dirty="0">
                <a:latin typeface="微软雅黑" panose="020B0503020204020204" charset="-122"/>
                <a:cs typeface="微软雅黑" panose="020B0503020204020204" charset="-122"/>
              </a:rPr>
              <a:t>源</a:t>
            </a:r>
            <a:r>
              <a:rPr sz="750" spc="-10" dirty="0">
                <a:latin typeface="微软雅黑" panose="020B0503020204020204" charset="-122"/>
                <a:cs typeface="微软雅黑" panose="020B0503020204020204" charset="-122"/>
              </a:rPr>
              <a:t>汽</a:t>
            </a:r>
            <a:r>
              <a:rPr sz="750" spc="0" dirty="0">
                <a:latin typeface="微软雅黑" panose="020B0503020204020204" charset="-122"/>
                <a:cs typeface="微软雅黑" panose="020B0503020204020204" charset="-122"/>
              </a:rPr>
              <a:t>车</a:t>
            </a:r>
            <a:r>
              <a:rPr sz="750" spc="-10" dirty="0">
                <a:latin typeface="微软雅黑" panose="020B0503020204020204" charset="-122"/>
                <a:cs typeface="微软雅黑" panose="020B0503020204020204" charset="-122"/>
              </a:rPr>
              <a:t>市</a:t>
            </a:r>
            <a:r>
              <a:rPr sz="750" spc="0" dirty="0">
                <a:latin typeface="微软雅黑" panose="020B0503020204020204" charset="-122"/>
                <a:cs typeface="微软雅黑" panose="020B0503020204020204" charset="-122"/>
              </a:rPr>
              <a:t>场</a:t>
            </a:r>
            <a:r>
              <a:rPr sz="750" spc="-10" dirty="0">
                <a:latin typeface="微软雅黑" panose="020B0503020204020204" charset="-122"/>
                <a:cs typeface="微软雅黑" panose="020B0503020204020204" charset="-122"/>
              </a:rPr>
              <a:t>研</a:t>
            </a:r>
            <a:r>
              <a:rPr sz="750" spc="0" dirty="0">
                <a:latin typeface="微软雅黑" panose="020B0503020204020204" charset="-122"/>
                <a:cs typeface="微软雅黑" panose="020B0503020204020204" charset="-122"/>
              </a:rPr>
              <a:t>究</a:t>
            </a:r>
            <a:r>
              <a:rPr sz="750" dirty="0">
                <a:latin typeface="微软雅黑" panose="020B0503020204020204" charset="-122"/>
                <a:cs typeface="微软雅黑" panose="020B0503020204020204" charset="-122"/>
              </a:rPr>
              <a:t>	</a:t>
            </a:r>
            <a:r>
              <a:rPr sz="750" spc="0" dirty="0">
                <a:latin typeface="微软雅黑" panose="020B0503020204020204" charset="-122"/>
                <a:cs typeface="微软雅黑" panose="020B0503020204020204" charset="-122"/>
              </a:rPr>
              <a:t>新生代市场研究公</a:t>
            </a:r>
            <a:r>
              <a:rPr sz="750" spc="-10" dirty="0">
                <a:latin typeface="微软雅黑" panose="020B0503020204020204" charset="-122"/>
                <a:cs typeface="微软雅黑" panose="020B0503020204020204" charset="-122"/>
              </a:rPr>
              <a:t>司</a:t>
            </a:r>
            <a:r>
              <a:rPr sz="750" spc="-15" dirty="0">
                <a:latin typeface="Arial" panose="020B0604020202020204"/>
                <a:cs typeface="Arial" panose="020B0604020202020204"/>
              </a:rPr>
              <a:t>2</a:t>
            </a:r>
            <a:r>
              <a:rPr sz="750" dirty="0">
                <a:latin typeface="Arial" panose="020B0604020202020204"/>
                <a:cs typeface="Arial" panose="020B0604020202020204"/>
              </a:rPr>
              <a:t>0</a:t>
            </a:r>
            <a:r>
              <a:rPr sz="750" spc="-15" dirty="0">
                <a:latin typeface="Arial" panose="020B0604020202020204"/>
                <a:cs typeface="Arial" panose="020B0604020202020204"/>
              </a:rPr>
              <a:t>1</a:t>
            </a:r>
            <a:r>
              <a:rPr sz="750" dirty="0">
                <a:latin typeface="Arial" panose="020B0604020202020204"/>
                <a:cs typeface="Arial" panose="020B0604020202020204"/>
              </a:rPr>
              <a:t>7</a:t>
            </a:r>
            <a:r>
              <a:rPr sz="750" spc="-10" dirty="0">
                <a:latin typeface="微软雅黑" panose="020B0503020204020204" charset="-122"/>
                <a:cs typeface="微软雅黑" panose="020B0503020204020204" charset="-122"/>
              </a:rPr>
              <a:t>年</a:t>
            </a:r>
            <a:r>
              <a:rPr sz="750" spc="-15" dirty="0">
                <a:latin typeface="Arial" panose="020B0604020202020204"/>
                <a:cs typeface="Arial" panose="020B0604020202020204"/>
              </a:rPr>
              <a:t>7</a:t>
            </a:r>
            <a:r>
              <a:rPr sz="750" spc="0" dirty="0">
                <a:latin typeface="微软雅黑" panose="020B0503020204020204" charset="-122"/>
                <a:cs typeface="微软雅黑" panose="020B0503020204020204" charset="-122"/>
              </a:rPr>
              <a:t>月</a:t>
            </a:r>
            <a:endParaRPr sz="75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151" y="4869560"/>
            <a:ext cx="8075930" cy="0"/>
          </a:xfrm>
          <a:custGeom>
            <a:avLst/>
            <a:gdLst/>
            <a:ahLst/>
            <a:cxnLst/>
            <a:rect l="l" t="t" r="r" b="b"/>
            <a:pathLst>
              <a:path w="8075930">
                <a:moveTo>
                  <a:pt x="8075707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16145" cy="365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33222" y="580390"/>
            <a:ext cx="68192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/>
              <a:t>限购因素：大约一半的车主因限购因素选择电动</a:t>
            </a:r>
            <a:r>
              <a:rPr b="1" spc="0" dirty="0"/>
              <a:t>车</a:t>
            </a:r>
            <a:r>
              <a:rPr b="1" dirty="0"/>
              <a:t>;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10362" y="1101597"/>
            <a:ext cx="7021195" cy="829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整体来看，由于限牌因素考虑电动车的用户占比达</a:t>
            </a:r>
            <a:r>
              <a:rPr sz="1200" spc="-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51.1%，</a:t>
            </a:r>
            <a:r>
              <a:rPr sz="12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限牌仍然是推动电动车市场发展的重要因素；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1528445">
              <a:lnSpc>
                <a:spcPct val="169000"/>
              </a:lnSpc>
              <a:spcBef>
                <a:spcPts val="5"/>
              </a:spcBef>
            </a:pPr>
            <a:r>
              <a:rPr sz="12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从城市来看</a:t>
            </a:r>
            <a:r>
              <a:rPr sz="1200" spc="-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2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与北京相比，深圳市自主选择电动车的消费比例更高，达到53</a:t>
            </a:r>
            <a:r>
              <a:rPr sz="1200" spc="-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.</a:t>
            </a:r>
            <a:r>
              <a:rPr sz="12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3%； 从性别比例来</a:t>
            </a:r>
            <a:r>
              <a:rPr sz="1200" spc="-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看</a:t>
            </a:r>
            <a:r>
              <a:rPr sz="12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，男性消费者自主选择电动车消费者高于女性，达到55%。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17903" y="3482340"/>
            <a:ext cx="521334" cy="594360"/>
          </a:xfrm>
          <a:custGeom>
            <a:avLst/>
            <a:gdLst/>
            <a:ahLst/>
            <a:cxnLst/>
            <a:rect l="l" t="t" r="r" b="b"/>
            <a:pathLst>
              <a:path w="521335" h="594360">
                <a:moveTo>
                  <a:pt x="0" y="594360"/>
                </a:moveTo>
                <a:lnTo>
                  <a:pt x="521208" y="594360"/>
                </a:lnTo>
                <a:lnTo>
                  <a:pt x="521208" y="0"/>
                </a:lnTo>
                <a:lnTo>
                  <a:pt x="0" y="0"/>
                </a:lnTo>
                <a:lnTo>
                  <a:pt x="0" y="594360"/>
                </a:lnTo>
                <a:close/>
              </a:path>
            </a:pathLst>
          </a:custGeom>
          <a:solidFill>
            <a:srgbClr val="2468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60320" y="3471671"/>
            <a:ext cx="523240" cy="605155"/>
          </a:xfrm>
          <a:custGeom>
            <a:avLst/>
            <a:gdLst/>
            <a:ahLst/>
            <a:cxnLst/>
            <a:rect l="l" t="t" r="r" b="b"/>
            <a:pathLst>
              <a:path w="523239" h="605154">
                <a:moveTo>
                  <a:pt x="0" y="605027"/>
                </a:moveTo>
                <a:lnTo>
                  <a:pt x="522731" y="605027"/>
                </a:lnTo>
                <a:lnTo>
                  <a:pt x="522731" y="0"/>
                </a:lnTo>
                <a:lnTo>
                  <a:pt x="0" y="0"/>
                </a:lnTo>
                <a:lnTo>
                  <a:pt x="0" y="605027"/>
                </a:lnTo>
                <a:close/>
              </a:path>
            </a:pathLst>
          </a:custGeom>
          <a:solidFill>
            <a:srgbClr val="2468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604259" y="3532632"/>
            <a:ext cx="521334" cy="544195"/>
          </a:xfrm>
          <a:custGeom>
            <a:avLst/>
            <a:gdLst/>
            <a:ahLst/>
            <a:cxnLst/>
            <a:rect l="l" t="t" r="r" b="b"/>
            <a:pathLst>
              <a:path w="521335" h="544195">
                <a:moveTo>
                  <a:pt x="0" y="544068"/>
                </a:moveTo>
                <a:lnTo>
                  <a:pt x="521208" y="544068"/>
                </a:lnTo>
                <a:lnTo>
                  <a:pt x="521208" y="0"/>
                </a:lnTo>
                <a:lnTo>
                  <a:pt x="0" y="0"/>
                </a:lnTo>
                <a:lnTo>
                  <a:pt x="0" y="544068"/>
                </a:lnTo>
                <a:close/>
              </a:path>
            </a:pathLst>
          </a:custGeom>
          <a:solidFill>
            <a:srgbClr val="2468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17903" y="2912364"/>
            <a:ext cx="521334" cy="570230"/>
          </a:xfrm>
          <a:custGeom>
            <a:avLst/>
            <a:gdLst/>
            <a:ahLst/>
            <a:cxnLst/>
            <a:rect l="l" t="t" r="r" b="b"/>
            <a:pathLst>
              <a:path w="521335" h="570229">
                <a:moveTo>
                  <a:pt x="0" y="569976"/>
                </a:moveTo>
                <a:lnTo>
                  <a:pt x="521208" y="569976"/>
                </a:lnTo>
                <a:lnTo>
                  <a:pt x="521208" y="0"/>
                </a:lnTo>
                <a:lnTo>
                  <a:pt x="0" y="0"/>
                </a:lnTo>
                <a:lnTo>
                  <a:pt x="0" y="569976"/>
                </a:lnTo>
                <a:close/>
              </a:path>
            </a:pathLst>
          </a:custGeom>
          <a:solidFill>
            <a:srgbClr val="B1D2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17903" y="2912364"/>
            <a:ext cx="521334" cy="570230"/>
          </a:xfrm>
          <a:custGeom>
            <a:avLst/>
            <a:gdLst/>
            <a:ahLst/>
            <a:cxnLst/>
            <a:rect l="l" t="t" r="r" b="b"/>
            <a:pathLst>
              <a:path w="521335" h="570229">
                <a:moveTo>
                  <a:pt x="0" y="569976"/>
                </a:moveTo>
                <a:lnTo>
                  <a:pt x="521208" y="569976"/>
                </a:lnTo>
                <a:lnTo>
                  <a:pt x="521208" y="0"/>
                </a:lnTo>
                <a:lnTo>
                  <a:pt x="0" y="0"/>
                </a:lnTo>
                <a:lnTo>
                  <a:pt x="0" y="569976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60320" y="2912364"/>
            <a:ext cx="523240" cy="559435"/>
          </a:xfrm>
          <a:custGeom>
            <a:avLst/>
            <a:gdLst/>
            <a:ahLst/>
            <a:cxnLst/>
            <a:rect l="l" t="t" r="r" b="b"/>
            <a:pathLst>
              <a:path w="523239" h="559435">
                <a:moveTo>
                  <a:pt x="0" y="559307"/>
                </a:moveTo>
                <a:lnTo>
                  <a:pt x="522731" y="559307"/>
                </a:lnTo>
                <a:lnTo>
                  <a:pt x="522731" y="0"/>
                </a:lnTo>
                <a:lnTo>
                  <a:pt x="0" y="0"/>
                </a:lnTo>
                <a:lnTo>
                  <a:pt x="0" y="559307"/>
                </a:lnTo>
                <a:close/>
              </a:path>
            </a:pathLst>
          </a:custGeom>
          <a:solidFill>
            <a:srgbClr val="B1D2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60320" y="2912364"/>
            <a:ext cx="523240" cy="559435"/>
          </a:xfrm>
          <a:custGeom>
            <a:avLst/>
            <a:gdLst/>
            <a:ahLst/>
            <a:cxnLst/>
            <a:rect l="l" t="t" r="r" b="b"/>
            <a:pathLst>
              <a:path w="523239" h="559435">
                <a:moveTo>
                  <a:pt x="0" y="559307"/>
                </a:moveTo>
                <a:lnTo>
                  <a:pt x="522731" y="559307"/>
                </a:lnTo>
                <a:lnTo>
                  <a:pt x="522731" y="0"/>
                </a:lnTo>
                <a:lnTo>
                  <a:pt x="0" y="0"/>
                </a:lnTo>
                <a:lnTo>
                  <a:pt x="0" y="559307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604259" y="2912364"/>
            <a:ext cx="521334" cy="620395"/>
          </a:xfrm>
          <a:custGeom>
            <a:avLst/>
            <a:gdLst/>
            <a:ahLst/>
            <a:cxnLst/>
            <a:rect l="l" t="t" r="r" b="b"/>
            <a:pathLst>
              <a:path w="521335" h="620395">
                <a:moveTo>
                  <a:pt x="0" y="620268"/>
                </a:moveTo>
                <a:lnTo>
                  <a:pt x="521208" y="620268"/>
                </a:lnTo>
                <a:lnTo>
                  <a:pt x="521208" y="0"/>
                </a:lnTo>
                <a:lnTo>
                  <a:pt x="0" y="0"/>
                </a:lnTo>
                <a:lnTo>
                  <a:pt x="0" y="620268"/>
                </a:lnTo>
                <a:close/>
              </a:path>
            </a:pathLst>
          </a:custGeom>
          <a:solidFill>
            <a:srgbClr val="B1D2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04259" y="2912364"/>
            <a:ext cx="521334" cy="620395"/>
          </a:xfrm>
          <a:custGeom>
            <a:avLst/>
            <a:gdLst/>
            <a:ahLst/>
            <a:cxnLst/>
            <a:rect l="l" t="t" r="r" b="b"/>
            <a:pathLst>
              <a:path w="521335" h="620395">
                <a:moveTo>
                  <a:pt x="0" y="620268"/>
                </a:moveTo>
                <a:lnTo>
                  <a:pt x="521208" y="620268"/>
                </a:lnTo>
                <a:lnTo>
                  <a:pt x="521208" y="0"/>
                </a:lnTo>
                <a:lnTo>
                  <a:pt x="0" y="0"/>
                </a:lnTo>
                <a:lnTo>
                  <a:pt x="0" y="620268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55775" y="4076700"/>
            <a:ext cx="3130550" cy="0"/>
          </a:xfrm>
          <a:custGeom>
            <a:avLst/>
            <a:gdLst/>
            <a:ahLst/>
            <a:cxnLst/>
            <a:rect l="l" t="t" r="r" b="b"/>
            <a:pathLst>
              <a:path w="3130550">
                <a:moveTo>
                  <a:pt x="0" y="0"/>
                </a:moveTo>
                <a:lnTo>
                  <a:pt x="3130296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55775" y="407670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299716" y="407670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343655" y="407670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386071" y="407670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0" name="object 20"/>
          <p:cNvGraphicFramePr>
            <a:graphicFrameLocks noGrp="1"/>
          </p:cNvGraphicFramePr>
          <p:nvPr/>
        </p:nvGraphicFramePr>
        <p:xfrm>
          <a:off x="1526984" y="3124244"/>
          <a:ext cx="2590164" cy="7550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2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13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26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13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24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2425">
                <a:tc>
                  <a:txBody>
                    <a:bodyPr/>
                    <a:lstStyle/>
                    <a:p>
                      <a:pPr marR="1905" algn="ctr">
                        <a:lnSpc>
                          <a:spcPts val="1145"/>
                        </a:lnSpc>
                      </a:pPr>
                      <a:r>
                        <a:rPr sz="1000" spc="-10" dirty="0">
                          <a:solidFill>
                            <a:srgbClr val="404040"/>
                          </a:solidFill>
                          <a:latin typeface="Arial" panose="020B0604020202020204"/>
                          <a:cs typeface="Arial" panose="020B0604020202020204"/>
                        </a:rPr>
                        <a:t>48.9%</a:t>
                      </a:r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solidFill>
                      <a:srgbClr val="B1D2D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sz="1000" spc="-10" dirty="0">
                          <a:solidFill>
                            <a:srgbClr val="404040"/>
                          </a:solidFill>
                          <a:latin typeface="Arial" panose="020B0604020202020204"/>
                          <a:cs typeface="Arial" panose="020B0604020202020204"/>
                        </a:rPr>
                        <a:t>48.0%</a:t>
                      </a:r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solidFill>
                      <a:srgbClr val="B1D2D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5405" algn="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000" spc="-5" dirty="0">
                          <a:solidFill>
                            <a:srgbClr val="404040"/>
                          </a:solidFill>
                          <a:latin typeface="Arial" panose="020B0604020202020204"/>
                          <a:cs typeface="Arial" panose="020B0604020202020204"/>
                        </a:rPr>
                        <a:t>53.3%</a:t>
                      </a:r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18415" marB="0">
                    <a:solidFill>
                      <a:srgbClr val="B1D2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solidFill>
                      <a:srgbClr val="24688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solidFill>
                      <a:srgbClr val="24688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solidFill>
                      <a:srgbClr val="B1D2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0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1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R="1905" algn="ctr">
                        <a:lnSpc>
                          <a:spcPct val="100000"/>
                        </a:lnSpc>
                      </a:pPr>
                      <a:r>
                        <a:rPr sz="1000" spc="-10" dirty="0">
                          <a:solidFill>
                            <a:srgbClr val="FFFFFF"/>
                          </a:solidFill>
                          <a:latin typeface="Arial" panose="020B0604020202020204"/>
                          <a:cs typeface="Arial" panose="020B0604020202020204"/>
                        </a:rPr>
                        <a:t>51.1%</a:t>
                      </a:r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6350" marB="0">
                    <a:solidFill>
                      <a:srgbClr val="24688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1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10" dirty="0">
                          <a:solidFill>
                            <a:srgbClr val="FFFFFF"/>
                          </a:solidFill>
                          <a:latin typeface="Arial" panose="020B0604020202020204"/>
                          <a:cs typeface="Arial" panose="020B0604020202020204"/>
                        </a:rPr>
                        <a:t>52.0%</a:t>
                      </a:r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635" marB="0">
                    <a:solidFill>
                      <a:srgbClr val="24688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3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R="65405" algn="r">
                        <a:lnSpc>
                          <a:spcPts val="1110"/>
                        </a:lnSpc>
                      </a:pPr>
                      <a:r>
                        <a:rPr sz="1000" spc="-5" dirty="0">
                          <a:solidFill>
                            <a:srgbClr val="FFFFFF"/>
                          </a:solidFill>
                          <a:latin typeface="Arial" panose="020B0604020202020204"/>
                          <a:cs typeface="Arial" panose="020B0604020202020204"/>
                        </a:rPr>
                        <a:t>46.7%</a:t>
                      </a:r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2540" marB="0">
                    <a:solidFill>
                      <a:srgbClr val="2468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1" name="object 21"/>
          <p:cNvSpPr txBox="1"/>
          <p:nvPr/>
        </p:nvSpPr>
        <p:spPr>
          <a:xfrm>
            <a:off x="810259" y="2734716"/>
            <a:ext cx="348615" cy="1424305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35"/>
              </a:spcBef>
            </a:pPr>
            <a:r>
              <a:rPr sz="1000" spc="-10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100%</a:t>
            </a:r>
            <a:endParaRPr sz="1000">
              <a:latin typeface="Arial" panose="020B0604020202020204"/>
              <a:cs typeface="Arial" panose="020B0604020202020204"/>
            </a:endParaRPr>
          </a:p>
          <a:p>
            <a:pPr marL="69215" algn="ctr">
              <a:lnSpc>
                <a:spcPct val="100000"/>
              </a:lnSpc>
              <a:spcBef>
                <a:spcPts val="635"/>
              </a:spcBef>
            </a:pPr>
            <a:r>
              <a:rPr sz="1000" spc="-10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80%</a:t>
            </a:r>
            <a:endParaRPr sz="1000">
              <a:latin typeface="Arial" panose="020B0604020202020204"/>
              <a:cs typeface="Arial" panose="020B0604020202020204"/>
            </a:endParaRPr>
          </a:p>
          <a:p>
            <a:pPr marL="69215" algn="ctr">
              <a:lnSpc>
                <a:spcPct val="100000"/>
              </a:lnSpc>
              <a:spcBef>
                <a:spcPts val="635"/>
              </a:spcBef>
            </a:pPr>
            <a:r>
              <a:rPr sz="1000" spc="-10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60%</a:t>
            </a:r>
            <a:endParaRPr sz="1000">
              <a:latin typeface="Arial" panose="020B0604020202020204"/>
              <a:cs typeface="Arial" panose="020B0604020202020204"/>
            </a:endParaRPr>
          </a:p>
          <a:p>
            <a:pPr marL="69215" algn="ctr">
              <a:lnSpc>
                <a:spcPct val="100000"/>
              </a:lnSpc>
              <a:spcBef>
                <a:spcPts val="635"/>
              </a:spcBef>
            </a:pPr>
            <a:r>
              <a:rPr sz="1000" spc="-10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40%</a:t>
            </a:r>
            <a:endParaRPr sz="1000">
              <a:latin typeface="Arial" panose="020B0604020202020204"/>
              <a:cs typeface="Arial" panose="020B0604020202020204"/>
            </a:endParaRPr>
          </a:p>
          <a:p>
            <a:pPr marL="69215" algn="ctr">
              <a:lnSpc>
                <a:spcPct val="100000"/>
              </a:lnSpc>
              <a:spcBef>
                <a:spcPts val="635"/>
              </a:spcBef>
            </a:pPr>
            <a:r>
              <a:rPr sz="1000" spc="-10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20%</a:t>
            </a:r>
            <a:endParaRPr sz="1000">
              <a:latin typeface="Arial" panose="020B0604020202020204"/>
              <a:cs typeface="Arial" panose="020B0604020202020204"/>
            </a:endParaRPr>
          </a:p>
          <a:p>
            <a:pPr marL="140335" algn="ctr">
              <a:lnSpc>
                <a:spcPct val="100000"/>
              </a:lnSpc>
              <a:spcBef>
                <a:spcPts val="635"/>
              </a:spcBef>
            </a:pPr>
            <a:r>
              <a:rPr sz="1000" spc="-10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0%</a:t>
            </a:r>
            <a:endParaRPr sz="10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996439" y="2631948"/>
            <a:ext cx="66040" cy="66040"/>
          </a:xfrm>
          <a:custGeom>
            <a:avLst/>
            <a:gdLst/>
            <a:ahLst/>
            <a:cxnLst/>
            <a:rect l="l" t="t" r="r" b="b"/>
            <a:pathLst>
              <a:path w="66039" h="66039">
                <a:moveTo>
                  <a:pt x="0" y="65531"/>
                </a:moveTo>
                <a:lnTo>
                  <a:pt x="65531" y="65531"/>
                </a:lnTo>
                <a:lnTo>
                  <a:pt x="65531" y="0"/>
                </a:lnTo>
                <a:lnTo>
                  <a:pt x="0" y="0"/>
                </a:lnTo>
                <a:lnTo>
                  <a:pt x="0" y="65531"/>
                </a:lnTo>
                <a:close/>
              </a:path>
            </a:pathLst>
          </a:custGeom>
          <a:solidFill>
            <a:srgbClr val="2468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717292" y="2631948"/>
            <a:ext cx="66040" cy="66040"/>
          </a:xfrm>
          <a:custGeom>
            <a:avLst/>
            <a:gdLst/>
            <a:ahLst/>
            <a:cxnLst/>
            <a:rect l="l" t="t" r="r" b="b"/>
            <a:pathLst>
              <a:path w="66039" h="66039">
                <a:moveTo>
                  <a:pt x="0" y="65531"/>
                </a:moveTo>
                <a:lnTo>
                  <a:pt x="65531" y="65531"/>
                </a:lnTo>
                <a:lnTo>
                  <a:pt x="65531" y="0"/>
                </a:lnTo>
                <a:lnTo>
                  <a:pt x="0" y="0"/>
                </a:lnTo>
                <a:lnTo>
                  <a:pt x="0" y="65531"/>
                </a:lnTo>
                <a:close/>
              </a:path>
            </a:pathLst>
          </a:custGeom>
          <a:solidFill>
            <a:srgbClr val="B1D2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939289" y="2249169"/>
            <a:ext cx="1388110" cy="5181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限牌影响分城市解析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250">
              <a:latin typeface="Times New Roman" panose="02020603050405020304"/>
              <a:cs typeface="Times New Roman" panose="02020603050405020304"/>
            </a:endParaRPr>
          </a:p>
          <a:p>
            <a:pPr marL="148590">
              <a:lnSpc>
                <a:spcPct val="100000"/>
              </a:lnSpc>
              <a:tabLst>
                <a:tab pos="868680" algn="l"/>
              </a:tabLst>
            </a:pPr>
            <a:r>
              <a:rPr sz="1000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限购影响	自主选择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411723" y="2788920"/>
            <a:ext cx="528955" cy="645160"/>
          </a:xfrm>
          <a:custGeom>
            <a:avLst/>
            <a:gdLst/>
            <a:ahLst/>
            <a:cxnLst/>
            <a:rect l="l" t="t" r="r" b="b"/>
            <a:pathLst>
              <a:path w="528954" h="645160">
                <a:moveTo>
                  <a:pt x="0" y="644651"/>
                </a:moveTo>
                <a:lnTo>
                  <a:pt x="528827" y="644651"/>
                </a:lnTo>
                <a:lnTo>
                  <a:pt x="528827" y="0"/>
                </a:lnTo>
                <a:lnTo>
                  <a:pt x="0" y="0"/>
                </a:lnTo>
                <a:lnTo>
                  <a:pt x="0" y="644651"/>
                </a:lnTo>
                <a:close/>
              </a:path>
            </a:pathLst>
          </a:custGeom>
          <a:solidFill>
            <a:srgbClr val="B1D2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411723" y="2788920"/>
            <a:ext cx="528955" cy="645160"/>
          </a:xfrm>
          <a:custGeom>
            <a:avLst/>
            <a:gdLst/>
            <a:ahLst/>
            <a:cxnLst/>
            <a:rect l="l" t="t" r="r" b="b"/>
            <a:pathLst>
              <a:path w="528954" h="645160">
                <a:moveTo>
                  <a:pt x="0" y="644651"/>
                </a:moveTo>
                <a:lnTo>
                  <a:pt x="528827" y="644651"/>
                </a:lnTo>
                <a:lnTo>
                  <a:pt x="528827" y="0"/>
                </a:lnTo>
                <a:lnTo>
                  <a:pt x="0" y="0"/>
                </a:lnTo>
                <a:lnTo>
                  <a:pt x="0" y="644651"/>
                </a:lnTo>
                <a:close/>
              </a:path>
            </a:pathLst>
          </a:custGeom>
          <a:ln w="1828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469379" y="2788920"/>
            <a:ext cx="528955" cy="723900"/>
          </a:xfrm>
          <a:custGeom>
            <a:avLst/>
            <a:gdLst/>
            <a:ahLst/>
            <a:cxnLst/>
            <a:rect l="l" t="t" r="r" b="b"/>
            <a:pathLst>
              <a:path w="528954" h="723900">
                <a:moveTo>
                  <a:pt x="0" y="723900"/>
                </a:moveTo>
                <a:lnTo>
                  <a:pt x="528827" y="723900"/>
                </a:lnTo>
                <a:lnTo>
                  <a:pt x="528827" y="0"/>
                </a:lnTo>
                <a:lnTo>
                  <a:pt x="0" y="0"/>
                </a:lnTo>
                <a:lnTo>
                  <a:pt x="0" y="723900"/>
                </a:lnTo>
                <a:close/>
              </a:path>
            </a:pathLst>
          </a:custGeom>
          <a:solidFill>
            <a:srgbClr val="B1D2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469379" y="2788920"/>
            <a:ext cx="528955" cy="723900"/>
          </a:xfrm>
          <a:custGeom>
            <a:avLst/>
            <a:gdLst/>
            <a:ahLst/>
            <a:cxnLst/>
            <a:rect l="l" t="t" r="r" b="b"/>
            <a:pathLst>
              <a:path w="528954" h="723900">
                <a:moveTo>
                  <a:pt x="0" y="723900"/>
                </a:moveTo>
                <a:lnTo>
                  <a:pt x="528827" y="723900"/>
                </a:lnTo>
                <a:lnTo>
                  <a:pt x="528827" y="0"/>
                </a:lnTo>
                <a:lnTo>
                  <a:pt x="0" y="0"/>
                </a:lnTo>
                <a:lnTo>
                  <a:pt x="0" y="72390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527035" y="2788920"/>
            <a:ext cx="528955" cy="535305"/>
          </a:xfrm>
          <a:custGeom>
            <a:avLst/>
            <a:gdLst/>
            <a:ahLst/>
            <a:cxnLst/>
            <a:rect l="l" t="t" r="r" b="b"/>
            <a:pathLst>
              <a:path w="528954" h="535304">
                <a:moveTo>
                  <a:pt x="0" y="534924"/>
                </a:moveTo>
                <a:lnTo>
                  <a:pt x="528827" y="534924"/>
                </a:lnTo>
                <a:lnTo>
                  <a:pt x="528827" y="0"/>
                </a:lnTo>
                <a:lnTo>
                  <a:pt x="0" y="0"/>
                </a:lnTo>
                <a:lnTo>
                  <a:pt x="0" y="534924"/>
                </a:lnTo>
                <a:close/>
              </a:path>
            </a:pathLst>
          </a:custGeom>
          <a:solidFill>
            <a:srgbClr val="B1D2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527035" y="2788920"/>
            <a:ext cx="528955" cy="535305"/>
          </a:xfrm>
          <a:custGeom>
            <a:avLst/>
            <a:gdLst/>
            <a:ahLst/>
            <a:cxnLst/>
            <a:rect l="l" t="t" r="r" b="b"/>
            <a:pathLst>
              <a:path w="528954" h="535304">
                <a:moveTo>
                  <a:pt x="0" y="534924"/>
                </a:moveTo>
                <a:lnTo>
                  <a:pt x="528827" y="534924"/>
                </a:lnTo>
                <a:lnTo>
                  <a:pt x="528827" y="0"/>
                </a:lnTo>
                <a:lnTo>
                  <a:pt x="0" y="0"/>
                </a:lnTo>
                <a:lnTo>
                  <a:pt x="0" y="534924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148071" y="4107179"/>
            <a:ext cx="3173095" cy="0"/>
          </a:xfrm>
          <a:custGeom>
            <a:avLst/>
            <a:gdLst/>
            <a:ahLst/>
            <a:cxnLst/>
            <a:rect l="l" t="t" r="r" b="b"/>
            <a:pathLst>
              <a:path w="3173095">
                <a:moveTo>
                  <a:pt x="0" y="0"/>
                </a:moveTo>
                <a:lnTo>
                  <a:pt x="3172968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148071" y="4107179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0"/>
                </a:moveTo>
                <a:lnTo>
                  <a:pt x="0" y="3352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205728" y="4107179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0"/>
                </a:moveTo>
                <a:lnTo>
                  <a:pt x="0" y="3352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263383" y="4107179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0"/>
                </a:moveTo>
                <a:lnTo>
                  <a:pt x="0" y="3352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321040" y="4107179"/>
            <a:ext cx="0" cy="33655"/>
          </a:xfrm>
          <a:custGeom>
            <a:avLst/>
            <a:gdLst/>
            <a:ahLst/>
            <a:cxnLst/>
            <a:rect l="l" t="t" r="r" b="b"/>
            <a:pathLst>
              <a:path h="33654">
                <a:moveTo>
                  <a:pt x="0" y="0"/>
                </a:moveTo>
                <a:lnTo>
                  <a:pt x="0" y="33528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5411723" y="3433571"/>
            <a:ext cx="528955" cy="669290"/>
          </a:xfrm>
          <a:prstGeom prst="rect">
            <a:avLst/>
          </a:prstGeom>
          <a:solidFill>
            <a:srgbClr val="246885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800">
              <a:latin typeface="Times New Roman" panose="02020603050405020304"/>
              <a:cs typeface="Times New Roman" panose="02020603050405020304"/>
            </a:endParaRPr>
          </a:p>
          <a:p>
            <a:pPr marL="101600">
              <a:lnSpc>
                <a:spcPct val="100000"/>
              </a:lnSpc>
            </a:pPr>
            <a:r>
              <a:rPr sz="900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51.1%</a:t>
            </a:r>
            <a:endParaRPr sz="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469379" y="3512820"/>
            <a:ext cx="528955" cy="589915"/>
          </a:xfrm>
          <a:prstGeom prst="rect">
            <a:avLst/>
          </a:prstGeom>
          <a:solidFill>
            <a:srgbClr val="246885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0">
              <a:latin typeface="Times New Roman" panose="02020603050405020304"/>
              <a:cs typeface="Times New Roman" panose="02020603050405020304"/>
            </a:endParaRPr>
          </a:p>
          <a:p>
            <a:pPr marL="102235">
              <a:lnSpc>
                <a:spcPct val="100000"/>
              </a:lnSpc>
              <a:spcBef>
                <a:spcPts val="625"/>
              </a:spcBef>
            </a:pPr>
            <a:r>
              <a:rPr sz="900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45.0%</a:t>
            </a:r>
            <a:endParaRPr sz="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527035" y="3323844"/>
            <a:ext cx="528955" cy="779145"/>
          </a:xfrm>
          <a:prstGeom prst="rect">
            <a:avLst/>
          </a:prstGeom>
          <a:solidFill>
            <a:srgbClr val="246885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150">
              <a:latin typeface="Times New Roman" panose="02020603050405020304"/>
              <a:cs typeface="Times New Roman" panose="02020603050405020304"/>
            </a:endParaRPr>
          </a:p>
          <a:p>
            <a:pPr marL="102235">
              <a:lnSpc>
                <a:spcPct val="100000"/>
              </a:lnSpc>
            </a:pPr>
            <a:r>
              <a:rPr sz="900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59.4%</a:t>
            </a:r>
            <a:endParaRPr sz="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411723" y="3025520"/>
            <a:ext cx="5289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16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404040"/>
                </a:solidFill>
                <a:latin typeface="Arial" panose="020B0604020202020204"/>
                <a:cs typeface="Arial" panose="020B0604020202020204"/>
              </a:rPr>
              <a:t>48.9%</a:t>
            </a:r>
            <a:endParaRPr sz="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469379" y="3065779"/>
            <a:ext cx="5289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404040"/>
                </a:solidFill>
                <a:latin typeface="Arial" panose="020B0604020202020204"/>
                <a:cs typeface="Arial" panose="020B0604020202020204"/>
              </a:rPr>
              <a:t>55.0%</a:t>
            </a:r>
            <a:endParaRPr sz="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527035" y="2971038"/>
            <a:ext cx="5289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404040"/>
                </a:solidFill>
                <a:latin typeface="Arial" panose="020B0604020202020204"/>
                <a:cs typeface="Arial" panose="020B0604020202020204"/>
              </a:rPr>
              <a:t>40.6%</a:t>
            </a:r>
            <a:endParaRPr sz="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871973" y="4018584"/>
            <a:ext cx="1917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0%</a:t>
            </a:r>
            <a:endParaRPr sz="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807965" y="3754932"/>
            <a:ext cx="255904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20%</a:t>
            </a:r>
            <a:endParaRPr sz="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807965" y="3490925"/>
            <a:ext cx="255904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40%</a:t>
            </a:r>
            <a:endParaRPr sz="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807965" y="3227323"/>
            <a:ext cx="255904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60%</a:t>
            </a:r>
            <a:endParaRPr sz="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807965" y="2963672"/>
            <a:ext cx="255904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80%</a:t>
            </a:r>
            <a:endParaRPr sz="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744339" y="2699766"/>
            <a:ext cx="3200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100%</a:t>
            </a:r>
            <a:endParaRPr sz="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5995415" y="2519172"/>
            <a:ext cx="59690" cy="58419"/>
          </a:xfrm>
          <a:custGeom>
            <a:avLst/>
            <a:gdLst/>
            <a:ahLst/>
            <a:cxnLst/>
            <a:rect l="l" t="t" r="r" b="b"/>
            <a:pathLst>
              <a:path w="59689" h="58419">
                <a:moveTo>
                  <a:pt x="0" y="57912"/>
                </a:moveTo>
                <a:lnTo>
                  <a:pt x="59436" y="57912"/>
                </a:lnTo>
                <a:lnTo>
                  <a:pt x="59436" y="0"/>
                </a:lnTo>
                <a:lnTo>
                  <a:pt x="0" y="0"/>
                </a:lnTo>
                <a:lnTo>
                  <a:pt x="0" y="57912"/>
                </a:lnTo>
                <a:close/>
              </a:path>
            </a:pathLst>
          </a:custGeom>
          <a:solidFill>
            <a:srgbClr val="2468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643116" y="2519172"/>
            <a:ext cx="59690" cy="58419"/>
          </a:xfrm>
          <a:custGeom>
            <a:avLst/>
            <a:gdLst/>
            <a:ahLst/>
            <a:cxnLst/>
            <a:rect l="l" t="t" r="r" b="b"/>
            <a:pathLst>
              <a:path w="59690" h="58419">
                <a:moveTo>
                  <a:pt x="0" y="57912"/>
                </a:moveTo>
                <a:lnTo>
                  <a:pt x="59435" y="57912"/>
                </a:lnTo>
                <a:lnTo>
                  <a:pt x="59435" y="0"/>
                </a:lnTo>
                <a:lnTo>
                  <a:pt x="0" y="0"/>
                </a:lnTo>
                <a:lnTo>
                  <a:pt x="0" y="57912"/>
                </a:lnTo>
                <a:close/>
              </a:path>
            </a:pathLst>
          </a:custGeom>
          <a:solidFill>
            <a:srgbClr val="B1D2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5986017" y="2154427"/>
            <a:ext cx="1210310" cy="4864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38100" algn="ctr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限牌影响分性别解析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150">
              <a:latin typeface="Times New Roman" panose="02020603050405020304"/>
              <a:cs typeface="Times New Roman" panose="02020603050405020304"/>
            </a:endParaRPr>
          </a:p>
          <a:p>
            <a:pPr marL="78740" algn="ctr">
              <a:lnSpc>
                <a:spcPct val="100000"/>
              </a:lnSpc>
              <a:tabLst>
                <a:tab pos="727075" algn="l"/>
              </a:tabLst>
            </a:pP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限购影响	自主选择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4608195" y="1999614"/>
            <a:ext cx="1905" cy="2639060"/>
          </a:xfrm>
          <a:custGeom>
            <a:avLst/>
            <a:gdLst/>
            <a:ahLst/>
            <a:cxnLst/>
            <a:rect l="l" t="t" r="r" b="b"/>
            <a:pathLst>
              <a:path w="1904" h="2639060">
                <a:moveTo>
                  <a:pt x="0" y="0"/>
                </a:moveTo>
                <a:lnTo>
                  <a:pt x="1904" y="2639060"/>
                </a:lnTo>
              </a:path>
            </a:pathLst>
          </a:custGeom>
          <a:ln w="19050">
            <a:solidFill>
              <a:srgbClr val="A6A6A6"/>
            </a:solidFill>
            <a:prstDash val="sysDash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432917" y="4176166"/>
            <a:ext cx="1522730" cy="619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43180" algn="r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整体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R="5080" algn="r">
              <a:lnSpc>
                <a:spcPct val="100000"/>
              </a:lnSpc>
              <a:spcBef>
                <a:spcPts val="675"/>
              </a:spcBef>
            </a:pPr>
            <a:r>
              <a:rPr sz="900" spc="-5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900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=150</a:t>
            </a:r>
            <a:endParaRPr sz="90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sz="750" spc="0" dirty="0">
                <a:latin typeface="微软雅黑" panose="020B0503020204020204" charset="-122"/>
                <a:cs typeface="微软雅黑" panose="020B0503020204020204" charset="-122"/>
              </a:rPr>
              <a:t>备注：针对北</a:t>
            </a:r>
            <a:r>
              <a:rPr sz="750" spc="-10" dirty="0">
                <a:latin typeface="微软雅黑" panose="020B0503020204020204" charset="-122"/>
                <a:cs typeface="微软雅黑" panose="020B0503020204020204" charset="-122"/>
              </a:rPr>
              <a:t>京</a:t>
            </a:r>
            <a:r>
              <a:rPr sz="750" spc="0" dirty="0">
                <a:latin typeface="微软雅黑" panose="020B0503020204020204" charset="-122"/>
                <a:cs typeface="微软雅黑" panose="020B0503020204020204" charset="-122"/>
              </a:rPr>
              <a:t>与</a:t>
            </a:r>
            <a:r>
              <a:rPr sz="750" spc="-10" dirty="0">
                <a:latin typeface="微软雅黑" panose="020B0503020204020204" charset="-122"/>
                <a:cs typeface="微软雅黑" panose="020B0503020204020204" charset="-122"/>
              </a:rPr>
              <a:t>深</a:t>
            </a:r>
            <a:r>
              <a:rPr sz="750" spc="0" dirty="0">
                <a:latin typeface="微软雅黑" panose="020B0503020204020204" charset="-122"/>
                <a:cs typeface="微软雅黑" panose="020B0503020204020204" charset="-122"/>
              </a:rPr>
              <a:t>圳</a:t>
            </a:r>
            <a:r>
              <a:rPr sz="750" spc="-10" dirty="0">
                <a:latin typeface="微软雅黑" panose="020B0503020204020204" charset="-122"/>
                <a:cs typeface="微软雅黑" panose="020B0503020204020204" charset="-122"/>
              </a:rPr>
              <a:t>消</a:t>
            </a:r>
            <a:r>
              <a:rPr sz="750" spc="0" dirty="0">
                <a:latin typeface="微软雅黑" panose="020B0503020204020204" charset="-122"/>
                <a:cs typeface="微软雅黑" panose="020B0503020204020204" charset="-122"/>
              </a:rPr>
              <a:t>费者</a:t>
            </a:r>
            <a:endParaRPr sz="7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2674747" y="4176166"/>
            <a:ext cx="302895" cy="4006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北京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900" spc="-5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900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=75</a:t>
            </a:r>
            <a:endParaRPr sz="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3725926" y="4176166"/>
            <a:ext cx="304800" cy="4006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深圳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14605">
              <a:lnSpc>
                <a:spcPct val="100000"/>
              </a:lnSpc>
              <a:spcBef>
                <a:spcPts val="675"/>
              </a:spcBef>
            </a:pPr>
            <a:r>
              <a:rPr sz="900" spc="-5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900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=75</a:t>
            </a:r>
            <a:endParaRPr sz="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6649593" y="4139590"/>
            <a:ext cx="302260" cy="407034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27305">
              <a:lnSpc>
                <a:spcPct val="100000"/>
              </a:lnSpc>
              <a:spcBef>
                <a:spcPts val="520"/>
              </a:spcBef>
            </a:pP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男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z="900" spc="-5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N=90</a:t>
            </a:r>
            <a:endParaRPr sz="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7703057" y="4139590"/>
            <a:ext cx="302260" cy="407034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32385">
              <a:lnSpc>
                <a:spcPct val="100000"/>
              </a:lnSpc>
              <a:spcBef>
                <a:spcPts val="520"/>
              </a:spcBef>
            </a:pP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女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z="900" spc="-5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N=60</a:t>
            </a:r>
            <a:endParaRPr sz="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5025897" y="4139590"/>
            <a:ext cx="1363980" cy="58547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R="52070" algn="ctr">
              <a:lnSpc>
                <a:spcPct val="100000"/>
              </a:lnSpc>
              <a:spcBef>
                <a:spcPts val="520"/>
              </a:spcBef>
            </a:pP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整体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  <a:p>
            <a:pPr marL="79375" algn="ctr">
              <a:lnSpc>
                <a:spcPct val="100000"/>
              </a:lnSpc>
              <a:spcBef>
                <a:spcPts val="425"/>
              </a:spcBef>
            </a:pPr>
            <a:r>
              <a:rPr sz="900" spc="-5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N=150</a:t>
            </a:r>
            <a:endParaRPr sz="900">
              <a:latin typeface="Arial" panose="020B0604020202020204"/>
              <a:cs typeface="Arial" panose="020B0604020202020204"/>
            </a:endParaRPr>
          </a:p>
          <a:p>
            <a:pPr algn="ctr">
              <a:lnSpc>
                <a:spcPct val="100000"/>
              </a:lnSpc>
              <a:spcBef>
                <a:spcPts val="500"/>
              </a:spcBef>
            </a:pPr>
            <a:r>
              <a:rPr sz="750" spc="0" dirty="0">
                <a:latin typeface="微软雅黑" panose="020B0503020204020204" charset="-122"/>
                <a:cs typeface="微软雅黑" panose="020B0503020204020204" charset="-122"/>
              </a:rPr>
              <a:t>数据来源：新</a:t>
            </a:r>
            <a:r>
              <a:rPr sz="750" spc="-10" dirty="0">
                <a:latin typeface="微软雅黑" panose="020B0503020204020204" charset="-122"/>
                <a:cs typeface="微软雅黑" panose="020B0503020204020204" charset="-122"/>
              </a:rPr>
              <a:t>能</a:t>
            </a:r>
            <a:r>
              <a:rPr sz="750" spc="0" dirty="0">
                <a:latin typeface="微软雅黑" panose="020B0503020204020204" charset="-122"/>
                <a:cs typeface="微软雅黑" panose="020B0503020204020204" charset="-122"/>
              </a:rPr>
              <a:t>源</a:t>
            </a:r>
            <a:r>
              <a:rPr sz="750" spc="-10" dirty="0">
                <a:latin typeface="微软雅黑" panose="020B0503020204020204" charset="-122"/>
                <a:cs typeface="微软雅黑" panose="020B0503020204020204" charset="-122"/>
              </a:rPr>
              <a:t>汽</a:t>
            </a:r>
            <a:r>
              <a:rPr sz="750" spc="0" dirty="0">
                <a:latin typeface="微软雅黑" panose="020B0503020204020204" charset="-122"/>
                <a:cs typeface="微软雅黑" panose="020B0503020204020204" charset="-122"/>
              </a:rPr>
              <a:t>车</a:t>
            </a:r>
            <a:r>
              <a:rPr sz="750" spc="-10" dirty="0">
                <a:latin typeface="微软雅黑" panose="020B0503020204020204" charset="-122"/>
                <a:cs typeface="微软雅黑" panose="020B0503020204020204" charset="-122"/>
              </a:rPr>
              <a:t>市</a:t>
            </a:r>
            <a:r>
              <a:rPr sz="750" spc="0" dirty="0">
                <a:latin typeface="微软雅黑" panose="020B0503020204020204" charset="-122"/>
                <a:cs typeface="微软雅黑" panose="020B0503020204020204" charset="-122"/>
              </a:rPr>
              <a:t>场</a:t>
            </a:r>
            <a:r>
              <a:rPr sz="750" spc="-10" dirty="0">
                <a:latin typeface="微软雅黑" panose="020B0503020204020204" charset="-122"/>
                <a:cs typeface="微软雅黑" panose="020B0503020204020204" charset="-122"/>
              </a:rPr>
              <a:t>研</a:t>
            </a:r>
            <a:r>
              <a:rPr sz="750" spc="0" dirty="0">
                <a:latin typeface="微软雅黑" panose="020B0503020204020204" charset="-122"/>
                <a:cs typeface="微软雅黑" panose="020B0503020204020204" charset="-122"/>
              </a:rPr>
              <a:t>究</a:t>
            </a:r>
            <a:endParaRPr sz="7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6493890" y="4583988"/>
            <a:ext cx="1341120" cy="1409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50" spc="0" dirty="0">
                <a:latin typeface="微软雅黑" panose="020B0503020204020204" charset="-122"/>
                <a:cs typeface="微软雅黑" panose="020B0503020204020204" charset="-122"/>
              </a:rPr>
              <a:t>新生代市场研究公</a:t>
            </a:r>
            <a:r>
              <a:rPr sz="750" spc="-10" dirty="0">
                <a:latin typeface="微软雅黑" panose="020B0503020204020204" charset="-122"/>
                <a:cs typeface="微软雅黑" panose="020B0503020204020204" charset="-122"/>
              </a:rPr>
              <a:t>司</a:t>
            </a:r>
            <a:r>
              <a:rPr sz="750" spc="-10" dirty="0">
                <a:latin typeface="Arial" panose="020B0604020202020204"/>
                <a:cs typeface="Arial" panose="020B0604020202020204"/>
              </a:rPr>
              <a:t>2017</a:t>
            </a:r>
            <a:r>
              <a:rPr sz="750" spc="-10" dirty="0">
                <a:latin typeface="微软雅黑" panose="020B0503020204020204" charset="-122"/>
                <a:cs typeface="微软雅黑" panose="020B0503020204020204" charset="-122"/>
              </a:rPr>
              <a:t>年</a:t>
            </a:r>
            <a:r>
              <a:rPr sz="750" spc="-15" dirty="0">
                <a:latin typeface="Arial" panose="020B0604020202020204"/>
                <a:cs typeface="Arial" panose="020B0604020202020204"/>
              </a:rPr>
              <a:t>7</a:t>
            </a:r>
            <a:r>
              <a:rPr sz="750" spc="0" dirty="0">
                <a:latin typeface="微软雅黑" panose="020B0503020204020204" charset="-122"/>
                <a:cs typeface="微软雅黑" panose="020B0503020204020204" charset="-122"/>
              </a:rPr>
              <a:t>月</a:t>
            </a:r>
            <a:endParaRPr sz="75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151" y="4869560"/>
            <a:ext cx="8075930" cy="0"/>
          </a:xfrm>
          <a:custGeom>
            <a:avLst/>
            <a:gdLst/>
            <a:ahLst/>
            <a:cxnLst/>
            <a:rect l="l" t="t" r="r" b="b"/>
            <a:pathLst>
              <a:path w="8075930">
                <a:moveTo>
                  <a:pt x="8075707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16145" cy="365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33222" y="580390"/>
            <a:ext cx="3810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/>
              <a:t>众泰</a:t>
            </a:r>
            <a:r>
              <a:rPr b="1" spc="-5" dirty="0"/>
              <a:t>E200</a:t>
            </a:r>
            <a:r>
              <a:rPr b="1" dirty="0"/>
              <a:t>的目标群体洞察；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248397" y="1031239"/>
            <a:ext cx="2550795" cy="306705"/>
          </a:xfrm>
          <a:prstGeom prst="rect">
            <a:avLst/>
          </a:prstGeom>
          <a:solidFill>
            <a:srgbClr val="7E7E7E"/>
          </a:solidFill>
        </p:spPr>
        <p:txBody>
          <a:bodyPr vert="horz" wrap="square" lIns="0" tIns="38735" rIns="0" bIns="0" rtlCol="0">
            <a:spAutoFit/>
          </a:bodyPr>
          <a:lstStyle/>
          <a:p>
            <a:pPr marL="472440">
              <a:lnSpc>
                <a:spcPct val="100000"/>
              </a:lnSpc>
              <a:spcBef>
                <a:spcPts val="305"/>
              </a:spcBef>
            </a:pPr>
            <a:r>
              <a:rPr sz="1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一二线城市时尚新人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3222" y="4077411"/>
            <a:ext cx="394398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对于品牌难以形成依赖，</a:t>
            </a:r>
            <a:r>
              <a:rPr sz="900" spc="-11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一旦有新鲜的品牌／产品到来，就会蜂拥而至，就是 为了“尝尝新”。但是，一旦有别的新事物，很</a:t>
            </a:r>
            <a:r>
              <a:rPr sz="900" b="1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容易喜靳厌旧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。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3222" y="2937637"/>
            <a:ext cx="3912235" cy="10636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1030" marR="425450">
              <a:lnSpc>
                <a:spcPct val="150000"/>
              </a:lnSpc>
              <a:spcBef>
                <a:spcPts val="100"/>
              </a:spcBef>
            </a:pP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满足近距离出行代步需求，在有限预算范围内追求品牌</a:t>
            </a:r>
            <a:r>
              <a:rPr sz="900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尝 试新鲜</a:t>
            </a:r>
            <a:r>
              <a:rPr sz="90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900" b="1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注重外观，注重产品体验。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5080" algn="just">
              <a:lnSpc>
                <a:spcPct val="150000"/>
              </a:lnSpc>
              <a:spcBef>
                <a:spcPts val="60"/>
              </a:spcBef>
            </a:pPr>
            <a:r>
              <a:rPr sz="900" b="1" dirty="0">
                <a:latin typeface="微软雅黑" panose="020B0503020204020204" charset="-122"/>
                <a:cs typeface="微软雅黑" panose="020B0503020204020204" charset="-122"/>
              </a:rPr>
              <a:t>他们初踏社会，多数时候会彰显个性，不丛众。有自己的小圈子，希望自己可 以掌控生活，他们不</a:t>
            </a:r>
            <a:r>
              <a:rPr sz="900" b="1" spc="-5" dirty="0">
                <a:latin typeface="微软雅黑" panose="020B0503020204020204" charset="-122"/>
                <a:cs typeface="微软雅黑" panose="020B0503020204020204" charset="-122"/>
              </a:rPr>
              <a:t>断</a:t>
            </a:r>
            <a:r>
              <a:rPr sz="900" b="1" dirty="0">
                <a:latin typeface="微软雅黑" panose="020B0503020204020204" charset="-122"/>
                <a:cs typeface="微软雅黑" panose="020B0503020204020204" charset="-122"/>
              </a:rPr>
              <a:t>进取的同时，也活在当下，再小的激点，也能让自己欢 心起来。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108321" y="1408811"/>
            <a:ext cx="2542286" cy="1536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108321" y="1050289"/>
            <a:ext cx="2542540" cy="306705"/>
          </a:xfrm>
          <a:prstGeom prst="rect">
            <a:avLst/>
          </a:prstGeom>
          <a:solidFill>
            <a:srgbClr val="7E7E7E"/>
          </a:solidFill>
        </p:spPr>
        <p:txBody>
          <a:bodyPr vert="horz" wrap="square" lIns="0" tIns="38735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305"/>
              </a:spcBef>
            </a:pPr>
            <a:r>
              <a:rPr sz="1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年轻都市女性用户群体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248384" y="1387855"/>
            <a:ext cx="2550414" cy="15453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541646" y="2883789"/>
            <a:ext cx="3999229" cy="1105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0325">
              <a:lnSpc>
                <a:spcPct val="150000"/>
              </a:lnSpc>
              <a:spcBef>
                <a:spcPts val="100"/>
              </a:spcBef>
            </a:pP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家庭“第二辆”</a:t>
            </a:r>
            <a:r>
              <a:rPr sz="900" spc="-11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汽车，方便自己上下班和社交需求，或接送孩子上下学、买菜 等。注重外形和实用性，</a:t>
            </a:r>
            <a:r>
              <a:rPr sz="900" b="1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同时更加注重安全性和服务。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  <a:p>
            <a:pPr marL="99060" marR="5080" algn="just">
              <a:lnSpc>
                <a:spcPct val="150000"/>
              </a:lnSpc>
              <a:spcBef>
                <a:spcPts val="400"/>
              </a:spcBef>
            </a:pPr>
            <a:r>
              <a:rPr sz="900" b="1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家庭生活是她们最关注的部分，希望自己对家庭的</a:t>
            </a:r>
            <a:r>
              <a:rPr sz="900" b="1" dirty="0">
                <a:latin typeface="微软雅黑" panose="020B0503020204020204" charset="-122"/>
                <a:cs typeface="微软雅黑" panose="020B0503020204020204" charset="-122"/>
              </a:rPr>
              <a:t>付出有所回报</a:t>
            </a:r>
            <a:r>
              <a:rPr sz="900" b="1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900" b="1" dirty="0">
                <a:latin typeface="微软雅黑" panose="020B0503020204020204" charset="-122"/>
                <a:cs typeface="微软雅黑" panose="020B0503020204020204" charset="-122"/>
              </a:rPr>
              <a:t>家人也能爱 自己</a:t>
            </a:r>
            <a:r>
              <a:rPr sz="900" b="1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。她们在意周围人的评价，在家庭能力许可范围内，</a:t>
            </a:r>
            <a:r>
              <a:rPr sz="900" b="1" dirty="0">
                <a:latin typeface="微软雅黑" panose="020B0503020204020204" charset="-122"/>
                <a:cs typeface="微软雅黑" panose="020B0503020204020204" charset="-122"/>
              </a:rPr>
              <a:t>绝不会亏待自己，让 自己繁杂的每天，活出点幸福感</a:t>
            </a:r>
            <a:r>
              <a:rPr sz="900" b="1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。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628515" y="4091432"/>
            <a:ext cx="3911600" cy="437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她们的主要消费都是孩子和家庭支出，对家人的日常非常关心，容易被产品的 外观和某一个点所打动。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396488" y="4563871"/>
            <a:ext cx="20402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5" dirty="0">
                <a:solidFill>
                  <a:srgbClr val="2D75B6"/>
                </a:solidFill>
                <a:latin typeface="微软雅黑" panose="020B0503020204020204" charset="-122"/>
                <a:cs typeface="微软雅黑" panose="020B0503020204020204" charset="-122"/>
              </a:rPr>
              <a:t>TA</a:t>
            </a:r>
            <a:r>
              <a:rPr sz="1400" b="1" dirty="0">
                <a:solidFill>
                  <a:srgbClr val="2D75B6"/>
                </a:solidFill>
                <a:latin typeface="微软雅黑" panose="020B0503020204020204" charset="-122"/>
                <a:cs typeface="微软雅黑" panose="020B0503020204020204" charset="-122"/>
              </a:rPr>
              <a:t>们之间的共性是什么？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2612" y="565784"/>
            <a:ext cx="83712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185" dirty="0"/>
              <a:t>T</a:t>
            </a:r>
            <a:r>
              <a:rPr b="1" spc="-5" dirty="0"/>
              <a:t>A</a:t>
            </a:r>
            <a:r>
              <a:rPr b="1" dirty="0"/>
              <a:t>的消费行为特征</a:t>
            </a:r>
            <a:r>
              <a:rPr b="1" spc="-5" dirty="0"/>
              <a:t>—</a:t>
            </a:r>
            <a:r>
              <a:rPr b="1" dirty="0"/>
              <a:t>爱尝鲜，自我表现欲强，乐于社交和分享</a:t>
            </a:r>
          </a:p>
        </p:txBody>
      </p:sp>
      <p:sp>
        <p:nvSpPr>
          <p:cNvPr id="3" name="object 3"/>
          <p:cNvSpPr/>
          <p:nvPr/>
        </p:nvSpPr>
        <p:spPr>
          <a:xfrm>
            <a:off x="4046728" y="1291336"/>
            <a:ext cx="1410970" cy="1178560"/>
          </a:xfrm>
          <a:custGeom>
            <a:avLst/>
            <a:gdLst/>
            <a:ahLst/>
            <a:cxnLst/>
            <a:rect l="l" t="t" r="r" b="b"/>
            <a:pathLst>
              <a:path w="1410970" h="1178560">
                <a:moveTo>
                  <a:pt x="0" y="589279"/>
                </a:moveTo>
                <a:lnTo>
                  <a:pt x="1934" y="545295"/>
                </a:lnTo>
                <a:lnTo>
                  <a:pt x="7649" y="502189"/>
                </a:lnTo>
                <a:lnTo>
                  <a:pt x="17005" y="460076"/>
                </a:lnTo>
                <a:lnTo>
                  <a:pt x="29868" y="419069"/>
                </a:lnTo>
                <a:lnTo>
                  <a:pt x="46100" y="379283"/>
                </a:lnTo>
                <a:lnTo>
                  <a:pt x="65565" y="340832"/>
                </a:lnTo>
                <a:lnTo>
                  <a:pt x="88127" y="303829"/>
                </a:lnTo>
                <a:lnTo>
                  <a:pt x="113650" y="268388"/>
                </a:lnTo>
                <a:lnTo>
                  <a:pt x="141995" y="234623"/>
                </a:lnTo>
                <a:lnTo>
                  <a:pt x="173029" y="202648"/>
                </a:lnTo>
                <a:lnTo>
                  <a:pt x="206613" y="172577"/>
                </a:lnTo>
                <a:lnTo>
                  <a:pt x="242611" y="144523"/>
                </a:lnTo>
                <a:lnTo>
                  <a:pt x="280887" y="118600"/>
                </a:lnTo>
                <a:lnTo>
                  <a:pt x="321305" y="94923"/>
                </a:lnTo>
                <a:lnTo>
                  <a:pt x="363727" y="73605"/>
                </a:lnTo>
                <a:lnTo>
                  <a:pt x="408018" y="54760"/>
                </a:lnTo>
                <a:lnTo>
                  <a:pt x="454041" y="38502"/>
                </a:lnTo>
                <a:lnTo>
                  <a:pt x="501659" y="24945"/>
                </a:lnTo>
                <a:lnTo>
                  <a:pt x="550736" y="14202"/>
                </a:lnTo>
                <a:lnTo>
                  <a:pt x="601136" y="6388"/>
                </a:lnTo>
                <a:lnTo>
                  <a:pt x="652722" y="1616"/>
                </a:lnTo>
                <a:lnTo>
                  <a:pt x="705358" y="0"/>
                </a:lnTo>
                <a:lnTo>
                  <a:pt x="757992" y="1616"/>
                </a:lnTo>
                <a:lnTo>
                  <a:pt x="809576" y="6388"/>
                </a:lnTo>
                <a:lnTo>
                  <a:pt x="859972" y="14202"/>
                </a:lnTo>
                <a:lnTo>
                  <a:pt x="909045" y="24945"/>
                </a:lnTo>
                <a:lnTo>
                  <a:pt x="956658" y="38502"/>
                </a:lnTo>
                <a:lnTo>
                  <a:pt x="1002674" y="54760"/>
                </a:lnTo>
                <a:lnTo>
                  <a:pt x="1046958" y="73605"/>
                </a:lnTo>
                <a:lnTo>
                  <a:pt x="1089372" y="94923"/>
                </a:lnTo>
                <a:lnTo>
                  <a:pt x="1129782" y="118600"/>
                </a:lnTo>
                <a:lnTo>
                  <a:pt x="1168049" y="144523"/>
                </a:lnTo>
                <a:lnTo>
                  <a:pt x="1204039" y="172577"/>
                </a:lnTo>
                <a:lnTo>
                  <a:pt x="1237614" y="202648"/>
                </a:lnTo>
                <a:lnTo>
                  <a:pt x="1268639" y="234623"/>
                </a:lnTo>
                <a:lnTo>
                  <a:pt x="1296977" y="268388"/>
                </a:lnTo>
                <a:lnTo>
                  <a:pt x="1322491" y="303829"/>
                </a:lnTo>
                <a:lnTo>
                  <a:pt x="1345046" y="340832"/>
                </a:lnTo>
                <a:lnTo>
                  <a:pt x="1364505" y="379283"/>
                </a:lnTo>
                <a:lnTo>
                  <a:pt x="1380731" y="419069"/>
                </a:lnTo>
                <a:lnTo>
                  <a:pt x="1393589" y="460076"/>
                </a:lnTo>
                <a:lnTo>
                  <a:pt x="1402942" y="502189"/>
                </a:lnTo>
                <a:lnTo>
                  <a:pt x="1408654" y="545295"/>
                </a:lnTo>
                <a:lnTo>
                  <a:pt x="1410589" y="589279"/>
                </a:lnTo>
                <a:lnTo>
                  <a:pt x="1408654" y="633249"/>
                </a:lnTo>
                <a:lnTo>
                  <a:pt x="1402942" y="676342"/>
                </a:lnTo>
                <a:lnTo>
                  <a:pt x="1393589" y="718445"/>
                </a:lnTo>
                <a:lnTo>
                  <a:pt x="1380731" y="759443"/>
                </a:lnTo>
                <a:lnTo>
                  <a:pt x="1364505" y="799224"/>
                </a:lnTo>
                <a:lnTo>
                  <a:pt x="1345046" y="837672"/>
                </a:lnTo>
                <a:lnTo>
                  <a:pt x="1322491" y="874674"/>
                </a:lnTo>
                <a:lnTo>
                  <a:pt x="1296977" y="910115"/>
                </a:lnTo>
                <a:lnTo>
                  <a:pt x="1268639" y="943882"/>
                </a:lnTo>
                <a:lnTo>
                  <a:pt x="1237614" y="975859"/>
                </a:lnTo>
                <a:lnTo>
                  <a:pt x="1204039" y="1005935"/>
                </a:lnTo>
                <a:lnTo>
                  <a:pt x="1168049" y="1033993"/>
                </a:lnTo>
                <a:lnTo>
                  <a:pt x="1129782" y="1059921"/>
                </a:lnTo>
                <a:lnTo>
                  <a:pt x="1089372" y="1083604"/>
                </a:lnTo>
                <a:lnTo>
                  <a:pt x="1046958" y="1104927"/>
                </a:lnTo>
                <a:lnTo>
                  <a:pt x="1002674" y="1123778"/>
                </a:lnTo>
                <a:lnTo>
                  <a:pt x="956658" y="1140041"/>
                </a:lnTo>
                <a:lnTo>
                  <a:pt x="909045" y="1153604"/>
                </a:lnTo>
                <a:lnTo>
                  <a:pt x="859972" y="1164351"/>
                </a:lnTo>
                <a:lnTo>
                  <a:pt x="809576" y="1172168"/>
                </a:lnTo>
                <a:lnTo>
                  <a:pt x="757992" y="1176943"/>
                </a:lnTo>
                <a:lnTo>
                  <a:pt x="705358" y="1178559"/>
                </a:lnTo>
                <a:lnTo>
                  <a:pt x="652722" y="1176943"/>
                </a:lnTo>
                <a:lnTo>
                  <a:pt x="601136" y="1172168"/>
                </a:lnTo>
                <a:lnTo>
                  <a:pt x="550736" y="1164351"/>
                </a:lnTo>
                <a:lnTo>
                  <a:pt x="501659" y="1153604"/>
                </a:lnTo>
                <a:lnTo>
                  <a:pt x="454041" y="1140041"/>
                </a:lnTo>
                <a:lnTo>
                  <a:pt x="408018" y="1123778"/>
                </a:lnTo>
                <a:lnTo>
                  <a:pt x="363727" y="1104927"/>
                </a:lnTo>
                <a:lnTo>
                  <a:pt x="321305" y="1083604"/>
                </a:lnTo>
                <a:lnTo>
                  <a:pt x="280887" y="1059921"/>
                </a:lnTo>
                <a:lnTo>
                  <a:pt x="242611" y="1033993"/>
                </a:lnTo>
                <a:lnTo>
                  <a:pt x="206613" y="1005935"/>
                </a:lnTo>
                <a:lnTo>
                  <a:pt x="173029" y="975859"/>
                </a:lnTo>
                <a:lnTo>
                  <a:pt x="141995" y="943882"/>
                </a:lnTo>
                <a:lnTo>
                  <a:pt x="113650" y="910115"/>
                </a:lnTo>
                <a:lnTo>
                  <a:pt x="88127" y="874674"/>
                </a:lnTo>
                <a:lnTo>
                  <a:pt x="65565" y="837672"/>
                </a:lnTo>
                <a:lnTo>
                  <a:pt x="46100" y="799224"/>
                </a:lnTo>
                <a:lnTo>
                  <a:pt x="29868" y="759443"/>
                </a:lnTo>
                <a:lnTo>
                  <a:pt x="17005" y="718445"/>
                </a:lnTo>
                <a:lnTo>
                  <a:pt x="7649" y="676342"/>
                </a:lnTo>
                <a:lnTo>
                  <a:pt x="1934" y="633249"/>
                </a:lnTo>
                <a:lnTo>
                  <a:pt x="0" y="589279"/>
                </a:lnTo>
              </a:path>
            </a:pathLst>
          </a:custGeom>
          <a:ln w="12699">
            <a:solidFill>
              <a:srgbClr val="C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304285" y="1270380"/>
            <a:ext cx="49530" cy="38100"/>
          </a:xfrm>
          <a:custGeom>
            <a:avLst/>
            <a:gdLst/>
            <a:ahLst/>
            <a:cxnLst/>
            <a:rect l="l" t="t" r="r" b="b"/>
            <a:pathLst>
              <a:path w="49529" h="38100">
                <a:moveTo>
                  <a:pt x="24511" y="0"/>
                </a:moveTo>
                <a:lnTo>
                  <a:pt x="14948" y="1472"/>
                </a:lnTo>
                <a:lnTo>
                  <a:pt x="7159" y="5492"/>
                </a:lnTo>
                <a:lnTo>
                  <a:pt x="1918" y="11465"/>
                </a:lnTo>
                <a:lnTo>
                  <a:pt x="0" y="18796"/>
                </a:lnTo>
                <a:lnTo>
                  <a:pt x="1918" y="26126"/>
                </a:lnTo>
                <a:lnTo>
                  <a:pt x="7159" y="32099"/>
                </a:lnTo>
                <a:lnTo>
                  <a:pt x="14948" y="36119"/>
                </a:lnTo>
                <a:lnTo>
                  <a:pt x="24511" y="37592"/>
                </a:lnTo>
                <a:lnTo>
                  <a:pt x="34073" y="36119"/>
                </a:lnTo>
                <a:lnTo>
                  <a:pt x="41862" y="32099"/>
                </a:lnTo>
                <a:lnTo>
                  <a:pt x="47103" y="26126"/>
                </a:lnTo>
                <a:lnTo>
                  <a:pt x="49022" y="18796"/>
                </a:lnTo>
                <a:lnTo>
                  <a:pt x="47103" y="11465"/>
                </a:lnTo>
                <a:lnTo>
                  <a:pt x="41862" y="5492"/>
                </a:lnTo>
                <a:lnTo>
                  <a:pt x="34073" y="1472"/>
                </a:lnTo>
                <a:lnTo>
                  <a:pt x="2451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71265" y="1312036"/>
            <a:ext cx="115570" cy="160020"/>
          </a:xfrm>
          <a:custGeom>
            <a:avLst/>
            <a:gdLst/>
            <a:ahLst/>
            <a:cxnLst/>
            <a:rect l="l" t="t" r="r" b="b"/>
            <a:pathLst>
              <a:path w="115570" h="160019">
                <a:moveTo>
                  <a:pt x="86868" y="22478"/>
                </a:moveTo>
                <a:lnTo>
                  <a:pt x="25908" y="22478"/>
                </a:lnTo>
                <a:lnTo>
                  <a:pt x="25908" y="156210"/>
                </a:lnTo>
                <a:lnTo>
                  <a:pt x="32893" y="159638"/>
                </a:lnTo>
                <a:lnTo>
                  <a:pt x="46989" y="159638"/>
                </a:lnTo>
                <a:lnTo>
                  <a:pt x="54101" y="156210"/>
                </a:lnTo>
                <a:lnTo>
                  <a:pt x="54101" y="67690"/>
                </a:lnTo>
                <a:lnTo>
                  <a:pt x="86868" y="67690"/>
                </a:lnTo>
                <a:lnTo>
                  <a:pt x="86868" y="22478"/>
                </a:lnTo>
                <a:close/>
              </a:path>
              <a:path w="115570" h="160019">
                <a:moveTo>
                  <a:pt x="86868" y="67690"/>
                </a:moveTo>
                <a:lnTo>
                  <a:pt x="58800" y="67690"/>
                </a:lnTo>
                <a:lnTo>
                  <a:pt x="58800" y="149351"/>
                </a:lnTo>
                <a:lnTo>
                  <a:pt x="61087" y="156210"/>
                </a:lnTo>
                <a:lnTo>
                  <a:pt x="65786" y="159638"/>
                </a:lnTo>
                <a:lnTo>
                  <a:pt x="82169" y="159638"/>
                </a:lnTo>
                <a:lnTo>
                  <a:pt x="86868" y="156210"/>
                </a:lnTo>
                <a:lnTo>
                  <a:pt x="86868" y="67690"/>
                </a:lnTo>
                <a:close/>
              </a:path>
              <a:path w="115570" h="160019">
                <a:moveTo>
                  <a:pt x="82169" y="0"/>
                </a:moveTo>
                <a:lnTo>
                  <a:pt x="32893" y="0"/>
                </a:lnTo>
                <a:lnTo>
                  <a:pt x="12912" y="2976"/>
                </a:lnTo>
                <a:lnTo>
                  <a:pt x="3254" y="9525"/>
                </a:lnTo>
                <a:lnTo>
                  <a:pt x="192" y="16073"/>
                </a:lnTo>
                <a:lnTo>
                  <a:pt x="0" y="19050"/>
                </a:lnTo>
                <a:lnTo>
                  <a:pt x="0" y="67690"/>
                </a:lnTo>
                <a:lnTo>
                  <a:pt x="4699" y="69468"/>
                </a:lnTo>
                <a:lnTo>
                  <a:pt x="14097" y="69468"/>
                </a:lnTo>
                <a:lnTo>
                  <a:pt x="18796" y="67690"/>
                </a:lnTo>
                <a:lnTo>
                  <a:pt x="18796" y="22478"/>
                </a:lnTo>
                <a:lnTo>
                  <a:pt x="86868" y="22478"/>
                </a:lnTo>
                <a:lnTo>
                  <a:pt x="86868" y="20827"/>
                </a:lnTo>
                <a:lnTo>
                  <a:pt x="115062" y="20827"/>
                </a:lnTo>
                <a:lnTo>
                  <a:pt x="115062" y="19050"/>
                </a:lnTo>
                <a:lnTo>
                  <a:pt x="108958" y="7286"/>
                </a:lnTo>
                <a:lnTo>
                  <a:pt x="97758" y="1714"/>
                </a:lnTo>
                <a:lnTo>
                  <a:pt x="86987" y="47"/>
                </a:lnTo>
                <a:lnTo>
                  <a:pt x="82169" y="0"/>
                </a:lnTo>
                <a:close/>
              </a:path>
              <a:path w="115570" h="160019">
                <a:moveTo>
                  <a:pt x="115062" y="20827"/>
                </a:moveTo>
                <a:lnTo>
                  <a:pt x="93980" y="20827"/>
                </a:lnTo>
                <a:lnTo>
                  <a:pt x="93980" y="65912"/>
                </a:lnTo>
                <a:lnTo>
                  <a:pt x="98679" y="69468"/>
                </a:lnTo>
                <a:lnTo>
                  <a:pt x="110362" y="69468"/>
                </a:lnTo>
                <a:lnTo>
                  <a:pt x="115062" y="65912"/>
                </a:lnTo>
                <a:lnTo>
                  <a:pt x="115062" y="20827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417315" y="1270380"/>
            <a:ext cx="49530" cy="38100"/>
          </a:xfrm>
          <a:custGeom>
            <a:avLst/>
            <a:gdLst/>
            <a:ahLst/>
            <a:cxnLst/>
            <a:rect l="l" t="t" r="r" b="b"/>
            <a:pathLst>
              <a:path w="49529" h="38100">
                <a:moveTo>
                  <a:pt x="24511" y="0"/>
                </a:moveTo>
                <a:lnTo>
                  <a:pt x="14948" y="1472"/>
                </a:lnTo>
                <a:lnTo>
                  <a:pt x="7159" y="5492"/>
                </a:lnTo>
                <a:lnTo>
                  <a:pt x="1918" y="11465"/>
                </a:lnTo>
                <a:lnTo>
                  <a:pt x="0" y="18796"/>
                </a:lnTo>
                <a:lnTo>
                  <a:pt x="1918" y="26126"/>
                </a:lnTo>
                <a:lnTo>
                  <a:pt x="7159" y="32099"/>
                </a:lnTo>
                <a:lnTo>
                  <a:pt x="14948" y="36119"/>
                </a:lnTo>
                <a:lnTo>
                  <a:pt x="24511" y="37592"/>
                </a:lnTo>
                <a:lnTo>
                  <a:pt x="34073" y="36119"/>
                </a:lnTo>
                <a:lnTo>
                  <a:pt x="41862" y="32099"/>
                </a:lnTo>
                <a:lnTo>
                  <a:pt x="47103" y="26126"/>
                </a:lnTo>
                <a:lnTo>
                  <a:pt x="49022" y="18796"/>
                </a:lnTo>
                <a:lnTo>
                  <a:pt x="47103" y="11465"/>
                </a:lnTo>
                <a:lnTo>
                  <a:pt x="41862" y="5492"/>
                </a:lnTo>
                <a:lnTo>
                  <a:pt x="34073" y="1472"/>
                </a:lnTo>
                <a:lnTo>
                  <a:pt x="2451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384296" y="1312036"/>
            <a:ext cx="115570" cy="160020"/>
          </a:xfrm>
          <a:custGeom>
            <a:avLst/>
            <a:gdLst/>
            <a:ahLst/>
            <a:cxnLst/>
            <a:rect l="l" t="t" r="r" b="b"/>
            <a:pathLst>
              <a:path w="115570" h="160019">
                <a:moveTo>
                  <a:pt x="86867" y="22478"/>
                </a:moveTo>
                <a:lnTo>
                  <a:pt x="25907" y="22478"/>
                </a:lnTo>
                <a:lnTo>
                  <a:pt x="25907" y="156210"/>
                </a:lnTo>
                <a:lnTo>
                  <a:pt x="32892" y="159638"/>
                </a:lnTo>
                <a:lnTo>
                  <a:pt x="46989" y="159638"/>
                </a:lnTo>
                <a:lnTo>
                  <a:pt x="54101" y="156210"/>
                </a:lnTo>
                <a:lnTo>
                  <a:pt x="54101" y="67690"/>
                </a:lnTo>
                <a:lnTo>
                  <a:pt x="86867" y="67690"/>
                </a:lnTo>
                <a:lnTo>
                  <a:pt x="86867" y="22478"/>
                </a:lnTo>
                <a:close/>
              </a:path>
              <a:path w="115570" h="160019">
                <a:moveTo>
                  <a:pt x="86867" y="67690"/>
                </a:moveTo>
                <a:lnTo>
                  <a:pt x="58800" y="67690"/>
                </a:lnTo>
                <a:lnTo>
                  <a:pt x="58800" y="149351"/>
                </a:lnTo>
                <a:lnTo>
                  <a:pt x="61087" y="156210"/>
                </a:lnTo>
                <a:lnTo>
                  <a:pt x="65786" y="159638"/>
                </a:lnTo>
                <a:lnTo>
                  <a:pt x="82295" y="159638"/>
                </a:lnTo>
                <a:lnTo>
                  <a:pt x="86867" y="156210"/>
                </a:lnTo>
                <a:lnTo>
                  <a:pt x="86867" y="67690"/>
                </a:lnTo>
                <a:close/>
              </a:path>
              <a:path w="115570" h="160019">
                <a:moveTo>
                  <a:pt x="82295" y="0"/>
                </a:moveTo>
                <a:lnTo>
                  <a:pt x="32892" y="0"/>
                </a:lnTo>
                <a:lnTo>
                  <a:pt x="12912" y="2976"/>
                </a:lnTo>
                <a:lnTo>
                  <a:pt x="3254" y="9525"/>
                </a:lnTo>
                <a:lnTo>
                  <a:pt x="192" y="16073"/>
                </a:lnTo>
                <a:lnTo>
                  <a:pt x="0" y="19050"/>
                </a:lnTo>
                <a:lnTo>
                  <a:pt x="0" y="67690"/>
                </a:lnTo>
                <a:lnTo>
                  <a:pt x="4699" y="69468"/>
                </a:lnTo>
                <a:lnTo>
                  <a:pt x="14096" y="69468"/>
                </a:lnTo>
                <a:lnTo>
                  <a:pt x="18795" y="67690"/>
                </a:lnTo>
                <a:lnTo>
                  <a:pt x="18795" y="22478"/>
                </a:lnTo>
                <a:lnTo>
                  <a:pt x="86867" y="22478"/>
                </a:lnTo>
                <a:lnTo>
                  <a:pt x="86867" y="20827"/>
                </a:lnTo>
                <a:lnTo>
                  <a:pt x="115062" y="20827"/>
                </a:lnTo>
                <a:lnTo>
                  <a:pt x="115062" y="19050"/>
                </a:lnTo>
                <a:lnTo>
                  <a:pt x="108977" y="7286"/>
                </a:lnTo>
                <a:lnTo>
                  <a:pt x="97821" y="1714"/>
                </a:lnTo>
                <a:lnTo>
                  <a:pt x="87094" y="47"/>
                </a:lnTo>
                <a:lnTo>
                  <a:pt x="82295" y="0"/>
                </a:lnTo>
                <a:close/>
              </a:path>
              <a:path w="115570" h="160019">
                <a:moveTo>
                  <a:pt x="115062" y="20827"/>
                </a:moveTo>
                <a:lnTo>
                  <a:pt x="93979" y="20827"/>
                </a:lnTo>
                <a:lnTo>
                  <a:pt x="93979" y="65912"/>
                </a:lnTo>
                <a:lnTo>
                  <a:pt x="98678" y="69468"/>
                </a:lnTo>
                <a:lnTo>
                  <a:pt x="110362" y="69468"/>
                </a:lnTo>
                <a:lnTo>
                  <a:pt x="115062" y="65912"/>
                </a:lnTo>
                <a:lnTo>
                  <a:pt x="115062" y="20827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30346" y="1270380"/>
            <a:ext cx="49530" cy="38100"/>
          </a:xfrm>
          <a:custGeom>
            <a:avLst/>
            <a:gdLst/>
            <a:ahLst/>
            <a:cxnLst/>
            <a:rect l="l" t="t" r="r" b="b"/>
            <a:pathLst>
              <a:path w="49529" h="38100">
                <a:moveTo>
                  <a:pt x="24511" y="0"/>
                </a:moveTo>
                <a:lnTo>
                  <a:pt x="14948" y="1472"/>
                </a:lnTo>
                <a:lnTo>
                  <a:pt x="7159" y="5492"/>
                </a:lnTo>
                <a:lnTo>
                  <a:pt x="1918" y="11465"/>
                </a:lnTo>
                <a:lnTo>
                  <a:pt x="0" y="18796"/>
                </a:lnTo>
                <a:lnTo>
                  <a:pt x="1918" y="26126"/>
                </a:lnTo>
                <a:lnTo>
                  <a:pt x="7159" y="32099"/>
                </a:lnTo>
                <a:lnTo>
                  <a:pt x="14948" y="36119"/>
                </a:lnTo>
                <a:lnTo>
                  <a:pt x="24511" y="37592"/>
                </a:lnTo>
                <a:lnTo>
                  <a:pt x="34093" y="36119"/>
                </a:lnTo>
                <a:lnTo>
                  <a:pt x="41925" y="32099"/>
                </a:lnTo>
                <a:lnTo>
                  <a:pt x="47210" y="26126"/>
                </a:lnTo>
                <a:lnTo>
                  <a:pt x="49149" y="18796"/>
                </a:lnTo>
                <a:lnTo>
                  <a:pt x="47210" y="11465"/>
                </a:lnTo>
                <a:lnTo>
                  <a:pt x="41925" y="5492"/>
                </a:lnTo>
                <a:lnTo>
                  <a:pt x="34093" y="1472"/>
                </a:lnTo>
                <a:lnTo>
                  <a:pt x="2451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497453" y="1312036"/>
            <a:ext cx="115570" cy="160020"/>
          </a:xfrm>
          <a:custGeom>
            <a:avLst/>
            <a:gdLst/>
            <a:ahLst/>
            <a:cxnLst/>
            <a:rect l="l" t="t" r="r" b="b"/>
            <a:pathLst>
              <a:path w="115570" h="160019">
                <a:moveTo>
                  <a:pt x="86868" y="22478"/>
                </a:moveTo>
                <a:lnTo>
                  <a:pt x="25781" y="22478"/>
                </a:lnTo>
                <a:lnTo>
                  <a:pt x="25781" y="156210"/>
                </a:lnTo>
                <a:lnTo>
                  <a:pt x="32766" y="159638"/>
                </a:lnTo>
                <a:lnTo>
                  <a:pt x="46862" y="159638"/>
                </a:lnTo>
                <a:lnTo>
                  <a:pt x="53975" y="156210"/>
                </a:lnTo>
                <a:lnTo>
                  <a:pt x="53975" y="67690"/>
                </a:lnTo>
                <a:lnTo>
                  <a:pt x="86868" y="67690"/>
                </a:lnTo>
                <a:lnTo>
                  <a:pt x="86868" y="22478"/>
                </a:lnTo>
                <a:close/>
              </a:path>
              <a:path w="115570" h="160019">
                <a:moveTo>
                  <a:pt x="86868" y="67690"/>
                </a:moveTo>
                <a:lnTo>
                  <a:pt x="58674" y="67690"/>
                </a:lnTo>
                <a:lnTo>
                  <a:pt x="58674" y="149351"/>
                </a:lnTo>
                <a:lnTo>
                  <a:pt x="60960" y="156210"/>
                </a:lnTo>
                <a:lnTo>
                  <a:pt x="65659" y="159638"/>
                </a:lnTo>
                <a:lnTo>
                  <a:pt x="82169" y="159638"/>
                </a:lnTo>
                <a:lnTo>
                  <a:pt x="86868" y="156210"/>
                </a:lnTo>
                <a:lnTo>
                  <a:pt x="86868" y="67690"/>
                </a:lnTo>
                <a:close/>
              </a:path>
              <a:path w="115570" h="160019">
                <a:moveTo>
                  <a:pt x="82169" y="0"/>
                </a:moveTo>
                <a:lnTo>
                  <a:pt x="32766" y="0"/>
                </a:lnTo>
                <a:lnTo>
                  <a:pt x="12805" y="2976"/>
                </a:lnTo>
                <a:lnTo>
                  <a:pt x="3190" y="9525"/>
                </a:lnTo>
                <a:lnTo>
                  <a:pt x="172" y="16073"/>
                </a:lnTo>
                <a:lnTo>
                  <a:pt x="0" y="19050"/>
                </a:lnTo>
                <a:lnTo>
                  <a:pt x="0" y="67690"/>
                </a:lnTo>
                <a:lnTo>
                  <a:pt x="4699" y="69468"/>
                </a:lnTo>
                <a:lnTo>
                  <a:pt x="14097" y="69468"/>
                </a:lnTo>
                <a:lnTo>
                  <a:pt x="18669" y="67690"/>
                </a:lnTo>
                <a:lnTo>
                  <a:pt x="18669" y="22478"/>
                </a:lnTo>
                <a:lnTo>
                  <a:pt x="86868" y="22478"/>
                </a:lnTo>
                <a:lnTo>
                  <a:pt x="86868" y="20827"/>
                </a:lnTo>
                <a:lnTo>
                  <a:pt x="115062" y="20827"/>
                </a:lnTo>
                <a:lnTo>
                  <a:pt x="115062" y="19050"/>
                </a:lnTo>
                <a:lnTo>
                  <a:pt x="108904" y="7286"/>
                </a:lnTo>
                <a:lnTo>
                  <a:pt x="97710" y="1714"/>
                </a:lnTo>
                <a:lnTo>
                  <a:pt x="86969" y="47"/>
                </a:lnTo>
                <a:lnTo>
                  <a:pt x="82169" y="0"/>
                </a:lnTo>
                <a:close/>
              </a:path>
              <a:path w="115570" h="160019">
                <a:moveTo>
                  <a:pt x="115062" y="20827"/>
                </a:moveTo>
                <a:lnTo>
                  <a:pt x="93852" y="20827"/>
                </a:lnTo>
                <a:lnTo>
                  <a:pt x="93852" y="65912"/>
                </a:lnTo>
                <a:lnTo>
                  <a:pt x="98551" y="69468"/>
                </a:lnTo>
                <a:lnTo>
                  <a:pt x="110236" y="69468"/>
                </a:lnTo>
                <a:lnTo>
                  <a:pt x="115062" y="65912"/>
                </a:lnTo>
                <a:lnTo>
                  <a:pt x="115062" y="20827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643376" y="1270380"/>
            <a:ext cx="49530" cy="38100"/>
          </a:xfrm>
          <a:custGeom>
            <a:avLst/>
            <a:gdLst/>
            <a:ahLst/>
            <a:cxnLst/>
            <a:rect l="l" t="t" r="r" b="b"/>
            <a:pathLst>
              <a:path w="49529" h="38100">
                <a:moveTo>
                  <a:pt x="24511" y="0"/>
                </a:moveTo>
                <a:lnTo>
                  <a:pt x="15001" y="1472"/>
                </a:lnTo>
                <a:lnTo>
                  <a:pt x="7207" y="5492"/>
                </a:lnTo>
                <a:lnTo>
                  <a:pt x="1936" y="11465"/>
                </a:lnTo>
                <a:lnTo>
                  <a:pt x="0" y="18796"/>
                </a:lnTo>
                <a:lnTo>
                  <a:pt x="1936" y="26126"/>
                </a:lnTo>
                <a:lnTo>
                  <a:pt x="7207" y="32099"/>
                </a:lnTo>
                <a:lnTo>
                  <a:pt x="15001" y="36119"/>
                </a:lnTo>
                <a:lnTo>
                  <a:pt x="24511" y="37592"/>
                </a:lnTo>
                <a:lnTo>
                  <a:pt x="34093" y="36119"/>
                </a:lnTo>
                <a:lnTo>
                  <a:pt x="41925" y="32099"/>
                </a:lnTo>
                <a:lnTo>
                  <a:pt x="47210" y="26126"/>
                </a:lnTo>
                <a:lnTo>
                  <a:pt x="49149" y="18796"/>
                </a:lnTo>
                <a:lnTo>
                  <a:pt x="47210" y="11465"/>
                </a:lnTo>
                <a:lnTo>
                  <a:pt x="41925" y="5492"/>
                </a:lnTo>
                <a:lnTo>
                  <a:pt x="34093" y="1472"/>
                </a:lnTo>
                <a:lnTo>
                  <a:pt x="24511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610355" y="1312036"/>
            <a:ext cx="115570" cy="160020"/>
          </a:xfrm>
          <a:custGeom>
            <a:avLst/>
            <a:gdLst/>
            <a:ahLst/>
            <a:cxnLst/>
            <a:rect l="l" t="t" r="r" b="b"/>
            <a:pathLst>
              <a:path w="115570" h="160019">
                <a:moveTo>
                  <a:pt x="86868" y="22478"/>
                </a:moveTo>
                <a:lnTo>
                  <a:pt x="25908" y="22478"/>
                </a:lnTo>
                <a:lnTo>
                  <a:pt x="25908" y="156210"/>
                </a:lnTo>
                <a:lnTo>
                  <a:pt x="33020" y="159638"/>
                </a:lnTo>
                <a:lnTo>
                  <a:pt x="46990" y="159638"/>
                </a:lnTo>
                <a:lnTo>
                  <a:pt x="54102" y="156210"/>
                </a:lnTo>
                <a:lnTo>
                  <a:pt x="54102" y="67690"/>
                </a:lnTo>
                <a:lnTo>
                  <a:pt x="86868" y="67690"/>
                </a:lnTo>
                <a:lnTo>
                  <a:pt x="86868" y="22478"/>
                </a:lnTo>
                <a:close/>
              </a:path>
              <a:path w="115570" h="160019">
                <a:moveTo>
                  <a:pt x="86868" y="67690"/>
                </a:moveTo>
                <a:lnTo>
                  <a:pt x="58801" y="67690"/>
                </a:lnTo>
                <a:lnTo>
                  <a:pt x="58801" y="149351"/>
                </a:lnTo>
                <a:lnTo>
                  <a:pt x="61087" y="156210"/>
                </a:lnTo>
                <a:lnTo>
                  <a:pt x="65786" y="159638"/>
                </a:lnTo>
                <a:lnTo>
                  <a:pt x="82296" y="159638"/>
                </a:lnTo>
                <a:lnTo>
                  <a:pt x="86868" y="156210"/>
                </a:lnTo>
                <a:lnTo>
                  <a:pt x="86868" y="67690"/>
                </a:lnTo>
                <a:close/>
              </a:path>
              <a:path w="115570" h="160019">
                <a:moveTo>
                  <a:pt x="82296" y="0"/>
                </a:moveTo>
                <a:lnTo>
                  <a:pt x="33020" y="0"/>
                </a:lnTo>
                <a:lnTo>
                  <a:pt x="12965" y="2976"/>
                </a:lnTo>
                <a:lnTo>
                  <a:pt x="3270" y="9525"/>
                </a:lnTo>
                <a:lnTo>
                  <a:pt x="194" y="16073"/>
                </a:lnTo>
                <a:lnTo>
                  <a:pt x="0" y="19050"/>
                </a:lnTo>
                <a:lnTo>
                  <a:pt x="0" y="67690"/>
                </a:lnTo>
                <a:lnTo>
                  <a:pt x="4826" y="69468"/>
                </a:lnTo>
                <a:lnTo>
                  <a:pt x="14224" y="69468"/>
                </a:lnTo>
                <a:lnTo>
                  <a:pt x="18796" y="67690"/>
                </a:lnTo>
                <a:lnTo>
                  <a:pt x="18796" y="22478"/>
                </a:lnTo>
                <a:lnTo>
                  <a:pt x="86868" y="22478"/>
                </a:lnTo>
                <a:lnTo>
                  <a:pt x="86868" y="20827"/>
                </a:lnTo>
                <a:lnTo>
                  <a:pt x="115062" y="20827"/>
                </a:lnTo>
                <a:lnTo>
                  <a:pt x="115062" y="19050"/>
                </a:lnTo>
                <a:lnTo>
                  <a:pt x="108977" y="7286"/>
                </a:lnTo>
                <a:lnTo>
                  <a:pt x="97821" y="1714"/>
                </a:lnTo>
                <a:lnTo>
                  <a:pt x="87094" y="47"/>
                </a:lnTo>
                <a:lnTo>
                  <a:pt x="82296" y="0"/>
                </a:lnTo>
                <a:close/>
              </a:path>
              <a:path w="115570" h="160019">
                <a:moveTo>
                  <a:pt x="115062" y="20827"/>
                </a:moveTo>
                <a:lnTo>
                  <a:pt x="93980" y="20827"/>
                </a:lnTo>
                <a:lnTo>
                  <a:pt x="93980" y="65912"/>
                </a:lnTo>
                <a:lnTo>
                  <a:pt x="98679" y="69468"/>
                </a:lnTo>
                <a:lnTo>
                  <a:pt x="110490" y="69468"/>
                </a:lnTo>
                <a:lnTo>
                  <a:pt x="115062" y="65912"/>
                </a:lnTo>
                <a:lnTo>
                  <a:pt x="115062" y="20827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756405" y="1267078"/>
            <a:ext cx="49530" cy="38100"/>
          </a:xfrm>
          <a:custGeom>
            <a:avLst/>
            <a:gdLst/>
            <a:ahLst/>
            <a:cxnLst/>
            <a:rect l="l" t="t" r="r" b="b"/>
            <a:pathLst>
              <a:path w="49529" h="38100">
                <a:moveTo>
                  <a:pt x="24511" y="0"/>
                </a:moveTo>
                <a:lnTo>
                  <a:pt x="15001" y="1472"/>
                </a:lnTo>
                <a:lnTo>
                  <a:pt x="7207" y="5492"/>
                </a:lnTo>
                <a:lnTo>
                  <a:pt x="1936" y="11465"/>
                </a:lnTo>
                <a:lnTo>
                  <a:pt x="0" y="18796"/>
                </a:lnTo>
                <a:lnTo>
                  <a:pt x="1936" y="26126"/>
                </a:lnTo>
                <a:lnTo>
                  <a:pt x="7207" y="32099"/>
                </a:lnTo>
                <a:lnTo>
                  <a:pt x="15001" y="36119"/>
                </a:lnTo>
                <a:lnTo>
                  <a:pt x="24511" y="37592"/>
                </a:lnTo>
                <a:lnTo>
                  <a:pt x="34073" y="36119"/>
                </a:lnTo>
                <a:lnTo>
                  <a:pt x="41862" y="32099"/>
                </a:lnTo>
                <a:lnTo>
                  <a:pt x="47103" y="26126"/>
                </a:lnTo>
                <a:lnTo>
                  <a:pt x="49022" y="18796"/>
                </a:lnTo>
                <a:lnTo>
                  <a:pt x="47103" y="11465"/>
                </a:lnTo>
                <a:lnTo>
                  <a:pt x="41862" y="5492"/>
                </a:lnTo>
                <a:lnTo>
                  <a:pt x="34073" y="1472"/>
                </a:lnTo>
                <a:lnTo>
                  <a:pt x="24511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723513" y="1308735"/>
            <a:ext cx="114935" cy="160020"/>
          </a:xfrm>
          <a:custGeom>
            <a:avLst/>
            <a:gdLst/>
            <a:ahLst/>
            <a:cxnLst/>
            <a:rect l="l" t="t" r="r" b="b"/>
            <a:pathLst>
              <a:path w="114935" h="160019">
                <a:moveTo>
                  <a:pt x="86867" y="22478"/>
                </a:moveTo>
                <a:lnTo>
                  <a:pt x="25781" y="22478"/>
                </a:lnTo>
                <a:lnTo>
                  <a:pt x="25781" y="156210"/>
                </a:lnTo>
                <a:lnTo>
                  <a:pt x="32892" y="159765"/>
                </a:lnTo>
                <a:lnTo>
                  <a:pt x="46862" y="159765"/>
                </a:lnTo>
                <a:lnTo>
                  <a:pt x="53975" y="156210"/>
                </a:lnTo>
                <a:lnTo>
                  <a:pt x="53975" y="67690"/>
                </a:lnTo>
                <a:lnTo>
                  <a:pt x="86867" y="67690"/>
                </a:lnTo>
                <a:lnTo>
                  <a:pt x="86867" y="22478"/>
                </a:lnTo>
                <a:close/>
              </a:path>
              <a:path w="114935" h="160019">
                <a:moveTo>
                  <a:pt x="86867" y="67690"/>
                </a:moveTo>
                <a:lnTo>
                  <a:pt x="58674" y="67690"/>
                </a:lnTo>
                <a:lnTo>
                  <a:pt x="58674" y="149351"/>
                </a:lnTo>
                <a:lnTo>
                  <a:pt x="61087" y="156210"/>
                </a:lnTo>
                <a:lnTo>
                  <a:pt x="65659" y="159765"/>
                </a:lnTo>
                <a:lnTo>
                  <a:pt x="82169" y="159765"/>
                </a:lnTo>
                <a:lnTo>
                  <a:pt x="86867" y="156210"/>
                </a:lnTo>
                <a:lnTo>
                  <a:pt x="86867" y="67690"/>
                </a:lnTo>
                <a:close/>
              </a:path>
              <a:path w="114935" h="160019">
                <a:moveTo>
                  <a:pt x="82169" y="0"/>
                </a:moveTo>
                <a:lnTo>
                  <a:pt x="32892" y="0"/>
                </a:lnTo>
                <a:lnTo>
                  <a:pt x="12858" y="2976"/>
                </a:lnTo>
                <a:lnTo>
                  <a:pt x="3206" y="9525"/>
                </a:lnTo>
                <a:lnTo>
                  <a:pt x="174" y="16073"/>
                </a:lnTo>
                <a:lnTo>
                  <a:pt x="0" y="19050"/>
                </a:lnTo>
                <a:lnTo>
                  <a:pt x="0" y="67690"/>
                </a:lnTo>
                <a:lnTo>
                  <a:pt x="4699" y="69341"/>
                </a:lnTo>
                <a:lnTo>
                  <a:pt x="14097" y="69341"/>
                </a:lnTo>
                <a:lnTo>
                  <a:pt x="18796" y="67690"/>
                </a:lnTo>
                <a:lnTo>
                  <a:pt x="18796" y="22478"/>
                </a:lnTo>
                <a:lnTo>
                  <a:pt x="86867" y="22478"/>
                </a:lnTo>
                <a:lnTo>
                  <a:pt x="86867" y="20827"/>
                </a:lnTo>
                <a:lnTo>
                  <a:pt x="114935" y="20827"/>
                </a:lnTo>
                <a:lnTo>
                  <a:pt x="114935" y="19050"/>
                </a:lnTo>
                <a:lnTo>
                  <a:pt x="108850" y="7286"/>
                </a:lnTo>
                <a:lnTo>
                  <a:pt x="97694" y="1714"/>
                </a:lnTo>
                <a:lnTo>
                  <a:pt x="86967" y="47"/>
                </a:lnTo>
                <a:lnTo>
                  <a:pt x="82169" y="0"/>
                </a:lnTo>
                <a:close/>
              </a:path>
              <a:path w="114935" h="160019">
                <a:moveTo>
                  <a:pt x="114935" y="20827"/>
                </a:moveTo>
                <a:lnTo>
                  <a:pt x="93852" y="20827"/>
                </a:lnTo>
                <a:lnTo>
                  <a:pt x="93852" y="65912"/>
                </a:lnTo>
                <a:lnTo>
                  <a:pt x="98551" y="69341"/>
                </a:lnTo>
                <a:lnTo>
                  <a:pt x="110362" y="69341"/>
                </a:lnTo>
                <a:lnTo>
                  <a:pt x="114935" y="65912"/>
                </a:lnTo>
                <a:lnTo>
                  <a:pt x="114935" y="20827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869435" y="1267078"/>
            <a:ext cx="49530" cy="38100"/>
          </a:xfrm>
          <a:custGeom>
            <a:avLst/>
            <a:gdLst/>
            <a:ahLst/>
            <a:cxnLst/>
            <a:rect l="l" t="t" r="r" b="b"/>
            <a:pathLst>
              <a:path w="49529" h="38100">
                <a:moveTo>
                  <a:pt x="24637" y="0"/>
                </a:moveTo>
                <a:lnTo>
                  <a:pt x="15055" y="1472"/>
                </a:lnTo>
                <a:lnTo>
                  <a:pt x="7223" y="5492"/>
                </a:lnTo>
                <a:lnTo>
                  <a:pt x="1938" y="11465"/>
                </a:lnTo>
                <a:lnTo>
                  <a:pt x="0" y="18796"/>
                </a:lnTo>
                <a:lnTo>
                  <a:pt x="1938" y="26126"/>
                </a:lnTo>
                <a:lnTo>
                  <a:pt x="7223" y="32099"/>
                </a:lnTo>
                <a:lnTo>
                  <a:pt x="15055" y="36119"/>
                </a:lnTo>
                <a:lnTo>
                  <a:pt x="24637" y="37592"/>
                </a:lnTo>
                <a:lnTo>
                  <a:pt x="34127" y="36119"/>
                </a:lnTo>
                <a:lnTo>
                  <a:pt x="41878" y="32099"/>
                </a:lnTo>
                <a:lnTo>
                  <a:pt x="47105" y="26126"/>
                </a:lnTo>
                <a:lnTo>
                  <a:pt x="49022" y="18796"/>
                </a:lnTo>
                <a:lnTo>
                  <a:pt x="47105" y="11465"/>
                </a:lnTo>
                <a:lnTo>
                  <a:pt x="41878" y="5492"/>
                </a:lnTo>
                <a:lnTo>
                  <a:pt x="34127" y="1472"/>
                </a:lnTo>
                <a:lnTo>
                  <a:pt x="24637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836542" y="1308735"/>
            <a:ext cx="115570" cy="160020"/>
          </a:xfrm>
          <a:custGeom>
            <a:avLst/>
            <a:gdLst/>
            <a:ahLst/>
            <a:cxnLst/>
            <a:rect l="l" t="t" r="r" b="b"/>
            <a:pathLst>
              <a:path w="115570" h="160019">
                <a:moveTo>
                  <a:pt x="86868" y="22478"/>
                </a:moveTo>
                <a:lnTo>
                  <a:pt x="25781" y="22478"/>
                </a:lnTo>
                <a:lnTo>
                  <a:pt x="25781" y="156210"/>
                </a:lnTo>
                <a:lnTo>
                  <a:pt x="32893" y="159765"/>
                </a:lnTo>
                <a:lnTo>
                  <a:pt x="46862" y="159765"/>
                </a:lnTo>
                <a:lnTo>
                  <a:pt x="53975" y="156210"/>
                </a:lnTo>
                <a:lnTo>
                  <a:pt x="53975" y="67690"/>
                </a:lnTo>
                <a:lnTo>
                  <a:pt x="86868" y="67690"/>
                </a:lnTo>
                <a:lnTo>
                  <a:pt x="86868" y="22478"/>
                </a:lnTo>
                <a:close/>
              </a:path>
              <a:path w="115570" h="160019">
                <a:moveTo>
                  <a:pt x="86868" y="67690"/>
                </a:moveTo>
                <a:lnTo>
                  <a:pt x="58674" y="67690"/>
                </a:lnTo>
                <a:lnTo>
                  <a:pt x="58674" y="149351"/>
                </a:lnTo>
                <a:lnTo>
                  <a:pt x="61087" y="156210"/>
                </a:lnTo>
                <a:lnTo>
                  <a:pt x="65659" y="159765"/>
                </a:lnTo>
                <a:lnTo>
                  <a:pt x="82169" y="159765"/>
                </a:lnTo>
                <a:lnTo>
                  <a:pt x="86868" y="156210"/>
                </a:lnTo>
                <a:lnTo>
                  <a:pt x="86868" y="67690"/>
                </a:lnTo>
                <a:close/>
              </a:path>
              <a:path w="115570" h="160019">
                <a:moveTo>
                  <a:pt x="82169" y="0"/>
                </a:moveTo>
                <a:lnTo>
                  <a:pt x="32893" y="0"/>
                </a:lnTo>
                <a:lnTo>
                  <a:pt x="12858" y="2976"/>
                </a:lnTo>
                <a:lnTo>
                  <a:pt x="3206" y="9525"/>
                </a:lnTo>
                <a:lnTo>
                  <a:pt x="174" y="16073"/>
                </a:lnTo>
                <a:lnTo>
                  <a:pt x="0" y="19050"/>
                </a:lnTo>
                <a:lnTo>
                  <a:pt x="0" y="67690"/>
                </a:lnTo>
                <a:lnTo>
                  <a:pt x="4699" y="69341"/>
                </a:lnTo>
                <a:lnTo>
                  <a:pt x="14097" y="69341"/>
                </a:lnTo>
                <a:lnTo>
                  <a:pt x="18796" y="67690"/>
                </a:lnTo>
                <a:lnTo>
                  <a:pt x="18796" y="22478"/>
                </a:lnTo>
                <a:lnTo>
                  <a:pt x="86868" y="22478"/>
                </a:lnTo>
                <a:lnTo>
                  <a:pt x="86868" y="20827"/>
                </a:lnTo>
                <a:lnTo>
                  <a:pt x="115062" y="20827"/>
                </a:lnTo>
                <a:lnTo>
                  <a:pt x="115062" y="19050"/>
                </a:lnTo>
                <a:lnTo>
                  <a:pt x="108904" y="7286"/>
                </a:lnTo>
                <a:lnTo>
                  <a:pt x="97710" y="1714"/>
                </a:lnTo>
                <a:lnTo>
                  <a:pt x="86969" y="47"/>
                </a:lnTo>
                <a:lnTo>
                  <a:pt x="82169" y="0"/>
                </a:lnTo>
                <a:close/>
              </a:path>
              <a:path w="115570" h="160019">
                <a:moveTo>
                  <a:pt x="115062" y="20827"/>
                </a:moveTo>
                <a:lnTo>
                  <a:pt x="93853" y="20827"/>
                </a:lnTo>
                <a:lnTo>
                  <a:pt x="93853" y="65912"/>
                </a:lnTo>
                <a:lnTo>
                  <a:pt x="98552" y="69341"/>
                </a:lnTo>
                <a:lnTo>
                  <a:pt x="110362" y="69341"/>
                </a:lnTo>
                <a:lnTo>
                  <a:pt x="115062" y="65912"/>
                </a:lnTo>
                <a:lnTo>
                  <a:pt x="115062" y="20827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878959" y="1239900"/>
            <a:ext cx="640080" cy="612775"/>
          </a:xfrm>
          <a:custGeom>
            <a:avLst/>
            <a:gdLst/>
            <a:ahLst/>
            <a:cxnLst/>
            <a:rect l="l" t="t" r="r" b="b"/>
            <a:pathLst>
              <a:path w="640079" h="612775">
                <a:moveTo>
                  <a:pt x="7746" y="0"/>
                </a:moveTo>
                <a:lnTo>
                  <a:pt x="0" y="35687"/>
                </a:lnTo>
                <a:lnTo>
                  <a:pt x="52038" y="45331"/>
                </a:lnTo>
                <a:lnTo>
                  <a:pt x="102511" y="57980"/>
                </a:lnTo>
                <a:lnTo>
                  <a:pt x="151290" y="73510"/>
                </a:lnTo>
                <a:lnTo>
                  <a:pt x="198248" y="91797"/>
                </a:lnTo>
                <a:lnTo>
                  <a:pt x="243255" y="112717"/>
                </a:lnTo>
                <a:lnTo>
                  <a:pt x="286185" y="136147"/>
                </a:lnTo>
                <a:lnTo>
                  <a:pt x="326909" y="161962"/>
                </a:lnTo>
                <a:lnTo>
                  <a:pt x="365299" y="190039"/>
                </a:lnTo>
                <a:lnTo>
                  <a:pt x="401226" y="220254"/>
                </a:lnTo>
                <a:lnTo>
                  <a:pt x="434563" y="252483"/>
                </a:lnTo>
                <a:lnTo>
                  <a:pt x="465182" y="286603"/>
                </a:lnTo>
                <a:lnTo>
                  <a:pt x="492954" y="322490"/>
                </a:lnTo>
                <a:lnTo>
                  <a:pt x="517752" y="360020"/>
                </a:lnTo>
                <a:lnTo>
                  <a:pt x="539447" y="399069"/>
                </a:lnTo>
                <a:lnTo>
                  <a:pt x="557911" y="439514"/>
                </a:lnTo>
                <a:lnTo>
                  <a:pt x="573017" y="481231"/>
                </a:lnTo>
                <a:lnTo>
                  <a:pt x="584636" y="524096"/>
                </a:lnTo>
                <a:lnTo>
                  <a:pt x="592639" y="567985"/>
                </a:lnTo>
                <a:lnTo>
                  <a:pt x="596900" y="612775"/>
                </a:lnTo>
                <a:lnTo>
                  <a:pt x="639952" y="611124"/>
                </a:lnTo>
                <a:lnTo>
                  <a:pt x="635742" y="566041"/>
                </a:lnTo>
                <a:lnTo>
                  <a:pt x="627950" y="521814"/>
                </a:lnTo>
                <a:lnTo>
                  <a:pt x="616692" y="478555"/>
                </a:lnTo>
                <a:lnTo>
                  <a:pt x="602086" y="436376"/>
                </a:lnTo>
                <a:lnTo>
                  <a:pt x="584247" y="395388"/>
                </a:lnTo>
                <a:lnTo>
                  <a:pt x="563291" y="355705"/>
                </a:lnTo>
                <a:lnTo>
                  <a:pt x="539335" y="317439"/>
                </a:lnTo>
                <a:lnTo>
                  <a:pt x="512495" y="280702"/>
                </a:lnTo>
                <a:lnTo>
                  <a:pt x="482887" y="245606"/>
                </a:lnTo>
                <a:lnTo>
                  <a:pt x="450627" y="212264"/>
                </a:lnTo>
                <a:lnTo>
                  <a:pt x="415832" y="180788"/>
                </a:lnTo>
                <a:lnTo>
                  <a:pt x="378617" y="151290"/>
                </a:lnTo>
                <a:lnTo>
                  <a:pt x="339099" y="123883"/>
                </a:lnTo>
                <a:lnTo>
                  <a:pt x="297394" y="98678"/>
                </a:lnTo>
                <a:lnTo>
                  <a:pt x="253618" y="75789"/>
                </a:lnTo>
                <a:lnTo>
                  <a:pt x="207888" y="55327"/>
                </a:lnTo>
                <a:lnTo>
                  <a:pt x="160320" y="37405"/>
                </a:lnTo>
                <a:lnTo>
                  <a:pt x="111029" y="22134"/>
                </a:lnTo>
                <a:lnTo>
                  <a:pt x="60133" y="9629"/>
                </a:lnTo>
                <a:lnTo>
                  <a:pt x="7746" y="0"/>
                </a:lnTo>
                <a:close/>
              </a:path>
            </a:pathLst>
          </a:custGeom>
          <a:solidFill>
            <a:srgbClr val="F4B0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878959" y="1239900"/>
            <a:ext cx="640080" cy="612775"/>
          </a:xfrm>
          <a:custGeom>
            <a:avLst/>
            <a:gdLst/>
            <a:ahLst/>
            <a:cxnLst/>
            <a:rect l="l" t="t" r="r" b="b"/>
            <a:pathLst>
              <a:path w="640079" h="612775">
                <a:moveTo>
                  <a:pt x="7746" y="0"/>
                </a:moveTo>
                <a:lnTo>
                  <a:pt x="0" y="35687"/>
                </a:lnTo>
                <a:lnTo>
                  <a:pt x="52038" y="45331"/>
                </a:lnTo>
                <a:lnTo>
                  <a:pt x="102511" y="57980"/>
                </a:lnTo>
                <a:lnTo>
                  <a:pt x="151290" y="73510"/>
                </a:lnTo>
                <a:lnTo>
                  <a:pt x="198248" y="91797"/>
                </a:lnTo>
                <a:lnTo>
                  <a:pt x="243255" y="112717"/>
                </a:lnTo>
                <a:lnTo>
                  <a:pt x="286185" y="136147"/>
                </a:lnTo>
                <a:lnTo>
                  <a:pt x="326909" y="161962"/>
                </a:lnTo>
                <a:lnTo>
                  <a:pt x="365299" y="190039"/>
                </a:lnTo>
                <a:lnTo>
                  <a:pt x="401226" y="220254"/>
                </a:lnTo>
                <a:lnTo>
                  <a:pt x="434563" y="252483"/>
                </a:lnTo>
                <a:lnTo>
                  <a:pt x="465182" y="286603"/>
                </a:lnTo>
                <a:lnTo>
                  <a:pt x="492954" y="322490"/>
                </a:lnTo>
                <a:lnTo>
                  <a:pt x="517752" y="360020"/>
                </a:lnTo>
                <a:lnTo>
                  <a:pt x="539447" y="399069"/>
                </a:lnTo>
                <a:lnTo>
                  <a:pt x="557911" y="439514"/>
                </a:lnTo>
                <a:lnTo>
                  <a:pt x="573017" y="481231"/>
                </a:lnTo>
                <a:lnTo>
                  <a:pt x="584636" y="524096"/>
                </a:lnTo>
                <a:lnTo>
                  <a:pt x="592639" y="567985"/>
                </a:lnTo>
                <a:lnTo>
                  <a:pt x="596900" y="612775"/>
                </a:lnTo>
                <a:lnTo>
                  <a:pt x="639952" y="611124"/>
                </a:lnTo>
                <a:lnTo>
                  <a:pt x="635742" y="566041"/>
                </a:lnTo>
                <a:lnTo>
                  <a:pt x="627950" y="521814"/>
                </a:lnTo>
                <a:lnTo>
                  <a:pt x="616692" y="478555"/>
                </a:lnTo>
                <a:lnTo>
                  <a:pt x="602086" y="436376"/>
                </a:lnTo>
                <a:lnTo>
                  <a:pt x="584247" y="395388"/>
                </a:lnTo>
                <a:lnTo>
                  <a:pt x="563291" y="355705"/>
                </a:lnTo>
                <a:lnTo>
                  <a:pt x="539335" y="317439"/>
                </a:lnTo>
                <a:lnTo>
                  <a:pt x="512495" y="280702"/>
                </a:lnTo>
                <a:lnTo>
                  <a:pt x="482887" y="245606"/>
                </a:lnTo>
                <a:lnTo>
                  <a:pt x="450627" y="212264"/>
                </a:lnTo>
                <a:lnTo>
                  <a:pt x="415832" y="180788"/>
                </a:lnTo>
                <a:lnTo>
                  <a:pt x="378617" y="151290"/>
                </a:lnTo>
                <a:lnTo>
                  <a:pt x="339099" y="123883"/>
                </a:lnTo>
                <a:lnTo>
                  <a:pt x="297394" y="98678"/>
                </a:lnTo>
                <a:lnTo>
                  <a:pt x="253618" y="75789"/>
                </a:lnTo>
                <a:lnTo>
                  <a:pt x="207888" y="55327"/>
                </a:lnTo>
                <a:lnTo>
                  <a:pt x="160320" y="37405"/>
                </a:lnTo>
                <a:lnTo>
                  <a:pt x="111029" y="22134"/>
                </a:lnTo>
                <a:lnTo>
                  <a:pt x="60133" y="9629"/>
                </a:lnTo>
                <a:lnTo>
                  <a:pt x="7746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878959" y="1239900"/>
            <a:ext cx="640080" cy="612775"/>
          </a:xfrm>
          <a:custGeom>
            <a:avLst/>
            <a:gdLst/>
            <a:ahLst/>
            <a:cxnLst/>
            <a:rect l="l" t="t" r="r" b="b"/>
            <a:pathLst>
              <a:path w="640079" h="612775">
                <a:moveTo>
                  <a:pt x="7746" y="0"/>
                </a:moveTo>
                <a:lnTo>
                  <a:pt x="60133" y="9629"/>
                </a:lnTo>
                <a:lnTo>
                  <a:pt x="111029" y="22134"/>
                </a:lnTo>
                <a:lnTo>
                  <a:pt x="160320" y="37405"/>
                </a:lnTo>
                <a:lnTo>
                  <a:pt x="207888" y="55327"/>
                </a:lnTo>
                <a:lnTo>
                  <a:pt x="253618" y="75789"/>
                </a:lnTo>
                <a:lnTo>
                  <a:pt x="297394" y="98678"/>
                </a:lnTo>
                <a:lnTo>
                  <a:pt x="339099" y="123883"/>
                </a:lnTo>
                <a:lnTo>
                  <a:pt x="378617" y="151290"/>
                </a:lnTo>
                <a:lnTo>
                  <a:pt x="415832" y="180788"/>
                </a:lnTo>
                <a:lnTo>
                  <a:pt x="450627" y="212264"/>
                </a:lnTo>
                <a:lnTo>
                  <a:pt x="482887" y="245606"/>
                </a:lnTo>
                <a:lnTo>
                  <a:pt x="512495" y="280702"/>
                </a:lnTo>
                <a:lnTo>
                  <a:pt x="539335" y="317439"/>
                </a:lnTo>
                <a:lnTo>
                  <a:pt x="563291" y="355705"/>
                </a:lnTo>
                <a:lnTo>
                  <a:pt x="584247" y="395388"/>
                </a:lnTo>
                <a:lnTo>
                  <a:pt x="602086" y="436376"/>
                </a:lnTo>
                <a:lnTo>
                  <a:pt x="616692" y="478555"/>
                </a:lnTo>
                <a:lnTo>
                  <a:pt x="627950" y="521814"/>
                </a:lnTo>
                <a:lnTo>
                  <a:pt x="635742" y="566041"/>
                </a:lnTo>
                <a:lnTo>
                  <a:pt x="639952" y="611124"/>
                </a:lnTo>
                <a:lnTo>
                  <a:pt x="596900" y="612775"/>
                </a:lnTo>
                <a:lnTo>
                  <a:pt x="592639" y="567985"/>
                </a:lnTo>
                <a:lnTo>
                  <a:pt x="584636" y="524096"/>
                </a:lnTo>
                <a:lnTo>
                  <a:pt x="573017" y="481231"/>
                </a:lnTo>
                <a:lnTo>
                  <a:pt x="557911" y="439514"/>
                </a:lnTo>
                <a:lnTo>
                  <a:pt x="539447" y="399069"/>
                </a:lnTo>
                <a:lnTo>
                  <a:pt x="517752" y="360020"/>
                </a:lnTo>
                <a:lnTo>
                  <a:pt x="492954" y="322490"/>
                </a:lnTo>
                <a:lnTo>
                  <a:pt x="465182" y="286603"/>
                </a:lnTo>
                <a:lnTo>
                  <a:pt x="434563" y="252483"/>
                </a:lnTo>
                <a:lnTo>
                  <a:pt x="401226" y="220254"/>
                </a:lnTo>
                <a:lnTo>
                  <a:pt x="365299" y="190039"/>
                </a:lnTo>
                <a:lnTo>
                  <a:pt x="326909" y="161962"/>
                </a:lnTo>
                <a:lnTo>
                  <a:pt x="286185" y="136147"/>
                </a:lnTo>
                <a:lnTo>
                  <a:pt x="243255" y="112717"/>
                </a:lnTo>
                <a:lnTo>
                  <a:pt x="198248" y="91797"/>
                </a:lnTo>
                <a:lnTo>
                  <a:pt x="151290" y="73510"/>
                </a:lnTo>
                <a:lnTo>
                  <a:pt x="102511" y="57980"/>
                </a:lnTo>
                <a:lnTo>
                  <a:pt x="52038" y="45331"/>
                </a:lnTo>
                <a:lnTo>
                  <a:pt x="0" y="35687"/>
                </a:lnTo>
                <a:lnTo>
                  <a:pt x="7746" y="0"/>
                </a:lnTo>
              </a:path>
            </a:pathLst>
          </a:custGeom>
          <a:ln w="254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883530" y="1921129"/>
            <a:ext cx="635000" cy="598805"/>
          </a:xfrm>
          <a:custGeom>
            <a:avLst/>
            <a:gdLst/>
            <a:ahLst/>
            <a:cxnLst/>
            <a:rect l="l" t="t" r="r" b="b"/>
            <a:pathLst>
              <a:path w="635000" h="598805">
                <a:moveTo>
                  <a:pt x="587121" y="0"/>
                </a:moveTo>
                <a:lnTo>
                  <a:pt x="581450" y="45764"/>
                </a:lnTo>
                <a:lnTo>
                  <a:pt x="571857" y="90513"/>
                </a:lnTo>
                <a:lnTo>
                  <a:pt x="558482" y="134111"/>
                </a:lnTo>
                <a:lnTo>
                  <a:pt x="541466" y="176425"/>
                </a:lnTo>
                <a:lnTo>
                  <a:pt x="520951" y="217320"/>
                </a:lnTo>
                <a:lnTo>
                  <a:pt x="497077" y="256662"/>
                </a:lnTo>
                <a:lnTo>
                  <a:pt x="469987" y="294317"/>
                </a:lnTo>
                <a:lnTo>
                  <a:pt x="439819" y="330151"/>
                </a:lnTo>
                <a:lnTo>
                  <a:pt x="406717" y="364029"/>
                </a:lnTo>
                <a:lnTo>
                  <a:pt x="370821" y="395818"/>
                </a:lnTo>
                <a:lnTo>
                  <a:pt x="332271" y="425383"/>
                </a:lnTo>
                <a:lnTo>
                  <a:pt x="291211" y="452590"/>
                </a:lnTo>
                <a:lnTo>
                  <a:pt x="247779" y="477305"/>
                </a:lnTo>
                <a:lnTo>
                  <a:pt x="202118" y="499393"/>
                </a:lnTo>
                <a:lnTo>
                  <a:pt x="154368" y="518721"/>
                </a:lnTo>
                <a:lnTo>
                  <a:pt x="104671" y="535154"/>
                </a:lnTo>
                <a:lnTo>
                  <a:pt x="53168" y="548558"/>
                </a:lnTo>
                <a:lnTo>
                  <a:pt x="0" y="558800"/>
                </a:lnTo>
                <a:lnTo>
                  <a:pt x="8890" y="598296"/>
                </a:lnTo>
                <a:lnTo>
                  <a:pt x="59990" y="588623"/>
                </a:lnTo>
                <a:lnTo>
                  <a:pt x="109663" y="576208"/>
                </a:lnTo>
                <a:lnTo>
                  <a:pt x="157798" y="561155"/>
                </a:lnTo>
                <a:lnTo>
                  <a:pt x="204287" y="543569"/>
                </a:lnTo>
                <a:lnTo>
                  <a:pt x="249019" y="523553"/>
                </a:lnTo>
                <a:lnTo>
                  <a:pt x="291885" y="501212"/>
                </a:lnTo>
                <a:lnTo>
                  <a:pt x="332776" y="476651"/>
                </a:lnTo>
                <a:lnTo>
                  <a:pt x="371581" y="449973"/>
                </a:lnTo>
                <a:lnTo>
                  <a:pt x="408192" y="421282"/>
                </a:lnTo>
                <a:lnTo>
                  <a:pt x="442499" y="390683"/>
                </a:lnTo>
                <a:lnTo>
                  <a:pt x="474393" y="358280"/>
                </a:lnTo>
                <a:lnTo>
                  <a:pt x="503763" y="324178"/>
                </a:lnTo>
                <a:lnTo>
                  <a:pt x="530500" y="288479"/>
                </a:lnTo>
                <a:lnTo>
                  <a:pt x="554495" y="251290"/>
                </a:lnTo>
                <a:lnTo>
                  <a:pt x="575639" y="212713"/>
                </a:lnTo>
                <a:lnTo>
                  <a:pt x="593821" y="172853"/>
                </a:lnTo>
                <a:lnTo>
                  <a:pt x="608932" y="131814"/>
                </a:lnTo>
                <a:lnTo>
                  <a:pt x="620863" y="89700"/>
                </a:lnTo>
                <a:lnTo>
                  <a:pt x="629504" y="46617"/>
                </a:lnTo>
                <a:lnTo>
                  <a:pt x="634746" y="2666"/>
                </a:lnTo>
                <a:lnTo>
                  <a:pt x="587121" y="0"/>
                </a:lnTo>
                <a:close/>
              </a:path>
            </a:pathLst>
          </a:custGeom>
          <a:solidFill>
            <a:srgbClr val="F4B0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883530" y="1921129"/>
            <a:ext cx="635000" cy="598805"/>
          </a:xfrm>
          <a:custGeom>
            <a:avLst/>
            <a:gdLst/>
            <a:ahLst/>
            <a:cxnLst/>
            <a:rect l="l" t="t" r="r" b="b"/>
            <a:pathLst>
              <a:path w="635000" h="598805">
                <a:moveTo>
                  <a:pt x="587121" y="0"/>
                </a:moveTo>
                <a:lnTo>
                  <a:pt x="581450" y="45764"/>
                </a:lnTo>
                <a:lnTo>
                  <a:pt x="571857" y="90513"/>
                </a:lnTo>
                <a:lnTo>
                  <a:pt x="558482" y="134111"/>
                </a:lnTo>
                <a:lnTo>
                  <a:pt x="541466" y="176425"/>
                </a:lnTo>
                <a:lnTo>
                  <a:pt x="520951" y="217320"/>
                </a:lnTo>
                <a:lnTo>
                  <a:pt x="497077" y="256662"/>
                </a:lnTo>
                <a:lnTo>
                  <a:pt x="469987" y="294317"/>
                </a:lnTo>
                <a:lnTo>
                  <a:pt x="439819" y="330151"/>
                </a:lnTo>
                <a:lnTo>
                  <a:pt x="406717" y="364029"/>
                </a:lnTo>
                <a:lnTo>
                  <a:pt x="370821" y="395818"/>
                </a:lnTo>
                <a:lnTo>
                  <a:pt x="332271" y="425383"/>
                </a:lnTo>
                <a:lnTo>
                  <a:pt x="291211" y="452590"/>
                </a:lnTo>
                <a:lnTo>
                  <a:pt x="247779" y="477305"/>
                </a:lnTo>
                <a:lnTo>
                  <a:pt x="202118" y="499393"/>
                </a:lnTo>
                <a:lnTo>
                  <a:pt x="154368" y="518721"/>
                </a:lnTo>
                <a:lnTo>
                  <a:pt x="104671" y="535154"/>
                </a:lnTo>
                <a:lnTo>
                  <a:pt x="53168" y="548558"/>
                </a:lnTo>
                <a:lnTo>
                  <a:pt x="0" y="558800"/>
                </a:lnTo>
                <a:lnTo>
                  <a:pt x="8890" y="598296"/>
                </a:lnTo>
                <a:lnTo>
                  <a:pt x="59990" y="588623"/>
                </a:lnTo>
                <a:lnTo>
                  <a:pt x="109663" y="576208"/>
                </a:lnTo>
                <a:lnTo>
                  <a:pt x="157798" y="561155"/>
                </a:lnTo>
                <a:lnTo>
                  <a:pt x="204287" y="543569"/>
                </a:lnTo>
                <a:lnTo>
                  <a:pt x="249019" y="523553"/>
                </a:lnTo>
                <a:lnTo>
                  <a:pt x="291885" y="501212"/>
                </a:lnTo>
                <a:lnTo>
                  <a:pt x="332776" y="476651"/>
                </a:lnTo>
                <a:lnTo>
                  <a:pt x="371581" y="449973"/>
                </a:lnTo>
                <a:lnTo>
                  <a:pt x="408192" y="421282"/>
                </a:lnTo>
                <a:lnTo>
                  <a:pt x="442499" y="390683"/>
                </a:lnTo>
                <a:lnTo>
                  <a:pt x="474393" y="358280"/>
                </a:lnTo>
                <a:lnTo>
                  <a:pt x="503763" y="324178"/>
                </a:lnTo>
                <a:lnTo>
                  <a:pt x="530500" y="288479"/>
                </a:lnTo>
                <a:lnTo>
                  <a:pt x="554495" y="251290"/>
                </a:lnTo>
                <a:lnTo>
                  <a:pt x="575639" y="212713"/>
                </a:lnTo>
                <a:lnTo>
                  <a:pt x="593821" y="172853"/>
                </a:lnTo>
                <a:lnTo>
                  <a:pt x="608932" y="131814"/>
                </a:lnTo>
                <a:lnTo>
                  <a:pt x="620863" y="89700"/>
                </a:lnTo>
                <a:lnTo>
                  <a:pt x="629504" y="46617"/>
                </a:lnTo>
                <a:lnTo>
                  <a:pt x="634746" y="2666"/>
                </a:lnTo>
                <a:lnTo>
                  <a:pt x="58712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883530" y="1921129"/>
            <a:ext cx="635000" cy="598805"/>
          </a:xfrm>
          <a:custGeom>
            <a:avLst/>
            <a:gdLst/>
            <a:ahLst/>
            <a:cxnLst/>
            <a:rect l="l" t="t" r="r" b="b"/>
            <a:pathLst>
              <a:path w="635000" h="598805">
                <a:moveTo>
                  <a:pt x="634746" y="2666"/>
                </a:moveTo>
                <a:lnTo>
                  <a:pt x="629504" y="46617"/>
                </a:lnTo>
                <a:lnTo>
                  <a:pt x="620863" y="89700"/>
                </a:lnTo>
                <a:lnTo>
                  <a:pt x="608932" y="131814"/>
                </a:lnTo>
                <a:lnTo>
                  <a:pt x="593821" y="172853"/>
                </a:lnTo>
                <a:lnTo>
                  <a:pt x="575639" y="212713"/>
                </a:lnTo>
                <a:lnTo>
                  <a:pt x="554495" y="251290"/>
                </a:lnTo>
                <a:lnTo>
                  <a:pt x="530500" y="288479"/>
                </a:lnTo>
                <a:lnTo>
                  <a:pt x="503763" y="324178"/>
                </a:lnTo>
                <a:lnTo>
                  <a:pt x="474393" y="358280"/>
                </a:lnTo>
                <a:lnTo>
                  <a:pt x="442499" y="390683"/>
                </a:lnTo>
                <a:lnTo>
                  <a:pt x="408192" y="421282"/>
                </a:lnTo>
                <a:lnTo>
                  <a:pt x="371581" y="449973"/>
                </a:lnTo>
                <a:lnTo>
                  <a:pt x="332776" y="476651"/>
                </a:lnTo>
                <a:lnTo>
                  <a:pt x="291885" y="501212"/>
                </a:lnTo>
                <a:lnTo>
                  <a:pt x="249019" y="523553"/>
                </a:lnTo>
                <a:lnTo>
                  <a:pt x="204287" y="543569"/>
                </a:lnTo>
                <a:lnTo>
                  <a:pt x="157798" y="561155"/>
                </a:lnTo>
                <a:lnTo>
                  <a:pt x="109663" y="576208"/>
                </a:lnTo>
                <a:lnTo>
                  <a:pt x="59990" y="588623"/>
                </a:lnTo>
                <a:lnTo>
                  <a:pt x="8890" y="598296"/>
                </a:lnTo>
                <a:lnTo>
                  <a:pt x="0" y="558800"/>
                </a:lnTo>
                <a:lnTo>
                  <a:pt x="53168" y="548558"/>
                </a:lnTo>
                <a:lnTo>
                  <a:pt x="104671" y="535154"/>
                </a:lnTo>
                <a:lnTo>
                  <a:pt x="154368" y="518721"/>
                </a:lnTo>
                <a:lnTo>
                  <a:pt x="202118" y="499393"/>
                </a:lnTo>
                <a:lnTo>
                  <a:pt x="247779" y="477305"/>
                </a:lnTo>
                <a:lnTo>
                  <a:pt x="291211" y="452590"/>
                </a:lnTo>
                <a:lnTo>
                  <a:pt x="332271" y="425383"/>
                </a:lnTo>
                <a:lnTo>
                  <a:pt x="370821" y="395818"/>
                </a:lnTo>
                <a:lnTo>
                  <a:pt x="406717" y="364029"/>
                </a:lnTo>
                <a:lnTo>
                  <a:pt x="439819" y="330151"/>
                </a:lnTo>
                <a:lnTo>
                  <a:pt x="469987" y="294317"/>
                </a:lnTo>
                <a:lnTo>
                  <a:pt x="497077" y="256662"/>
                </a:lnTo>
                <a:lnTo>
                  <a:pt x="520951" y="217320"/>
                </a:lnTo>
                <a:lnTo>
                  <a:pt x="541466" y="176425"/>
                </a:lnTo>
                <a:lnTo>
                  <a:pt x="558482" y="134111"/>
                </a:lnTo>
                <a:lnTo>
                  <a:pt x="571857" y="90513"/>
                </a:lnTo>
                <a:lnTo>
                  <a:pt x="581450" y="45764"/>
                </a:lnTo>
                <a:lnTo>
                  <a:pt x="587121" y="0"/>
                </a:lnTo>
                <a:lnTo>
                  <a:pt x="634746" y="2666"/>
                </a:lnTo>
              </a:path>
            </a:pathLst>
          </a:custGeom>
          <a:ln w="254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144136" y="1375536"/>
            <a:ext cx="1209675" cy="1010285"/>
          </a:xfrm>
          <a:custGeom>
            <a:avLst/>
            <a:gdLst/>
            <a:ahLst/>
            <a:cxnLst/>
            <a:rect l="l" t="t" r="r" b="b"/>
            <a:pathLst>
              <a:path w="1209675" h="1010285">
                <a:moveTo>
                  <a:pt x="604647" y="0"/>
                </a:moveTo>
                <a:lnTo>
                  <a:pt x="552465" y="1853"/>
                </a:lnTo>
                <a:lnTo>
                  <a:pt x="501518" y="7312"/>
                </a:lnTo>
                <a:lnTo>
                  <a:pt x="451987" y="16226"/>
                </a:lnTo>
                <a:lnTo>
                  <a:pt x="404053" y="28442"/>
                </a:lnTo>
                <a:lnTo>
                  <a:pt x="357898" y="43810"/>
                </a:lnTo>
                <a:lnTo>
                  <a:pt x="313702" y="62178"/>
                </a:lnTo>
                <a:lnTo>
                  <a:pt x="271648" y="83395"/>
                </a:lnTo>
                <a:lnTo>
                  <a:pt x="231916" y="107309"/>
                </a:lnTo>
                <a:lnTo>
                  <a:pt x="194688" y="133769"/>
                </a:lnTo>
                <a:lnTo>
                  <a:pt x="160145" y="162624"/>
                </a:lnTo>
                <a:lnTo>
                  <a:pt x="128468" y="193721"/>
                </a:lnTo>
                <a:lnTo>
                  <a:pt x="99839" y="226910"/>
                </a:lnTo>
                <a:lnTo>
                  <a:pt x="74439" y="262040"/>
                </a:lnTo>
                <a:lnTo>
                  <a:pt x="52449" y="298958"/>
                </a:lnTo>
                <a:lnTo>
                  <a:pt x="34051" y="337513"/>
                </a:lnTo>
                <a:lnTo>
                  <a:pt x="19425" y="377554"/>
                </a:lnTo>
                <a:lnTo>
                  <a:pt x="8754" y="418930"/>
                </a:lnTo>
                <a:lnTo>
                  <a:pt x="2218" y="461488"/>
                </a:lnTo>
                <a:lnTo>
                  <a:pt x="0" y="505078"/>
                </a:lnTo>
                <a:lnTo>
                  <a:pt x="2218" y="548651"/>
                </a:lnTo>
                <a:lnTo>
                  <a:pt x="8754" y="591195"/>
                </a:lnTo>
                <a:lnTo>
                  <a:pt x="19425" y="632560"/>
                </a:lnTo>
                <a:lnTo>
                  <a:pt x="34051" y="672594"/>
                </a:lnTo>
                <a:lnTo>
                  <a:pt x="52449" y="711145"/>
                </a:lnTo>
                <a:lnTo>
                  <a:pt x="74439" y="748061"/>
                </a:lnTo>
                <a:lnTo>
                  <a:pt x="99839" y="783191"/>
                </a:lnTo>
                <a:lnTo>
                  <a:pt x="128468" y="816382"/>
                </a:lnTo>
                <a:lnTo>
                  <a:pt x="160145" y="847483"/>
                </a:lnTo>
                <a:lnTo>
                  <a:pt x="194688" y="876343"/>
                </a:lnTo>
                <a:lnTo>
                  <a:pt x="231916" y="902808"/>
                </a:lnTo>
                <a:lnTo>
                  <a:pt x="271648" y="926729"/>
                </a:lnTo>
                <a:lnTo>
                  <a:pt x="313702" y="947953"/>
                </a:lnTo>
                <a:lnTo>
                  <a:pt x="357898" y="966327"/>
                </a:lnTo>
                <a:lnTo>
                  <a:pt x="404053" y="981702"/>
                </a:lnTo>
                <a:lnTo>
                  <a:pt x="451987" y="993923"/>
                </a:lnTo>
                <a:lnTo>
                  <a:pt x="501518" y="1002841"/>
                </a:lnTo>
                <a:lnTo>
                  <a:pt x="552465" y="1008303"/>
                </a:lnTo>
                <a:lnTo>
                  <a:pt x="604647" y="1010157"/>
                </a:lnTo>
                <a:lnTo>
                  <a:pt x="656791" y="1008303"/>
                </a:lnTo>
                <a:lnTo>
                  <a:pt x="707707" y="1002841"/>
                </a:lnTo>
                <a:lnTo>
                  <a:pt x="757212" y="993923"/>
                </a:lnTo>
                <a:lnTo>
                  <a:pt x="805125" y="981702"/>
                </a:lnTo>
                <a:lnTo>
                  <a:pt x="851265" y="966327"/>
                </a:lnTo>
                <a:lnTo>
                  <a:pt x="895448" y="947953"/>
                </a:lnTo>
                <a:lnTo>
                  <a:pt x="937494" y="926729"/>
                </a:lnTo>
                <a:lnTo>
                  <a:pt x="977221" y="902808"/>
                </a:lnTo>
                <a:lnTo>
                  <a:pt x="1014447" y="876343"/>
                </a:lnTo>
                <a:lnTo>
                  <a:pt x="1048990" y="847483"/>
                </a:lnTo>
                <a:lnTo>
                  <a:pt x="1080668" y="816382"/>
                </a:lnTo>
                <a:lnTo>
                  <a:pt x="1109301" y="783191"/>
                </a:lnTo>
                <a:lnTo>
                  <a:pt x="1134705" y="748061"/>
                </a:lnTo>
                <a:lnTo>
                  <a:pt x="1156700" y="711145"/>
                </a:lnTo>
                <a:lnTo>
                  <a:pt x="1175103" y="672594"/>
                </a:lnTo>
                <a:lnTo>
                  <a:pt x="1189733" y="632560"/>
                </a:lnTo>
                <a:lnTo>
                  <a:pt x="1200408" y="591195"/>
                </a:lnTo>
                <a:lnTo>
                  <a:pt x="1206947" y="548651"/>
                </a:lnTo>
                <a:lnTo>
                  <a:pt x="1209166" y="505078"/>
                </a:lnTo>
                <a:lnTo>
                  <a:pt x="1206947" y="461488"/>
                </a:lnTo>
                <a:lnTo>
                  <a:pt x="1200408" y="418930"/>
                </a:lnTo>
                <a:lnTo>
                  <a:pt x="1189733" y="377554"/>
                </a:lnTo>
                <a:lnTo>
                  <a:pt x="1175103" y="337513"/>
                </a:lnTo>
                <a:lnTo>
                  <a:pt x="1156700" y="298958"/>
                </a:lnTo>
                <a:lnTo>
                  <a:pt x="1134705" y="262040"/>
                </a:lnTo>
                <a:lnTo>
                  <a:pt x="1109301" y="226910"/>
                </a:lnTo>
                <a:lnTo>
                  <a:pt x="1080668" y="193721"/>
                </a:lnTo>
                <a:lnTo>
                  <a:pt x="1048990" y="162624"/>
                </a:lnTo>
                <a:lnTo>
                  <a:pt x="1014447" y="133769"/>
                </a:lnTo>
                <a:lnTo>
                  <a:pt x="977221" y="107309"/>
                </a:lnTo>
                <a:lnTo>
                  <a:pt x="937494" y="83395"/>
                </a:lnTo>
                <a:lnTo>
                  <a:pt x="895448" y="62178"/>
                </a:lnTo>
                <a:lnTo>
                  <a:pt x="851265" y="43810"/>
                </a:lnTo>
                <a:lnTo>
                  <a:pt x="805125" y="28442"/>
                </a:lnTo>
                <a:lnTo>
                  <a:pt x="757212" y="16226"/>
                </a:lnTo>
                <a:lnTo>
                  <a:pt x="707707" y="7312"/>
                </a:lnTo>
                <a:lnTo>
                  <a:pt x="656791" y="1853"/>
                </a:lnTo>
                <a:lnTo>
                  <a:pt x="604647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448680" y="1507871"/>
            <a:ext cx="1847850" cy="0"/>
          </a:xfrm>
          <a:custGeom>
            <a:avLst/>
            <a:gdLst/>
            <a:ahLst/>
            <a:cxnLst/>
            <a:rect l="l" t="t" r="r" b="b"/>
            <a:pathLst>
              <a:path w="1847850">
                <a:moveTo>
                  <a:pt x="0" y="0"/>
                </a:moveTo>
                <a:lnTo>
                  <a:pt x="1847596" y="0"/>
                </a:lnTo>
              </a:path>
            </a:pathLst>
          </a:custGeom>
          <a:ln w="12700">
            <a:solidFill>
              <a:srgbClr val="C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616447" y="1851532"/>
            <a:ext cx="2193925" cy="0"/>
          </a:xfrm>
          <a:custGeom>
            <a:avLst/>
            <a:gdLst/>
            <a:ahLst/>
            <a:cxnLst/>
            <a:rect l="l" t="t" r="r" b="b"/>
            <a:pathLst>
              <a:path w="2193925">
                <a:moveTo>
                  <a:pt x="0" y="0"/>
                </a:moveTo>
                <a:lnTo>
                  <a:pt x="2193544" y="0"/>
                </a:lnTo>
              </a:path>
            </a:pathLst>
          </a:custGeom>
          <a:ln w="12700">
            <a:solidFill>
              <a:srgbClr val="C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457444" y="2189860"/>
            <a:ext cx="2440305" cy="0"/>
          </a:xfrm>
          <a:custGeom>
            <a:avLst/>
            <a:gdLst/>
            <a:ahLst/>
            <a:cxnLst/>
            <a:rect l="l" t="t" r="r" b="b"/>
            <a:pathLst>
              <a:path w="2440304">
                <a:moveTo>
                  <a:pt x="0" y="0"/>
                </a:moveTo>
                <a:lnTo>
                  <a:pt x="2439797" y="0"/>
                </a:lnTo>
              </a:path>
            </a:pathLst>
          </a:custGeom>
          <a:ln w="12700">
            <a:solidFill>
              <a:srgbClr val="C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976876" y="2526029"/>
            <a:ext cx="2688590" cy="0"/>
          </a:xfrm>
          <a:custGeom>
            <a:avLst/>
            <a:gdLst/>
            <a:ahLst/>
            <a:cxnLst/>
            <a:rect l="l" t="t" r="r" b="b"/>
            <a:pathLst>
              <a:path w="2688590">
                <a:moveTo>
                  <a:pt x="0" y="0"/>
                </a:moveTo>
                <a:lnTo>
                  <a:pt x="2688208" y="0"/>
                </a:lnTo>
              </a:path>
            </a:pathLst>
          </a:custGeom>
          <a:ln w="12700">
            <a:solidFill>
              <a:srgbClr val="C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046092" y="1153794"/>
            <a:ext cx="707390" cy="607060"/>
          </a:xfrm>
          <a:custGeom>
            <a:avLst/>
            <a:gdLst/>
            <a:ahLst/>
            <a:cxnLst/>
            <a:rect l="l" t="t" r="r" b="b"/>
            <a:pathLst>
              <a:path w="707389" h="607060">
                <a:moveTo>
                  <a:pt x="353568" y="0"/>
                </a:moveTo>
                <a:lnTo>
                  <a:pt x="301336" y="3287"/>
                </a:lnTo>
                <a:lnTo>
                  <a:pt x="251478" y="12839"/>
                </a:lnTo>
                <a:lnTo>
                  <a:pt x="204543" y="28186"/>
                </a:lnTo>
                <a:lnTo>
                  <a:pt x="161077" y="48861"/>
                </a:lnTo>
                <a:lnTo>
                  <a:pt x="121630" y="74394"/>
                </a:lnTo>
                <a:lnTo>
                  <a:pt x="86748" y="104317"/>
                </a:lnTo>
                <a:lnTo>
                  <a:pt x="56979" y="138163"/>
                </a:lnTo>
                <a:lnTo>
                  <a:pt x="32873" y="175463"/>
                </a:lnTo>
                <a:lnTo>
                  <a:pt x="14975" y="215748"/>
                </a:lnTo>
                <a:lnTo>
                  <a:pt x="3835" y="258551"/>
                </a:lnTo>
                <a:lnTo>
                  <a:pt x="0" y="303402"/>
                </a:lnTo>
                <a:lnTo>
                  <a:pt x="3835" y="348254"/>
                </a:lnTo>
                <a:lnTo>
                  <a:pt x="14975" y="391057"/>
                </a:lnTo>
                <a:lnTo>
                  <a:pt x="32873" y="431342"/>
                </a:lnTo>
                <a:lnTo>
                  <a:pt x="56979" y="468642"/>
                </a:lnTo>
                <a:lnTo>
                  <a:pt x="86748" y="502488"/>
                </a:lnTo>
                <a:lnTo>
                  <a:pt x="121630" y="532411"/>
                </a:lnTo>
                <a:lnTo>
                  <a:pt x="161077" y="557944"/>
                </a:lnTo>
                <a:lnTo>
                  <a:pt x="204543" y="578619"/>
                </a:lnTo>
                <a:lnTo>
                  <a:pt x="251478" y="593966"/>
                </a:lnTo>
                <a:lnTo>
                  <a:pt x="301336" y="603518"/>
                </a:lnTo>
                <a:lnTo>
                  <a:pt x="353568" y="606805"/>
                </a:lnTo>
                <a:lnTo>
                  <a:pt x="405796" y="603518"/>
                </a:lnTo>
                <a:lnTo>
                  <a:pt x="455646" y="593966"/>
                </a:lnTo>
                <a:lnTo>
                  <a:pt x="502569" y="578619"/>
                </a:lnTo>
                <a:lnTo>
                  <a:pt x="546019" y="557944"/>
                </a:lnTo>
                <a:lnTo>
                  <a:pt x="585450" y="532411"/>
                </a:lnTo>
                <a:lnTo>
                  <a:pt x="620315" y="502488"/>
                </a:lnTo>
                <a:lnTo>
                  <a:pt x="650067" y="468642"/>
                </a:lnTo>
                <a:lnTo>
                  <a:pt x="674159" y="431342"/>
                </a:lnTo>
                <a:lnTo>
                  <a:pt x="692044" y="391057"/>
                </a:lnTo>
                <a:lnTo>
                  <a:pt x="703176" y="348254"/>
                </a:lnTo>
                <a:lnTo>
                  <a:pt x="707009" y="303402"/>
                </a:lnTo>
                <a:lnTo>
                  <a:pt x="703176" y="258551"/>
                </a:lnTo>
                <a:lnTo>
                  <a:pt x="692044" y="215748"/>
                </a:lnTo>
                <a:lnTo>
                  <a:pt x="674159" y="175463"/>
                </a:lnTo>
                <a:lnTo>
                  <a:pt x="650067" y="138163"/>
                </a:lnTo>
                <a:lnTo>
                  <a:pt x="620315" y="104317"/>
                </a:lnTo>
                <a:lnTo>
                  <a:pt x="585450" y="74394"/>
                </a:lnTo>
                <a:lnTo>
                  <a:pt x="546019" y="48861"/>
                </a:lnTo>
                <a:lnTo>
                  <a:pt x="502569" y="28186"/>
                </a:lnTo>
                <a:lnTo>
                  <a:pt x="455646" y="12839"/>
                </a:lnTo>
                <a:lnTo>
                  <a:pt x="405796" y="3287"/>
                </a:lnTo>
                <a:lnTo>
                  <a:pt x="353568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314825" y="1909191"/>
            <a:ext cx="725805" cy="595630"/>
          </a:xfrm>
          <a:custGeom>
            <a:avLst/>
            <a:gdLst/>
            <a:ahLst/>
            <a:cxnLst/>
            <a:rect l="l" t="t" r="r" b="b"/>
            <a:pathLst>
              <a:path w="725804" h="595630">
                <a:moveTo>
                  <a:pt x="362838" y="0"/>
                </a:moveTo>
                <a:lnTo>
                  <a:pt x="309217" y="3229"/>
                </a:lnTo>
                <a:lnTo>
                  <a:pt x="258040" y="12610"/>
                </a:lnTo>
                <a:lnTo>
                  <a:pt x="209868" y="27681"/>
                </a:lnTo>
                <a:lnTo>
                  <a:pt x="165262" y="47983"/>
                </a:lnTo>
                <a:lnTo>
                  <a:pt x="124783" y="73053"/>
                </a:lnTo>
                <a:lnTo>
                  <a:pt x="88993" y="102432"/>
                </a:lnTo>
                <a:lnTo>
                  <a:pt x="58451" y="135657"/>
                </a:lnTo>
                <a:lnTo>
                  <a:pt x="33720" y="172269"/>
                </a:lnTo>
                <a:lnTo>
                  <a:pt x="15360" y="211807"/>
                </a:lnTo>
                <a:lnTo>
                  <a:pt x="3933" y="253809"/>
                </a:lnTo>
                <a:lnTo>
                  <a:pt x="0" y="297814"/>
                </a:lnTo>
                <a:lnTo>
                  <a:pt x="3933" y="341820"/>
                </a:lnTo>
                <a:lnTo>
                  <a:pt x="15360" y="383822"/>
                </a:lnTo>
                <a:lnTo>
                  <a:pt x="33720" y="423360"/>
                </a:lnTo>
                <a:lnTo>
                  <a:pt x="58451" y="459972"/>
                </a:lnTo>
                <a:lnTo>
                  <a:pt x="88993" y="493197"/>
                </a:lnTo>
                <a:lnTo>
                  <a:pt x="124783" y="522576"/>
                </a:lnTo>
                <a:lnTo>
                  <a:pt x="165262" y="547646"/>
                </a:lnTo>
                <a:lnTo>
                  <a:pt x="209868" y="567948"/>
                </a:lnTo>
                <a:lnTo>
                  <a:pt x="258040" y="583019"/>
                </a:lnTo>
                <a:lnTo>
                  <a:pt x="309217" y="592400"/>
                </a:lnTo>
                <a:lnTo>
                  <a:pt x="362838" y="595629"/>
                </a:lnTo>
                <a:lnTo>
                  <a:pt x="416463" y="592400"/>
                </a:lnTo>
                <a:lnTo>
                  <a:pt x="467648" y="583019"/>
                </a:lnTo>
                <a:lnTo>
                  <a:pt x="515832" y="567948"/>
                </a:lnTo>
                <a:lnTo>
                  <a:pt x="560453" y="547646"/>
                </a:lnTo>
                <a:lnTo>
                  <a:pt x="600949" y="522576"/>
                </a:lnTo>
                <a:lnTo>
                  <a:pt x="636757" y="493197"/>
                </a:lnTo>
                <a:lnTo>
                  <a:pt x="667315" y="459972"/>
                </a:lnTo>
                <a:lnTo>
                  <a:pt x="692061" y="423360"/>
                </a:lnTo>
                <a:lnTo>
                  <a:pt x="710432" y="383822"/>
                </a:lnTo>
                <a:lnTo>
                  <a:pt x="721868" y="341820"/>
                </a:lnTo>
                <a:lnTo>
                  <a:pt x="725804" y="297814"/>
                </a:lnTo>
                <a:lnTo>
                  <a:pt x="721868" y="253809"/>
                </a:lnTo>
                <a:lnTo>
                  <a:pt x="710432" y="211807"/>
                </a:lnTo>
                <a:lnTo>
                  <a:pt x="692061" y="172269"/>
                </a:lnTo>
                <a:lnTo>
                  <a:pt x="667315" y="135657"/>
                </a:lnTo>
                <a:lnTo>
                  <a:pt x="636757" y="102432"/>
                </a:lnTo>
                <a:lnTo>
                  <a:pt x="600949" y="73053"/>
                </a:lnTo>
                <a:lnTo>
                  <a:pt x="560453" y="47983"/>
                </a:lnTo>
                <a:lnTo>
                  <a:pt x="515832" y="27681"/>
                </a:lnTo>
                <a:lnTo>
                  <a:pt x="467648" y="12610"/>
                </a:lnTo>
                <a:lnTo>
                  <a:pt x="416463" y="3229"/>
                </a:lnTo>
                <a:lnTo>
                  <a:pt x="362838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488309" y="2167001"/>
            <a:ext cx="49530" cy="37465"/>
          </a:xfrm>
          <a:custGeom>
            <a:avLst/>
            <a:gdLst/>
            <a:ahLst/>
            <a:cxnLst/>
            <a:rect l="l" t="t" r="r" b="b"/>
            <a:pathLst>
              <a:path w="49529" h="37464">
                <a:moveTo>
                  <a:pt x="24637" y="0"/>
                </a:moveTo>
                <a:lnTo>
                  <a:pt x="15055" y="1470"/>
                </a:lnTo>
                <a:lnTo>
                  <a:pt x="7223" y="5476"/>
                </a:lnTo>
                <a:lnTo>
                  <a:pt x="1938" y="11412"/>
                </a:lnTo>
                <a:lnTo>
                  <a:pt x="0" y="18668"/>
                </a:lnTo>
                <a:lnTo>
                  <a:pt x="1938" y="25999"/>
                </a:lnTo>
                <a:lnTo>
                  <a:pt x="7223" y="31972"/>
                </a:lnTo>
                <a:lnTo>
                  <a:pt x="15055" y="35992"/>
                </a:lnTo>
                <a:lnTo>
                  <a:pt x="24637" y="37465"/>
                </a:lnTo>
                <a:lnTo>
                  <a:pt x="34147" y="35992"/>
                </a:lnTo>
                <a:lnTo>
                  <a:pt x="41941" y="31972"/>
                </a:lnTo>
                <a:lnTo>
                  <a:pt x="47212" y="25999"/>
                </a:lnTo>
                <a:lnTo>
                  <a:pt x="49149" y="18668"/>
                </a:lnTo>
                <a:lnTo>
                  <a:pt x="47212" y="11412"/>
                </a:lnTo>
                <a:lnTo>
                  <a:pt x="41941" y="5476"/>
                </a:lnTo>
                <a:lnTo>
                  <a:pt x="34147" y="1470"/>
                </a:lnTo>
                <a:lnTo>
                  <a:pt x="24637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455415" y="2208529"/>
            <a:ext cx="115570" cy="160020"/>
          </a:xfrm>
          <a:custGeom>
            <a:avLst/>
            <a:gdLst/>
            <a:ahLst/>
            <a:cxnLst/>
            <a:rect l="l" t="t" r="r" b="b"/>
            <a:pathLst>
              <a:path w="115570" h="160019">
                <a:moveTo>
                  <a:pt x="86868" y="22606"/>
                </a:moveTo>
                <a:lnTo>
                  <a:pt x="25781" y="22606"/>
                </a:lnTo>
                <a:lnTo>
                  <a:pt x="25781" y="156337"/>
                </a:lnTo>
                <a:lnTo>
                  <a:pt x="32893" y="159765"/>
                </a:lnTo>
                <a:lnTo>
                  <a:pt x="46989" y="159765"/>
                </a:lnTo>
                <a:lnTo>
                  <a:pt x="53975" y="156337"/>
                </a:lnTo>
                <a:lnTo>
                  <a:pt x="53975" y="67690"/>
                </a:lnTo>
                <a:lnTo>
                  <a:pt x="86868" y="67690"/>
                </a:lnTo>
                <a:lnTo>
                  <a:pt x="86868" y="22606"/>
                </a:lnTo>
                <a:close/>
              </a:path>
              <a:path w="115570" h="160019">
                <a:moveTo>
                  <a:pt x="86868" y="67690"/>
                </a:moveTo>
                <a:lnTo>
                  <a:pt x="58674" y="67690"/>
                </a:lnTo>
                <a:lnTo>
                  <a:pt x="58674" y="149351"/>
                </a:lnTo>
                <a:lnTo>
                  <a:pt x="61087" y="156337"/>
                </a:lnTo>
                <a:lnTo>
                  <a:pt x="65786" y="159765"/>
                </a:lnTo>
                <a:lnTo>
                  <a:pt x="82169" y="159765"/>
                </a:lnTo>
                <a:lnTo>
                  <a:pt x="86868" y="156337"/>
                </a:lnTo>
                <a:lnTo>
                  <a:pt x="86868" y="67690"/>
                </a:lnTo>
                <a:close/>
              </a:path>
              <a:path w="115570" h="160019">
                <a:moveTo>
                  <a:pt x="82169" y="0"/>
                </a:moveTo>
                <a:lnTo>
                  <a:pt x="32893" y="0"/>
                </a:lnTo>
                <a:lnTo>
                  <a:pt x="12912" y="2976"/>
                </a:lnTo>
                <a:lnTo>
                  <a:pt x="3254" y="9525"/>
                </a:lnTo>
                <a:lnTo>
                  <a:pt x="192" y="16073"/>
                </a:lnTo>
                <a:lnTo>
                  <a:pt x="0" y="19050"/>
                </a:lnTo>
                <a:lnTo>
                  <a:pt x="0" y="67690"/>
                </a:lnTo>
                <a:lnTo>
                  <a:pt x="4699" y="69468"/>
                </a:lnTo>
                <a:lnTo>
                  <a:pt x="14097" y="69468"/>
                </a:lnTo>
                <a:lnTo>
                  <a:pt x="18796" y="67690"/>
                </a:lnTo>
                <a:lnTo>
                  <a:pt x="18796" y="22606"/>
                </a:lnTo>
                <a:lnTo>
                  <a:pt x="86868" y="22606"/>
                </a:lnTo>
                <a:lnTo>
                  <a:pt x="86868" y="20827"/>
                </a:lnTo>
                <a:lnTo>
                  <a:pt x="115062" y="20827"/>
                </a:lnTo>
                <a:lnTo>
                  <a:pt x="115062" y="19050"/>
                </a:lnTo>
                <a:lnTo>
                  <a:pt x="108958" y="7286"/>
                </a:lnTo>
                <a:lnTo>
                  <a:pt x="97758" y="1714"/>
                </a:lnTo>
                <a:lnTo>
                  <a:pt x="86987" y="47"/>
                </a:lnTo>
                <a:lnTo>
                  <a:pt x="82169" y="0"/>
                </a:lnTo>
                <a:close/>
              </a:path>
              <a:path w="115570" h="160019">
                <a:moveTo>
                  <a:pt x="115062" y="20827"/>
                </a:moveTo>
                <a:lnTo>
                  <a:pt x="93980" y="20827"/>
                </a:lnTo>
                <a:lnTo>
                  <a:pt x="93980" y="66039"/>
                </a:lnTo>
                <a:lnTo>
                  <a:pt x="98551" y="69468"/>
                </a:lnTo>
                <a:lnTo>
                  <a:pt x="110362" y="69468"/>
                </a:lnTo>
                <a:lnTo>
                  <a:pt x="115062" y="66039"/>
                </a:lnTo>
                <a:lnTo>
                  <a:pt x="115062" y="20827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601339" y="2167001"/>
            <a:ext cx="49530" cy="37465"/>
          </a:xfrm>
          <a:custGeom>
            <a:avLst/>
            <a:gdLst/>
            <a:ahLst/>
            <a:cxnLst/>
            <a:rect l="l" t="t" r="r" b="b"/>
            <a:pathLst>
              <a:path w="49529" h="37464">
                <a:moveTo>
                  <a:pt x="24637" y="0"/>
                </a:moveTo>
                <a:lnTo>
                  <a:pt x="15055" y="1470"/>
                </a:lnTo>
                <a:lnTo>
                  <a:pt x="7223" y="5476"/>
                </a:lnTo>
                <a:lnTo>
                  <a:pt x="1938" y="11412"/>
                </a:lnTo>
                <a:lnTo>
                  <a:pt x="0" y="18668"/>
                </a:lnTo>
                <a:lnTo>
                  <a:pt x="1938" y="25999"/>
                </a:lnTo>
                <a:lnTo>
                  <a:pt x="7223" y="31972"/>
                </a:lnTo>
                <a:lnTo>
                  <a:pt x="15055" y="35992"/>
                </a:lnTo>
                <a:lnTo>
                  <a:pt x="24637" y="37465"/>
                </a:lnTo>
                <a:lnTo>
                  <a:pt x="34147" y="35992"/>
                </a:lnTo>
                <a:lnTo>
                  <a:pt x="41941" y="31972"/>
                </a:lnTo>
                <a:lnTo>
                  <a:pt x="47212" y="25999"/>
                </a:lnTo>
                <a:lnTo>
                  <a:pt x="49149" y="18668"/>
                </a:lnTo>
                <a:lnTo>
                  <a:pt x="47212" y="11412"/>
                </a:lnTo>
                <a:lnTo>
                  <a:pt x="41941" y="5476"/>
                </a:lnTo>
                <a:lnTo>
                  <a:pt x="34147" y="1470"/>
                </a:lnTo>
                <a:lnTo>
                  <a:pt x="24637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568446" y="2208529"/>
            <a:ext cx="115570" cy="160020"/>
          </a:xfrm>
          <a:custGeom>
            <a:avLst/>
            <a:gdLst/>
            <a:ahLst/>
            <a:cxnLst/>
            <a:rect l="l" t="t" r="r" b="b"/>
            <a:pathLst>
              <a:path w="115570" h="160019">
                <a:moveTo>
                  <a:pt x="86867" y="22606"/>
                </a:moveTo>
                <a:lnTo>
                  <a:pt x="25780" y="22606"/>
                </a:lnTo>
                <a:lnTo>
                  <a:pt x="25780" y="156337"/>
                </a:lnTo>
                <a:lnTo>
                  <a:pt x="32892" y="159765"/>
                </a:lnTo>
                <a:lnTo>
                  <a:pt x="46989" y="159765"/>
                </a:lnTo>
                <a:lnTo>
                  <a:pt x="54101" y="156337"/>
                </a:lnTo>
                <a:lnTo>
                  <a:pt x="54101" y="67690"/>
                </a:lnTo>
                <a:lnTo>
                  <a:pt x="86867" y="67690"/>
                </a:lnTo>
                <a:lnTo>
                  <a:pt x="86867" y="22606"/>
                </a:lnTo>
                <a:close/>
              </a:path>
              <a:path w="115570" h="160019">
                <a:moveTo>
                  <a:pt x="86867" y="67690"/>
                </a:moveTo>
                <a:lnTo>
                  <a:pt x="58674" y="67690"/>
                </a:lnTo>
                <a:lnTo>
                  <a:pt x="58674" y="149351"/>
                </a:lnTo>
                <a:lnTo>
                  <a:pt x="61087" y="156337"/>
                </a:lnTo>
                <a:lnTo>
                  <a:pt x="65786" y="159765"/>
                </a:lnTo>
                <a:lnTo>
                  <a:pt x="82295" y="159765"/>
                </a:lnTo>
                <a:lnTo>
                  <a:pt x="86867" y="156337"/>
                </a:lnTo>
                <a:lnTo>
                  <a:pt x="86867" y="67690"/>
                </a:lnTo>
                <a:close/>
              </a:path>
              <a:path w="115570" h="160019">
                <a:moveTo>
                  <a:pt x="82295" y="0"/>
                </a:moveTo>
                <a:lnTo>
                  <a:pt x="32892" y="0"/>
                </a:lnTo>
                <a:lnTo>
                  <a:pt x="12858" y="2976"/>
                </a:lnTo>
                <a:lnTo>
                  <a:pt x="3206" y="9525"/>
                </a:lnTo>
                <a:lnTo>
                  <a:pt x="174" y="16073"/>
                </a:lnTo>
                <a:lnTo>
                  <a:pt x="0" y="19050"/>
                </a:lnTo>
                <a:lnTo>
                  <a:pt x="0" y="67690"/>
                </a:lnTo>
                <a:lnTo>
                  <a:pt x="4699" y="69468"/>
                </a:lnTo>
                <a:lnTo>
                  <a:pt x="14096" y="69468"/>
                </a:lnTo>
                <a:lnTo>
                  <a:pt x="18795" y="67690"/>
                </a:lnTo>
                <a:lnTo>
                  <a:pt x="18795" y="22606"/>
                </a:lnTo>
                <a:lnTo>
                  <a:pt x="86867" y="22606"/>
                </a:lnTo>
                <a:lnTo>
                  <a:pt x="86867" y="20827"/>
                </a:lnTo>
                <a:lnTo>
                  <a:pt x="115062" y="20827"/>
                </a:lnTo>
                <a:lnTo>
                  <a:pt x="115062" y="19050"/>
                </a:lnTo>
                <a:lnTo>
                  <a:pt x="108977" y="7286"/>
                </a:lnTo>
                <a:lnTo>
                  <a:pt x="97821" y="1714"/>
                </a:lnTo>
                <a:lnTo>
                  <a:pt x="87094" y="47"/>
                </a:lnTo>
                <a:lnTo>
                  <a:pt x="82295" y="0"/>
                </a:lnTo>
                <a:close/>
              </a:path>
              <a:path w="115570" h="160019">
                <a:moveTo>
                  <a:pt x="115062" y="20827"/>
                </a:moveTo>
                <a:lnTo>
                  <a:pt x="93979" y="20827"/>
                </a:lnTo>
                <a:lnTo>
                  <a:pt x="93979" y="66039"/>
                </a:lnTo>
                <a:lnTo>
                  <a:pt x="98678" y="69468"/>
                </a:lnTo>
                <a:lnTo>
                  <a:pt x="110362" y="69468"/>
                </a:lnTo>
                <a:lnTo>
                  <a:pt x="115062" y="66039"/>
                </a:lnTo>
                <a:lnTo>
                  <a:pt x="115062" y="20827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714369" y="2167001"/>
            <a:ext cx="49530" cy="37465"/>
          </a:xfrm>
          <a:custGeom>
            <a:avLst/>
            <a:gdLst/>
            <a:ahLst/>
            <a:cxnLst/>
            <a:rect l="l" t="t" r="r" b="b"/>
            <a:pathLst>
              <a:path w="49529" h="37464">
                <a:moveTo>
                  <a:pt x="24637" y="0"/>
                </a:moveTo>
                <a:lnTo>
                  <a:pt x="15055" y="1470"/>
                </a:lnTo>
                <a:lnTo>
                  <a:pt x="7223" y="5476"/>
                </a:lnTo>
                <a:lnTo>
                  <a:pt x="1938" y="11412"/>
                </a:lnTo>
                <a:lnTo>
                  <a:pt x="0" y="18668"/>
                </a:lnTo>
                <a:lnTo>
                  <a:pt x="1938" y="25999"/>
                </a:lnTo>
                <a:lnTo>
                  <a:pt x="7223" y="31972"/>
                </a:lnTo>
                <a:lnTo>
                  <a:pt x="15055" y="35992"/>
                </a:lnTo>
                <a:lnTo>
                  <a:pt x="24637" y="37465"/>
                </a:lnTo>
                <a:lnTo>
                  <a:pt x="34200" y="35992"/>
                </a:lnTo>
                <a:lnTo>
                  <a:pt x="41989" y="31972"/>
                </a:lnTo>
                <a:lnTo>
                  <a:pt x="47230" y="25999"/>
                </a:lnTo>
                <a:lnTo>
                  <a:pt x="49148" y="18668"/>
                </a:lnTo>
                <a:lnTo>
                  <a:pt x="47230" y="11412"/>
                </a:lnTo>
                <a:lnTo>
                  <a:pt x="41989" y="5476"/>
                </a:lnTo>
                <a:lnTo>
                  <a:pt x="34200" y="1470"/>
                </a:lnTo>
                <a:lnTo>
                  <a:pt x="24637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681476" y="2208529"/>
            <a:ext cx="115570" cy="160020"/>
          </a:xfrm>
          <a:custGeom>
            <a:avLst/>
            <a:gdLst/>
            <a:ahLst/>
            <a:cxnLst/>
            <a:rect l="l" t="t" r="r" b="b"/>
            <a:pathLst>
              <a:path w="115570" h="160019">
                <a:moveTo>
                  <a:pt x="86868" y="22606"/>
                </a:moveTo>
                <a:lnTo>
                  <a:pt x="25781" y="22606"/>
                </a:lnTo>
                <a:lnTo>
                  <a:pt x="25781" y="156337"/>
                </a:lnTo>
                <a:lnTo>
                  <a:pt x="32893" y="159765"/>
                </a:lnTo>
                <a:lnTo>
                  <a:pt x="46989" y="159765"/>
                </a:lnTo>
                <a:lnTo>
                  <a:pt x="53975" y="156337"/>
                </a:lnTo>
                <a:lnTo>
                  <a:pt x="53975" y="67690"/>
                </a:lnTo>
                <a:lnTo>
                  <a:pt x="86868" y="67690"/>
                </a:lnTo>
                <a:lnTo>
                  <a:pt x="86868" y="22606"/>
                </a:lnTo>
                <a:close/>
              </a:path>
              <a:path w="115570" h="160019">
                <a:moveTo>
                  <a:pt x="86868" y="67690"/>
                </a:moveTo>
                <a:lnTo>
                  <a:pt x="58674" y="67690"/>
                </a:lnTo>
                <a:lnTo>
                  <a:pt x="58674" y="149351"/>
                </a:lnTo>
                <a:lnTo>
                  <a:pt x="61087" y="156337"/>
                </a:lnTo>
                <a:lnTo>
                  <a:pt x="65786" y="159765"/>
                </a:lnTo>
                <a:lnTo>
                  <a:pt x="82169" y="159765"/>
                </a:lnTo>
                <a:lnTo>
                  <a:pt x="86868" y="156337"/>
                </a:lnTo>
                <a:lnTo>
                  <a:pt x="86868" y="67690"/>
                </a:lnTo>
                <a:close/>
              </a:path>
              <a:path w="115570" h="160019">
                <a:moveTo>
                  <a:pt x="82169" y="0"/>
                </a:moveTo>
                <a:lnTo>
                  <a:pt x="32893" y="0"/>
                </a:lnTo>
                <a:lnTo>
                  <a:pt x="12912" y="2976"/>
                </a:lnTo>
                <a:lnTo>
                  <a:pt x="3254" y="9525"/>
                </a:lnTo>
                <a:lnTo>
                  <a:pt x="192" y="16073"/>
                </a:lnTo>
                <a:lnTo>
                  <a:pt x="0" y="19050"/>
                </a:lnTo>
                <a:lnTo>
                  <a:pt x="0" y="67690"/>
                </a:lnTo>
                <a:lnTo>
                  <a:pt x="4699" y="69468"/>
                </a:lnTo>
                <a:lnTo>
                  <a:pt x="14097" y="69468"/>
                </a:lnTo>
                <a:lnTo>
                  <a:pt x="18796" y="67690"/>
                </a:lnTo>
                <a:lnTo>
                  <a:pt x="18796" y="22606"/>
                </a:lnTo>
                <a:lnTo>
                  <a:pt x="86868" y="22606"/>
                </a:lnTo>
                <a:lnTo>
                  <a:pt x="86868" y="20827"/>
                </a:lnTo>
                <a:lnTo>
                  <a:pt x="115062" y="20827"/>
                </a:lnTo>
                <a:lnTo>
                  <a:pt x="115062" y="19050"/>
                </a:lnTo>
                <a:lnTo>
                  <a:pt x="108904" y="7286"/>
                </a:lnTo>
                <a:lnTo>
                  <a:pt x="97710" y="1714"/>
                </a:lnTo>
                <a:lnTo>
                  <a:pt x="86969" y="47"/>
                </a:lnTo>
                <a:lnTo>
                  <a:pt x="82169" y="0"/>
                </a:lnTo>
                <a:close/>
              </a:path>
              <a:path w="115570" h="160019">
                <a:moveTo>
                  <a:pt x="115062" y="20827"/>
                </a:moveTo>
                <a:lnTo>
                  <a:pt x="93852" y="20827"/>
                </a:lnTo>
                <a:lnTo>
                  <a:pt x="93852" y="66039"/>
                </a:lnTo>
                <a:lnTo>
                  <a:pt x="98678" y="69468"/>
                </a:lnTo>
                <a:lnTo>
                  <a:pt x="110362" y="69468"/>
                </a:lnTo>
                <a:lnTo>
                  <a:pt x="115062" y="66039"/>
                </a:lnTo>
                <a:lnTo>
                  <a:pt x="115062" y="20827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827526" y="2167001"/>
            <a:ext cx="49530" cy="37465"/>
          </a:xfrm>
          <a:custGeom>
            <a:avLst/>
            <a:gdLst/>
            <a:ahLst/>
            <a:cxnLst/>
            <a:rect l="l" t="t" r="r" b="b"/>
            <a:pathLst>
              <a:path w="49529" h="37464">
                <a:moveTo>
                  <a:pt x="24511" y="0"/>
                </a:moveTo>
                <a:lnTo>
                  <a:pt x="14948" y="1470"/>
                </a:lnTo>
                <a:lnTo>
                  <a:pt x="7159" y="5476"/>
                </a:lnTo>
                <a:lnTo>
                  <a:pt x="1918" y="11412"/>
                </a:lnTo>
                <a:lnTo>
                  <a:pt x="0" y="18668"/>
                </a:lnTo>
                <a:lnTo>
                  <a:pt x="1918" y="25999"/>
                </a:lnTo>
                <a:lnTo>
                  <a:pt x="7159" y="31972"/>
                </a:lnTo>
                <a:lnTo>
                  <a:pt x="14948" y="35992"/>
                </a:lnTo>
                <a:lnTo>
                  <a:pt x="24511" y="37465"/>
                </a:lnTo>
                <a:lnTo>
                  <a:pt x="34073" y="35992"/>
                </a:lnTo>
                <a:lnTo>
                  <a:pt x="41862" y="31972"/>
                </a:lnTo>
                <a:lnTo>
                  <a:pt x="47103" y="25999"/>
                </a:lnTo>
                <a:lnTo>
                  <a:pt x="49022" y="18668"/>
                </a:lnTo>
                <a:lnTo>
                  <a:pt x="47103" y="11412"/>
                </a:lnTo>
                <a:lnTo>
                  <a:pt x="41862" y="5476"/>
                </a:lnTo>
                <a:lnTo>
                  <a:pt x="34073" y="1470"/>
                </a:lnTo>
                <a:lnTo>
                  <a:pt x="24511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794633" y="2208529"/>
            <a:ext cx="114935" cy="160020"/>
          </a:xfrm>
          <a:custGeom>
            <a:avLst/>
            <a:gdLst/>
            <a:ahLst/>
            <a:cxnLst/>
            <a:rect l="l" t="t" r="r" b="b"/>
            <a:pathLst>
              <a:path w="114935" h="160019">
                <a:moveTo>
                  <a:pt x="86740" y="22606"/>
                </a:moveTo>
                <a:lnTo>
                  <a:pt x="25780" y="22606"/>
                </a:lnTo>
                <a:lnTo>
                  <a:pt x="25780" y="156337"/>
                </a:lnTo>
                <a:lnTo>
                  <a:pt x="32765" y="159765"/>
                </a:lnTo>
                <a:lnTo>
                  <a:pt x="46862" y="159765"/>
                </a:lnTo>
                <a:lnTo>
                  <a:pt x="53847" y="156337"/>
                </a:lnTo>
                <a:lnTo>
                  <a:pt x="53847" y="67690"/>
                </a:lnTo>
                <a:lnTo>
                  <a:pt x="86740" y="67690"/>
                </a:lnTo>
                <a:lnTo>
                  <a:pt x="86740" y="22606"/>
                </a:lnTo>
                <a:close/>
              </a:path>
              <a:path w="114935" h="160019">
                <a:moveTo>
                  <a:pt x="86740" y="67690"/>
                </a:moveTo>
                <a:lnTo>
                  <a:pt x="58674" y="67690"/>
                </a:lnTo>
                <a:lnTo>
                  <a:pt x="58674" y="149351"/>
                </a:lnTo>
                <a:lnTo>
                  <a:pt x="60959" y="156337"/>
                </a:lnTo>
                <a:lnTo>
                  <a:pt x="65658" y="159765"/>
                </a:lnTo>
                <a:lnTo>
                  <a:pt x="82041" y="159765"/>
                </a:lnTo>
                <a:lnTo>
                  <a:pt x="86740" y="156337"/>
                </a:lnTo>
                <a:lnTo>
                  <a:pt x="86740" y="67690"/>
                </a:lnTo>
                <a:close/>
              </a:path>
              <a:path w="114935" h="160019">
                <a:moveTo>
                  <a:pt x="82041" y="0"/>
                </a:moveTo>
                <a:lnTo>
                  <a:pt x="32765" y="0"/>
                </a:lnTo>
                <a:lnTo>
                  <a:pt x="12805" y="2976"/>
                </a:lnTo>
                <a:lnTo>
                  <a:pt x="3190" y="9525"/>
                </a:lnTo>
                <a:lnTo>
                  <a:pt x="172" y="16073"/>
                </a:lnTo>
                <a:lnTo>
                  <a:pt x="0" y="19050"/>
                </a:lnTo>
                <a:lnTo>
                  <a:pt x="0" y="67690"/>
                </a:lnTo>
                <a:lnTo>
                  <a:pt x="4571" y="69468"/>
                </a:lnTo>
                <a:lnTo>
                  <a:pt x="13969" y="69468"/>
                </a:lnTo>
                <a:lnTo>
                  <a:pt x="18668" y="67690"/>
                </a:lnTo>
                <a:lnTo>
                  <a:pt x="18668" y="22606"/>
                </a:lnTo>
                <a:lnTo>
                  <a:pt x="86740" y="22606"/>
                </a:lnTo>
                <a:lnTo>
                  <a:pt x="86740" y="20827"/>
                </a:lnTo>
                <a:lnTo>
                  <a:pt x="114934" y="20827"/>
                </a:lnTo>
                <a:lnTo>
                  <a:pt x="114934" y="19050"/>
                </a:lnTo>
                <a:lnTo>
                  <a:pt x="108777" y="7286"/>
                </a:lnTo>
                <a:lnTo>
                  <a:pt x="97583" y="1714"/>
                </a:lnTo>
                <a:lnTo>
                  <a:pt x="86842" y="47"/>
                </a:lnTo>
                <a:lnTo>
                  <a:pt x="82041" y="0"/>
                </a:lnTo>
                <a:close/>
              </a:path>
              <a:path w="114935" h="160019">
                <a:moveTo>
                  <a:pt x="114934" y="20827"/>
                </a:moveTo>
                <a:lnTo>
                  <a:pt x="93852" y="20827"/>
                </a:lnTo>
                <a:lnTo>
                  <a:pt x="93852" y="66039"/>
                </a:lnTo>
                <a:lnTo>
                  <a:pt x="98551" y="69468"/>
                </a:lnTo>
                <a:lnTo>
                  <a:pt x="110236" y="69468"/>
                </a:lnTo>
                <a:lnTo>
                  <a:pt x="114934" y="66039"/>
                </a:lnTo>
                <a:lnTo>
                  <a:pt x="114934" y="20827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940555" y="2163698"/>
            <a:ext cx="49530" cy="38100"/>
          </a:xfrm>
          <a:custGeom>
            <a:avLst/>
            <a:gdLst/>
            <a:ahLst/>
            <a:cxnLst/>
            <a:rect l="l" t="t" r="r" b="b"/>
            <a:pathLst>
              <a:path w="49529" h="38100">
                <a:moveTo>
                  <a:pt x="24511" y="0"/>
                </a:moveTo>
                <a:lnTo>
                  <a:pt x="14948" y="1472"/>
                </a:lnTo>
                <a:lnTo>
                  <a:pt x="7159" y="5492"/>
                </a:lnTo>
                <a:lnTo>
                  <a:pt x="1918" y="11465"/>
                </a:lnTo>
                <a:lnTo>
                  <a:pt x="0" y="18795"/>
                </a:lnTo>
                <a:lnTo>
                  <a:pt x="1918" y="26126"/>
                </a:lnTo>
                <a:lnTo>
                  <a:pt x="7159" y="32099"/>
                </a:lnTo>
                <a:lnTo>
                  <a:pt x="14948" y="36119"/>
                </a:lnTo>
                <a:lnTo>
                  <a:pt x="24511" y="37592"/>
                </a:lnTo>
                <a:lnTo>
                  <a:pt x="34073" y="36119"/>
                </a:lnTo>
                <a:lnTo>
                  <a:pt x="41862" y="32099"/>
                </a:lnTo>
                <a:lnTo>
                  <a:pt x="47103" y="26126"/>
                </a:lnTo>
                <a:lnTo>
                  <a:pt x="49022" y="18795"/>
                </a:lnTo>
                <a:lnTo>
                  <a:pt x="47103" y="11465"/>
                </a:lnTo>
                <a:lnTo>
                  <a:pt x="41862" y="5492"/>
                </a:lnTo>
                <a:lnTo>
                  <a:pt x="34073" y="1472"/>
                </a:lnTo>
                <a:lnTo>
                  <a:pt x="24511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907663" y="2205227"/>
            <a:ext cx="114935" cy="160020"/>
          </a:xfrm>
          <a:custGeom>
            <a:avLst/>
            <a:gdLst/>
            <a:ahLst/>
            <a:cxnLst/>
            <a:rect l="l" t="t" r="r" b="b"/>
            <a:pathLst>
              <a:path w="114935" h="160019">
                <a:moveTo>
                  <a:pt x="86867" y="22606"/>
                </a:moveTo>
                <a:lnTo>
                  <a:pt x="25781" y="22606"/>
                </a:lnTo>
                <a:lnTo>
                  <a:pt x="25781" y="156337"/>
                </a:lnTo>
                <a:lnTo>
                  <a:pt x="32765" y="159766"/>
                </a:lnTo>
                <a:lnTo>
                  <a:pt x="46862" y="159766"/>
                </a:lnTo>
                <a:lnTo>
                  <a:pt x="53975" y="156337"/>
                </a:lnTo>
                <a:lnTo>
                  <a:pt x="53975" y="67818"/>
                </a:lnTo>
                <a:lnTo>
                  <a:pt x="86867" y="67818"/>
                </a:lnTo>
                <a:lnTo>
                  <a:pt x="86867" y="22606"/>
                </a:lnTo>
                <a:close/>
              </a:path>
              <a:path w="114935" h="160019">
                <a:moveTo>
                  <a:pt x="86867" y="67818"/>
                </a:moveTo>
                <a:lnTo>
                  <a:pt x="58674" y="67818"/>
                </a:lnTo>
                <a:lnTo>
                  <a:pt x="58674" y="149352"/>
                </a:lnTo>
                <a:lnTo>
                  <a:pt x="60960" y="156337"/>
                </a:lnTo>
                <a:lnTo>
                  <a:pt x="65659" y="159766"/>
                </a:lnTo>
                <a:lnTo>
                  <a:pt x="82041" y="159766"/>
                </a:lnTo>
                <a:lnTo>
                  <a:pt x="86867" y="156337"/>
                </a:lnTo>
                <a:lnTo>
                  <a:pt x="86867" y="67818"/>
                </a:lnTo>
                <a:close/>
              </a:path>
              <a:path w="114935" h="160019">
                <a:moveTo>
                  <a:pt x="82041" y="0"/>
                </a:moveTo>
                <a:lnTo>
                  <a:pt x="32765" y="0"/>
                </a:lnTo>
                <a:lnTo>
                  <a:pt x="12805" y="2996"/>
                </a:lnTo>
                <a:lnTo>
                  <a:pt x="3190" y="9588"/>
                </a:lnTo>
                <a:lnTo>
                  <a:pt x="172" y="16180"/>
                </a:lnTo>
                <a:lnTo>
                  <a:pt x="0" y="19177"/>
                </a:lnTo>
                <a:lnTo>
                  <a:pt x="0" y="67818"/>
                </a:lnTo>
                <a:lnTo>
                  <a:pt x="4572" y="69469"/>
                </a:lnTo>
                <a:lnTo>
                  <a:pt x="13970" y="69469"/>
                </a:lnTo>
                <a:lnTo>
                  <a:pt x="18796" y="67818"/>
                </a:lnTo>
                <a:lnTo>
                  <a:pt x="18796" y="22606"/>
                </a:lnTo>
                <a:lnTo>
                  <a:pt x="86867" y="22606"/>
                </a:lnTo>
                <a:lnTo>
                  <a:pt x="86867" y="20828"/>
                </a:lnTo>
                <a:lnTo>
                  <a:pt x="114935" y="20828"/>
                </a:lnTo>
                <a:lnTo>
                  <a:pt x="114935" y="19177"/>
                </a:lnTo>
                <a:lnTo>
                  <a:pt x="108831" y="7340"/>
                </a:lnTo>
                <a:lnTo>
                  <a:pt x="97631" y="1730"/>
                </a:lnTo>
                <a:lnTo>
                  <a:pt x="86860" y="49"/>
                </a:lnTo>
                <a:lnTo>
                  <a:pt x="82041" y="0"/>
                </a:lnTo>
                <a:close/>
              </a:path>
              <a:path w="114935" h="160019">
                <a:moveTo>
                  <a:pt x="114935" y="20828"/>
                </a:moveTo>
                <a:lnTo>
                  <a:pt x="93852" y="20828"/>
                </a:lnTo>
                <a:lnTo>
                  <a:pt x="93852" y="66040"/>
                </a:lnTo>
                <a:lnTo>
                  <a:pt x="98551" y="69469"/>
                </a:lnTo>
                <a:lnTo>
                  <a:pt x="110236" y="69469"/>
                </a:lnTo>
                <a:lnTo>
                  <a:pt x="114935" y="66040"/>
                </a:lnTo>
                <a:lnTo>
                  <a:pt x="114935" y="20828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053585" y="2163698"/>
            <a:ext cx="49530" cy="38100"/>
          </a:xfrm>
          <a:custGeom>
            <a:avLst/>
            <a:gdLst/>
            <a:ahLst/>
            <a:cxnLst/>
            <a:rect l="l" t="t" r="r" b="b"/>
            <a:pathLst>
              <a:path w="49529" h="38100">
                <a:moveTo>
                  <a:pt x="24511" y="0"/>
                </a:moveTo>
                <a:lnTo>
                  <a:pt x="14948" y="1472"/>
                </a:lnTo>
                <a:lnTo>
                  <a:pt x="7159" y="5492"/>
                </a:lnTo>
                <a:lnTo>
                  <a:pt x="1918" y="11465"/>
                </a:lnTo>
                <a:lnTo>
                  <a:pt x="0" y="18795"/>
                </a:lnTo>
                <a:lnTo>
                  <a:pt x="1918" y="26126"/>
                </a:lnTo>
                <a:lnTo>
                  <a:pt x="7159" y="32099"/>
                </a:lnTo>
                <a:lnTo>
                  <a:pt x="14948" y="36119"/>
                </a:lnTo>
                <a:lnTo>
                  <a:pt x="24511" y="37592"/>
                </a:lnTo>
                <a:lnTo>
                  <a:pt x="34093" y="36119"/>
                </a:lnTo>
                <a:lnTo>
                  <a:pt x="41925" y="32099"/>
                </a:lnTo>
                <a:lnTo>
                  <a:pt x="47210" y="26126"/>
                </a:lnTo>
                <a:lnTo>
                  <a:pt x="49149" y="18795"/>
                </a:lnTo>
                <a:lnTo>
                  <a:pt x="47210" y="11465"/>
                </a:lnTo>
                <a:lnTo>
                  <a:pt x="41925" y="5492"/>
                </a:lnTo>
                <a:lnTo>
                  <a:pt x="34093" y="1472"/>
                </a:lnTo>
                <a:lnTo>
                  <a:pt x="24511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020565" y="2205227"/>
            <a:ext cx="115570" cy="160020"/>
          </a:xfrm>
          <a:custGeom>
            <a:avLst/>
            <a:gdLst/>
            <a:ahLst/>
            <a:cxnLst/>
            <a:rect l="l" t="t" r="r" b="b"/>
            <a:pathLst>
              <a:path w="115570" h="160019">
                <a:moveTo>
                  <a:pt x="86995" y="22606"/>
                </a:moveTo>
                <a:lnTo>
                  <a:pt x="25908" y="22606"/>
                </a:lnTo>
                <a:lnTo>
                  <a:pt x="25908" y="156337"/>
                </a:lnTo>
                <a:lnTo>
                  <a:pt x="32893" y="159766"/>
                </a:lnTo>
                <a:lnTo>
                  <a:pt x="46989" y="159766"/>
                </a:lnTo>
                <a:lnTo>
                  <a:pt x="54101" y="156337"/>
                </a:lnTo>
                <a:lnTo>
                  <a:pt x="54101" y="67818"/>
                </a:lnTo>
                <a:lnTo>
                  <a:pt x="86995" y="67818"/>
                </a:lnTo>
                <a:lnTo>
                  <a:pt x="86995" y="22606"/>
                </a:lnTo>
                <a:close/>
              </a:path>
              <a:path w="115570" h="160019">
                <a:moveTo>
                  <a:pt x="86995" y="67818"/>
                </a:moveTo>
                <a:lnTo>
                  <a:pt x="58800" y="67818"/>
                </a:lnTo>
                <a:lnTo>
                  <a:pt x="58800" y="149352"/>
                </a:lnTo>
                <a:lnTo>
                  <a:pt x="61087" y="156337"/>
                </a:lnTo>
                <a:lnTo>
                  <a:pt x="65786" y="159766"/>
                </a:lnTo>
                <a:lnTo>
                  <a:pt x="82296" y="159766"/>
                </a:lnTo>
                <a:lnTo>
                  <a:pt x="86995" y="156337"/>
                </a:lnTo>
                <a:lnTo>
                  <a:pt x="86995" y="67818"/>
                </a:lnTo>
                <a:close/>
              </a:path>
              <a:path w="115570" h="160019">
                <a:moveTo>
                  <a:pt x="82296" y="0"/>
                </a:moveTo>
                <a:lnTo>
                  <a:pt x="32893" y="0"/>
                </a:lnTo>
                <a:lnTo>
                  <a:pt x="12912" y="2996"/>
                </a:lnTo>
                <a:lnTo>
                  <a:pt x="3254" y="9588"/>
                </a:lnTo>
                <a:lnTo>
                  <a:pt x="192" y="16180"/>
                </a:lnTo>
                <a:lnTo>
                  <a:pt x="0" y="19177"/>
                </a:lnTo>
                <a:lnTo>
                  <a:pt x="0" y="67818"/>
                </a:lnTo>
                <a:lnTo>
                  <a:pt x="4825" y="69469"/>
                </a:lnTo>
                <a:lnTo>
                  <a:pt x="14097" y="69469"/>
                </a:lnTo>
                <a:lnTo>
                  <a:pt x="18796" y="67818"/>
                </a:lnTo>
                <a:lnTo>
                  <a:pt x="18796" y="22606"/>
                </a:lnTo>
                <a:lnTo>
                  <a:pt x="86995" y="22606"/>
                </a:lnTo>
                <a:lnTo>
                  <a:pt x="86995" y="20828"/>
                </a:lnTo>
                <a:lnTo>
                  <a:pt x="115188" y="20828"/>
                </a:lnTo>
                <a:lnTo>
                  <a:pt x="115188" y="19177"/>
                </a:lnTo>
                <a:lnTo>
                  <a:pt x="109031" y="7340"/>
                </a:lnTo>
                <a:lnTo>
                  <a:pt x="97837" y="1730"/>
                </a:lnTo>
                <a:lnTo>
                  <a:pt x="87096" y="49"/>
                </a:lnTo>
                <a:lnTo>
                  <a:pt x="82296" y="0"/>
                </a:lnTo>
                <a:close/>
              </a:path>
              <a:path w="115570" h="160019">
                <a:moveTo>
                  <a:pt x="115188" y="20828"/>
                </a:moveTo>
                <a:lnTo>
                  <a:pt x="93980" y="20828"/>
                </a:lnTo>
                <a:lnTo>
                  <a:pt x="93980" y="66040"/>
                </a:lnTo>
                <a:lnTo>
                  <a:pt x="98679" y="69469"/>
                </a:lnTo>
                <a:lnTo>
                  <a:pt x="110362" y="69469"/>
                </a:lnTo>
                <a:lnTo>
                  <a:pt x="115188" y="66040"/>
                </a:lnTo>
                <a:lnTo>
                  <a:pt x="115188" y="20828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3144392" y="1556130"/>
            <a:ext cx="817880" cy="326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8765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80</a:t>
            </a:r>
            <a:r>
              <a:rPr sz="900" b="1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后</a:t>
            </a:r>
            <a:r>
              <a:rPr sz="600" spc="1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已构成</a:t>
            </a:r>
            <a:endParaRPr sz="6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sz="600" spc="1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中国汽车市场半壁江山</a:t>
            </a:r>
            <a:endParaRPr sz="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132326" y="1268984"/>
            <a:ext cx="4508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0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54</a:t>
            </a:r>
            <a:r>
              <a:rPr sz="1200" b="1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%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424934" y="2060829"/>
            <a:ext cx="4508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0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36</a:t>
            </a:r>
            <a:r>
              <a:rPr sz="1200" b="1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%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381247" y="2462276"/>
            <a:ext cx="926465" cy="3340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85</a:t>
            </a:r>
            <a:r>
              <a:rPr sz="900" b="1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后</a:t>
            </a:r>
            <a:r>
              <a:rPr sz="60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30</a:t>
            </a:r>
            <a:r>
              <a:rPr sz="600" spc="1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岁以下人群占比</a:t>
            </a:r>
            <a:endParaRPr sz="600">
              <a:latin typeface="微软雅黑" panose="020B0503020204020204" charset="-122"/>
              <a:cs typeface="微软雅黑" panose="020B0503020204020204" charset="-122"/>
            </a:endParaRPr>
          </a:p>
          <a:p>
            <a:pPr marL="80645" algn="ctr">
              <a:lnSpc>
                <a:spcPct val="100000"/>
              </a:lnSpc>
              <a:spcBef>
                <a:spcPts val="620"/>
              </a:spcBef>
            </a:pPr>
            <a:r>
              <a:rPr sz="600" spc="1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也已超过三成</a:t>
            </a:r>
            <a:endParaRPr sz="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502655" y="1251965"/>
            <a:ext cx="3683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微软雅黑" panose="020B0503020204020204" charset="-122"/>
                <a:cs typeface="微软雅黑" panose="020B0503020204020204" charset="-122"/>
              </a:rPr>
              <a:t>爱网购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144514" y="1305305"/>
            <a:ext cx="816610" cy="990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2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已成为中国年轻人的生</a:t>
            </a:r>
            <a:r>
              <a:rPr sz="450" spc="1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活</a:t>
            </a:r>
            <a:r>
              <a:rPr sz="450" spc="2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方式</a:t>
            </a:r>
            <a:endParaRPr sz="4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594096" y="1971801"/>
            <a:ext cx="7112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微软雅黑" panose="020B0503020204020204" charset="-122"/>
                <a:cs typeface="微软雅黑" panose="020B0503020204020204" charset="-122"/>
              </a:rPr>
              <a:t>拒绝严肃说教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478270" y="2025141"/>
            <a:ext cx="1299845" cy="990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2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不喜欢说教式灌输，更喜</a:t>
            </a:r>
            <a:r>
              <a:rPr sz="450" spc="1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欢</a:t>
            </a:r>
            <a:r>
              <a:rPr sz="450" spc="2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活</a:t>
            </a:r>
            <a:r>
              <a:rPr sz="450" spc="1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泼</a:t>
            </a:r>
            <a:r>
              <a:rPr sz="450" spc="2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轻松</a:t>
            </a:r>
            <a:r>
              <a:rPr sz="450" spc="1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的</a:t>
            </a:r>
            <a:r>
              <a:rPr sz="450" spc="2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沟</a:t>
            </a:r>
            <a:r>
              <a:rPr sz="450" spc="1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通</a:t>
            </a:r>
            <a:r>
              <a:rPr sz="450" spc="2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方式</a:t>
            </a:r>
            <a:endParaRPr sz="4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603875" y="1649729"/>
            <a:ext cx="18256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微软雅黑" panose="020B0503020204020204" charset="-122"/>
                <a:cs typeface="微软雅黑" panose="020B0503020204020204" charset="-122"/>
              </a:rPr>
              <a:t>喜欢新鲜</a:t>
            </a:r>
            <a:r>
              <a:rPr sz="900" b="1" spc="-4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b="1" dirty="0">
                <a:latin typeface="微软雅黑" panose="020B0503020204020204" charset="-122"/>
                <a:cs typeface="微软雅黑" panose="020B0503020204020204" charset="-122"/>
              </a:rPr>
              <a:t>乐于挑战</a:t>
            </a:r>
            <a:r>
              <a:rPr sz="900" b="1" spc="75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450" spc="2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不拘泥常规，喜欢新鲜多样</a:t>
            </a:r>
            <a:endParaRPr sz="4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98423" y="1261618"/>
            <a:ext cx="2082800" cy="9385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5"/>
              </a:spcBef>
              <a:buFont typeface="Wingdings" panose="05000000000000000000"/>
              <a:buChar char=""/>
              <a:tabLst>
                <a:tab pos="299085" algn="l"/>
                <a:tab pos="299720" algn="l"/>
              </a:tabLst>
            </a:pPr>
            <a:r>
              <a:rPr sz="1400" b="1" dirty="0">
                <a:latin typeface="微软雅黑" panose="020B0503020204020204" charset="-122"/>
                <a:cs typeface="微软雅黑" panose="020B0503020204020204" charset="-122"/>
              </a:rPr>
              <a:t>特征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年轻群体代表着全新的生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299085" marR="5080" algn="just">
              <a:lnSpc>
                <a:spcPct val="150000"/>
              </a:lnSpc>
              <a:spcBef>
                <a:spcPts val="100"/>
              </a:spcBef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活追求和消费理念：他们个性特 征鲜明，对于自我意识和个性化 的追求非常强烈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598423" y="3296252"/>
            <a:ext cx="2105660" cy="835025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95"/>
              </a:spcBef>
              <a:buFont typeface="Wingdings" panose="05000000000000000000"/>
              <a:buChar char=""/>
              <a:tabLst>
                <a:tab pos="299085" algn="l"/>
                <a:tab pos="299720" algn="l"/>
              </a:tabLst>
            </a:pPr>
            <a:r>
              <a:rPr sz="1400" b="1" dirty="0">
                <a:latin typeface="微软雅黑" panose="020B0503020204020204" charset="-122"/>
                <a:cs typeface="微软雅黑" panose="020B0503020204020204" charset="-122"/>
              </a:rPr>
              <a:t>变化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自我表现欲望强烈的新消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299085" marR="5080">
              <a:lnSpc>
                <a:spcPct val="150000"/>
              </a:lnSpc>
              <a:spcBef>
                <a:spcPts val="100"/>
              </a:spcBef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费群体在生活形态上也与70后人 群呈现完全不同的特征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4587240" y="3251834"/>
            <a:ext cx="447040" cy="347980"/>
          </a:xfrm>
          <a:custGeom>
            <a:avLst/>
            <a:gdLst/>
            <a:ahLst/>
            <a:cxnLst/>
            <a:rect l="l" t="t" r="r" b="b"/>
            <a:pathLst>
              <a:path w="447039" h="347979">
                <a:moveTo>
                  <a:pt x="0" y="173989"/>
                </a:moveTo>
                <a:lnTo>
                  <a:pt x="5903" y="134080"/>
                </a:lnTo>
                <a:lnTo>
                  <a:pt x="22719" y="97453"/>
                </a:lnTo>
                <a:lnTo>
                  <a:pt x="49105" y="65148"/>
                </a:lnTo>
                <a:lnTo>
                  <a:pt x="83720" y="38208"/>
                </a:lnTo>
                <a:lnTo>
                  <a:pt x="125222" y="17676"/>
                </a:lnTo>
                <a:lnTo>
                  <a:pt x="172269" y="4592"/>
                </a:lnTo>
                <a:lnTo>
                  <a:pt x="223520" y="0"/>
                </a:lnTo>
                <a:lnTo>
                  <a:pt x="274770" y="4592"/>
                </a:lnTo>
                <a:lnTo>
                  <a:pt x="321817" y="17676"/>
                </a:lnTo>
                <a:lnTo>
                  <a:pt x="363319" y="38208"/>
                </a:lnTo>
                <a:lnTo>
                  <a:pt x="397934" y="65148"/>
                </a:lnTo>
                <a:lnTo>
                  <a:pt x="424320" y="97453"/>
                </a:lnTo>
                <a:lnTo>
                  <a:pt x="441136" y="134080"/>
                </a:lnTo>
                <a:lnTo>
                  <a:pt x="447039" y="173989"/>
                </a:lnTo>
                <a:lnTo>
                  <a:pt x="441136" y="213899"/>
                </a:lnTo>
                <a:lnTo>
                  <a:pt x="424320" y="250526"/>
                </a:lnTo>
                <a:lnTo>
                  <a:pt x="397934" y="282831"/>
                </a:lnTo>
                <a:lnTo>
                  <a:pt x="363319" y="309771"/>
                </a:lnTo>
                <a:lnTo>
                  <a:pt x="321817" y="330303"/>
                </a:lnTo>
                <a:lnTo>
                  <a:pt x="274770" y="343387"/>
                </a:lnTo>
                <a:lnTo>
                  <a:pt x="223520" y="347979"/>
                </a:lnTo>
                <a:lnTo>
                  <a:pt x="172269" y="343387"/>
                </a:lnTo>
                <a:lnTo>
                  <a:pt x="125222" y="330303"/>
                </a:lnTo>
                <a:lnTo>
                  <a:pt x="83720" y="309771"/>
                </a:lnTo>
                <a:lnTo>
                  <a:pt x="49105" y="282831"/>
                </a:lnTo>
                <a:lnTo>
                  <a:pt x="22719" y="250526"/>
                </a:lnTo>
                <a:lnTo>
                  <a:pt x="5903" y="213899"/>
                </a:lnTo>
                <a:lnTo>
                  <a:pt x="0" y="173989"/>
                </a:lnTo>
                <a:close/>
              </a:path>
            </a:pathLst>
          </a:custGeom>
          <a:ln w="317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587240" y="4051934"/>
            <a:ext cx="447040" cy="347980"/>
          </a:xfrm>
          <a:custGeom>
            <a:avLst/>
            <a:gdLst/>
            <a:ahLst/>
            <a:cxnLst/>
            <a:rect l="l" t="t" r="r" b="b"/>
            <a:pathLst>
              <a:path w="447039" h="347979">
                <a:moveTo>
                  <a:pt x="0" y="173989"/>
                </a:moveTo>
                <a:lnTo>
                  <a:pt x="5903" y="134096"/>
                </a:lnTo>
                <a:lnTo>
                  <a:pt x="22719" y="97475"/>
                </a:lnTo>
                <a:lnTo>
                  <a:pt x="49105" y="65169"/>
                </a:lnTo>
                <a:lnTo>
                  <a:pt x="83720" y="38224"/>
                </a:lnTo>
                <a:lnTo>
                  <a:pt x="125222" y="17685"/>
                </a:lnTo>
                <a:lnTo>
                  <a:pt x="172269" y="4595"/>
                </a:lnTo>
                <a:lnTo>
                  <a:pt x="223520" y="0"/>
                </a:lnTo>
                <a:lnTo>
                  <a:pt x="274770" y="4595"/>
                </a:lnTo>
                <a:lnTo>
                  <a:pt x="321817" y="17685"/>
                </a:lnTo>
                <a:lnTo>
                  <a:pt x="363319" y="38224"/>
                </a:lnTo>
                <a:lnTo>
                  <a:pt x="397934" y="65169"/>
                </a:lnTo>
                <a:lnTo>
                  <a:pt x="424320" y="97475"/>
                </a:lnTo>
                <a:lnTo>
                  <a:pt x="441136" y="134096"/>
                </a:lnTo>
                <a:lnTo>
                  <a:pt x="447039" y="173989"/>
                </a:lnTo>
                <a:lnTo>
                  <a:pt x="441136" y="213883"/>
                </a:lnTo>
                <a:lnTo>
                  <a:pt x="424320" y="250504"/>
                </a:lnTo>
                <a:lnTo>
                  <a:pt x="397934" y="282810"/>
                </a:lnTo>
                <a:lnTo>
                  <a:pt x="363319" y="309755"/>
                </a:lnTo>
                <a:lnTo>
                  <a:pt x="321817" y="330294"/>
                </a:lnTo>
                <a:lnTo>
                  <a:pt x="274770" y="343384"/>
                </a:lnTo>
                <a:lnTo>
                  <a:pt x="223520" y="347979"/>
                </a:lnTo>
                <a:lnTo>
                  <a:pt x="172269" y="343384"/>
                </a:lnTo>
                <a:lnTo>
                  <a:pt x="125222" y="330294"/>
                </a:lnTo>
                <a:lnTo>
                  <a:pt x="83720" y="309755"/>
                </a:lnTo>
                <a:lnTo>
                  <a:pt x="49105" y="282810"/>
                </a:lnTo>
                <a:lnTo>
                  <a:pt x="22719" y="250504"/>
                </a:lnTo>
                <a:lnTo>
                  <a:pt x="5903" y="213883"/>
                </a:lnTo>
                <a:lnTo>
                  <a:pt x="0" y="173989"/>
                </a:lnTo>
                <a:close/>
              </a:path>
            </a:pathLst>
          </a:custGeom>
          <a:ln w="317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587240" y="3651884"/>
            <a:ext cx="447040" cy="347980"/>
          </a:xfrm>
          <a:custGeom>
            <a:avLst/>
            <a:gdLst/>
            <a:ahLst/>
            <a:cxnLst/>
            <a:rect l="l" t="t" r="r" b="b"/>
            <a:pathLst>
              <a:path w="447039" h="347979">
                <a:moveTo>
                  <a:pt x="0" y="173989"/>
                </a:moveTo>
                <a:lnTo>
                  <a:pt x="5903" y="134080"/>
                </a:lnTo>
                <a:lnTo>
                  <a:pt x="22719" y="97453"/>
                </a:lnTo>
                <a:lnTo>
                  <a:pt x="49105" y="65148"/>
                </a:lnTo>
                <a:lnTo>
                  <a:pt x="83720" y="38208"/>
                </a:lnTo>
                <a:lnTo>
                  <a:pt x="125222" y="17676"/>
                </a:lnTo>
                <a:lnTo>
                  <a:pt x="172269" y="4592"/>
                </a:lnTo>
                <a:lnTo>
                  <a:pt x="223520" y="0"/>
                </a:lnTo>
                <a:lnTo>
                  <a:pt x="274770" y="4592"/>
                </a:lnTo>
                <a:lnTo>
                  <a:pt x="321817" y="17676"/>
                </a:lnTo>
                <a:lnTo>
                  <a:pt x="363319" y="38208"/>
                </a:lnTo>
                <a:lnTo>
                  <a:pt x="397934" y="65148"/>
                </a:lnTo>
                <a:lnTo>
                  <a:pt x="424320" y="97453"/>
                </a:lnTo>
                <a:lnTo>
                  <a:pt x="441136" y="134080"/>
                </a:lnTo>
                <a:lnTo>
                  <a:pt x="447039" y="173989"/>
                </a:lnTo>
                <a:lnTo>
                  <a:pt x="441136" y="213883"/>
                </a:lnTo>
                <a:lnTo>
                  <a:pt x="424320" y="250504"/>
                </a:lnTo>
                <a:lnTo>
                  <a:pt x="397934" y="282810"/>
                </a:lnTo>
                <a:lnTo>
                  <a:pt x="363319" y="309755"/>
                </a:lnTo>
                <a:lnTo>
                  <a:pt x="321817" y="330294"/>
                </a:lnTo>
                <a:lnTo>
                  <a:pt x="274770" y="343384"/>
                </a:lnTo>
                <a:lnTo>
                  <a:pt x="223520" y="347979"/>
                </a:lnTo>
                <a:lnTo>
                  <a:pt x="172269" y="343384"/>
                </a:lnTo>
                <a:lnTo>
                  <a:pt x="125222" y="330294"/>
                </a:lnTo>
                <a:lnTo>
                  <a:pt x="83720" y="309755"/>
                </a:lnTo>
                <a:lnTo>
                  <a:pt x="49105" y="282810"/>
                </a:lnTo>
                <a:lnTo>
                  <a:pt x="22719" y="250504"/>
                </a:lnTo>
                <a:lnTo>
                  <a:pt x="5903" y="213883"/>
                </a:lnTo>
                <a:lnTo>
                  <a:pt x="0" y="173989"/>
                </a:lnTo>
                <a:close/>
              </a:path>
            </a:pathLst>
          </a:custGeom>
          <a:ln w="3175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707505" y="3251834"/>
            <a:ext cx="447040" cy="347980"/>
          </a:xfrm>
          <a:custGeom>
            <a:avLst/>
            <a:gdLst/>
            <a:ahLst/>
            <a:cxnLst/>
            <a:rect l="l" t="t" r="r" b="b"/>
            <a:pathLst>
              <a:path w="447040" h="347979">
                <a:moveTo>
                  <a:pt x="223520" y="0"/>
                </a:moveTo>
                <a:lnTo>
                  <a:pt x="172269" y="4592"/>
                </a:lnTo>
                <a:lnTo>
                  <a:pt x="125222" y="17676"/>
                </a:lnTo>
                <a:lnTo>
                  <a:pt x="83720" y="38208"/>
                </a:lnTo>
                <a:lnTo>
                  <a:pt x="49105" y="65148"/>
                </a:lnTo>
                <a:lnTo>
                  <a:pt x="22719" y="97453"/>
                </a:lnTo>
                <a:lnTo>
                  <a:pt x="5903" y="134080"/>
                </a:lnTo>
                <a:lnTo>
                  <a:pt x="0" y="173989"/>
                </a:lnTo>
                <a:lnTo>
                  <a:pt x="5903" y="213899"/>
                </a:lnTo>
                <a:lnTo>
                  <a:pt x="22719" y="250526"/>
                </a:lnTo>
                <a:lnTo>
                  <a:pt x="49105" y="282831"/>
                </a:lnTo>
                <a:lnTo>
                  <a:pt x="83720" y="309771"/>
                </a:lnTo>
                <a:lnTo>
                  <a:pt x="125222" y="330303"/>
                </a:lnTo>
                <a:lnTo>
                  <a:pt x="172269" y="343387"/>
                </a:lnTo>
                <a:lnTo>
                  <a:pt x="223520" y="347979"/>
                </a:lnTo>
                <a:lnTo>
                  <a:pt x="274770" y="343387"/>
                </a:lnTo>
                <a:lnTo>
                  <a:pt x="321817" y="330303"/>
                </a:lnTo>
                <a:lnTo>
                  <a:pt x="363319" y="309771"/>
                </a:lnTo>
                <a:lnTo>
                  <a:pt x="397934" y="282831"/>
                </a:lnTo>
                <a:lnTo>
                  <a:pt x="424320" y="250526"/>
                </a:lnTo>
                <a:lnTo>
                  <a:pt x="441136" y="213899"/>
                </a:lnTo>
                <a:lnTo>
                  <a:pt x="447040" y="173989"/>
                </a:lnTo>
                <a:lnTo>
                  <a:pt x="441136" y="134080"/>
                </a:lnTo>
                <a:lnTo>
                  <a:pt x="424320" y="97453"/>
                </a:lnTo>
                <a:lnTo>
                  <a:pt x="397934" y="65148"/>
                </a:lnTo>
                <a:lnTo>
                  <a:pt x="363319" y="38208"/>
                </a:lnTo>
                <a:lnTo>
                  <a:pt x="321817" y="17676"/>
                </a:lnTo>
                <a:lnTo>
                  <a:pt x="274770" y="4592"/>
                </a:lnTo>
                <a:lnTo>
                  <a:pt x="22352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707505" y="4051934"/>
            <a:ext cx="447040" cy="347980"/>
          </a:xfrm>
          <a:custGeom>
            <a:avLst/>
            <a:gdLst/>
            <a:ahLst/>
            <a:cxnLst/>
            <a:rect l="l" t="t" r="r" b="b"/>
            <a:pathLst>
              <a:path w="447040" h="347979">
                <a:moveTo>
                  <a:pt x="223520" y="0"/>
                </a:moveTo>
                <a:lnTo>
                  <a:pt x="172269" y="4595"/>
                </a:lnTo>
                <a:lnTo>
                  <a:pt x="125222" y="17685"/>
                </a:lnTo>
                <a:lnTo>
                  <a:pt x="83720" y="38224"/>
                </a:lnTo>
                <a:lnTo>
                  <a:pt x="49105" y="65169"/>
                </a:lnTo>
                <a:lnTo>
                  <a:pt x="22719" y="97475"/>
                </a:lnTo>
                <a:lnTo>
                  <a:pt x="5903" y="134096"/>
                </a:lnTo>
                <a:lnTo>
                  <a:pt x="0" y="173989"/>
                </a:lnTo>
                <a:lnTo>
                  <a:pt x="5903" y="213883"/>
                </a:lnTo>
                <a:lnTo>
                  <a:pt x="22719" y="250504"/>
                </a:lnTo>
                <a:lnTo>
                  <a:pt x="49105" y="282810"/>
                </a:lnTo>
                <a:lnTo>
                  <a:pt x="83720" y="309755"/>
                </a:lnTo>
                <a:lnTo>
                  <a:pt x="125222" y="330294"/>
                </a:lnTo>
                <a:lnTo>
                  <a:pt x="172269" y="343384"/>
                </a:lnTo>
                <a:lnTo>
                  <a:pt x="223520" y="347979"/>
                </a:lnTo>
                <a:lnTo>
                  <a:pt x="274770" y="343384"/>
                </a:lnTo>
                <a:lnTo>
                  <a:pt x="321817" y="330294"/>
                </a:lnTo>
                <a:lnTo>
                  <a:pt x="363319" y="309755"/>
                </a:lnTo>
                <a:lnTo>
                  <a:pt x="397934" y="282810"/>
                </a:lnTo>
                <a:lnTo>
                  <a:pt x="424320" y="250504"/>
                </a:lnTo>
                <a:lnTo>
                  <a:pt x="441136" y="213883"/>
                </a:lnTo>
                <a:lnTo>
                  <a:pt x="447040" y="173989"/>
                </a:lnTo>
                <a:lnTo>
                  <a:pt x="441136" y="134096"/>
                </a:lnTo>
                <a:lnTo>
                  <a:pt x="424320" y="97475"/>
                </a:lnTo>
                <a:lnTo>
                  <a:pt x="397934" y="65169"/>
                </a:lnTo>
                <a:lnTo>
                  <a:pt x="363319" y="38224"/>
                </a:lnTo>
                <a:lnTo>
                  <a:pt x="321817" y="17685"/>
                </a:lnTo>
                <a:lnTo>
                  <a:pt x="274770" y="4595"/>
                </a:lnTo>
                <a:lnTo>
                  <a:pt x="22352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707505" y="3658870"/>
            <a:ext cx="447040" cy="347980"/>
          </a:xfrm>
          <a:custGeom>
            <a:avLst/>
            <a:gdLst/>
            <a:ahLst/>
            <a:cxnLst/>
            <a:rect l="l" t="t" r="r" b="b"/>
            <a:pathLst>
              <a:path w="447040" h="347979">
                <a:moveTo>
                  <a:pt x="223520" y="0"/>
                </a:moveTo>
                <a:lnTo>
                  <a:pt x="172269" y="4592"/>
                </a:lnTo>
                <a:lnTo>
                  <a:pt x="125222" y="17676"/>
                </a:lnTo>
                <a:lnTo>
                  <a:pt x="83720" y="38208"/>
                </a:lnTo>
                <a:lnTo>
                  <a:pt x="49105" y="65148"/>
                </a:lnTo>
                <a:lnTo>
                  <a:pt x="22719" y="97453"/>
                </a:lnTo>
                <a:lnTo>
                  <a:pt x="5903" y="134080"/>
                </a:lnTo>
                <a:lnTo>
                  <a:pt x="0" y="173989"/>
                </a:lnTo>
                <a:lnTo>
                  <a:pt x="5903" y="213883"/>
                </a:lnTo>
                <a:lnTo>
                  <a:pt x="22719" y="250504"/>
                </a:lnTo>
                <a:lnTo>
                  <a:pt x="49105" y="282810"/>
                </a:lnTo>
                <a:lnTo>
                  <a:pt x="83720" y="309755"/>
                </a:lnTo>
                <a:lnTo>
                  <a:pt x="125222" y="330294"/>
                </a:lnTo>
                <a:lnTo>
                  <a:pt x="172269" y="343384"/>
                </a:lnTo>
                <a:lnTo>
                  <a:pt x="223520" y="347979"/>
                </a:lnTo>
                <a:lnTo>
                  <a:pt x="274770" y="343384"/>
                </a:lnTo>
                <a:lnTo>
                  <a:pt x="321817" y="330294"/>
                </a:lnTo>
                <a:lnTo>
                  <a:pt x="363319" y="309755"/>
                </a:lnTo>
                <a:lnTo>
                  <a:pt x="397934" y="282810"/>
                </a:lnTo>
                <a:lnTo>
                  <a:pt x="424320" y="250504"/>
                </a:lnTo>
                <a:lnTo>
                  <a:pt x="441136" y="213883"/>
                </a:lnTo>
                <a:lnTo>
                  <a:pt x="447040" y="173989"/>
                </a:lnTo>
                <a:lnTo>
                  <a:pt x="441136" y="134080"/>
                </a:lnTo>
                <a:lnTo>
                  <a:pt x="424320" y="97453"/>
                </a:lnTo>
                <a:lnTo>
                  <a:pt x="397934" y="65148"/>
                </a:lnTo>
                <a:lnTo>
                  <a:pt x="363319" y="38208"/>
                </a:lnTo>
                <a:lnTo>
                  <a:pt x="321817" y="17676"/>
                </a:lnTo>
                <a:lnTo>
                  <a:pt x="274770" y="4592"/>
                </a:lnTo>
                <a:lnTo>
                  <a:pt x="22352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205854" y="3349625"/>
            <a:ext cx="431800" cy="165735"/>
          </a:xfrm>
          <a:custGeom>
            <a:avLst/>
            <a:gdLst/>
            <a:ahLst/>
            <a:cxnLst/>
            <a:rect l="l" t="t" r="r" b="b"/>
            <a:pathLst>
              <a:path w="431800" h="165735">
                <a:moveTo>
                  <a:pt x="348996" y="0"/>
                </a:moveTo>
                <a:lnTo>
                  <a:pt x="348996" y="41401"/>
                </a:lnTo>
                <a:lnTo>
                  <a:pt x="0" y="41401"/>
                </a:lnTo>
                <a:lnTo>
                  <a:pt x="0" y="124332"/>
                </a:lnTo>
                <a:lnTo>
                  <a:pt x="348996" y="124332"/>
                </a:lnTo>
                <a:lnTo>
                  <a:pt x="348996" y="165735"/>
                </a:lnTo>
                <a:lnTo>
                  <a:pt x="431800" y="82931"/>
                </a:lnTo>
                <a:lnTo>
                  <a:pt x="348996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205854" y="3719195"/>
            <a:ext cx="431800" cy="165735"/>
          </a:xfrm>
          <a:custGeom>
            <a:avLst/>
            <a:gdLst/>
            <a:ahLst/>
            <a:cxnLst/>
            <a:rect l="l" t="t" r="r" b="b"/>
            <a:pathLst>
              <a:path w="431800" h="165735">
                <a:moveTo>
                  <a:pt x="348996" y="0"/>
                </a:moveTo>
                <a:lnTo>
                  <a:pt x="348996" y="41401"/>
                </a:lnTo>
                <a:lnTo>
                  <a:pt x="0" y="41401"/>
                </a:lnTo>
                <a:lnTo>
                  <a:pt x="0" y="124332"/>
                </a:lnTo>
                <a:lnTo>
                  <a:pt x="348996" y="124332"/>
                </a:lnTo>
                <a:lnTo>
                  <a:pt x="348996" y="165734"/>
                </a:lnTo>
                <a:lnTo>
                  <a:pt x="431800" y="82930"/>
                </a:lnTo>
                <a:lnTo>
                  <a:pt x="348996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205854" y="4135120"/>
            <a:ext cx="431800" cy="165735"/>
          </a:xfrm>
          <a:custGeom>
            <a:avLst/>
            <a:gdLst/>
            <a:ahLst/>
            <a:cxnLst/>
            <a:rect l="l" t="t" r="r" b="b"/>
            <a:pathLst>
              <a:path w="431800" h="165735">
                <a:moveTo>
                  <a:pt x="348996" y="0"/>
                </a:moveTo>
                <a:lnTo>
                  <a:pt x="348996" y="41427"/>
                </a:lnTo>
                <a:lnTo>
                  <a:pt x="0" y="41427"/>
                </a:lnTo>
                <a:lnTo>
                  <a:pt x="0" y="124294"/>
                </a:lnTo>
                <a:lnTo>
                  <a:pt x="348996" y="124294"/>
                </a:lnTo>
                <a:lnTo>
                  <a:pt x="348996" y="165734"/>
                </a:lnTo>
                <a:lnTo>
                  <a:pt x="431800" y="82867"/>
                </a:lnTo>
                <a:lnTo>
                  <a:pt x="348996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61" name="object 61"/>
          <p:cNvGraphicFramePr>
            <a:graphicFrameLocks noGrp="1"/>
          </p:cNvGraphicFramePr>
          <p:nvPr/>
        </p:nvGraphicFramePr>
        <p:xfrm>
          <a:off x="3101022" y="3026092"/>
          <a:ext cx="5614035" cy="14268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216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5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5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53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0500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108585" marR="96520" indent="115570">
                        <a:lnSpc>
                          <a:spcPct val="151000"/>
                        </a:lnSpc>
                      </a:pPr>
                      <a:r>
                        <a:rPr sz="7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汽车 </a:t>
                      </a: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主力消费 人群特征 的变化</a:t>
                      </a:r>
                      <a:endParaRPr sz="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人群</a:t>
                      </a:r>
                      <a:endParaRPr sz="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3111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8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70-80</a:t>
                      </a: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人群</a:t>
                      </a:r>
                      <a:endParaRPr sz="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3111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8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80-90</a:t>
                      </a: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人群</a:t>
                      </a:r>
                      <a:endParaRPr sz="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3111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209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0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5715" algn="ctr">
                        <a:lnSpc>
                          <a:spcPct val="100000"/>
                        </a:lnSpc>
                      </a:pP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消费寻找行为</a:t>
                      </a:r>
                      <a:endParaRPr sz="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698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09550">
                        <a:lnSpc>
                          <a:spcPts val="1175"/>
                        </a:lnSpc>
                        <a:spcBef>
                          <a:spcPts val="545"/>
                        </a:spcBef>
                        <a:tabLst>
                          <a:tab pos="632460" algn="l"/>
                          <a:tab pos="2330450" algn="l"/>
                          <a:tab pos="2711450" algn="l"/>
                        </a:tabLst>
                      </a:pPr>
                      <a:r>
                        <a:rPr sz="1500" b="1" spc="-7" baseline="-25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求	</a:t>
                      </a:r>
                      <a:r>
                        <a:rPr sz="600" spc="1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倾向于高效地寻找	</a:t>
                      </a:r>
                      <a:r>
                        <a:rPr sz="1500" b="1" spc="-7" baseline="-25000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淘	</a:t>
                      </a:r>
                      <a:r>
                        <a:rPr sz="600" spc="1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倾向于随时随地广泛地寻找自己</a:t>
                      </a:r>
                      <a:endParaRPr sz="6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632460">
                        <a:lnSpc>
                          <a:spcPts val="815"/>
                        </a:lnSpc>
                        <a:tabLst>
                          <a:tab pos="2711450" algn="l"/>
                        </a:tabLst>
                      </a:pPr>
                      <a:r>
                        <a:rPr sz="700" spc="1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大多数人所认同的事物	感兴趣的事物</a:t>
                      </a:r>
                      <a:endParaRPr sz="7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6921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48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0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5715" algn="ctr">
                        <a:lnSpc>
                          <a:spcPct val="100000"/>
                        </a:lnSpc>
                      </a:pP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自我表现行为</a:t>
                      </a:r>
                      <a:endParaRPr sz="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6985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09550">
                        <a:lnSpc>
                          <a:spcPts val="1175"/>
                        </a:lnSpc>
                        <a:spcBef>
                          <a:spcPts val="205"/>
                        </a:spcBef>
                        <a:tabLst>
                          <a:tab pos="632460" algn="l"/>
                          <a:tab pos="2330450" algn="l"/>
                          <a:tab pos="2711450" algn="l"/>
                        </a:tabLst>
                      </a:pPr>
                      <a:r>
                        <a:rPr sz="1500" b="1" spc="-7" baseline="-39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享	</a:t>
                      </a:r>
                      <a:r>
                        <a:rPr sz="600" spc="1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倾向于用现成品	</a:t>
                      </a:r>
                      <a:r>
                        <a:rPr sz="1500" b="1" spc="-7" baseline="-42000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秀	</a:t>
                      </a:r>
                      <a:r>
                        <a:rPr sz="600" spc="1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将事物进行个性化加工，</a:t>
                      </a:r>
                      <a:endParaRPr sz="6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632460">
                        <a:lnSpc>
                          <a:spcPts val="815"/>
                        </a:lnSpc>
                        <a:tabLst>
                          <a:tab pos="2711450" algn="l"/>
                        </a:tabLst>
                      </a:pPr>
                      <a:r>
                        <a:rPr sz="700" spc="1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本身来表现自我	倾向于用加工的方式来表现</a:t>
                      </a:r>
                      <a:r>
                        <a:rPr sz="700" spc="2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自</a:t>
                      </a:r>
                      <a:r>
                        <a:rPr sz="700" spc="1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我</a:t>
                      </a:r>
                      <a:endParaRPr sz="7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26034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209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5715" algn="ctr">
                        <a:lnSpc>
                          <a:spcPct val="100000"/>
                        </a:lnSpc>
                      </a:pPr>
                      <a:r>
                        <a:rPr sz="8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信息传递行为</a:t>
                      </a:r>
                      <a:endParaRPr sz="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09550">
                        <a:lnSpc>
                          <a:spcPts val="1175"/>
                        </a:lnSpc>
                        <a:spcBef>
                          <a:spcPts val="245"/>
                        </a:spcBef>
                        <a:tabLst>
                          <a:tab pos="632460" algn="l"/>
                          <a:tab pos="2330450" algn="l"/>
                          <a:tab pos="2711450" algn="l"/>
                        </a:tabLst>
                      </a:pPr>
                      <a:r>
                        <a:rPr sz="1500" b="1" spc="-7" baseline="-33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耀	</a:t>
                      </a:r>
                      <a:r>
                        <a:rPr sz="600" spc="1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倾向于分享引以为傲的	</a:t>
                      </a:r>
                      <a:r>
                        <a:rPr sz="1500" b="1" spc="-7" baseline="-33000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晒	</a:t>
                      </a:r>
                      <a:r>
                        <a:rPr sz="600" spc="1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倾向于分享</a:t>
                      </a:r>
                      <a:endParaRPr sz="6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632460">
                        <a:lnSpc>
                          <a:spcPts val="815"/>
                        </a:lnSpc>
                        <a:tabLst>
                          <a:tab pos="2711450" algn="l"/>
                        </a:tabLst>
                      </a:pPr>
                      <a:r>
                        <a:rPr sz="700" spc="1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“经验”或“生活方式”	自己特有的“风格”</a:t>
                      </a:r>
                      <a:endParaRPr sz="7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31114" marB="0">
                    <a:lnL w="3175">
                      <a:solidFill>
                        <a:srgbClr val="000000"/>
                      </a:solidFill>
                      <a:prstDash val="solid"/>
                    </a:lnL>
                    <a:lnR w="3175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3175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2" name="object 62"/>
          <p:cNvSpPr txBox="1"/>
          <p:nvPr/>
        </p:nvSpPr>
        <p:spPr>
          <a:xfrm>
            <a:off x="495401" y="4713833"/>
            <a:ext cx="2628900" cy="1352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spc="1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数据来源：《</a:t>
            </a:r>
            <a:r>
              <a:rPr sz="700" spc="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2016</a:t>
            </a:r>
            <a:r>
              <a:rPr sz="700" spc="1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年中</a:t>
            </a:r>
            <a:r>
              <a:rPr sz="700" spc="2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国</a:t>
            </a:r>
            <a:r>
              <a:rPr sz="700" spc="1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汽</a:t>
            </a:r>
            <a:r>
              <a:rPr sz="700" spc="2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车</a:t>
            </a:r>
            <a:r>
              <a:rPr sz="700" spc="1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市场</a:t>
            </a:r>
            <a:r>
              <a:rPr sz="700" spc="2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消</a:t>
            </a:r>
            <a:r>
              <a:rPr sz="700" spc="1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费</a:t>
            </a:r>
            <a:r>
              <a:rPr sz="700" spc="2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趋</a:t>
            </a:r>
            <a:r>
              <a:rPr sz="700" spc="1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势</a:t>
            </a:r>
            <a:r>
              <a:rPr sz="700" spc="2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及</a:t>
            </a:r>
            <a:r>
              <a:rPr sz="700" spc="1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用户</a:t>
            </a:r>
            <a:r>
              <a:rPr sz="700" spc="2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洞</a:t>
            </a:r>
            <a:r>
              <a:rPr sz="700" spc="1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察</a:t>
            </a:r>
            <a:r>
              <a:rPr sz="700" spc="2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》</a:t>
            </a:r>
            <a:r>
              <a:rPr sz="700" spc="1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易</a:t>
            </a:r>
            <a:r>
              <a:rPr sz="700" spc="2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车</a:t>
            </a:r>
            <a:r>
              <a:rPr sz="700" spc="1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网</a:t>
            </a:r>
            <a:endParaRPr sz="7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5432552" y="2273300"/>
            <a:ext cx="7112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微软雅黑" panose="020B0503020204020204" charset="-122"/>
                <a:cs typeface="微软雅黑" panose="020B0503020204020204" charset="-122"/>
              </a:rPr>
              <a:t>热衷社交分享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6394450" y="2314448"/>
            <a:ext cx="1342390" cy="11366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550" spc="2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群体认同感强，愿意结交志同道合的朋友</a:t>
            </a:r>
            <a:endParaRPr sz="55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151" y="4869560"/>
            <a:ext cx="8075930" cy="0"/>
          </a:xfrm>
          <a:custGeom>
            <a:avLst/>
            <a:gdLst/>
            <a:ahLst/>
            <a:cxnLst/>
            <a:rect l="l" t="t" r="r" b="b"/>
            <a:pathLst>
              <a:path w="8075930">
                <a:moveTo>
                  <a:pt x="8075707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16145" cy="365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32612" y="565784"/>
            <a:ext cx="32004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/>
              <a:t>众泰</a:t>
            </a:r>
            <a:r>
              <a:rPr b="1" spc="-5" dirty="0"/>
              <a:t>E200</a:t>
            </a:r>
            <a:r>
              <a:rPr b="1" dirty="0"/>
              <a:t>的目标群体；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63981" y="2770784"/>
            <a:ext cx="7767320" cy="185483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1000" spc="-65" dirty="0">
                <a:latin typeface="微软雅黑" panose="020B0503020204020204" charset="-122"/>
                <a:cs typeface="微软雅黑" panose="020B0503020204020204" charset="-122"/>
              </a:rPr>
              <a:t>Ta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们是年轻都市女性和个性独特的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时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尚青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年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，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000" spc="-65" dirty="0">
                <a:latin typeface="微软雅黑" panose="020B0503020204020204" charset="-122"/>
                <a:cs typeface="微软雅黑" panose="020B0503020204020204" charset="-122"/>
              </a:rPr>
              <a:t>Ta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们有着超前的消费心态，但又不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奢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侈，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认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为适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度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消费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才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是符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合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他们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的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小资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生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活方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式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。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905"/>
              </a:spcBef>
            </a:pPr>
            <a:r>
              <a:rPr sz="1000" spc="-65" dirty="0">
                <a:latin typeface="微软雅黑" panose="020B0503020204020204" charset="-122"/>
                <a:cs typeface="微软雅黑" panose="020B0503020204020204" charset="-122"/>
              </a:rPr>
              <a:t>Ta</a:t>
            </a:r>
            <a:r>
              <a:rPr sz="1000" spc="-10" dirty="0">
                <a:latin typeface="微软雅黑" panose="020B0503020204020204" charset="-122"/>
                <a:cs typeface="微软雅黑" panose="020B0503020204020204" charset="-122"/>
              </a:rPr>
              <a:t>们希望引人注目，但又不特立独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行；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000" spc="-65" dirty="0">
                <a:latin typeface="微软雅黑" panose="020B0503020204020204" charset="-122"/>
                <a:cs typeface="微软雅黑" panose="020B0503020204020204" charset="-122"/>
              </a:rPr>
              <a:t>Ta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们坚持自己的选择，又希望能获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得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他人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的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认同；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000" spc="-65" dirty="0">
                <a:latin typeface="微软雅黑" panose="020B0503020204020204" charset="-122"/>
                <a:cs typeface="微软雅黑" panose="020B0503020204020204" charset="-122"/>
              </a:rPr>
              <a:t>Ta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们对于生活有着特别的理解，都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认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为生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需要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随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喜。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905"/>
              </a:spcBef>
            </a:pPr>
            <a:r>
              <a:rPr sz="1000" spc="-65" dirty="0">
                <a:latin typeface="微软雅黑" panose="020B0503020204020204" charset="-122"/>
                <a:cs typeface="微软雅黑" panose="020B0503020204020204" charset="-122"/>
              </a:rPr>
              <a:t>Ta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们同样对于生活有自己的追求，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他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们认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为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每天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做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自己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开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心的</a:t>
            </a:r>
            <a:r>
              <a:rPr sz="1000" spc="0" dirty="0">
                <a:latin typeface="微软雅黑" panose="020B0503020204020204" charset="-122"/>
                <a:cs typeface="微软雅黑" panose="020B0503020204020204" charset="-122"/>
              </a:rPr>
              <a:t>事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，就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会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让自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己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觉得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很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满足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他们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追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求生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上的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情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趣，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追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求心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理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上的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大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满足。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76579" y="1149858"/>
            <a:ext cx="5092649" cy="15453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769228" y="1149730"/>
            <a:ext cx="1478279" cy="9855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69864" y="1867446"/>
            <a:ext cx="1477644" cy="8230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247508" y="1142746"/>
            <a:ext cx="1029271" cy="15431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151" y="4869560"/>
            <a:ext cx="8075930" cy="0"/>
          </a:xfrm>
          <a:custGeom>
            <a:avLst/>
            <a:gdLst/>
            <a:ahLst/>
            <a:cxnLst/>
            <a:rect l="l" t="t" r="r" b="b"/>
            <a:pathLst>
              <a:path w="8075930">
                <a:moveTo>
                  <a:pt x="8075707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16145" cy="365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83969" y="1053503"/>
            <a:ext cx="6576059" cy="593090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539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25"/>
              </a:spcBef>
              <a:tabLst>
                <a:tab pos="605155" algn="l"/>
              </a:tabLst>
            </a:pPr>
            <a:r>
              <a:rPr sz="30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目	录</a:t>
            </a:r>
            <a:endParaRPr sz="3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84477" y="1924469"/>
            <a:ext cx="6576059" cy="593090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6921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545"/>
              </a:spcBef>
            </a:pPr>
            <a:r>
              <a:rPr sz="2800" b="1" spc="-5" dirty="0">
                <a:solidFill>
                  <a:srgbClr val="FFFFFF"/>
                </a:solidFill>
              </a:rPr>
              <a:t>市场回顾</a:t>
            </a:r>
            <a:endParaRPr sz="2800"/>
          </a:p>
        </p:txBody>
      </p:sp>
      <p:sp>
        <p:nvSpPr>
          <p:cNvPr id="6" name="object 6"/>
          <p:cNvSpPr txBox="1"/>
          <p:nvPr/>
        </p:nvSpPr>
        <p:spPr>
          <a:xfrm>
            <a:off x="1284986" y="2795562"/>
            <a:ext cx="6576059" cy="593090"/>
          </a:xfrm>
          <a:prstGeom prst="rect">
            <a:avLst/>
          </a:prstGeom>
          <a:solidFill>
            <a:srgbClr val="7E7E7E"/>
          </a:solidFill>
        </p:spPr>
        <p:txBody>
          <a:bodyPr vert="horz" wrap="square" lIns="0" tIns="6921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545"/>
              </a:spcBef>
            </a:pPr>
            <a:r>
              <a:rPr sz="28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活动规划</a:t>
            </a:r>
            <a:endParaRPr sz="2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85366" y="3666629"/>
            <a:ext cx="6576059" cy="593090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6985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550"/>
              </a:spcBef>
            </a:pPr>
            <a:r>
              <a:rPr sz="28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活动执行</a:t>
            </a:r>
            <a:endParaRPr sz="28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151" y="4869560"/>
            <a:ext cx="8075930" cy="0"/>
          </a:xfrm>
          <a:custGeom>
            <a:avLst/>
            <a:gdLst/>
            <a:ahLst/>
            <a:cxnLst/>
            <a:rect l="l" t="t" r="r" b="b"/>
            <a:pathLst>
              <a:path w="8075930">
                <a:moveTo>
                  <a:pt x="8075707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16145" cy="365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66602" y="2208643"/>
            <a:ext cx="3180049" cy="22715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89940" y="386592"/>
            <a:ext cx="8256270" cy="1414145"/>
          </a:xfrm>
          <a:prstGeom prst="rect">
            <a:avLst/>
          </a:prstGeom>
        </p:spPr>
        <p:txBody>
          <a:bodyPr vert="horz" wrap="square" lIns="0" tIns="206375" rIns="0" bIns="0" rtlCol="0">
            <a:spAutoFit/>
          </a:bodyPr>
          <a:lstStyle/>
          <a:p>
            <a:pPr marL="55880">
              <a:lnSpc>
                <a:spcPct val="100000"/>
              </a:lnSpc>
              <a:spcBef>
                <a:spcPts val="1625"/>
              </a:spcBef>
            </a:pPr>
            <a:r>
              <a:rPr b="1" spc="-5" dirty="0"/>
              <a:t>活动城市选择；</a:t>
            </a:r>
          </a:p>
          <a:p>
            <a:pPr marL="12700" marR="5080" algn="just">
              <a:lnSpc>
                <a:spcPct val="150000"/>
              </a:lnSpc>
              <a:spcBef>
                <a:spcPts val="45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根据百度指数可以看出，华东、华北、华南三个区域为重点用户区域，针对区域设定三个活动开展城市</a:t>
            </a:r>
            <a:r>
              <a:rPr sz="1200" spc="0" dirty="0"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200" b="1" dirty="0"/>
              <a:t>以上海为主会场， 辐射江浙沪三省，以天津</a:t>
            </a:r>
            <a:r>
              <a:rPr sz="1200" b="1" spc="-5" dirty="0"/>
              <a:t>、</a:t>
            </a:r>
            <a:r>
              <a:rPr sz="1200" b="1" dirty="0"/>
              <a:t>深圳为分会场，辐射北京、广州等热门城市，引爆上市活动，并邀请当地及周边城市媒体参与上 </a:t>
            </a:r>
            <a:r>
              <a:rPr sz="1200" b="1" spc="-5" dirty="0"/>
              <a:t>市活动，增加众泰</a:t>
            </a:r>
            <a:r>
              <a:rPr sz="1200" b="1" dirty="0"/>
              <a:t>E200</a:t>
            </a:r>
            <a:r>
              <a:rPr sz="1200" b="1" spc="-5" dirty="0"/>
              <a:t>媒体曝光率。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9816" y="4651654"/>
            <a:ext cx="10541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数据来源：百度指数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107927" y="2383381"/>
            <a:ext cx="1280826" cy="16096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75113" y="2357682"/>
            <a:ext cx="1246921" cy="21852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08700" y="2592704"/>
            <a:ext cx="1359535" cy="632460"/>
          </a:xfrm>
          <a:custGeom>
            <a:avLst/>
            <a:gdLst/>
            <a:ahLst/>
            <a:cxnLst/>
            <a:rect l="l" t="t" r="r" b="b"/>
            <a:pathLst>
              <a:path w="1359534" h="632460">
                <a:moveTo>
                  <a:pt x="0" y="632460"/>
                </a:moveTo>
                <a:lnTo>
                  <a:pt x="1359534" y="632460"/>
                </a:lnTo>
                <a:lnTo>
                  <a:pt x="1359534" y="0"/>
                </a:lnTo>
                <a:lnTo>
                  <a:pt x="0" y="0"/>
                </a:lnTo>
                <a:lnTo>
                  <a:pt x="0" y="632460"/>
                </a:lnTo>
                <a:close/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598034" y="2712720"/>
            <a:ext cx="1359535" cy="242570"/>
          </a:xfrm>
          <a:custGeom>
            <a:avLst/>
            <a:gdLst/>
            <a:ahLst/>
            <a:cxnLst/>
            <a:rect l="l" t="t" r="r" b="b"/>
            <a:pathLst>
              <a:path w="1359535" h="242569">
                <a:moveTo>
                  <a:pt x="0" y="242569"/>
                </a:moveTo>
                <a:lnTo>
                  <a:pt x="1359535" y="242569"/>
                </a:lnTo>
                <a:lnTo>
                  <a:pt x="1359535" y="0"/>
                </a:lnTo>
                <a:lnTo>
                  <a:pt x="0" y="0"/>
                </a:lnTo>
                <a:lnTo>
                  <a:pt x="0" y="242569"/>
                </a:lnTo>
                <a:close/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598034" y="3581400"/>
            <a:ext cx="1359535" cy="242570"/>
          </a:xfrm>
          <a:custGeom>
            <a:avLst/>
            <a:gdLst/>
            <a:ahLst/>
            <a:cxnLst/>
            <a:rect l="l" t="t" r="r" b="b"/>
            <a:pathLst>
              <a:path w="1359535" h="242570">
                <a:moveTo>
                  <a:pt x="0" y="242569"/>
                </a:moveTo>
                <a:lnTo>
                  <a:pt x="1359535" y="242569"/>
                </a:lnTo>
                <a:lnTo>
                  <a:pt x="1359535" y="0"/>
                </a:lnTo>
                <a:lnTo>
                  <a:pt x="0" y="0"/>
                </a:lnTo>
                <a:lnTo>
                  <a:pt x="0" y="242569"/>
                </a:lnTo>
                <a:close/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98034" y="3338829"/>
            <a:ext cx="1359535" cy="242570"/>
          </a:xfrm>
          <a:custGeom>
            <a:avLst/>
            <a:gdLst/>
            <a:ahLst/>
            <a:cxnLst/>
            <a:rect l="l" t="t" r="r" b="b"/>
            <a:pathLst>
              <a:path w="1359535" h="242570">
                <a:moveTo>
                  <a:pt x="0" y="242570"/>
                </a:moveTo>
                <a:lnTo>
                  <a:pt x="1359535" y="242570"/>
                </a:lnTo>
                <a:lnTo>
                  <a:pt x="1359535" y="0"/>
                </a:lnTo>
                <a:lnTo>
                  <a:pt x="0" y="0"/>
                </a:lnTo>
                <a:lnTo>
                  <a:pt x="0" y="242570"/>
                </a:lnTo>
                <a:close/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151" y="4869560"/>
            <a:ext cx="8075930" cy="0"/>
          </a:xfrm>
          <a:custGeom>
            <a:avLst/>
            <a:gdLst/>
            <a:ahLst/>
            <a:cxnLst/>
            <a:rect l="l" t="t" r="r" b="b"/>
            <a:pathLst>
              <a:path w="8075930">
                <a:moveTo>
                  <a:pt x="8075707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16145" cy="365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33222" y="580466"/>
            <a:ext cx="290512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5" dirty="0"/>
              <a:t>众泰</a:t>
            </a:r>
            <a:r>
              <a:rPr b="1" spc="-10" dirty="0"/>
              <a:t>E200</a:t>
            </a:r>
            <a:r>
              <a:rPr b="1" spc="-5" dirty="0"/>
              <a:t>产</a:t>
            </a:r>
            <a:r>
              <a:rPr b="1" dirty="0"/>
              <a:t>品</a:t>
            </a:r>
            <a:r>
              <a:rPr b="1" spc="-10" dirty="0"/>
              <a:t>USP；</a:t>
            </a:r>
          </a:p>
        </p:txBody>
      </p:sp>
      <p:sp>
        <p:nvSpPr>
          <p:cNvPr id="5" name="object 5"/>
          <p:cNvSpPr/>
          <p:nvPr/>
        </p:nvSpPr>
        <p:spPr>
          <a:xfrm>
            <a:off x="13550" y="1423060"/>
            <a:ext cx="3377311" cy="26443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115436" y="1461261"/>
            <a:ext cx="939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2D75B6"/>
                </a:solidFill>
                <a:latin typeface="微软雅黑" panose="020B0503020204020204" charset="-122"/>
                <a:cs typeface="微软雅黑" panose="020B0503020204020204" charset="-122"/>
              </a:rPr>
              <a:t>炫酷无二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15436" y="2393060"/>
            <a:ext cx="939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2D75B6"/>
                </a:solidFill>
                <a:latin typeface="微软雅黑" panose="020B0503020204020204" charset="-122"/>
                <a:cs typeface="微软雅黑" panose="020B0503020204020204" charset="-122"/>
              </a:rPr>
              <a:t>出行无忧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115436" y="3382517"/>
            <a:ext cx="939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2D75B6"/>
                </a:solidFill>
                <a:latin typeface="微软雅黑" panose="020B0503020204020204" charset="-122"/>
                <a:cs typeface="微软雅黑" panose="020B0503020204020204" charset="-122"/>
              </a:rPr>
              <a:t>智能无边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45685" y="1408482"/>
            <a:ext cx="2458085" cy="774065"/>
          </a:xfrm>
          <a:prstGeom prst="rect">
            <a:avLst/>
          </a:prstGeom>
        </p:spPr>
        <p:txBody>
          <a:bodyPr vert="horz" wrap="square" lIns="0" tIns="11366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95"/>
              </a:spcBef>
            </a:pPr>
            <a:r>
              <a:rPr sz="1200" b="1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灵动设</a:t>
            </a:r>
            <a:r>
              <a:rPr sz="1200" b="1" spc="-1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计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带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来</a:t>
            </a: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外形炫酷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5080">
              <a:lnSpc>
                <a:spcPct val="150000"/>
              </a:lnSpc>
              <a:spcBef>
                <a:spcPts val="60"/>
              </a:spcBef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产品外形非</a:t>
            </a:r>
            <a:r>
              <a:rPr sz="1000" spc="-15" dirty="0">
                <a:latin typeface="微软雅黑" panose="020B0503020204020204" charset="-122"/>
                <a:cs typeface="微软雅黑" panose="020B0503020204020204" charset="-122"/>
              </a:rPr>
              <a:t>常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小</a:t>
            </a:r>
            <a:r>
              <a:rPr sz="1000" spc="-10" dirty="0">
                <a:latin typeface="微软雅黑" panose="020B0503020204020204" charset="-122"/>
                <a:cs typeface="微软雅黑" panose="020B0503020204020204" charset="-122"/>
              </a:rPr>
              <a:t>巧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靓丽</a:t>
            </a:r>
            <a:r>
              <a:rPr sz="1000" spc="-10" dirty="0">
                <a:latin typeface="微软雅黑" panose="020B0503020204020204" charset="-122"/>
                <a:cs typeface="微软雅黑" panose="020B0503020204020204" charset="-122"/>
              </a:rPr>
              <a:t>的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安全呵护智趣生活 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双门两</a:t>
            </a:r>
            <a:r>
              <a:rPr sz="1000" spc="-15" dirty="0">
                <a:latin typeface="微软雅黑" panose="020B0503020204020204" charset="-122"/>
                <a:cs typeface="微软雅黑" panose="020B0503020204020204" charset="-122"/>
              </a:rPr>
              <a:t>座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充分满</a:t>
            </a:r>
            <a:r>
              <a:rPr sz="1000" spc="-15" dirty="0">
                <a:latin typeface="微软雅黑" panose="020B0503020204020204" charset="-122"/>
                <a:cs typeface="微软雅黑" panose="020B0503020204020204" charset="-122"/>
              </a:rPr>
              <a:t>足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都市年轻人短途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代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步需求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266310" y="1466341"/>
            <a:ext cx="0" cy="567055"/>
          </a:xfrm>
          <a:custGeom>
            <a:avLst/>
            <a:gdLst/>
            <a:ahLst/>
            <a:cxnLst/>
            <a:rect l="l" t="t" r="r" b="b"/>
            <a:pathLst>
              <a:path h="567055">
                <a:moveTo>
                  <a:pt x="0" y="0"/>
                </a:moveTo>
                <a:lnTo>
                  <a:pt x="0" y="566674"/>
                </a:lnTo>
              </a:path>
            </a:pathLst>
          </a:custGeom>
          <a:ln w="635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345685" y="2346503"/>
            <a:ext cx="4352925" cy="774065"/>
          </a:xfrm>
          <a:prstGeom prst="rect">
            <a:avLst/>
          </a:prstGeom>
        </p:spPr>
        <p:txBody>
          <a:bodyPr vert="horz" wrap="square" lIns="0" tIns="11366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95"/>
              </a:spcBef>
            </a:pPr>
            <a:r>
              <a:rPr sz="1200" b="1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高效动</a:t>
            </a:r>
            <a:r>
              <a:rPr sz="1200" b="1" spc="-1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力</a:t>
            </a:r>
            <a:r>
              <a:rPr sz="1200" b="1" spc="-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/</a:t>
            </a:r>
            <a:r>
              <a:rPr sz="1200" b="1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个性配</a:t>
            </a:r>
            <a:r>
              <a:rPr sz="1200" b="1" spc="-1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置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带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来</a:t>
            </a: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出行无忧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5080">
              <a:lnSpc>
                <a:spcPct val="150000"/>
              </a:lnSpc>
              <a:spcBef>
                <a:spcPts val="60"/>
              </a:spcBef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高效永磁电机，加速好，安全性强</a:t>
            </a:r>
            <a:r>
              <a:rPr sz="1000" spc="-10" dirty="0">
                <a:latin typeface="微软雅黑" panose="020B0503020204020204" charset="-122"/>
                <a:cs typeface="微软雅黑" panose="020B0503020204020204" charset="-122"/>
              </a:rPr>
              <a:t>，160-220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公</a:t>
            </a:r>
            <a:r>
              <a:rPr sz="1000" spc="0" dirty="0">
                <a:latin typeface="微软雅黑" panose="020B0503020204020204" charset="-122"/>
                <a:cs typeface="微软雅黑" panose="020B0503020204020204" charset="-122"/>
              </a:rPr>
              <a:t>里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续航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里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程</a:t>
            </a:r>
            <a:r>
              <a:rPr sz="1000" spc="-10" dirty="0">
                <a:latin typeface="微软雅黑" panose="020B0503020204020204" charset="-122"/>
                <a:cs typeface="微软雅黑" panose="020B0503020204020204" charset="-122"/>
              </a:rPr>
              <a:t>，120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公里最大时速 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电子手</a:t>
            </a:r>
            <a:r>
              <a:rPr sz="1000" spc="-15" dirty="0">
                <a:latin typeface="微软雅黑" panose="020B0503020204020204" charset="-122"/>
                <a:cs typeface="微软雅黑" panose="020B0503020204020204" charset="-122"/>
              </a:rPr>
              <a:t>刹/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一体化触控档位，让驾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驶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更轻松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266310" y="2458973"/>
            <a:ext cx="0" cy="567055"/>
          </a:xfrm>
          <a:custGeom>
            <a:avLst/>
            <a:gdLst/>
            <a:ahLst/>
            <a:cxnLst/>
            <a:rect l="l" t="t" r="r" b="b"/>
            <a:pathLst>
              <a:path h="567055">
                <a:moveTo>
                  <a:pt x="0" y="0"/>
                </a:moveTo>
                <a:lnTo>
                  <a:pt x="0" y="566674"/>
                </a:lnTo>
              </a:path>
            </a:pathLst>
          </a:custGeom>
          <a:ln w="635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345685" y="3253664"/>
            <a:ext cx="3927475" cy="545465"/>
          </a:xfrm>
          <a:prstGeom prst="rect">
            <a:avLst/>
          </a:prstGeom>
        </p:spPr>
        <p:txBody>
          <a:bodyPr vert="horz" wrap="square" lIns="0" tIns="11366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95"/>
              </a:spcBef>
            </a:pPr>
            <a:r>
              <a:rPr sz="1200" b="1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一览无</a:t>
            </a:r>
            <a:r>
              <a:rPr sz="1200" b="1" spc="-1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余</a:t>
            </a:r>
            <a:r>
              <a:rPr sz="1200" b="1" spc="-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/</a:t>
            </a:r>
            <a:r>
              <a:rPr sz="1200" b="1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一键之</a:t>
            </a:r>
            <a:r>
              <a:rPr sz="1200" b="1" spc="-1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间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带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来</a:t>
            </a: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智能便利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安卓系统，车载智能终端兼容性更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好</a:t>
            </a:r>
            <a:r>
              <a:rPr sz="1000" spc="-15" dirty="0">
                <a:latin typeface="微软雅黑" panose="020B0503020204020204" charset="-122"/>
                <a:cs typeface="微软雅黑" panose="020B0503020204020204" charset="-122"/>
              </a:rPr>
              <a:t>，10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英寸超大显示屏，一切尽在掌握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266310" y="3365372"/>
            <a:ext cx="0" cy="567055"/>
          </a:xfrm>
          <a:custGeom>
            <a:avLst/>
            <a:gdLst/>
            <a:ahLst/>
            <a:cxnLst/>
            <a:rect l="l" t="t" r="r" b="b"/>
            <a:pathLst>
              <a:path h="567054">
                <a:moveTo>
                  <a:pt x="0" y="0"/>
                </a:moveTo>
                <a:lnTo>
                  <a:pt x="0" y="566673"/>
                </a:lnTo>
              </a:path>
            </a:pathLst>
          </a:custGeom>
          <a:ln w="635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589022" y="4456887"/>
            <a:ext cx="3675379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2D75B6"/>
                </a:solidFill>
                <a:latin typeface="微软雅黑" panose="020B0503020204020204" charset="-122"/>
                <a:cs typeface="微软雅黑" panose="020B0503020204020204" charset="-122"/>
              </a:rPr>
              <a:t>从消费者利益点考虑，更简单且容</a:t>
            </a:r>
            <a:r>
              <a:rPr sz="1600" b="1" spc="0" dirty="0">
                <a:solidFill>
                  <a:srgbClr val="2D75B6"/>
                </a:solidFill>
                <a:latin typeface="微软雅黑" panose="020B0503020204020204" charset="-122"/>
                <a:cs typeface="微软雅黑" panose="020B0503020204020204" charset="-122"/>
              </a:rPr>
              <a:t>易</a:t>
            </a:r>
            <a:r>
              <a:rPr sz="1600" b="1" spc="-5" dirty="0">
                <a:solidFill>
                  <a:srgbClr val="2D75B6"/>
                </a:solidFill>
                <a:latin typeface="微软雅黑" panose="020B0503020204020204" charset="-122"/>
                <a:cs typeface="微软雅黑" panose="020B0503020204020204" charset="-122"/>
              </a:rPr>
              <a:t>记忆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53923" y="4125277"/>
            <a:ext cx="8302625" cy="0"/>
          </a:xfrm>
          <a:custGeom>
            <a:avLst/>
            <a:gdLst/>
            <a:ahLst/>
            <a:cxnLst/>
            <a:rect l="l" t="t" r="r" b="b"/>
            <a:pathLst>
              <a:path w="8302625">
                <a:moveTo>
                  <a:pt x="0" y="0"/>
                </a:moveTo>
                <a:lnTo>
                  <a:pt x="8302625" y="0"/>
                </a:lnTo>
              </a:path>
            </a:pathLst>
          </a:custGeom>
          <a:ln w="635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117847" y="4125277"/>
            <a:ext cx="817880" cy="219075"/>
          </a:xfrm>
          <a:custGeom>
            <a:avLst/>
            <a:gdLst/>
            <a:ahLst/>
            <a:cxnLst/>
            <a:rect l="l" t="t" r="r" b="b"/>
            <a:pathLst>
              <a:path w="817879" h="219075">
                <a:moveTo>
                  <a:pt x="817752" y="0"/>
                </a:moveTo>
                <a:lnTo>
                  <a:pt x="0" y="0"/>
                </a:lnTo>
                <a:lnTo>
                  <a:pt x="408939" y="218757"/>
                </a:lnTo>
                <a:lnTo>
                  <a:pt x="817752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78964" y="1852295"/>
            <a:ext cx="4856480" cy="583565"/>
          </a:xfrm>
          <a:custGeom>
            <a:avLst/>
            <a:gdLst/>
            <a:ahLst/>
            <a:cxnLst/>
            <a:rect l="l" t="t" r="r" b="b"/>
            <a:pathLst>
              <a:path w="4856480" h="583564">
                <a:moveTo>
                  <a:pt x="4856480" y="291845"/>
                </a:moveTo>
                <a:lnTo>
                  <a:pt x="0" y="291845"/>
                </a:lnTo>
                <a:lnTo>
                  <a:pt x="2428240" y="583564"/>
                </a:lnTo>
                <a:lnTo>
                  <a:pt x="4856480" y="291845"/>
                </a:lnTo>
                <a:close/>
              </a:path>
              <a:path w="4856480" h="583564">
                <a:moveTo>
                  <a:pt x="3642360" y="0"/>
                </a:moveTo>
                <a:lnTo>
                  <a:pt x="1214120" y="0"/>
                </a:lnTo>
                <a:lnTo>
                  <a:pt x="1214120" y="291845"/>
                </a:lnTo>
                <a:lnTo>
                  <a:pt x="3642360" y="291845"/>
                </a:lnTo>
                <a:lnTo>
                  <a:pt x="364236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33831" y="514858"/>
            <a:ext cx="8268970" cy="1188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09010">
              <a:lnSpc>
                <a:spcPct val="100000"/>
              </a:lnSpc>
              <a:spcBef>
                <a:spcPts val="100"/>
              </a:spcBef>
              <a:tabLst>
                <a:tab pos="4008120" algn="l"/>
              </a:tabLst>
            </a:pPr>
            <a:r>
              <a:rPr sz="1800" b="1" dirty="0">
                <a:latin typeface="微软雅黑" panose="020B0503020204020204" charset="-122"/>
                <a:cs typeface="微软雅黑" panose="020B0503020204020204" charset="-122"/>
              </a:rPr>
              <a:t>背	景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5080" algn="just">
              <a:lnSpc>
                <a:spcPct val="150000"/>
              </a:lnSpc>
              <a:spcBef>
                <a:spcPts val="515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众泰E200电动车首次亮相于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2015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年上海车展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，2016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北京国际车展众泰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E200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全球首发上市</a:t>
            </a:r>
            <a:r>
              <a:rPr sz="1200" spc="-10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，众泰E200是众泰控股集团新推 出的一款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A00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级纯电动汽车。它采用三元锂电池，最高时速大于120公里/小时，续航里程达</a:t>
            </a:r>
            <a:r>
              <a:rPr sz="1200" spc="-10" dirty="0">
                <a:latin typeface="微软雅黑" panose="020B0503020204020204" charset="-122"/>
                <a:cs typeface="微软雅黑" panose="020B0503020204020204" charset="-122"/>
              </a:rPr>
              <a:t>220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公里以上</a:t>
            </a:r>
            <a:r>
              <a:rPr sz="1200" spc="-12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，享受国家、企业 及各地政府不同级别的补贴三方补贴后售价5万元左右。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2762" y="2498598"/>
            <a:ext cx="8047990" cy="2063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22320">
              <a:lnSpc>
                <a:spcPct val="100000"/>
              </a:lnSpc>
              <a:spcBef>
                <a:spcPts val="100"/>
              </a:spcBef>
              <a:tabLst>
                <a:tab pos="3822065" algn="l"/>
              </a:tabLst>
            </a:pPr>
            <a:r>
              <a:rPr sz="1800" b="1" dirty="0">
                <a:latin typeface="微软雅黑" panose="020B0503020204020204" charset="-122"/>
                <a:cs typeface="微软雅黑" panose="020B0503020204020204" charset="-122"/>
              </a:rPr>
              <a:t>目	的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1640"/>
              </a:spcBef>
            </a:pP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1.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通过活动的举办，</a:t>
            </a:r>
            <a:r>
              <a:rPr sz="1200" b="1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引爆众泰E200上市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，将众泰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E200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形态展示在时尚人群的面前，树立品牌形象；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15240">
              <a:lnSpc>
                <a:spcPct val="150000"/>
              </a:lnSpc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2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.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通过独特活动的举办，引爆媒体热点，</a:t>
            </a:r>
            <a:r>
              <a:rPr sz="1200" b="1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增加众泰E20</a:t>
            </a:r>
            <a:r>
              <a:rPr sz="1200" b="1" spc="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0</a:t>
            </a:r>
            <a:r>
              <a:rPr sz="1200" b="1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的媒体曝光率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，使众泰E20</a:t>
            </a:r>
            <a:r>
              <a:rPr sz="1200" spc="-10" dirty="0">
                <a:latin typeface="微软雅黑" panose="020B0503020204020204" charset="-122"/>
                <a:cs typeface="微软雅黑" panose="020B0503020204020204" charset="-122"/>
              </a:rPr>
              <a:t>0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上市信息在时尚人群中传播，增强媒 体对其的信赖感，让媒体称为推动其销售的有力臂膀；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3.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通过上市推广活动</a:t>
            </a:r>
            <a:r>
              <a:rPr sz="1200" b="1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锁定众泰E200的消费人群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，让大众、媒体，特别是潜在客户了解众泰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E200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的设计理念、实用性及环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5080">
              <a:lnSpc>
                <a:spcPct val="150000"/>
              </a:lnSpc>
              <a:spcBef>
                <a:spcPts val="5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保清洁的特征，展现众泰E20</a:t>
            </a:r>
            <a:r>
              <a:rPr sz="1200" spc="0" dirty="0">
                <a:latin typeface="微软雅黑" panose="020B0503020204020204" charset="-122"/>
                <a:cs typeface="微软雅黑" panose="020B0503020204020204" charset="-122"/>
              </a:rPr>
              <a:t>0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的精灵智慧与独特个性，在短时间内在人们心中</a:t>
            </a:r>
            <a:r>
              <a:rPr sz="1200" b="1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植入其品牌形象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，协助众泰E20</a:t>
            </a:r>
            <a:r>
              <a:rPr sz="1200" spc="-10" dirty="0">
                <a:latin typeface="微软雅黑" panose="020B0503020204020204" charset="-122"/>
                <a:cs typeface="微软雅黑" panose="020B0503020204020204" charset="-122"/>
              </a:rPr>
              <a:t>0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在未来中 国市场上</a:t>
            </a:r>
            <a:r>
              <a:rPr sz="1200" b="1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取得良好的销售表现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。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151" y="4869560"/>
            <a:ext cx="8075930" cy="0"/>
          </a:xfrm>
          <a:custGeom>
            <a:avLst/>
            <a:gdLst/>
            <a:ahLst/>
            <a:cxnLst/>
            <a:rect l="l" t="t" r="r" b="b"/>
            <a:pathLst>
              <a:path w="8075930">
                <a:moveTo>
                  <a:pt x="8075707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16145" cy="365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83969" y="1053503"/>
            <a:ext cx="6576059" cy="593090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539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25"/>
              </a:spcBef>
              <a:tabLst>
                <a:tab pos="605155" algn="l"/>
              </a:tabLst>
            </a:pPr>
            <a:r>
              <a:rPr sz="30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目	录</a:t>
            </a:r>
            <a:endParaRPr sz="3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84477" y="1924469"/>
            <a:ext cx="6576059" cy="593090"/>
          </a:xfrm>
          <a:prstGeom prst="rect">
            <a:avLst/>
          </a:prstGeom>
          <a:solidFill>
            <a:srgbClr val="7E7E7E"/>
          </a:solidFill>
        </p:spPr>
        <p:txBody>
          <a:bodyPr vert="horz" wrap="square" lIns="0" tIns="6921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545"/>
              </a:spcBef>
            </a:pPr>
            <a:r>
              <a:rPr sz="2800" b="1" spc="-5" dirty="0">
                <a:solidFill>
                  <a:srgbClr val="FFFFFF"/>
                </a:solidFill>
              </a:rPr>
              <a:t>市场回顾</a:t>
            </a:r>
            <a:endParaRPr sz="2800"/>
          </a:p>
        </p:txBody>
      </p:sp>
      <p:sp>
        <p:nvSpPr>
          <p:cNvPr id="6" name="object 6"/>
          <p:cNvSpPr txBox="1"/>
          <p:nvPr/>
        </p:nvSpPr>
        <p:spPr>
          <a:xfrm>
            <a:off x="1284986" y="2795562"/>
            <a:ext cx="6576059" cy="593090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6921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545"/>
              </a:spcBef>
            </a:pPr>
            <a:r>
              <a:rPr sz="28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活动规划</a:t>
            </a:r>
            <a:endParaRPr sz="2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85366" y="3666629"/>
            <a:ext cx="6576059" cy="593090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6985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550"/>
              </a:spcBef>
            </a:pPr>
            <a:r>
              <a:rPr sz="28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活动执行</a:t>
            </a:r>
            <a:endParaRPr sz="28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6679" y="768477"/>
            <a:ext cx="61277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微软雅黑" panose="020B0503020204020204" charset="-122"/>
                <a:cs typeface="微软雅黑" panose="020B0503020204020204" charset="-122"/>
              </a:rPr>
              <a:t>综上所述，我们将本次上市活动的调性定为；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68601" y="2096846"/>
            <a:ext cx="560832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1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科技的，时尚的，灵动的</a:t>
            </a:r>
            <a:endParaRPr sz="4000">
              <a:latin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内容占位符 21">
            <a:extLst>
              <a:ext uri="{FF2B5EF4-FFF2-40B4-BE49-F238E27FC236}">
                <a16:creationId xmlns:a16="http://schemas.microsoft.com/office/drawing/2014/main" id="{37707C09-16A8-4418-B574-292C859D3C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"/>
          <a:stretch/>
        </p:blipFill>
        <p:spPr>
          <a:xfrm>
            <a:off x="3352800" y="3198185"/>
            <a:ext cx="2216130" cy="94173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09289" y="1824050"/>
            <a:ext cx="256476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青春就来电</a:t>
            </a:r>
            <a:endParaRPr sz="4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50438" y="2685414"/>
            <a:ext cx="44672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—众泰E200新车上市发布会</a:t>
            </a:r>
            <a:endParaRPr sz="2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6679" y="768477"/>
            <a:ext cx="15513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微软雅黑" panose="020B0503020204020204" charset="-122"/>
                <a:cs typeface="微软雅黑" panose="020B0503020204020204" charset="-122"/>
              </a:rPr>
              <a:t>活动主题；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19395" y="1855953"/>
            <a:ext cx="2537460" cy="66992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25"/>
              </a:spcBef>
            </a:pPr>
            <a:r>
              <a:rPr sz="40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青春就来电</a:t>
            </a:r>
            <a:endParaRPr sz="4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559" y="0"/>
            <a:ext cx="9141440" cy="51434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306695" y="1732265"/>
            <a:ext cx="2562860" cy="6673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200" b="1" i="1" spc="-204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青春就来电</a:t>
            </a:r>
            <a:endParaRPr sz="42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151" y="4869560"/>
            <a:ext cx="8075930" cy="0"/>
          </a:xfrm>
          <a:custGeom>
            <a:avLst/>
            <a:gdLst/>
            <a:ahLst/>
            <a:cxnLst/>
            <a:rect l="l" t="t" r="r" b="b"/>
            <a:pathLst>
              <a:path w="8075930">
                <a:moveTo>
                  <a:pt x="8075707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16145" cy="365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06679" y="768477"/>
            <a:ext cx="15513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/>
              <a:t>活动概述；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47394" y="1197711"/>
            <a:ext cx="6972934" cy="3547110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940"/>
              </a:spcBef>
              <a:buFont typeface="Arial" panose="020B0604020202020204"/>
              <a:buChar char="•"/>
              <a:tabLst>
                <a:tab pos="299085" algn="l"/>
                <a:tab pos="299720" algn="l"/>
              </a:tabLst>
            </a:pPr>
            <a:r>
              <a:rPr sz="1400" b="1" dirty="0">
                <a:latin typeface="微软雅黑" panose="020B0503020204020204" charset="-122"/>
                <a:cs typeface="微软雅黑" panose="020B0503020204020204" charset="-122"/>
              </a:rPr>
              <a:t>活动主题：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青春就来电</a:t>
            </a:r>
            <a:r>
              <a:rPr sz="1400" spc="-4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spc="-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——</a:t>
            </a:r>
            <a:r>
              <a:rPr sz="140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众泰E200新车上市发布会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299085" indent="-286385">
              <a:lnSpc>
                <a:spcPct val="100000"/>
              </a:lnSpc>
              <a:spcBef>
                <a:spcPts val="840"/>
              </a:spcBef>
              <a:buFont typeface="Arial" panose="020B0604020202020204"/>
              <a:buChar char="•"/>
              <a:tabLst>
                <a:tab pos="299085" algn="l"/>
                <a:tab pos="299720" algn="l"/>
              </a:tabLst>
            </a:pPr>
            <a:r>
              <a:rPr sz="1400" b="1" dirty="0">
                <a:latin typeface="微软雅黑" panose="020B0503020204020204" charset="-122"/>
                <a:cs typeface="微软雅黑" panose="020B0503020204020204" charset="-122"/>
              </a:rPr>
              <a:t>活动时间：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2017年10月20日、</a:t>
            </a:r>
            <a:r>
              <a:rPr sz="1400" spc="-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24</a:t>
            </a:r>
            <a:r>
              <a:rPr sz="140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日、</a:t>
            </a:r>
            <a:r>
              <a:rPr sz="1400" spc="-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27</a:t>
            </a:r>
            <a:r>
              <a:rPr sz="140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日</a:t>
            </a:r>
            <a:r>
              <a:rPr sz="1400" spc="-1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（</a:t>
            </a:r>
            <a:r>
              <a:rPr sz="140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待定）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299085" indent="-286385">
              <a:lnSpc>
                <a:spcPct val="100000"/>
              </a:lnSpc>
              <a:spcBef>
                <a:spcPts val="840"/>
              </a:spcBef>
              <a:buFont typeface="Arial" panose="020B0604020202020204"/>
              <a:buChar char="•"/>
              <a:tabLst>
                <a:tab pos="299085" algn="l"/>
                <a:tab pos="299720" algn="l"/>
              </a:tabLst>
            </a:pPr>
            <a:r>
              <a:rPr sz="1400" b="1" dirty="0">
                <a:latin typeface="微软雅黑" panose="020B0503020204020204" charset="-122"/>
                <a:cs typeface="微软雅黑" panose="020B0503020204020204" charset="-122"/>
              </a:rPr>
              <a:t>活动地点：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上海（20日）（主会场</a:t>
            </a:r>
            <a:r>
              <a:rPr sz="1400" spc="-1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）</a:t>
            </a:r>
            <a:r>
              <a:rPr sz="140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、天</a:t>
            </a:r>
            <a:r>
              <a:rPr sz="1400" spc="-1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津</a:t>
            </a:r>
            <a:r>
              <a:rPr sz="1400" spc="-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（24</a:t>
            </a:r>
            <a:r>
              <a:rPr sz="140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日）</a:t>
            </a:r>
            <a:r>
              <a:rPr sz="1400" spc="-1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40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深圳</a:t>
            </a:r>
            <a:r>
              <a:rPr sz="1400" spc="-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（27</a:t>
            </a:r>
            <a:r>
              <a:rPr sz="140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日</a:t>
            </a:r>
            <a:r>
              <a:rPr sz="1400" spc="-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）（</a:t>
            </a:r>
            <a:r>
              <a:rPr sz="140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分</a:t>
            </a:r>
            <a:r>
              <a:rPr sz="1400" spc="-1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会</a:t>
            </a:r>
            <a:r>
              <a:rPr sz="140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场）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299085" indent="-286385">
              <a:lnSpc>
                <a:spcPct val="100000"/>
              </a:lnSpc>
              <a:spcBef>
                <a:spcPts val="840"/>
              </a:spcBef>
              <a:buFont typeface="Arial" panose="020B0604020202020204"/>
              <a:buChar char="•"/>
              <a:tabLst>
                <a:tab pos="299085" algn="l"/>
                <a:tab pos="299720" algn="l"/>
              </a:tabLst>
            </a:pPr>
            <a:r>
              <a:rPr sz="1400" b="1" dirty="0">
                <a:latin typeface="微软雅黑" panose="020B0503020204020204" charset="-122"/>
                <a:cs typeface="微软雅黑" panose="020B0503020204020204" charset="-122"/>
              </a:rPr>
              <a:t>活动环节：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5080">
              <a:lnSpc>
                <a:spcPct val="150000"/>
              </a:lnSpc>
            </a:pPr>
            <a:r>
              <a:rPr sz="140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媒体签到（亮</a:t>
            </a:r>
            <a:r>
              <a:rPr sz="1400" spc="-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灯</a:t>
            </a:r>
            <a:r>
              <a:rPr sz="140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+拍</a:t>
            </a:r>
            <a:r>
              <a:rPr sz="1400" spc="-1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照</a:t>
            </a:r>
            <a:r>
              <a:rPr sz="140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）（</a:t>
            </a:r>
            <a:r>
              <a:rPr sz="1400" spc="-1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展</a:t>
            </a:r>
            <a:r>
              <a:rPr sz="140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车（3</a:t>
            </a:r>
            <a:r>
              <a:rPr sz="1400" spc="-1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辆</a:t>
            </a:r>
            <a:r>
              <a:rPr sz="1400" spc="-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）+</a:t>
            </a:r>
            <a:r>
              <a:rPr sz="140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开场</a:t>
            </a:r>
            <a:r>
              <a:rPr sz="1400" spc="-1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表</a:t>
            </a:r>
            <a:r>
              <a:rPr sz="140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演</a:t>
            </a:r>
            <a:r>
              <a:rPr sz="1400" spc="-1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+</a:t>
            </a:r>
            <a:r>
              <a:rPr sz="140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领导</a:t>
            </a:r>
            <a:r>
              <a:rPr sz="1400" spc="-1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致</a:t>
            </a:r>
            <a:r>
              <a:rPr sz="140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辞+</a:t>
            </a:r>
            <a:r>
              <a:rPr sz="1400" spc="-1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新</a:t>
            </a:r>
            <a:r>
              <a:rPr sz="140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车揭</a:t>
            </a:r>
            <a:r>
              <a:rPr sz="1400" spc="-1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幕</a:t>
            </a:r>
            <a:r>
              <a:rPr sz="140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+</a:t>
            </a:r>
            <a:r>
              <a:rPr sz="1400" spc="-1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产</a:t>
            </a:r>
            <a:r>
              <a:rPr sz="140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品讲</a:t>
            </a:r>
            <a:r>
              <a:rPr sz="1400" spc="-1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解</a:t>
            </a:r>
            <a:r>
              <a:rPr sz="140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+公布 价</a:t>
            </a:r>
            <a:r>
              <a:rPr sz="1400" spc="-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格</a:t>
            </a:r>
            <a:r>
              <a:rPr sz="140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+车主证言+媒</a:t>
            </a:r>
            <a:r>
              <a:rPr sz="1400" spc="-1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体</a:t>
            </a:r>
            <a:r>
              <a:rPr sz="140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专访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299085" indent="-286385">
              <a:lnSpc>
                <a:spcPct val="100000"/>
              </a:lnSpc>
              <a:spcBef>
                <a:spcPts val="845"/>
              </a:spcBef>
              <a:buFont typeface="Arial" panose="020B0604020202020204"/>
              <a:buChar char="•"/>
              <a:tabLst>
                <a:tab pos="299085" algn="l"/>
                <a:tab pos="299720" algn="l"/>
              </a:tabLst>
            </a:pPr>
            <a:r>
              <a:rPr sz="1400" b="1" dirty="0">
                <a:latin typeface="微软雅黑" panose="020B0503020204020204" charset="-122"/>
                <a:cs typeface="微软雅黑" panose="020B0503020204020204" charset="-122"/>
              </a:rPr>
              <a:t>活动人数：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企业方领导，经销商代</a:t>
            </a:r>
            <a:r>
              <a:rPr sz="1400" spc="-1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表</a:t>
            </a:r>
            <a:r>
              <a:rPr sz="140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，已</a:t>
            </a:r>
            <a:r>
              <a:rPr sz="1400" spc="-1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购</a:t>
            </a:r>
            <a:r>
              <a:rPr sz="140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车主</a:t>
            </a:r>
            <a:r>
              <a:rPr sz="1400" spc="-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70-80</a:t>
            </a:r>
            <a:r>
              <a:rPr sz="1400" spc="-1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人</a:t>
            </a:r>
            <a:r>
              <a:rPr sz="140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，媒</a:t>
            </a:r>
            <a:r>
              <a:rPr sz="1400" spc="-1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体</a:t>
            </a:r>
            <a:r>
              <a:rPr sz="1400" spc="-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25-30</a:t>
            </a:r>
            <a:r>
              <a:rPr sz="140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人，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8533287-C390-413D-996A-4E8D12BCD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904374"/>
            <a:ext cx="2853175" cy="68281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151" y="4869560"/>
            <a:ext cx="8075930" cy="0"/>
          </a:xfrm>
          <a:custGeom>
            <a:avLst/>
            <a:gdLst/>
            <a:ahLst/>
            <a:cxnLst/>
            <a:rect l="l" t="t" r="r" b="b"/>
            <a:pathLst>
              <a:path w="8075930">
                <a:moveTo>
                  <a:pt x="8075707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16145" cy="365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06679" y="768477"/>
            <a:ext cx="24898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/>
              <a:t>场地建</a:t>
            </a:r>
            <a:r>
              <a:rPr b="1" spc="-5" dirty="0"/>
              <a:t>议</a:t>
            </a:r>
            <a:r>
              <a:rPr spc="-5" dirty="0">
                <a:latin typeface="微软雅黑" panose="020B0503020204020204" charset="-122"/>
                <a:cs typeface="微软雅黑" panose="020B0503020204020204" charset="-122"/>
              </a:rPr>
              <a:t>—</a:t>
            </a:r>
            <a:r>
              <a:rPr dirty="0">
                <a:latin typeface="微软雅黑" panose="020B0503020204020204" charset="-122"/>
                <a:cs typeface="微软雅黑" panose="020B0503020204020204" charset="-122"/>
              </a:rPr>
              <a:t>上海；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6679" y="1258696"/>
            <a:ext cx="2824480" cy="848994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20"/>
              </a:spcBef>
            </a:pP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上海视野影视基</a:t>
            </a:r>
            <a:r>
              <a:rPr sz="1200" b="1" spc="-15" dirty="0">
                <a:latin typeface="微软雅黑" panose="020B0503020204020204" charset="-122"/>
                <a:cs typeface="微软雅黑" panose="020B0503020204020204" charset="-122"/>
              </a:rPr>
              <a:t>地</a:t>
            </a:r>
            <a:r>
              <a:rPr sz="1200" b="1" spc="-5" dirty="0">
                <a:latin typeface="微软雅黑" panose="020B0503020204020204" charset="-122"/>
                <a:cs typeface="微软雅黑" panose="020B0503020204020204" charset="-122"/>
              </a:rPr>
              <a:t>—</a:t>
            </a: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影</a:t>
            </a:r>
            <a:r>
              <a:rPr sz="1200" b="1" spc="-5" dirty="0">
                <a:latin typeface="微软雅黑" panose="020B0503020204020204" charset="-122"/>
                <a:cs typeface="微软雅黑" panose="020B0503020204020204" charset="-122"/>
              </a:rPr>
              <a:t>棚</a:t>
            </a: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a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725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规格：450平方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地址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：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上海市嘉定区江桥镇陇南</a:t>
            </a:r>
            <a:r>
              <a:rPr sz="1200" spc="-25" dirty="0">
                <a:latin typeface="微软雅黑" panose="020B0503020204020204" charset="-122"/>
                <a:cs typeface="微软雅黑" panose="020B0503020204020204" charset="-122"/>
              </a:rPr>
              <a:t>路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2555号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66222" y="2366010"/>
            <a:ext cx="3797714" cy="22237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08500" y="1150619"/>
            <a:ext cx="4358640" cy="24282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6679" y="768477"/>
            <a:ext cx="24898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/>
              <a:t>场地建</a:t>
            </a:r>
            <a:r>
              <a:rPr b="1" spc="-5" dirty="0"/>
              <a:t>议</a:t>
            </a:r>
            <a:r>
              <a:rPr spc="-5" dirty="0">
                <a:latin typeface="微软雅黑" panose="020B0503020204020204" charset="-122"/>
                <a:cs typeface="微软雅黑" panose="020B0503020204020204" charset="-122"/>
              </a:rPr>
              <a:t>—</a:t>
            </a:r>
            <a:r>
              <a:rPr dirty="0">
                <a:latin typeface="微软雅黑" panose="020B0503020204020204" charset="-122"/>
                <a:cs typeface="微软雅黑" panose="020B0503020204020204" charset="-122"/>
              </a:rPr>
              <a:t>天津；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6679" y="768477"/>
            <a:ext cx="24898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/>
              <a:t>场地建</a:t>
            </a:r>
            <a:r>
              <a:rPr b="1" spc="-5" dirty="0"/>
              <a:t>议</a:t>
            </a:r>
            <a:r>
              <a:rPr spc="-5" dirty="0">
                <a:latin typeface="微软雅黑" panose="020B0503020204020204" charset="-122"/>
                <a:cs typeface="微软雅黑" panose="020B0503020204020204" charset="-122"/>
              </a:rPr>
              <a:t>—</a:t>
            </a:r>
            <a:r>
              <a:rPr dirty="0">
                <a:latin typeface="微软雅黑" panose="020B0503020204020204" charset="-122"/>
                <a:cs typeface="微软雅黑" panose="020B0503020204020204" charset="-122"/>
              </a:rPr>
              <a:t>深圳；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6679" y="520700"/>
            <a:ext cx="18561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/>
              <a:t>现场效果图；</a:t>
            </a:r>
          </a:p>
        </p:txBody>
      </p:sp>
      <p:sp>
        <p:nvSpPr>
          <p:cNvPr id="3" name="object 3"/>
          <p:cNvSpPr/>
          <p:nvPr/>
        </p:nvSpPr>
        <p:spPr>
          <a:xfrm>
            <a:off x="1183639" y="960119"/>
            <a:ext cx="6776720" cy="38119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83639" y="960119"/>
            <a:ext cx="6777355" cy="38119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06679" y="520700"/>
            <a:ext cx="18561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/>
              <a:t>俯瞰效果图；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83639" y="960119"/>
            <a:ext cx="6778625" cy="38125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06679" y="520700"/>
            <a:ext cx="21615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/>
              <a:t>出车前效果图；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716145" cy="365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89940" y="951991"/>
            <a:ext cx="6376670" cy="574040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20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2017年上半年，比亚迪、北汽新能源和知豆位居前三位；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车型排行榜上，知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豆D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2以单一车型排名第一，而众泰的E20</a:t>
            </a:r>
            <a:r>
              <a:rPr sz="1200" spc="0" dirty="0">
                <a:latin typeface="微软雅黑" panose="020B0503020204020204" charset="-122"/>
                <a:cs typeface="微软雅黑" panose="020B0503020204020204" charset="-122"/>
              </a:rPr>
              <a:t>0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销量不算理想，未能进入前十名；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33222" y="580466"/>
            <a:ext cx="216027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5" dirty="0"/>
              <a:t>市场竞争环</a:t>
            </a:r>
            <a:r>
              <a:rPr b="1" dirty="0"/>
              <a:t>境；</a:t>
            </a:r>
          </a:p>
        </p:txBody>
      </p:sp>
      <p:sp>
        <p:nvSpPr>
          <p:cNvPr id="5" name="object 5"/>
          <p:cNvSpPr/>
          <p:nvPr/>
        </p:nvSpPr>
        <p:spPr>
          <a:xfrm>
            <a:off x="356133" y="1881555"/>
            <a:ext cx="4427092" cy="26884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68113" y="1880107"/>
            <a:ext cx="1509649" cy="243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958207" y="1870201"/>
            <a:ext cx="3089910" cy="0"/>
          </a:xfrm>
          <a:custGeom>
            <a:avLst/>
            <a:gdLst/>
            <a:ahLst/>
            <a:cxnLst/>
            <a:rect l="l" t="t" r="r" b="b"/>
            <a:pathLst>
              <a:path w="3089909">
                <a:moveTo>
                  <a:pt x="0" y="0"/>
                </a:moveTo>
                <a:lnTo>
                  <a:pt x="308965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958207" y="1870201"/>
            <a:ext cx="0" cy="2691765"/>
          </a:xfrm>
          <a:custGeom>
            <a:avLst/>
            <a:gdLst/>
            <a:ahLst/>
            <a:cxnLst/>
            <a:rect l="l" t="t" r="r" b="b"/>
            <a:pathLst>
              <a:path h="2691765">
                <a:moveTo>
                  <a:pt x="0" y="0"/>
                </a:moveTo>
                <a:lnTo>
                  <a:pt x="0" y="26915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958207" y="4561713"/>
            <a:ext cx="3089910" cy="0"/>
          </a:xfrm>
          <a:custGeom>
            <a:avLst/>
            <a:gdLst/>
            <a:ahLst/>
            <a:cxnLst/>
            <a:rect l="l" t="t" r="r" b="b"/>
            <a:pathLst>
              <a:path w="3089909">
                <a:moveTo>
                  <a:pt x="0" y="0"/>
                </a:moveTo>
                <a:lnTo>
                  <a:pt x="308965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47863" y="1870201"/>
            <a:ext cx="0" cy="2691765"/>
          </a:xfrm>
          <a:custGeom>
            <a:avLst/>
            <a:gdLst/>
            <a:ahLst/>
            <a:cxnLst/>
            <a:rect l="l" t="t" r="r" b="b"/>
            <a:pathLst>
              <a:path h="2691765">
                <a:moveTo>
                  <a:pt x="0" y="269151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4451" y="4736388"/>
            <a:ext cx="8101330" cy="141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25120" algn="l"/>
                <a:tab pos="8087995" algn="l"/>
              </a:tabLst>
            </a:pPr>
            <a:r>
              <a:rPr sz="750" u="sng" dirty="0">
                <a:uFill>
                  <a:solidFill>
                    <a:srgbClr val="000000"/>
                  </a:solidFill>
                </a:uFill>
                <a:latin typeface="Times New Roman" panose="02020603050405020304"/>
                <a:cs typeface="Times New Roman" panose="02020603050405020304"/>
              </a:rPr>
              <a:t> 	</a:t>
            </a:r>
            <a:r>
              <a:rPr sz="750" u="sng" dirty="0">
                <a:uFill>
                  <a:solidFill>
                    <a:srgbClr val="000000"/>
                  </a:solidFill>
                </a:uFill>
                <a:latin typeface="微软雅黑" panose="020B0503020204020204" charset="-122"/>
                <a:cs typeface="微软雅黑" panose="020B0503020204020204" charset="-122"/>
              </a:rPr>
              <a:t>数据来源：中</a:t>
            </a:r>
            <a:r>
              <a:rPr sz="750" u="sng" spc="-10" dirty="0">
                <a:uFill>
                  <a:solidFill>
                    <a:srgbClr val="000000"/>
                  </a:solidFill>
                </a:uFill>
                <a:latin typeface="微软雅黑" panose="020B0503020204020204" charset="-122"/>
                <a:cs typeface="微软雅黑" panose="020B0503020204020204" charset="-122"/>
              </a:rPr>
              <a:t>国</a:t>
            </a:r>
            <a:r>
              <a:rPr sz="750" u="sng" dirty="0">
                <a:uFill>
                  <a:solidFill>
                    <a:srgbClr val="000000"/>
                  </a:solidFill>
                </a:uFill>
                <a:latin typeface="微软雅黑" panose="020B0503020204020204" charset="-122"/>
                <a:cs typeface="微软雅黑" panose="020B0503020204020204" charset="-122"/>
              </a:rPr>
              <a:t>汽</a:t>
            </a:r>
            <a:r>
              <a:rPr sz="750" u="sng" spc="-10" dirty="0">
                <a:uFill>
                  <a:solidFill>
                    <a:srgbClr val="000000"/>
                  </a:solidFill>
                </a:uFill>
                <a:latin typeface="微软雅黑" panose="020B0503020204020204" charset="-122"/>
                <a:cs typeface="微软雅黑" panose="020B0503020204020204" charset="-122"/>
              </a:rPr>
              <a:t>车</a:t>
            </a:r>
            <a:r>
              <a:rPr sz="750" u="sng" dirty="0">
                <a:uFill>
                  <a:solidFill>
                    <a:srgbClr val="000000"/>
                  </a:solidFill>
                </a:uFill>
                <a:latin typeface="微软雅黑" panose="020B0503020204020204" charset="-122"/>
                <a:cs typeface="微软雅黑" panose="020B0503020204020204" charset="-122"/>
              </a:rPr>
              <a:t>工</a:t>
            </a:r>
            <a:r>
              <a:rPr sz="750" u="sng" spc="-10" dirty="0">
                <a:uFill>
                  <a:solidFill>
                    <a:srgbClr val="000000"/>
                  </a:solidFill>
                </a:uFill>
                <a:latin typeface="微软雅黑" panose="020B0503020204020204" charset="-122"/>
                <a:cs typeface="微软雅黑" panose="020B0503020204020204" charset="-122"/>
              </a:rPr>
              <a:t>业</a:t>
            </a:r>
            <a:r>
              <a:rPr sz="750" u="sng" dirty="0">
                <a:uFill>
                  <a:solidFill>
                    <a:srgbClr val="000000"/>
                  </a:solidFill>
                </a:uFill>
                <a:latin typeface="微软雅黑" panose="020B0503020204020204" charset="-122"/>
                <a:cs typeface="微软雅黑" panose="020B0503020204020204" charset="-122"/>
              </a:rPr>
              <a:t>协</a:t>
            </a:r>
            <a:r>
              <a:rPr sz="750" u="sng" spc="0" dirty="0">
                <a:uFill>
                  <a:solidFill>
                    <a:srgbClr val="000000"/>
                  </a:solidFill>
                </a:uFill>
                <a:latin typeface="微软雅黑" panose="020B0503020204020204" charset="-122"/>
                <a:cs typeface="微软雅黑" panose="020B0503020204020204" charset="-122"/>
              </a:rPr>
              <a:t>会</a:t>
            </a:r>
            <a:r>
              <a:rPr sz="750" u="sng" dirty="0">
                <a:uFill>
                  <a:solidFill>
                    <a:srgbClr val="000000"/>
                  </a:solidFill>
                </a:uFill>
                <a:latin typeface="微软雅黑" panose="020B0503020204020204" charset="-122"/>
                <a:cs typeface="微软雅黑" panose="020B0503020204020204" charset="-122"/>
              </a:rPr>
              <a:t>	</a:t>
            </a:r>
            <a:endParaRPr sz="75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83639" y="960119"/>
            <a:ext cx="6776720" cy="38119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06679" y="520700"/>
            <a:ext cx="21615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/>
              <a:t>出车后效果图；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151" y="4869560"/>
            <a:ext cx="8075930" cy="0"/>
          </a:xfrm>
          <a:custGeom>
            <a:avLst/>
            <a:gdLst/>
            <a:ahLst/>
            <a:cxnLst/>
            <a:rect l="l" t="t" r="r" b="b"/>
            <a:pathLst>
              <a:path w="8075930">
                <a:moveTo>
                  <a:pt x="8075707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16145" cy="365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83969" y="1053503"/>
            <a:ext cx="6576059" cy="593090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539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25"/>
              </a:spcBef>
              <a:tabLst>
                <a:tab pos="605155" algn="l"/>
              </a:tabLst>
            </a:pPr>
            <a:r>
              <a:rPr sz="30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目	录</a:t>
            </a:r>
            <a:endParaRPr sz="3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84477" y="1924469"/>
            <a:ext cx="6576059" cy="593090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6921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545"/>
              </a:spcBef>
            </a:pPr>
            <a:r>
              <a:rPr sz="2800" b="1" spc="-5" dirty="0">
                <a:solidFill>
                  <a:srgbClr val="FFFFFF"/>
                </a:solidFill>
              </a:rPr>
              <a:t>市场回顾</a:t>
            </a:r>
            <a:endParaRPr sz="2800"/>
          </a:p>
        </p:txBody>
      </p:sp>
      <p:sp>
        <p:nvSpPr>
          <p:cNvPr id="6" name="object 6"/>
          <p:cNvSpPr txBox="1"/>
          <p:nvPr/>
        </p:nvSpPr>
        <p:spPr>
          <a:xfrm>
            <a:off x="1284986" y="2795562"/>
            <a:ext cx="6576059" cy="593090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6921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545"/>
              </a:spcBef>
            </a:pPr>
            <a:r>
              <a:rPr sz="28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活动规划</a:t>
            </a:r>
            <a:endParaRPr sz="2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85366" y="3666629"/>
            <a:ext cx="6576059" cy="593090"/>
          </a:xfrm>
          <a:prstGeom prst="rect">
            <a:avLst/>
          </a:prstGeom>
          <a:solidFill>
            <a:srgbClr val="7E7E7E"/>
          </a:solidFill>
        </p:spPr>
        <p:txBody>
          <a:bodyPr vert="horz" wrap="square" lIns="0" tIns="6985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550"/>
              </a:spcBef>
            </a:pPr>
            <a:r>
              <a:rPr sz="28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活动执行</a:t>
            </a:r>
            <a:endParaRPr sz="28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49195" y="1360932"/>
            <a:ext cx="368807" cy="2225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7151" y="4869560"/>
            <a:ext cx="8075930" cy="0"/>
          </a:xfrm>
          <a:custGeom>
            <a:avLst/>
            <a:gdLst/>
            <a:ahLst/>
            <a:cxnLst/>
            <a:rect l="l" t="t" r="r" b="b"/>
            <a:pathLst>
              <a:path w="8075930">
                <a:moveTo>
                  <a:pt x="8075707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49195" y="1828800"/>
            <a:ext cx="368807" cy="2209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4716145" cy="3653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49195" y="2296667"/>
            <a:ext cx="368807" cy="2194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949195" y="2763011"/>
            <a:ext cx="368807" cy="2194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49195" y="3709415"/>
            <a:ext cx="368807" cy="207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06679" y="499694"/>
            <a:ext cx="246507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/>
              <a:t>活动项目一览</a:t>
            </a:r>
            <a:r>
              <a:rPr b="1" spc="-15" dirty="0"/>
              <a:t>表</a:t>
            </a:r>
            <a:r>
              <a:rPr b="1" dirty="0"/>
              <a:t>；</a:t>
            </a:r>
          </a:p>
        </p:txBody>
      </p:sp>
      <p:sp>
        <p:nvSpPr>
          <p:cNvPr id="10" name="object 10"/>
          <p:cNvSpPr/>
          <p:nvPr/>
        </p:nvSpPr>
        <p:spPr>
          <a:xfrm>
            <a:off x="1949195" y="3230879"/>
            <a:ext cx="368807" cy="2194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49195" y="4165091"/>
            <a:ext cx="368807" cy="21945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27659" y="1475739"/>
            <a:ext cx="8157209" cy="0"/>
          </a:xfrm>
          <a:custGeom>
            <a:avLst/>
            <a:gdLst/>
            <a:ahLst/>
            <a:cxnLst/>
            <a:rect l="l" t="t" r="r" b="b"/>
            <a:pathLst>
              <a:path w="8157209">
                <a:moveTo>
                  <a:pt x="0" y="0"/>
                </a:moveTo>
                <a:lnTo>
                  <a:pt x="8157210" y="0"/>
                </a:lnTo>
              </a:path>
            </a:pathLst>
          </a:custGeom>
          <a:ln w="9525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7659" y="1943100"/>
            <a:ext cx="8157209" cy="0"/>
          </a:xfrm>
          <a:custGeom>
            <a:avLst/>
            <a:gdLst/>
            <a:ahLst/>
            <a:cxnLst/>
            <a:rect l="l" t="t" r="r" b="b"/>
            <a:pathLst>
              <a:path w="8157209">
                <a:moveTo>
                  <a:pt x="0" y="0"/>
                </a:moveTo>
                <a:lnTo>
                  <a:pt x="8157210" y="0"/>
                </a:lnTo>
              </a:path>
            </a:pathLst>
          </a:custGeom>
          <a:ln w="9525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27659" y="3345179"/>
            <a:ext cx="8157209" cy="0"/>
          </a:xfrm>
          <a:custGeom>
            <a:avLst/>
            <a:gdLst/>
            <a:ahLst/>
            <a:cxnLst/>
            <a:rect l="l" t="t" r="r" b="b"/>
            <a:pathLst>
              <a:path w="8157209">
                <a:moveTo>
                  <a:pt x="0" y="0"/>
                </a:moveTo>
                <a:lnTo>
                  <a:pt x="8157210" y="0"/>
                </a:lnTo>
              </a:path>
            </a:pathLst>
          </a:custGeom>
          <a:ln w="9525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27659" y="2877820"/>
            <a:ext cx="8157209" cy="0"/>
          </a:xfrm>
          <a:custGeom>
            <a:avLst/>
            <a:gdLst/>
            <a:ahLst/>
            <a:cxnLst/>
            <a:rect l="l" t="t" r="r" b="b"/>
            <a:pathLst>
              <a:path w="8157209">
                <a:moveTo>
                  <a:pt x="0" y="0"/>
                </a:moveTo>
                <a:lnTo>
                  <a:pt x="8157210" y="0"/>
                </a:lnTo>
              </a:path>
            </a:pathLst>
          </a:custGeom>
          <a:ln w="9525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27659" y="3812540"/>
            <a:ext cx="8157209" cy="0"/>
          </a:xfrm>
          <a:custGeom>
            <a:avLst/>
            <a:gdLst/>
            <a:ahLst/>
            <a:cxnLst/>
            <a:rect l="l" t="t" r="r" b="b"/>
            <a:pathLst>
              <a:path w="8157209">
                <a:moveTo>
                  <a:pt x="0" y="0"/>
                </a:moveTo>
                <a:lnTo>
                  <a:pt x="8157210" y="0"/>
                </a:lnTo>
              </a:path>
            </a:pathLst>
          </a:custGeom>
          <a:ln w="9525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27659" y="2410460"/>
            <a:ext cx="8157209" cy="0"/>
          </a:xfrm>
          <a:custGeom>
            <a:avLst/>
            <a:gdLst/>
            <a:ahLst/>
            <a:cxnLst/>
            <a:rect l="l" t="t" r="r" b="b"/>
            <a:pathLst>
              <a:path w="8157209">
                <a:moveTo>
                  <a:pt x="0" y="0"/>
                </a:moveTo>
                <a:lnTo>
                  <a:pt x="8157210" y="0"/>
                </a:lnTo>
              </a:path>
            </a:pathLst>
          </a:custGeom>
          <a:ln w="9525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950720" y="1339850"/>
            <a:ext cx="365760" cy="218440"/>
          </a:xfrm>
          <a:custGeom>
            <a:avLst/>
            <a:gdLst/>
            <a:ahLst/>
            <a:cxnLst/>
            <a:rect l="l" t="t" r="r" b="b"/>
            <a:pathLst>
              <a:path w="365760" h="218440">
                <a:moveTo>
                  <a:pt x="365760" y="109220"/>
                </a:moveTo>
                <a:lnTo>
                  <a:pt x="0" y="109220"/>
                </a:lnTo>
                <a:lnTo>
                  <a:pt x="182880" y="218439"/>
                </a:lnTo>
                <a:lnTo>
                  <a:pt x="365760" y="109220"/>
                </a:lnTo>
                <a:close/>
              </a:path>
              <a:path w="365760" h="218440">
                <a:moveTo>
                  <a:pt x="274319" y="0"/>
                </a:moveTo>
                <a:lnTo>
                  <a:pt x="91440" y="0"/>
                </a:lnTo>
                <a:lnTo>
                  <a:pt x="91440" y="109220"/>
                </a:lnTo>
                <a:lnTo>
                  <a:pt x="274319" y="109220"/>
                </a:lnTo>
                <a:lnTo>
                  <a:pt x="27431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950720" y="1807210"/>
            <a:ext cx="365760" cy="218440"/>
          </a:xfrm>
          <a:custGeom>
            <a:avLst/>
            <a:gdLst/>
            <a:ahLst/>
            <a:cxnLst/>
            <a:rect l="l" t="t" r="r" b="b"/>
            <a:pathLst>
              <a:path w="365760" h="218439">
                <a:moveTo>
                  <a:pt x="365760" y="109219"/>
                </a:moveTo>
                <a:lnTo>
                  <a:pt x="0" y="109219"/>
                </a:lnTo>
                <a:lnTo>
                  <a:pt x="182880" y="218439"/>
                </a:lnTo>
                <a:lnTo>
                  <a:pt x="365760" y="109219"/>
                </a:lnTo>
                <a:close/>
              </a:path>
              <a:path w="365760" h="218439">
                <a:moveTo>
                  <a:pt x="274319" y="0"/>
                </a:moveTo>
                <a:lnTo>
                  <a:pt x="91440" y="0"/>
                </a:lnTo>
                <a:lnTo>
                  <a:pt x="91440" y="109219"/>
                </a:lnTo>
                <a:lnTo>
                  <a:pt x="274319" y="109219"/>
                </a:lnTo>
                <a:lnTo>
                  <a:pt x="27431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950720" y="2274570"/>
            <a:ext cx="365760" cy="216535"/>
          </a:xfrm>
          <a:custGeom>
            <a:avLst/>
            <a:gdLst/>
            <a:ahLst/>
            <a:cxnLst/>
            <a:rect l="l" t="t" r="r" b="b"/>
            <a:pathLst>
              <a:path w="365760" h="216535">
                <a:moveTo>
                  <a:pt x="365760" y="108331"/>
                </a:moveTo>
                <a:lnTo>
                  <a:pt x="0" y="108331"/>
                </a:lnTo>
                <a:lnTo>
                  <a:pt x="182880" y="216535"/>
                </a:lnTo>
                <a:lnTo>
                  <a:pt x="365760" y="108331"/>
                </a:lnTo>
                <a:close/>
              </a:path>
              <a:path w="365760" h="216535">
                <a:moveTo>
                  <a:pt x="274319" y="0"/>
                </a:moveTo>
                <a:lnTo>
                  <a:pt x="91440" y="0"/>
                </a:lnTo>
                <a:lnTo>
                  <a:pt x="91440" y="108331"/>
                </a:lnTo>
                <a:lnTo>
                  <a:pt x="274319" y="108331"/>
                </a:lnTo>
                <a:lnTo>
                  <a:pt x="27431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950720" y="2741929"/>
            <a:ext cx="365760" cy="215900"/>
          </a:xfrm>
          <a:custGeom>
            <a:avLst/>
            <a:gdLst/>
            <a:ahLst/>
            <a:cxnLst/>
            <a:rect l="l" t="t" r="r" b="b"/>
            <a:pathLst>
              <a:path w="365760" h="215900">
                <a:moveTo>
                  <a:pt x="365760" y="107950"/>
                </a:moveTo>
                <a:lnTo>
                  <a:pt x="0" y="107950"/>
                </a:lnTo>
                <a:lnTo>
                  <a:pt x="182880" y="215900"/>
                </a:lnTo>
                <a:lnTo>
                  <a:pt x="365760" y="107950"/>
                </a:lnTo>
                <a:close/>
              </a:path>
              <a:path w="365760" h="215900">
                <a:moveTo>
                  <a:pt x="274319" y="0"/>
                </a:moveTo>
                <a:lnTo>
                  <a:pt x="91440" y="0"/>
                </a:lnTo>
                <a:lnTo>
                  <a:pt x="91440" y="107950"/>
                </a:lnTo>
                <a:lnTo>
                  <a:pt x="274319" y="107950"/>
                </a:lnTo>
                <a:lnTo>
                  <a:pt x="27431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950720" y="3688079"/>
            <a:ext cx="365760" cy="203835"/>
          </a:xfrm>
          <a:custGeom>
            <a:avLst/>
            <a:gdLst/>
            <a:ahLst/>
            <a:cxnLst/>
            <a:rect l="l" t="t" r="r" b="b"/>
            <a:pathLst>
              <a:path w="365760" h="203835">
                <a:moveTo>
                  <a:pt x="365760" y="101981"/>
                </a:moveTo>
                <a:lnTo>
                  <a:pt x="0" y="101981"/>
                </a:lnTo>
                <a:lnTo>
                  <a:pt x="182880" y="203835"/>
                </a:lnTo>
                <a:lnTo>
                  <a:pt x="365760" y="101981"/>
                </a:lnTo>
                <a:close/>
              </a:path>
              <a:path w="365760" h="203835">
                <a:moveTo>
                  <a:pt x="274319" y="0"/>
                </a:moveTo>
                <a:lnTo>
                  <a:pt x="91440" y="0"/>
                </a:lnTo>
                <a:lnTo>
                  <a:pt x="91440" y="101981"/>
                </a:lnTo>
                <a:lnTo>
                  <a:pt x="274319" y="101981"/>
                </a:lnTo>
                <a:lnTo>
                  <a:pt x="27431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950720" y="3209289"/>
            <a:ext cx="365760" cy="215900"/>
          </a:xfrm>
          <a:custGeom>
            <a:avLst/>
            <a:gdLst/>
            <a:ahLst/>
            <a:cxnLst/>
            <a:rect l="l" t="t" r="r" b="b"/>
            <a:pathLst>
              <a:path w="365760" h="215900">
                <a:moveTo>
                  <a:pt x="365760" y="107950"/>
                </a:moveTo>
                <a:lnTo>
                  <a:pt x="0" y="107950"/>
                </a:lnTo>
                <a:lnTo>
                  <a:pt x="182880" y="215900"/>
                </a:lnTo>
                <a:lnTo>
                  <a:pt x="365760" y="107950"/>
                </a:lnTo>
                <a:close/>
              </a:path>
              <a:path w="365760" h="215900">
                <a:moveTo>
                  <a:pt x="274319" y="0"/>
                </a:moveTo>
                <a:lnTo>
                  <a:pt x="91440" y="0"/>
                </a:lnTo>
                <a:lnTo>
                  <a:pt x="91440" y="107950"/>
                </a:lnTo>
                <a:lnTo>
                  <a:pt x="274319" y="107950"/>
                </a:lnTo>
                <a:lnTo>
                  <a:pt x="27431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27659" y="4279900"/>
            <a:ext cx="8157209" cy="0"/>
          </a:xfrm>
          <a:custGeom>
            <a:avLst/>
            <a:gdLst/>
            <a:ahLst/>
            <a:cxnLst/>
            <a:rect l="l" t="t" r="r" b="b"/>
            <a:pathLst>
              <a:path w="8157209">
                <a:moveTo>
                  <a:pt x="0" y="0"/>
                </a:moveTo>
                <a:lnTo>
                  <a:pt x="8157210" y="0"/>
                </a:lnTo>
              </a:path>
            </a:pathLst>
          </a:custGeom>
          <a:ln w="9525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950720" y="4144009"/>
            <a:ext cx="365760" cy="215265"/>
          </a:xfrm>
          <a:custGeom>
            <a:avLst/>
            <a:gdLst/>
            <a:ahLst/>
            <a:cxnLst/>
            <a:rect l="l" t="t" r="r" b="b"/>
            <a:pathLst>
              <a:path w="365760" h="215264">
                <a:moveTo>
                  <a:pt x="365760" y="107632"/>
                </a:moveTo>
                <a:lnTo>
                  <a:pt x="0" y="107632"/>
                </a:lnTo>
                <a:lnTo>
                  <a:pt x="182880" y="215264"/>
                </a:lnTo>
                <a:lnTo>
                  <a:pt x="365760" y="107632"/>
                </a:lnTo>
                <a:close/>
              </a:path>
              <a:path w="365760" h="215264">
                <a:moveTo>
                  <a:pt x="274319" y="0"/>
                </a:moveTo>
                <a:lnTo>
                  <a:pt x="91440" y="0"/>
                </a:lnTo>
                <a:lnTo>
                  <a:pt x="91440" y="107632"/>
                </a:lnTo>
                <a:lnTo>
                  <a:pt x="274319" y="107632"/>
                </a:lnTo>
                <a:lnTo>
                  <a:pt x="27431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642924" y="1118742"/>
            <a:ext cx="7087870" cy="34766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5285">
              <a:lnSpc>
                <a:spcPct val="100000"/>
              </a:lnSpc>
              <a:spcBef>
                <a:spcPts val="100"/>
              </a:spcBef>
              <a:tabLst>
                <a:tab pos="2045335" algn="l"/>
              </a:tabLst>
            </a:pPr>
            <a:r>
              <a:rPr sz="1800" b="1" baseline="20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客户入场	</a:t>
            </a:r>
            <a:r>
              <a:rPr sz="120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工作人员对进场的人员进行把关与招待，来宾率先体验自由式的视觉布置；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 panose="02020603050405020304"/>
              <a:cs typeface="Times New Roman" panose="02020603050405020304"/>
            </a:endParaRPr>
          </a:p>
          <a:p>
            <a:pPr marL="222885">
              <a:lnSpc>
                <a:spcPct val="100000"/>
              </a:lnSpc>
              <a:tabLst>
                <a:tab pos="2045335" algn="l"/>
              </a:tabLst>
            </a:pPr>
            <a:r>
              <a:rPr sz="1800" b="1" baseline="20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自由故事演绎	</a:t>
            </a:r>
            <a:r>
              <a:rPr sz="120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时长为20分钟的演艺节目表演及企业</a:t>
            </a:r>
            <a:r>
              <a:rPr sz="1200" spc="-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TVC</a:t>
            </a:r>
            <a:r>
              <a:rPr sz="120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播放；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 panose="02020603050405020304"/>
              <a:cs typeface="Times New Roman" panose="02020603050405020304"/>
            </a:endParaRPr>
          </a:p>
          <a:p>
            <a:pPr marR="2829560" algn="ctr">
              <a:lnSpc>
                <a:spcPct val="100000"/>
              </a:lnSpc>
              <a:tabLst>
                <a:tab pos="1517015" algn="l"/>
              </a:tabLst>
            </a:pPr>
            <a:r>
              <a:rPr sz="1800" b="1" baseline="20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晚宴	</a:t>
            </a:r>
            <a:r>
              <a:rPr sz="120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到场来宾现场享用晚宴；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 panose="02020603050405020304"/>
              <a:cs typeface="Times New Roman" panose="02020603050405020304"/>
            </a:endParaRPr>
          </a:p>
          <a:p>
            <a:pPr marL="375285">
              <a:lnSpc>
                <a:spcPct val="100000"/>
              </a:lnSpc>
              <a:tabLst>
                <a:tab pos="2045335" algn="l"/>
              </a:tabLst>
            </a:pPr>
            <a:r>
              <a:rPr sz="1800" b="1" baseline="20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领导发言	</a:t>
            </a:r>
            <a:r>
              <a:rPr sz="120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企业方领导代表发言；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900">
              <a:latin typeface="Times New Roman" panose="02020603050405020304"/>
              <a:cs typeface="Times New Roman" panose="02020603050405020304"/>
            </a:endParaRPr>
          </a:p>
          <a:p>
            <a:pPr marL="222885">
              <a:lnSpc>
                <a:spcPct val="100000"/>
              </a:lnSpc>
              <a:tabLst>
                <a:tab pos="2045335" algn="l"/>
              </a:tabLst>
            </a:pPr>
            <a:r>
              <a:rPr sz="1800" b="1" baseline="20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新车上市仪式	</a:t>
            </a:r>
            <a:r>
              <a:rPr sz="120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新车上市仪式；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tabLst>
                <a:tab pos="2045335" algn="l"/>
              </a:tabLst>
            </a:pPr>
            <a:r>
              <a:rPr sz="1800" b="1" baseline="20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新车讲解</a:t>
            </a:r>
            <a:r>
              <a:rPr sz="1800" b="1" spc="-7" baseline="20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+</a:t>
            </a:r>
            <a:r>
              <a:rPr sz="1800" b="1" baseline="20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价格公布	</a:t>
            </a:r>
            <a:r>
              <a:rPr sz="120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企业方专人讲解新车并公布新车价格；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 panose="02020603050405020304"/>
              <a:cs typeface="Times New Roman" panose="02020603050405020304"/>
            </a:endParaRPr>
          </a:p>
          <a:p>
            <a:pPr marL="375285">
              <a:lnSpc>
                <a:spcPct val="100000"/>
              </a:lnSpc>
              <a:spcBef>
                <a:spcPts val="5"/>
              </a:spcBef>
              <a:tabLst>
                <a:tab pos="2045335" algn="l"/>
              </a:tabLst>
            </a:pPr>
            <a:r>
              <a:rPr sz="1800" b="1" baseline="20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车主证言	</a:t>
            </a:r>
            <a:r>
              <a:rPr sz="1200" spc="-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邀请老车主现场证言；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900">
              <a:latin typeface="Times New Roman" panose="02020603050405020304"/>
              <a:cs typeface="Times New Roman" panose="02020603050405020304"/>
            </a:endParaRPr>
          </a:p>
          <a:p>
            <a:pPr marL="375285">
              <a:lnSpc>
                <a:spcPct val="100000"/>
              </a:lnSpc>
              <a:tabLst>
                <a:tab pos="2045335" algn="l"/>
              </a:tabLst>
            </a:pPr>
            <a:r>
              <a:rPr sz="1800" b="1" baseline="20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媒体采访	</a:t>
            </a:r>
            <a:r>
              <a:rPr sz="120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媒体专访区域15分钟专访；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151" y="4869560"/>
            <a:ext cx="8075930" cy="0"/>
          </a:xfrm>
          <a:custGeom>
            <a:avLst/>
            <a:gdLst/>
            <a:ahLst/>
            <a:cxnLst/>
            <a:rect l="l" t="t" r="r" b="b"/>
            <a:pathLst>
              <a:path w="8075930">
                <a:moveTo>
                  <a:pt x="8075707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16145" cy="365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3999" cy="51434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285750"/>
            <a:ext cx="9144000" cy="521970"/>
          </a:xfrm>
          <a:custGeom>
            <a:avLst/>
            <a:gdLst/>
            <a:ahLst/>
            <a:cxnLst/>
            <a:rect l="l" t="t" r="r" b="b"/>
            <a:pathLst>
              <a:path w="9144000" h="521970">
                <a:moveTo>
                  <a:pt x="0" y="521970"/>
                </a:moveTo>
                <a:lnTo>
                  <a:pt x="9143999" y="521970"/>
                </a:lnTo>
                <a:lnTo>
                  <a:pt x="9144000" y="0"/>
                </a:lnTo>
                <a:lnTo>
                  <a:pt x="0" y="0"/>
                </a:lnTo>
                <a:lnTo>
                  <a:pt x="0" y="521970"/>
                </a:lnTo>
                <a:close/>
              </a:path>
            </a:pathLst>
          </a:custGeom>
          <a:solidFill>
            <a:srgbClr val="7E7E7E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8739" y="305180"/>
            <a:ext cx="89065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FFFF00"/>
                </a:solidFill>
              </a:rPr>
              <a:t>第一眼，就要惊爆眼球！让人感受到现场的科技与时尚！</a:t>
            </a:r>
            <a:endParaRPr sz="28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6679" y="499694"/>
            <a:ext cx="155003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/>
              <a:t>客</a:t>
            </a:r>
            <a:r>
              <a:rPr b="1" spc="-5" dirty="0"/>
              <a:t>户</a:t>
            </a:r>
            <a:r>
              <a:rPr b="1" dirty="0"/>
              <a:t>入</a:t>
            </a:r>
            <a:r>
              <a:rPr b="1" spc="-5" dirty="0"/>
              <a:t>场</a:t>
            </a:r>
            <a:r>
              <a:rPr b="1" dirty="0"/>
              <a:t>；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06679" y="1081786"/>
            <a:ext cx="76955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于上市会地点的外场设置视觉区，以科技、时尚元素进行布置，让到场的嘉宾在场外即可感受到现场与众</a:t>
            </a:r>
            <a:r>
              <a:rPr sz="1200" spc="-105" dirty="0">
                <a:latin typeface="微软雅黑" panose="020B0503020204020204" charset="-122"/>
                <a:cs typeface="微软雅黑" panose="020B0503020204020204" charset="-122"/>
              </a:rPr>
              <a:t>泰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E20</a:t>
            </a:r>
            <a:r>
              <a:rPr sz="1200" spc="0" dirty="0">
                <a:latin typeface="微软雅黑" panose="020B0503020204020204" charset="-122"/>
                <a:cs typeface="微软雅黑" panose="020B0503020204020204" charset="-122"/>
              </a:rPr>
              <a:t>0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紧 密契合的气息；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49275" y="1821814"/>
            <a:ext cx="3382645" cy="28174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83050" y="1824989"/>
            <a:ext cx="4505325" cy="281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151" y="4869560"/>
            <a:ext cx="8075930" cy="0"/>
          </a:xfrm>
          <a:custGeom>
            <a:avLst/>
            <a:gdLst/>
            <a:ahLst/>
            <a:cxnLst/>
            <a:rect l="l" t="t" r="r" b="b"/>
            <a:pathLst>
              <a:path w="8075930">
                <a:moveTo>
                  <a:pt x="8075707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16145" cy="365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57033" y="2589529"/>
            <a:ext cx="1759966" cy="15430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534539" y="2589276"/>
            <a:ext cx="1731390" cy="15433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4634" y="2587625"/>
            <a:ext cx="1673225" cy="15557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06679" y="499694"/>
            <a:ext cx="155003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/>
              <a:t>客</a:t>
            </a:r>
            <a:r>
              <a:rPr b="1" spc="-5" dirty="0"/>
              <a:t>户</a:t>
            </a:r>
            <a:r>
              <a:rPr b="1" dirty="0"/>
              <a:t>入</a:t>
            </a:r>
            <a:r>
              <a:rPr b="1" spc="-5" dirty="0"/>
              <a:t>场</a:t>
            </a:r>
            <a:r>
              <a:rPr b="1" dirty="0"/>
              <a:t>；</a:t>
            </a:r>
          </a:p>
        </p:txBody>
      </p:sp>
      <p:sp>
        <p:nvSpPr>
          <p:cNvPr id="8" name="object 8"/>
          <p:cNvSpPr/>
          <p:nvPr/>
        </p:nvSpPr>
        <p:spPr>
          <a:xfrm>
            <a:off x="4885054" y="2587625"/>
            <a:ext cx="1743710" cy="15551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51763" y="4238040"/>
            <a:ext cx="63500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礼仪引导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91052" y="4238040"/>
            <a:ext cx="63500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来宾签到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478271" y="4238040"/>
            <a:ext cx="63627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互动游戏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004060" y="3223895"/>
            <a:ext cx="424180" cy="318135"/>
          </a:xfrm>
          <a:custGeom>
            <a:avLst/>
            <a:gdLst/>
            <a:ahLst/>
            <a:cxnLst/>
            <a:rect l="l" t="t" r="r" b="b"/>
            <a:pathLst>
              <a:path w="424180" h="318135">
                <a:moveTo>
                  <a:pt x="265175" y="0"/>
                </a:moveTo>
                <a:lnTo>
                  <a:pt x="265175" y="79502"/>
                </a:lnTo>
                <a:lnTo>
                  <a:pt x="0" y="79502"/>
                </a:lnTo>
                <a:lnTo>
                  <a:pt x="0" y="238632"/>
                </a:lnTo>
                <a:lnTo>
                  <a:pt x="265175" y="238632"/>
                </a:lnTo>
                <a:lnTo>
                  <a:pt x="265175" y="318135"/>
                </a:lnTo>
                <a:lnTo>
                  <a:pt x="424179" y="159131"/>
                </a:lnTo>
                <a:lnTo>
                  <a:pt x="265175" y="0"/>
                </a:lnTo>
                <a:close/>
              </a:path>
            </a:pathLst>
          </a:custGeom>
          <a:solidFill>
            <a:srgbClr val="F795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354829" y="3223895"/>
            <a:ext cx="424180" cy="318135"/>
          </a:xfrm>
          <a:custGeom>
            <a:avLst/>
            <a:gdLst/>
            <a:ahLst/>
            <a:cxnLst/>
            <a:rect l="l" t="t" r="r" b="b"/>
            <a:pathLst>
              <a:path w="424179" h="318135">
                <a:moveTo>
                  <a:pt x="265175" y="0"/>
                </a:moveTo>
                <a:lnTo>
                  <a:pt x="265175" y="79502"/>
                </a:lnTo>
                <a:lnTo>
                  <a:pt x="0" y="79502"/>
                </a:lnTo>
                <a:lnTo>
                  <a:pt x="0" y="238632"/>
                </a:lnTo>
                <a:lnTo>
                  <a:pt x="265175" y="238632"/>
                </a:lnTo>
                <a:lnTo>
                  <a:pt x="265175" y="318135"/>
                </a:lnTo>
                <a:lnTo>
                  <a:pt x="424180" y="159131"/>
                </a:lnTo>
                <a:lnTo>
                  <a:pt x="265175" y="0"/>
                </a:lnTo>
                <a:close/>
              </a:path>
            </a:pathLst>
          </a:custGeom>
          <a:solidFill>
            <a:srgbClr val="F795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51763" y="1181480"/>
            <a:ext cx="3553460" cy="1155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微软雅黑" panose="020B0503020204020204" charset="-122"/>
                <a:cs typeface="微软雅黑" panose="020B0503020204020204" charset="-122"/>
              </a:rPr>
              <a:t>环节概述：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339725">
              <a:lnSpc>
                <a:spcPct val="100000"/>
              </a:lnSpc>
              <a:spcBef>
                <a:spcPts val="1220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时间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：16:30-17:30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339725" marR="5080">
              <a:lnSpc>
                <a:spcPct val="150000"/>
              </a:lnSpc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参与人群：企业领导、经销商、媒体、新老客户 事项：签到、互动游戏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724650" y="3223895"/>
            <a:ext cx="424180" cy="318135"/>
          </a:xfrm>
          <a:custGeom>
            <a:avLst/>
            <a:gdLst/>
            <a:ahLst/>
            <a:cxnLst/>
            <a:rect l="l" t="t" r="r" b="b"/>
            <a:pathLst>
              <a:path w="424179" h="318135">
                <a:moveTo>
                  <a:pt x="265175" y="0"/>
                </a:moveTo>
                <a:lnTo>
                  <a:pt x="265175" y="79502"/>
                </a:lnTo>
                <a:lnTo>
                  <a:pt x="0" y="79502"/>
                </a:lnTo>
                <a:lnTo>
                  <a:pt x="0" y="238632"/>
                </a:lnTo>
                <a:lnTo>
                  <a:pt x="265175" y="238632"/>
                </a:lnTo>
                <a:lnTo>
                  <a:pt x="265175" y="318135"/>
                </a:lnTo>
                <a:lnTo>
                  <a:pt x="424179" y="159131"/>
                </a:lnTo>
                <a:lnTo>
                  <a:pt x="265175" y="0"/>
                </a:lnTo>
                <a:close/>
              </a:path>
            </a:pathLst>
          </a:custGeom>
          <a:solidFill>
            <a:srgbClr val="F795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7784972" y="4238040"/>
            <a:ext cx="63500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嘉宾就坐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151" y="4869560"/>
            <a:ext cx="8075930" cy="0"/>
          </a:xfrm>
          <a:custGeom>
            <a:avLst/>
            <a:gdLst/>
            <a:ahLst/>
            <a:cxnLst/>
            <a:rect l="l" t="t" r="r" b="b"/>
            <a:pathLst>
              <a:path w="8075930">
                <a:moveTo>
                  <a:pt x="8075707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16145" cy="365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06679" y="499694"/>
            <a:ext cx="309880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/>
              <a:t>互动游</a:t>
            </a:r>
            <a:r>
              <a:rPr b="1" spc="-10" dirty="0"/>
              <a:t>戏</a:t>
            </a:r>
            <a:r>
              <a:rPr spc="-5" dirty="0">
                <a:latin typeface="微软雅黑" panose="020B0503020204020204" charset="-122"/>
                <a:cs typeface="微软雅黑" panose="020B0503020204020204" charset="-122"/>
              </a:rPr>
              <a:t>—</a:t>
            </a:r>
            <a:r>
              <a:rPr dirty="0">
                <a:latin typeface="微软雅黑" panose="020B0503020204020204" charset="-122"/>
                <a:cs typeface="微软雅黑" panose="020B0503020204020204" charset="-122"/>
              </a:rPr>
              <a:t>彩绘涂</a:t>
            </a:r>
            <a:r>
              <a:rPr spc="-10" dirty="0">
                <a:latin typeface="微软雅黑" panose="020B0503020204020204" charset="-122"/>
                <a:cs typeface="微软雅黑" panose="020B0503020204020204" charset="-122"/>
              </a:rPr>
              <a:t>鸦</a:t>
            </a:r>
            <a:r>
              <a:rPr b="1" dirty="0"/>
              <a:t>；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6679" y="1039113"/>
            <a:ext cx="7708900" cy="2934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众泰E20</a:t>
            </a:r>
            <a:r>
              <a:rPr sz="1200" spc="0" dirty="0">
                <a:latin typeface="微软雅黑" panose="020B0503020204020204" charset="-122"/>
                <a:cs typeface="微软雅黑" panose="020B0503020204020204" charset="-122"/>
              </a:rPr>
              <a:t>0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为充分体现车主的独特品味，具备可更换的车身面板，方便车主根据场合或心情随意变换车身面板。因此 根据这一特质，设置了涂鸦游戏，让来宾可根据自己的喜好创造专属于自己的众</a:t>
            </a:r>
            <a:r>
              <a:rPr sz="1200" spc="-80" dirty="0">
                <a:latin typeface="微软雅黑" panose="020B0503020204020204" charset="-122"/>
                <a:cs typeface="微软雅黑" panose="020B0503020204020204" charset="-122"/>
              </a:rPr>
              <a:t>泰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E200；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00">
              <a:latin typeface="Times New Roman" panose="02020603050405020304"/>
              <a:cs typeface="Times New Roman" panose="02020603050405020304"/>
            </a:endParaRPr>
          </a:p>
          <a:p>
            <a:pPr marL="84455">
              <a:lnSpc>
                <a:spcPct val="100000"/>
              </a:lnSpc>
              <a:spcBef>
                <a:spcPts val="5"/>
              </a:spcBef>
            </a:pP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游戏规则：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84455" marR="4062095">
              <a:lnSpc>
                <a:spcPct val="150000"/>
              </a:lnSpc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特制众泰E20</a:t>
            </a:r>
            <a:r>
              <a:rPr sz="1200" spc="0" dirty="0">
                <a:latin typeface="微软雅黑" panose="020B0503020204020204" charset="-122"/>
                <a:cs typeface="微软雅黑" panose="020B0503020204020204" charset="-122"/>
              </a:rPr>
              <a:t>0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车型套卡，在其上印制车型的正面、侧 面、后面角度的车型图片，让来宾根据自己的创意想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84455" marR="4061460">
              <a:lnSpc>
                <a:spcPct val="150000"/>
              </a:lnSpc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象进行车身涂鸦。活动中将涂鸦贴于大型展板进行展 示，由众泰E20</a:t>
            </a:r>
            <a:r>
              <a:rPr sz="1200" spc="0" dirty="0">
                <a:latin typeface="微软雅黑" panose="020B0503020204020204" charset="-122"/>
                <a:cs typeface="微软雅黑" panose="020B0503020204020204" charset="-122"/>
              </a:rPr>
              <a:t>0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在后期进行官方评分，综合评分前三 名的来宾可获得由众泰E20</a:t>
            </a:r>
            <a:r>
              <a:rPr sz="1200" spc="0" dirty="0">
                <a:latin typeface="微软雅黑" panose="020B0503020204020204" charset="-122"/>
                <a:cs typeface="微软雅黑" panose="020B0503020204020204" charset="-122"/>
              </a:rPr>
              <a:t>0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提供的小礼品一份，来宾 可凭有效身份证件在经销商店面处领取奖品。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726304" y="1797685"/>
            <a:ext cx="3700145" cy="27171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146294" y="2966847"/>
            <a:ext cx="1264920" cy="669290"/>
          </a:xfrm>
          <a:custGeom>
            <a:avLst/>
            <a:gdLst/>
            <a:ahLst/>
            <a:cxnLst/>
            <a:rect l="l" t="t" r="r" b="b"/>
            <a:pathLst>
              <a:path w="1264920" h="669289">
                <a:moveTo>
                  <a:pt x="1169034" y="0"/>
                </a:moveTo>
                <a:lnTo>
                  <a:pt x="0" y="313308"/>
                </a:lnTo>
                <a:lnTo>
                  <a:pt x="95376" y="669035"/>
                </a:lnTo>
                <a:lnTo>
                  <a:pt x="1264411" y="355726"/>
                </a:lnTo>
                <a:lnTo>
                  <a:pt x="11690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288534" y="3225292"/>
            <a:ext cx="454659" cy="305435"/>
          </a:xfrm>
          <a:custGeom>
            <a:avLst/>
            <a:gdLst/>
            <a:ahLst/>
            <a:cxnLst/>
            <a:rect l="l" t="t" r="r" b="b"/>
            <a:pathLst>
              <a:path w="454660" h="305435">
                <a:moveTo>
                  <a:pt x="82591" y="166369"/>
                </a:moveTo>
                <a:lnTo>
                  <a:pt x="51688" y="166369"/>
                </a:lnTo>
                <a:lnTo>
                  <a:pt x="57092" y="200969"/>
                </a:lnTo>
                <a:lnTo>
                  <a:pt x="55387" y="231997"/>
                </a:lnTo>
                <a:lnTo>
                  <a:pt x="46563" y="259453"/>
                </a:lnTo>
                <a:lnTo>
                  <a:pt x="30606" y="283337"/>
                </a:lnTo>
                <a:lnTo>
                  <a:pt x="52212" y="298957"/>
                </a:lnTo>
                <a:lnTo>
                  <a:pt x="57913" y="303196"/>
                </a:lnTo>
                <a:lnTo>
                  <a:pt x="60198" y="305053"/>
                </a:lnTo>
                <a:lnTo>
                  <a:pt x="71439" y="288030"/>
                </a:lnTo>
                <a:lnTo>
                  <a:pt x="79835" y="269351"/>
                </a:lnTo>
                <a:lnTo>
                  <a:pt x="85397" y="249029"/>
                </a:lnTo>
                <a:lnTo>
                  <a:pt x="88137" y="227075"/>
                </a:lnTo>
                <a:lnTo>
                  <a:pt x="124317" y="227075"/>
                </a:lnTo>
                <a:lnTo>
                  <a:pt x="130175" y="211455"/>
                </a:lnTo>
                <a:lnTo>
                  <a:pt x="87502" y="196976"/>
                </a:lnTo>
                <a:lnTo>
                  <a:pt x="86238" y="186717"/>
                </a:lnTo>
                <a:lnTo>
                  <a:pt x="84534" y="176149"/>
                </a:lnTo>
                <a:lnTo>
                  <a:pt x="82591" y="166369"/>
                </a:lnTo>
                <a:close/>
              </a:path>
              <a:path w="454660" h="305435">
                <a:moveTo>
                  <a:pt x="161036" y="132460"/>
                </a:moveTo>
                <a:lnTo>
                  <a:pt x="132079" y="140207"/>
                </a:lnTo>
                <a:lnTo>
                  <a:pt x="139668" y="179068"/>
                </a:lnTo>
                <a:lnTo>
                  <a:pt x="139723" y="180594"/>
                </a:lnTo>
                <a:lnTo>
                  <a:pt x="137922" y="214391"/>
                </a:lnTo>
                <a:lnTo>
                  <a:pt x="126543" y="244524"/>
                </a:lnTo>
                <a:lnTo>
                  <a:pt x="105663" y="270001"/>
                </a:lnTo>
                <a:lnTo>
                  <a:pt x="111517" y="273810"/>
                </a:lnTo>
                <a:lnTo>
                  <a:pt x="118014" y="278368"/>
                </a:lnTo>
                <a:lnTo>
                  <a:pt x="125130" y="283664"/>
                </a:lnTo>
                <a:lnTo>
                  <a:pt x="132841" y="289687"/>
                </a:lnTo>
                <a:lnTo>
                  <a:pt x="147224" y="272950"/>
                </a:lnTo>
                <a:lnTo>
                  <a:pt x="158178" y="254381"/>
                </a:lnTo>
                <a:lnTo>
                  <a:pt x="165703" y="234001"/>
                </a:lnTo>
                <a:lnTo>
                  <a:pt x="169799" y="211835"/>
                </a:lnTo>
                <a:lnTo>
                  <a:pt x="212260" y="211835"/>
                </a:lnTo>
                <a:lnTo>
                  <a:pt x="203390" y="206327"/>
                </a:lnTo>
                <a:lnTo>
                  <a:pt x="184630" y="187648"/>
                </a:lnTo>
                <a:lnTo>
                  <a:pt x="167893" y="163194"/>
                </a:lnTo>
                <a:lnTo>
                  <a:pt x="166536" y="155696"/>
                </a:lnTo>
                <a:lnTo>
                  <a:pt x="164941" y="148066"/>
                </a:lnTo>
                <a:lnTo>
                  <a:pt x="163078" y="140207"/>
                </a:lnTo>
                <a:lnTo>
                  <a:pt x="161036" y="132460"/>
                </a:lnTo>
                <a:close/>
              </a:path>
              <a:path w="454660" h="305435">
                <a:moveTo>
                  <a:pt x="212260" y="211835"/>
                </a:moveTo>
                <a:lnTo>
                  <a:pt x="169799" y="211835"/>
                </a:lnTo>
                <a:lnTo>
                  <a:pt x="183088" y="228338"/>
                </a:lnTo>
                <a:lnTo>
                  <a:pt x="197818" y="241839"/>
                </a:lnTo>
                <a:lnTo>
                  <a:pt x="214000" y="252341"/>
                </a:lnTo>
                <a:lnTo>
                  <a:pt x="231648" y="259841"/>
                </a:lnTo>
                <a:lnTo>
                  <a:pt x="234386" y="253460"/>
                </a:lnTo>
                <a:lnTo>
                  <a:pt x="237839" y="245744"/>
                </a:lnTo>
                <a:lnTo>
                  <a:pt x="242006" y="236696"/>
                </a:lnTo>
                <a:lnTo>
                  <a:pt x="246887" y="226313"/>
                </a:lnTo>
                <a:lnTo>
                  <a:pt x="224151" y="219219"/>
                </a:lnTo>
                <a:lnTo>
                  <a:pt x="212260" y="211835"/>
                </a:lnTo>
                <a:close/>
              </a:path>
              <a:path w="454660" h="305435">
                <a:moveTo>
                  <a:pt x="124317" y="227075"/>
                </a:moveTo>
                <a:lnTo>
                  <a:pt x="88137" y="227075"/>
                </a:lnTo>
                <a:lnTo>
                  <a:pt x="95617" y="230576"/>
                </a:lnTo>
                <a:lnTo>
                  <a:pt x="103203" y="234219"/>
                </a:lnTo>
                <a:lnTo>
                  <a:pt x="110908" y="238005"/>
                </a:lnTo>
                <a:lnTo>
                  <a:pt x="118744" y="241934"/>
                </a:lnTo>
                <a:lnTo>
                  <a:pt x="124317" y="227075"/>
                </a:lnTo>
                <a:close/>
              </a:path>
              <a:path w="454660" h="305435">
                <a:moveTo>
                  <a:pt x="355473" y="117347"/>
                </a:moveTo>
                <a:lnTo>
                  <a:pt x="326389" y="125094"/>
                </a:lnTo>
                <a:lnTo>
                  <a:pt x="344206" y="191896"/>
                </a:lnTo>
                <a:lnTo>
                  <a:pt x="346201" y="198881"/>
                </a:lnTo>
                <a:lnTo>
                  <a:pt x="343788" y="203453"/>
                </a:lnTo>
                <a:lnTo>
                  <a:pt x="330835" y="206882"/>
                </a:lnTo>
                <a:lnTo>
                  <a:pt x="322961" y="208660"/>
                </a:lnTo>
                <a:lnTo>
                  <a:pt x="313436" y="210565"/>
                </a:lnTo>
                <a:lnTo>
                  <a:pt x="316861" y="216116"/>
                </a:lnTo>
                <a:lnTo>
                  <a:pt x="320071" y="221916"/>
                </a:lnTo>
                <a:lnTo>
                  <a:pt x="323044" y="227978"/>
                </a:lnTo>
                <a:lnTo>
                  <a:pt x="325754" y="234314"/>
                </a:lnTo>
                <a:lnTo>
                  <a:pt x="344820" y="229092"/>
                </a:lnTo>
                <a:lnTo>
                  <a:pt x="377570" y="207518"/>
                </a:lnTo>
                <a:lnTo>
                  <a:pt x="377698" y="200406"/>
                </a:lnTo>
                <a:lnTo>
                  <a:pt x="375375" y="191754"/>
                </a:lnTo>
                <a:lnTo>
                  <a:pt x="372490" y="180594"/>
                </a:lnTo>
                <a:lnTo>
                  <a:pt x="451033" y="180594"/>
                </a:lnTo>
                <a:lnTo>
                  <a:pt x="451361" y="178562"/>
                </a:lnTo>
                <a:lnTo>
                  <a:pt x="371855" y="178562"/>
                </a:lnTo>
                <a:lnTo>
                  <a:pt x="355473" y="117347"/>
                </a:lnTo>
                <a:close/>
              </a:path>
              <a:path w="454660" h="305435">
                <a:moveTo>
                  <a:pt x="323276" y="164337"/>
                </a:moveTo>
                <a:lnTo>
                  <a:pt x="289940" y="164337"/>
                </a:lnTo>
                <a:lnTo>
                  <a:pt x="296872" y="166606"/>
                </a:lnTo>
                <a:lnTo>
                  <a:pt x="303958" y="169052"/>
                </a:lnTo>
                <a:lnTo>
                  <a:pt x="311211" y="171713"/>
                </a:lnTo>
                <a:lnTo>
                  <a:pt x="318642" y="174625"/>
                </a:lnTo>
                <a:lnTo>
                  <a:pt x="304201" y="183435"/>
                </a:lnTo>
                <a:lnTo>
                  <a:pt x="289593" y="191769"/>
                </a:lnTo>
                <a:lnTo>
                  <a:pt x="274673" y="199717"/>
                </a:lnTo>
                <a:lnTo>
                  <a:pt x="259461" y="207263"/>
                </a:lnTo>
                <a:lnTo>
                  <a:pt x="264481" y="212935"/>
                </a:lnTo>
                <a:lnTo>
                  <a:pt x="269239" y="218535"/>
                </a:lnTo>
                <a:lnTo>
                  <a:pt x="273712" y="224087"/>
                </a:lnTo>
                <a:lnTo>
                  <a:pt x="277875" y="229615"/>
                </a:lnTo>
                <a:lnTo>
                  <a:pt x="314801" y="206978"/>
                </a:lnTo>
                <a:lnTo>
                  <a:pt x="329775" y="197576"/>
                </a:lnTo>
                <a:lnTo>
                  <a:pt x="342391" y="189483"/>
                </a:lnTo>
                <a:lnTo>
                  <a:pt x="330188" y="173608"/>
                </a:lnTo>
                <a:lnTo>
                  <a:pt x="320039" y="173608"/>
                </a:lnTo>
                <a:lnTo>
                  <a:pt x="323276" y="164337"/>
                </a:lnTo>
                <a:close/>
              </a:path>
              <a:path w="454660" h="305435">
                <a:moveTo>
                  <a:pt x="112775" y="64515"/>
                </a:moveTo>
                <a:lnTo>
                  <a:pt x="75818" y="74294"/>
                </a:lnTo>
                <a:lnTo>
                  <a:pt x="65508" y="98254"/>
                </a:lnTo>
                <a:lnTo>
                  <a:pt x="49434" y="122142"/>
                </a:lnTo>
                <a:lnTo>
                  <a:pt x="27598" y="145982"/>
                </a:lnTo>
                <a:lnTo>
                  <a:pt x="0" y="169799"/>
                </a:lnTo>
                <a:lnTo>
                  <a:pt x="6286" y="175252"/>
                </a:lnTo>
                <a:lnTo>
                  <a:pt x="12572" y="180943"/>
                </a:lnTo>
                <a:lnTo>
                  <a:pt x="18859" y="186872"/>
                </a:lnTo>
                <a:lnTo>
                  <a:pt x="25145" y="193039"/>
                </a:lnTo>
                <a:lnTo>
                  <a:pt x="32311" y="186301"/>
                </a:lnTo>
                <a:lnTo>
                  <a:pt x="39131" y="179609"/>
                </a:lnTo>
                <a:lnTo>
                  <a:pt x="45594" y="172966"/>
                </a:lnTo>
                <a:lnTo>
                  <a:pt x="51688" y="166369"/>
                </a:lnTo>
                <a:lnTo>
                  <a:pt x="82591" y="166369"/>
                </a:lnTo>
                <a:lnTo>
                  <a:pt x="82099" y="164117"/>
                </a:lnTo>
                <a:lnTo>
                  <a:pt x="81193" y="160274"/>
                </a:lnTo>
                <a:lnTo>
                  <a:pt x="57023" y="160274"/>
                </a:lnTo>
                <a:lnTo>
                  <a:pt x="69973" y="144678"/>
                </a:lnTo>
                <a:lnTo>
                  <a:pt x="80994" y="129524"/>
                </a:lnTo>
                <a:lnTo>
                  <a:pt x="90062" y="114821"/>
                </a:lnTo>
                <a:lnTo>
                  <a:pt x="97154" y="100583"/>
                </a:lnTo>
                <a:lnTo>
                  <a:pt x="170767" y="100583"/>
                </a:lnTo>
                <a:lnTo>
                  <a:pt x="155956" y="96726"/>
                </a:lnTo>
                <a:lnTo>
                  <a:pt x="130895" y="86232"/>
                </a:lnTo>
                <a:lnTo>
                  <a:pt x="109092" y="72643"/>
                </a:lnTo>
                <a:lnTo>
                  <a:pt x="112775" y="64515"/>
                </a:lnTo>
                <a:close/>
              </a:path>
              <a:path w="454660" h="305435">
                <a:moveTo>
                  <a:pt x="312400" y="130809"/>
                </a:moveTo>
                <a:lnTo>
                  <a:pt x="280796" y="130809"/>
                </a:lnTo>
                <a:lnTo>
                  <a:pt x="272532" y="142071"/>
                </a:lnTo>
                <a:lnTo>
                  <a:pt x="262778" y="153177"/>
                </a:lnTo>
                <a:lnTo>
                  <a:pt x="251525" y="164117"/>
                </a:lnTo>
                <a:lnTo>
                  <a:pt x="238760" y="174878"/>
                </a:lnTo>
                <a:lnTo>
                  <a:pt x="245048" y="179068"/>
                </a:lnTo>
                <a:lnTo>
                  <a:pt x="251348" y="183435"/>
                </a:lnTo>
                <a:lnTo>
                  <a:pt x="257673" y="187969"/>
                </a:lnTo>
                <a:lnTo>
                  <a:pt x="264032" y="192658"/>
                </a:lnTo>
                <a:lnTo>
                  <a:pt x="271099" y="185537"/>
                </a:lnTo>
                <a:lnTo>
                  <a:pt x="277796" y="178450"/>
                </a:lnTo>
                <a:lnTo>
                  <a:pt x="284089" y="171388"/>
                </a:lnTo>
                <a:lnTo>
                  <a:pt x="289940" y="164337"/>
                </a:lnTo>
                <a:lnTo>
                  <a:pt x="323276" y="164337"/>
                </a:lnTo>
                <a:lnTo>
                  <a:pt x="326104" y="156718"/>
                </a:lnTo>
                <a:lnTo>
                  <a:pt x="328675" y="149859"/>
                </a:lnTo>
                <a:lnTo>
                  <a:pt x="305053" y="143128"/>
                </a:lnTo>
                <a:lnTo>
                  <a:pt x="309752" y="135762"/>
                </a:lnTo>
                <a:lnTo>
                  <a:pt x="312400" y="130809"/>
                </a:lnTo>
                <a:close/>
              </a:path>
              <a:path w="454660" h="305435">
                <a:moveTo>
                  <a:pt x="451033" y="180594"/>
                </a:moveTo>
                <a:lnTo>
                  <a:pt x="372490" y="180594"/>
                </a:lnTo>
                <a:lnTo>
                  <a:pt x="394303" y="182854"/>
                </a:lnTo>
                <a:lnTo>
                  <a:pt x="414400" y="185245"/>
                </a:lnTo>
                <a:lnTo>
                  <a:pt x="432784" y="187755"/>
                </a:lnTo>
                <a:lnTo>
                  <a:pt x="449452" y="190372"/>
                </a:lnTo>
                <a:lnTo>
                  <a:pt x="451033" y="180594"/>
                </a:lnTo>
                <a:close/>
              </a:path>
              <a:path w="454660" h="305435">
                <a:moveTo>
                  <a:pt x="414758" y="109093"/>
                </a:moveTo>
                <a:lnTo>
                  <a:pt x="361695" y="109093"/>
                </a:lnTo>
                <a:lnTo>
                  <a:pt x="367918" y="114426"/>
                </a:lnTo>
                <a:lnTo>
                  <a:pt x="374395" y="119125"/>
                </a:lnTo>
                <a:lnTo>
                  <a:pt x="381253" y="123189"/>
                </a:lnTo>
                <a:lnTo>
                  <a:pt x="375538" y="129158"/>
                </a:lnTo>
                <a:lnTo>
                  <a:pt x="369696" y="135000"/>
                </a:lnTo>
                <a:lnTo>
                  <a:pt x="363854" y="140715"/>
                </a:lnTo>
                <a:lnTo>
                  <a:pt x="381635" y="156971"/>
                </a:lnTo>
                <a:lnTo>
                  <a:pt x="376374" y="156971"/>
                </a:lnTo>
                <a:lnTo>
                  <a:pt x="371855" y="178562"/>
                </a:lnTo>
                <a:lnTo>
                  <a:pt x="451361" y="178562"/>
                </a:lnTo>
                <a:lnTo>
                  <a:pt x="454151" y="161289"/>
                </a:lnTo>
                <a:lnTo>
                  <a:pt x="438148" y="160008"/>
                </a:lnTo>
                <a:lnTo>
                  <a:pt x="420798" y="158845"/>
                </a:lnTo>
                <a:lnTo>
                  <a:pt x="402091" y="157825"/>
                </a:lnTo>
                <a:lnTo>
                  <a:pt x="382015" y="156971"/>
                </a:lnTo>
                <a:lnTo>
                  <a:pt x="381635" y="156971"/>
                </a:lnTo>
                <a:lnTo>
                  <a:pt x="376427" y="156718"/>
                </a:lnTo>
                <a:lnTo>
                  <a:pt x="382294" y="156718"/>
                </a:lnTo>
                <a:lnTo>
                  <a:pt x="406145" y="135000"/>
                </a:lnTo>
                <a:lnTo>
                  <a:pt x="446814" y="135000"/>
                </a:lnTo>
                <a:lnTo>
                  <a:pt x="448412" y="128396"/>
                </a:lnTo>
                <a:lnTo>
                  <a:pt x="450344" y="121157"/>
                </a:lnTo>
                <a:lnTo>
                  <a:pt x="452374" y="114172"/>
                </a:lnTo>
                <a:lnTo>
                  <a:pt x="435895" y="113198"/>
                </a:lnTo>
                <a:lnTo>
                  <a:pt x="420369" y="110664"/>
                </a:lnTo>
                <a:lnTo>
                  <a:pt x="414758" y="109093"/>
                </a:lnTo>
                <a:close/>
              </a:path>
              <a:path w="454660" h="305435">
                <a:moveTo>
                  <a:pt x="326770" y="169163"/>
                </a:moveTo>
                <a:lnTo>
                  <a:pt x="324612" y="170687"/>
                </a:lnTo>
                <a:lnTo>
                  <a:pt x="322325" y="172084"/>
                </a:lnTo>
                <a:lnTo>
                  <a:pt x="320039" y="173608"/>
                </a:lnTo>
                <a:lnTo>
                  <a:pt x="330188" y="173608"/>
                </a:lnTo>
                <a:lnTo>
                  <a:pt x="326770" y="169163"/>
                </a:lnTo>
                <a:close/>
              </a:path>
              <a:path w="454660" h="305435">
                <a:moveTo>
                  <a:pt x="79755" y="154177"/>
                </a:moveTo>
                <a:lnTo>
                  <a:pt x="57023" y="160274"/>
                </a:lnTo>
                <a:lnTo>
                  <a:pt x="81193" y="160274"/>
                </a:lnTo>
                <a:lnTo>
                  <a:pt x="79755" y="154177"/>
                </a:lnTo>
                <a:close/>
              </a:path>
              <a:path w="454660" h="305435">
                <a:moveTo>
                  <a:pt x="446814" y="135000"/>
                </a:moveTo>
                <a:lnTo>
                  <a:pt x="406145" y="135000"/>
                </a:lnTo>
                <a:lnTo>
                  <a:pt x="415341" y="138050"/>
                </a:lnTo>
                <a:lnTo>
                  <a:pt x="424846" y="140541"/>
                </a:lnTo>
                <a:lnTo>
                  <a:pt x="434685" y="142484"/>
                </a:lnTo>
                <a:lnTo>
                  <a:pt x="444880" y="143890"/>
                </a:lnTo>
                <a:lnTo>
                  <a:pt x="446631" y="135762"/>
                </a:lnTo>
                <a:lnTo>
                  <a:pt x="446814" y="135000"/>
                </a:lnTo>
                <a:close/>
              </a:path>
              <a:path w="454660" h="305435">
                <a:moveTo>
                  <a:pt x="327298" y="90296"/>
                </a:moveTo>
                <a:lnTo>
                  <a:pt x="297688" y="90296"/>
                </a:lnTo>
                <a:lnTo>
                  <a:pt x="296925" y="94614"/>
                </a:lnTo>
                <a:lnTo>
                  <a:pt x="295910" y="98932"/>
                </a:lnTo>
                <a:lnTo>
                  <a:pt x="294386" y="103124"/>
                </a:lnTo>
                <a:lnTo>
                  <a:pt x="226821" y="121284"/>
                </a:lnTo>
                <a:lnTo>
                  <a:pt x="232917" y="143637"/>
                </a:lnTo>
                <a:lnTo>
                  <a:pt x="280796" y="130809"/>
                </a:lnTo>
                <a:lnTo>
                  <a:pt x="312400" y="130809"/>
                </a:lnTo>
                <a:lnTo>
                  <a:pt x="313689" y="128396"/>
                </a:lnTo>
                <a:lnTo>
                  <a:pt x="317118" y="121157"/>
                </a:lnTo>
                <a:lnTo>
                  <a:pt x="361695" y="109093"/>
                </a:lnTo>
                <a:lnTo>
                  <a:pt x="414758" y="109093"/>
                </a:lnTo>
                <a:lnTo>
                  <a:pt x="405796" y="106582"/>
                </a:lnTo>
                <a:lnTo>
                  <a:pt x="392175" y="100964"/>
                </a:lnTo>
                <a:lnTo>
                  <a:pt x="415973" y="94614"/>
                </a:lnTo>
                <a:lnTo>
                  <a:pt x="326263" y="94614"/>
                </a:lnTo>
                <a:lnTo>
                  <a:pt x="327298" y="90296"/>
                </a:lnTo>
                <a:close/>
              </a:path>
              <a:path w="454660" h="305435">
                <a:moveTo>
                  <a:pt x="170767" y="100583"/>
                </a:moveTo>
                <a:lnTo>
                  <a:pt x="97154" y="100583"/>
                </a:lnTo>
                <a:lnTo>
                  <a:pt x="120612" y="114629"/>
                </a:lnTo>
                <a:lnTo>
                  <a:pt x="146605" y="126460"/>
                </a:lnTo>
                <a:lnTo>
                  <a:pt x="175146" y="136052"/>
                </a:lnTo>
                <a:lnTo>
                  <a:pt x="206248" y="143382"/>
                </a:lnTo>
                <a:lnTo>
                  <a:pt x="212820" y="119094"/>
                </a:lnTo>
                <a:lnTo>
                  <a:pt x="215773" y="108331"/>
                </a:lnTo>
                <a:lnTo>
                  <a:pt x="184245" y="104094"/>
                </a:lnTo>
                <a:lnTo>
                  <a:pt x="170767" y="100583"/>
                </a:lnTo>
                <a:close/>
              </a:path>
              <a:path w="454660" h="305435">
                <a:moveTo>
                  <a:pt x="330073" y="53720"/>
                </a:moveTo>
                <a:lnTo>
                  <a:pt x="299719" y="53720"/>
                </a:lnTo>
                <a:lnTo>
                  <a:pt x="299958" y="57531"/>
                </a:lnTo>
                <a:lnTo>
                  <a:pt x="299974" y="65658"/>
                </a:lnTo>
                <a:lnTo>
                  <a:pt x="234061" y="83312"/>
                </a:lnTo>
                <a:lnTo>
                  <a:pt x="240029" y="105663"/>
                </a:lnTo>
                <a:lnTo>
                  <a:pt x="297688" y="90296"/>
                </a:lnTo>
                <a:lnTo>
                  <a:pt x="327298" y="90296"/>
                </a:lnTo>
                <a:lnTo>
                  <a:pt x="327913" y="86232"/>
                </a:lnTo>
                <a:lnTo>
                  <a:pt x="328421" y="82041"/>
                </a:lnTo>
                <a:lnTo>
                  <a:pt x="417956" y="58038"/>
                </a:lnTo>
                <a:lnTo>
                  <a:pt x="417822" y="57531"/>
                </a:lnTo>
                <a:lnTo>
                  <a:pt x="330073" y="57531"/>
                </a:lnTo>
                <a:lnTo>
                  <a:pt x="330073" y="53720"/>
                </a:lnTo>
                <a:close/>
              </a:path>
              <a:path w="454660" h="305435">
                <a:moveTo>
                  <a:pt x="437133" y="64896"/>
                </a:moveTo>
                <a:lnTo>
                  <a:pt x="326263" y="94614"/>
                </a:lnTo>
                <a:lnTo>
                  <a:pt x="415973" y="94614"/>
                </a:lnTo>
                <a:lnTo>
                  <a:pt x="443102" y="87375"/>
                </a:lnTo>
                <a:lnTo>
                  <a:pt x="437133" y="64896"/>
                </a:lnTo>
                <a:close/>
              </a:path>
              <a:path w="454660" h="305435">
                <a:moveTo>
                  <a:pt x="324612" y="6476"/>
                </a:moveTo>
                <a:lnTo>
                  <a:pt x="293750" y="14858"/>
                </a:lnTo>
                <a:lnTo>
                  <a:pt x="295020" y="20193"/>
                </a:lnTo>
                <a:lnTo>
                  <a:pt x="296037" y="25400"/>
                </a:lnTo>
                <a:lnTo>
                  <a:pt x="296925" y="30352"/>
                </a:lnTo>
                <a:lnTo>
                  <a:pt x="217296" y="51688"/>
                </a:lnTo>
                <a:lnTo>
                  <a:pt x="223265" y="74168"/>
                </a:lnTo>
                <a:lnTo>
                  <a:pt x="299719" y="53720"/>
                </a:lnTo>
                <a:lnTo>
                  <a:pt x="330073" y="53720"/>
                </a:lnTo>
                <a:lnTo>
                  <a:pt x="329945" y="49783"/>
                </a:lnTo>
                <a:lnTo>
                  <a:pt x="329691" y="45593"/>
                </a:lnTo>
                <a:lnTo>
                  <a:pt x="416305" y="22478"/>
                </a:lnTo>
                <a:lnTo>
                  <a:pt x="416237" y="22225"/>
                </a:lnTo>
                <a:lnTo>
                  <a:pt x="327278" y="22225"/>
                </a:lnTo>
                <a:lnTo>
                  <a:pt x="326516" y="17144"/>
                </a:lnTo>
                <a:lnTo>
                  <a:pt x="325627" y="11937"/>
                </a:lnTo>
                <a:lnTo>
                  <a:pt x="324612" y="6476"/>
                </a:lnTo>
                <a:close/>
              </a:path>
              <a:path w="454660" h="305435">
                <a:moveTo>
                  <a:pt x="411988" y="35559"/>
                </a:moveTo>
                <a:lnTo>
                  <a:pt x="330073" y="57531"/>
                </a:lnTo>
                <a:lnTo>
                  <a:pt x="417822" y="57531"/>
                </a:lnTo>
                <a:lnTo>
                  <a:pt x="411988" y="35559"/>
                </a:lnTo>
                <a:close/>
              </a:path>
              <a:path w="454660" h="305435">
                <a:moveTo>
                  <a:pt x="410210" y="0"/>
                </a:moveTo>
                <a:lnTo>
                  <a:pt x="327278" y="22225"/>
                </a:lnTo>
                <a:lnTo>
                  <a:pt x="416237" y="22225"/>
                </a:lnTo>
                <a:lnTo>
                  <a:pt x="4102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732653" y="3093307"/>
            <a:ext cx="537845" cy="292735"/>
          </a:xfrm>
          <a:custGeom>
            <a:avLst/>
            <a:gdLst/>
            <a:ahLst/>
            <a:cxnLst/>
            <a:rect l="l" t="t" r="r" b="b"/>
            <a:pathLst>
              <a:path w="537845" h="292735">
                <a:moveTo>
                  <a:pt x="94996" y="99726"/>
                </a:moveTo>
                <a:lnTo>
                  <a:pt x="0" y="125253"/>
                </a:lnTo>
                <a:lnTo>
                  <a:pt x="44831" y="292258"/>
                </a:lnTo>
                <a:lnTo>
                  <a:pt x="143637" y="265715"/>
                </a:lnTo>
                <a:lnTo>
                  <a:pt x="140389" y="253523"/>
                </a:lnTo>
                <a:lnTo>
                  <a:pt x="72517" y="253523"/>
                </a:lnTo>
                <a:lnTo>
                  <a:pt x="61722" y="213137"/>
                </a:lnTo>
                <a:lnTo>
                  <a:pt x="116967" y="198405"/>
                </a:lnTo>
                <a:lnTo>
                  <a:pt x="113115" y="184181"/>
                </a:lnTo>
                <a:lnTo>
                  <a:pt x="53975" y="184181"/>
                </a:lnTo>
                <a:lnTo>
                  <a:pt x="43434" y="144811"/>
                </a:lnTo>
                <a:lnTo>
                  <a:pt x="102870" y="128936"/>
                </a:lnTo>
                <a:lnTo>
                  <a:pt x="94996" y="99726"/>
                </a:lnTo>
                <a:close/>
              </a:path>
              <a:path w="537845" h="292735">
                <a:moveTo>
                  <a:pt x="240639" y="103431"/>
                </a:moveTo>
                <a:lnTo>
                  <a:pt x="187846" y="103431"/>
                </a:lnTo>
                <a:lnTo>
                  <a:pt x="197024" y="105775"/>
                </a:lnTo>
                <a:lnTo>
                  <a:pt x="203797" y="111952"/>
                </a:lnTo>
                <a:lnTo>
                  <a:pt x="208152" y="121951"/>
                </a:lnTo>
                <a:lnTo>
                  <a:pt x="210058" y="128936"/>
                </a:lnTo>
                <a:lnTo>
                  <a:pt x="209931" y="136302"/>
                </a:lnTo>
                <a:lnTo>
                  <a:pt x="193039" y="173767"/>
                </a:lnTo>
                <a:lnTo>
                  <a:pt x="157352" y="232695"/>
                </a:lnTo>
                <a:lnTo>
                  <a:pt x="164719" y="260127"/>
                </a:lnTo>
                <a:lnTo>
                  <a:pt x="273558" y="230917"/>
                </a:lnTo>
                <a:lnTo>
                  <a:pt x="270737" y="220376"/>
                </a:lnTo>
                <a:lnTo>
                  <a:pt x="196976" y="220376"/>
                </a:lnTo>
                <a:lnTo>
                  <a:pt x="196723" y="219741"/>
                </a:lnTo>
                <a:lnTo>
                  <a:pt x="223138" y="178974"/>
                </a:lnTo>
                <a:lnTo>
                  <a:pt x="234475" y="158952"/>
                </a:lnTo>
                <a:lnTo>
                  <a:pt x="241442" y="140430"/>
                </a:lnTo>
                <a:lnTo>
                  <a:pt x="244052" y="123432"/>
                </a:lnTo>
                <a:lnTo>
                  <a:pt x="242316" y="107981"/>
                </a:lnTo>
                <a:lnTo>
                  <a:pt x="240639" y="103431"/>
                </a:lnTo>
                <a:close/>
              </a:path>
              <a:path w="537845" h="292735">
                <a:moveTo>
                  <a:pt x="135889" y="236632"/>
                </a:moveTo>
                <a:lnTo>
                  <a:pt x="72517" y="253523"/>
                </a:lnTo>
                <a:lnTo>
                  <a:pt x="140389" y="253523"/>
                </a:lnTo>
                <a:lnTo>
                  <a:pt x="135889" y="236632"/>
                </a:lnTo>
                <a:close/>
              </a:path>
              <a:path w="537845" h="292735">
                <a:moveTo>
                  <a:pt x="265811" y="201961"/>
                </a:moveTo>
                <a:lnTo>
                  <a:pt x="196976" y="220376"/>
                </a:lnTo>
                <a:lnTo>
                  <a:pt x="270737" y="220376"/>
                </a:lnTo>
                <a:lnTo>
                  <a:pt x="265811" y="201961"/>
                </a:lnTo>
                <a:close/>
              </a:path>
              <a:path w="537845" h="292735">
                <a:moveTo>
                  <a:pt x="340613" y="36702"/>
                </a:moveTo>
                <a:lnTo>
                  <a:pt x="300156" y="43342"/>
                </a:lnTo>
                <a:lnTo>
                  <a:pt x="273938" y="73310"/>
                </a:lnTo>
                <a:lnTo>
                  <a:pt x="269539" y="104933"/>
                </a:lnTo>
                <a:lnTo>
                  <a:pt x="271254" y="123043"/>
                </a:lnTo>
                <a:lnTo>
                  <a:pt x="275717" y="143795"/>
                </a:lnTo>
                <a:lnTo>
                  <a:pt x="289220" y="179397"/>
                </a:lnTo>
                <a:lnTo>
                  <a:pt x="307260" y="202580"/>
                </a:lnTo>
                <a:lnTo>
                  <a:pt x="329848" y="213358"/>
                </a:lnTo>
                <a:lnTo>
                  <a:pt x="356997" y="211740"/>
                </a:lnTo>
                <a:lnTo>
                  <a:pt x="370520" y="206551"/>
                </a:lnTo>
                <a:lnTo>
                  <a:pt x="381555" y="198993"/>
                </a:lnTo>
                <a:lnTo>
                  <a:pt x="390090" y="189077"/>
                </a:lnTo>
                <a:lnTo>
                  <a:pt x="392245" y="184689"/>
                </a:lnTo>
                <a:lnTo>
                  <a:pt x="350900" y="184689"/>
                </a:lnTo>
                <a:lnTo>
                  <a:pt x="339165" y="183925"/>
                </a:lnTo>
                <a:lnTo>
                  <a:pt x="310769" y="133508"/>
                </a:lnTo>
                <a:lnTo>
                  <a:pt x="304825" y="87860"/>
                </a:lnTo>
                <a:lnTo>
                  <a:pt x="304828" y="85550"/>
                </a:lnTo>
                <a:lnTo>
                  <a:pt x="309608" y="72018"/>
                </a:lnTo>
                <a:lnTo>
                  <a:pt x="319659" y="65182"/>
                </a:lnTo>
                <a:lnTo>
                  <a:pt x="375991" y="65182"/>
                </a:lnTo>
                <a:lnTo>
                  <a:pt x="362902" y="47847"/>
                </a:lnTo>
                <a:lnTo>
                  <a:pt x="340613" y="36702"/>
                </a:lnTo>
                <a:close/>
              </a:path>
              <a:path w="537845" h="292735">
                <a:moveTo>
                  <a:pt x="375991" y="65182"/>
                </a:moveTo>
                <a:lnTo>
                  <a:pt x="319659" y="65182"/>
                </a:lnTo>
                <a:lnTo>
                  <a:pt x="330993" y="66161"/>
                </a:lnTo>
                <a:lnTo>
                  <a:pt x="341375" y="75390"/>
                </a:lnTo>
                <a:lnTo>
                  <a:pt x="359283" y="118649"/>
                </a:lnTo>
                <a:lnTo>
                  <a:pt x="365046" y="158347"/>
                </a:lnTo>
                <a:lnTo>
                  <a:pt x="365164" y="164978"/>
                </a:lnTo>
                <a:lnTo>
                  <a:pt x="360568" y="178121"/>
                </a:lnTo>
                <a:lnTo>
                  <a:pt x="350900" y="184689"/>
                </a:lnTo>
                <a:lnTo>
                  <a:pt x="392245" y="184689"/>
                </a:lnTo>
                <a:lnTo>
                  <a:pt x="396113" y="176815"/>
                </a:lnTo>
                <a:lnTo>
                  <a:pt x="399567" y="162361"/>
                </a:lnTo>
                <a:lnTo>
                  <a:pt x="400415" y="146050"/>
                </a:lnTo>
                <a:lnTo>
                  <a:pt x="398666" y="127881"/>
                </a:lnTo>
                <a:lnTo>
                  <a:pt x="394335" y="107854"/>
                </a:lnTo>
                <a:lnTo>
                  <a:pt x="380809" y="71564"/>
                </a:lnTo>
                <a:lnTo>
                  <a:pt x="375991" y="65182"/>
                </a:lnTo>
                <a:close/>
              </a:path>
              <a:path w="537845" h="292735">
                <a:moveTo>
                  <a:pt x="109093" y="169322"/>
                </a:moveTo>
                <a:lnTo>
                  <a:pt x="53975" y="184181"/>
                </a:lnTo>
                <a:lnTo>
                  <a:pt x="113115" y="184181"/>
                </a:lnTo>
                <a:lnTo>
                  <a:pt x="109093" y="169322"/>
                </a:lnTo>
                <a:close/>
              </a:path>
              <a:path w="537845" h="292735">
                <a:moveTo>
                  <a:pt x="199009" y="72247"/>
                </a:moveTo>
                <a:lnTo>
                  <a:pt x="151161" y="85550"/>
                </a:lnTo>
                <a:lnTo>
                  <a:pt x="131063" y="102393"/>
                </a:lnTo>
                <a:lnTo>
                  <a:pt x="139319" y="133254"/>
                </a:lnTo>
                <a:lnTo>
                  <a:pt x="147415" y="123043"/>
                </a:lnTo>
                <a:lnTo>
                  <a:pt x="156273" y="114903"/>
                </a:lnTo>
                <a:lnTo>
                  <a:pt x="165893" y="108858"/>
                </a:lnTo>
                <a:lnTo>
                  <a:pt x="176275" y="104933"/>
                </a:lnTo>
                <a:lnTo>
                  <a:pt x="187846" y="103431"/>
                </a:lnTo>
                <a:lnTo>
                  <a:pt x="240639" y="103431"/>
                </a:lnTo>
                <a:lnTo>
                  <a:pt x="238551" y="97766"/>
                </a:lnTo>
                <a:lnTo>
                  <a:pt x="233346" y="89217"/>
                </a:lnTo>
                <a:lnTo>
                  <a:pt x="226689" y="82335"/>
                </a:lnTo>
                <a:lnTo>
                  <a:pt x="218567" y="77120"/>
                </a:lnTo>
                <a:lnTo>
                  <a:pt x="209204" y="73713"/>
                </a:lnTo>
                <a:lnTo>
                  <a:pt x="199009" y="72247"/>
                </a:lnTo>
                <a:close/>
              </a:path>
              <a:path w="537845" h="292735">
                <a:moveTo>
                  <a:pt x="477520" y="0"/>
                </a:moveTo>
                <a:lnTo>
                  <a:pt x="437062" y="6639"/>
                </a:lnTo>
                <a:lnTo>
                  <a:pt x="410845" y="36607"/>
                </a:lnTo>
                <a:lnTo>
                  <a:pt x="406400" y="67849"/>
                </a:lnTo>
                <a:lnTo>
                  <a:pt x="408166" y="86471"/>
                </a:lnTo>
                <a:lnTo>
                  <a:pt x="412623" y="107092"/>
                </a:lnTo>
                <a:lnTo>
                  <a:pt x="426126" y="142694"/>
                </a:lnTo>
                <a:lnTo>
                  <a:pt x="444166" y="165877"/>
                </a:lnTo>
                <a:lnTo>
                  <a:pt x="466754" y="176655"/>
                </a:lnTo>
                <a:lnTo>
                  <a:pt x="493902" y="175037"/>
                </a:lnTo>
                <a:lnTo>
                  <a:pt x="507426" y="169848"/>
                </a:lnTo>
                <a:lnTo>
                  <a:pt x="518461" y="162290"/>
                </a:lnTo>
                <a:lnTo>
                  <a:pt x="526996" y="152374"/>
                </a:lnTo>
                <a:lnTo>
                  <a:pt x="529151" y="147986"/>
                </a:lnTo>
                <a:lnTo>
                  <a:pt x="487807" y="147986"/>
                </a:lnTo>
                <a:lnTo>
                  <a:pt x="476071" y="147276"/>
                </a:lnTo>
                <a:lnTo>
                  <a:pt x="447675" y="96805"/>
                </a:lnTo>
                <a:lnTo>
                  <a:pt x="441690" y="48990"/>
                </a:lnTo>
                <a:lnTo>
                  <a:pt x="446514" y="35369"/>
                </a:lnTo>
                <a:lnTo>
                  <a:pt x="456564" y="28606"/>
                </a:lnTo>
                <a:lnTo>
                  <a:pt x="512993" y="28606"/>
                </a:lnTo>
                <a:lnTo>
                  <a:pt x="499808" y="11144"/>
                </a:lnTo>
                <a:lnTo>
                  <a:pt x="477520" y="0"/>
                </a:lnTo>
                <a:close/>
              </a:path>
              <a:path w="537845" h="292735">
                <a:moveTo>
                  <a:pt x="512993" y="28606"/>
                </a:moveTo>
                <a:lnTo>
                  <a:pt x="456564" y="28606"/>
                </a:lnTo>
                <a:lnTo>
                  <a:pt x="467899" y="29511"/>
                </a:lnTo>
                <a:lnTo>
                  <a:pt x="478282" y="38703"/>
                </a:lnTo>
                <a:lnTo>
                  <a:pt x="487711" y="56181"/>
                </a:lnTo>
                <a:lnTo>
                  <a:pt x="496188" y="81946"/>
                </a:lnTo>
                <a:lnTo>
                  <a:pt x="501665" y="108374"/>
                </a:lnTo>
                <a:lnTo>
                  <a:pt x="502094" y="128206"/>
                </a:lnTo>
                <a:lnTo>
                  <a:pt x="497474" y="141418"/>
                </a:lnTo>
                <a:lnTo>
                  <a:pt x="487807" y="147986"/>
                </a:lnTo>
                <a:lnTo>
                  <a:pt x="529151" y="147986"/>
                </a:lnTo>
                <a:lnTo>
                  <a:pt x="533019" y="140112"/>
                </a:lnTo>
                <a:lnTo>
                  <a:pt x="536473" y="125658"/>
                </a:lnTo>
                <a:lnTo>
                  <a:pt x="537321" y="109346"/>
                </a:lnTo>
                <a:lnTo>
                  <a:pt x="535572" y="91178"/>
                </a:lnTo>
                <a:lnTo>
                  <a:pt x="531241" y="71151"/>
                </a:lnTo>
                <a:lnTo>
                  <a:pt x="517715" y="34861"/>
                </a:lnTo>
                <a:lnTo>
                  <a:pt x="512993" y="2860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151" y="4869560"/>
            <a:ext cx="8075930" cy="0"/>
          </a:xfrm>
          <a:custGeom>
            <a:avLst/>
            <a:gdLst/>
            <a:ahLst/>
            <a:cxnLst/>
            <a:rect l="l" t="t" r="r" b="b"/>
            <a:pathLst>
              <a:path w="8075930">
                <a:moveTo>
                  <a:pt x="8075707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16145" cy="365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06679" y="499694"/>
            <a:ext cx="340360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/>
              <a:t>互动游</a:t>
            </a:r>
            <a:r>
              <a:rPr b="1" spc="-10" dirty="0"/>
              <a:t>戏</a:t>
            </a:r>
            <a:r>
              <a:rPr spc="-5" dirty="0">
                <a:latin typeface="微软雅黑" panose="020B0503020204020204" charset="-122"/>
                <a:cs typeface="微软雅黑" panose="020B0503020204020204" charset="-122"/>
              </a:rPr>
              <a:t>—</a:t>
            </a:r>
            <a:r>
              <a:rPr dirty="0">
                <a:latin typeface="微软雅黑" panose="020B0503020204020204" charset="-122"/>
                <a:cs typeface="微软雅黑" panose="020B0503020204020204" charset="-122"/>
              </a:rPr>
              <a:t>废物大变</a:t>
            </a:r>
            <a:r>
              <a:rPr spc="-10" dirty="0">
                <a:latin typeface="微软雅黑" panose="020B0503020204020204" charset="-122"/>
                <a:cs typeface="微软雅黑" panose="020B0503020204020204" charset="-122"/>
              </a:rPr>
              <a:t>身</a:t>
            </a:r>
            <a:r>
              <a:rPr b="1" dirty="0"/>
              <a:t>；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6679" y="1130553"/>
            <a:ext cx="694435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突出众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泰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E200产品的环保性能，我们在游戏中可设置相关环保游戏，增强客户节约、环保的生活态度；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8612" y="2027681"/>
            <a:ext cx="3580129" cy="1397635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20"/>
              </a:spcBef>
            </a:pP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游戏规则：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5080">
              <a:lnSpc>
                <a:spcPct val="150000"/>
              </a:lnSpc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在游戏去摆放各式的废旧环保材料，让来宾们在有限 的时间内运用这些材料拼出众泰E20</a:t>
            </a:r>
            <a:r>
              <a:rPr sz="1200" spc="0" dirty="0">
                <a:latin typeface="微软雅黑" panose="020B0503020204020204" charset="-122"/>
                <a:cs typeface="微软雅黑" panose="020B0503020204020204" charset="-122"/>
              </a:rPr>
              <a:t>0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的车模型，在旁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5080">
              <a:lnSpc>
                <a:spcPct val="150000"/>
              </a:lnSpc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边配以宣传版介绍，展示众泰E20</a:t>
            </a:r>
            <a:r>
              <a:rPr sz="1200" spc="0" dirty="0">
                <a:latin typeface="微软雅黑" panose="020B0503020204020204" charset="-122"/>
                <a:cs typeface="微软雅黑" panose="020B0503020204020204" charset="-122"/>
              </a:rPr>
              <a:t>0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的绿色、环保、节 能的特性。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707890" y="1675764"/>
            <a:ext cx="1599564" cy="13722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330825" y="2897504"/>
            <a:ext cx="3173729" cy="17246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151" y="4869560"/>
            <a:ext cx="8075930" cy="0"/>
          </a:xfrm>
          <a:custGeom>
            <a:avLst/>
            <a:gdLst/>
            <a:ahLst/>
            <a:cxnLst/>
            <a:rect l="l" t="t" r="r" b="b"/>
            <a:pathLst>
              <a:path w="8075930">
                <a:moveTo>
                  <a:pt x="8075707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16145" cy="365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06679" y="499694"/>
            <a:ext cx="309880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/>
              <a:t>互动游</a:t>
            </a:r>
            <a:r>
              <a:rPr b="1" spc="-10" dirty="0"/>
              <a:t>戏</a:t>
            </a:r>
            <a:r>
              <a:rPr spc="-5" dirty="0">
                <a:latin typeface="微软雅黑" panose="020B0503020204020204" charset="-122"/>
                <a:cs typeface="微软雅黑" panose="020B0503020204020204" charset="-122"/>
              </a:rPr>
              <a:t>—</a:t>
            </a:r>
            <a:r>
              <a:rPr dirty="0">
                <a:latin typeface="微软雅黑" panose="020B0503020204020204" charset="-122"/>
                <a:cs typeface="微软雅黑" panose="020B0503020204020204" charset="-122"/>
              </a:rPr>
              <a:t>神秘交</a:t>
            </a:r>
            <a:r>
              <a:rPr spc="-10" dirty="0">
                <a:latin typeface="微软雅黑" panose="020B0503020204020204" charset="-122"/>
                <a:cs typeface="微软雅黑" panose="020B0503020204020204" charset="-122"/>
              </a:rPr>
              <a:t>换</a:t>
            </a:r>
            <a:r>
              <a:rPr b="1" dirty="0"/>
              <a:t>；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6679" y="1130553"/>
            <a:ext cx="52635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在活动中响应众</a:t>
            </a:r>
            <a:r>
              <a:rPr sz="1200" spc="-15" dirty="0">
                <a:latin typeface="微软雅黑" panose="020B0503020204020204" charset="-122"/>
                <a:cs typeface="微软雅黑" panose="020B0503020204020204" charset="-122"/>
              </a:rPr>
              <a:t>泰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E200环保的号召，将时下年轻人流行的换物加入到活动中；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8612" y="2027681"/>
            <a:ext cx="3530600" cy="1671955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20"/>
              </a:spcBef>
            </a:pP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游戏规则：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5080" algn="just">
              <a:lnSpc>
                <a:spcPct val="150000"/>
              </a:lnSpc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让来宾准备好一件有价值但又自己不需要的物品参加 神秘交换，在签到的时候交给工作人员保管，并领取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5080" algn="just">
              <a:lnSpc>
                <a:spcPct val="150000"/>
              </a:lnSpc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一个神秘交换号码，工作人员会将物品编号，活动的 最后，通过随机抽取来交换物品，遇见新朋友，换来 新惊喜！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740275" y="1902460"/>
            <a:ext cx="3568065" cy="23787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151" y="4869560"/>
            <a:ext cx="8075930" cy="0"/>
          </a:xfrm>
          <a:custGeom>
            <a:avLst/>
            <a:gdLst/>
            <a:ahLst/>
            <a:cxnLst/>
            <a:rect l="l" t="t" r="r" b="b"/>
            <a:pathLst>
              <a:path w="8075930">
                <a:moveTo>
                  <a:pt x="8075707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16145" cy="365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3999" cy="5143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241934"/>
            <a:ext cx="9141460" cy="521970"/>
          </a:xfrm>
          <a:custGeom>
            <a:avLst/>
            <a:gdLst/>
            <a:ahLst/>
            <a:cxnLst/>
            <a:rect l="l" t="t" r="r" b="b"/>
            <a:pathLst>
              <a:path w="9141460" h="521970">
                <a:moveTo>
                  <a:pt x="0" y="521970"/>
                </a:moveTo>
                <a:lnTo>
                  <a:pt x="9141460" y="521970"/>
                </a:lnTo>
                <a:lnTo>
                  <a:pt x="9141460" y="0"/>
                </a:lnTo>
                <a:lnTo>
                  <a:pt x="0" y="0"/>
                </a:lnTo>
                <a:lnTo>
                  <a:pt x="0" y="521970"/>
                </a:lnTo>
                <a:close/>
              </a:path>
            </a:pathLst>
          </a:custGeom>
          <a:solidFill>
            <a:srgbClr val="7E7E7E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9291" y="261366"/>
            <a:ext cx="74847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FFFF00"/>
                </a:solidFill>
              </a:rPr>
              <a:t>整体与细节的完美糅合，全方位展现产品卖点！</a:t>
            </a:r>
            <a:endParaRPr sz="2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151" y="4869560"/>
            <a:ext cx="8075930" cy="0"/>
          </a:xfrm>
          <a:custGeom>
            <a:avLst/>
            <a:gdLst/>
            <a:ahLst/>
            <a:cxnLst/>
            <a:rect l="l" t="t" r="r" b="b"/>
            <a:pathLst>
              <a:path w="8075930">
                <a:moveTo>
                  <a:pt x="8075707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16145" cy="365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33222" y="580466"/>
            <a:ext cx="398907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5" dirty="0"/>
              <a:t>纯电动新能源市场未来前</a:t>
            </a:r>
            <a:r>
              <a:rPr b="1" dirty="0"/>
              <a:t>景；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133715" y="4879949"/>
            <a:ext cx="838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888888"/>
                </a:solidFill>
                <a:latin typeface="Calibri" panose="020F0502020204030204"/>
                <a:cs typeface="Calibri" panose="020F0502020204030204"/>
              </a:rPr>
              <a:t>4</a:t>
            </a:r>
            <a:endParaRPr sz="9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10057" y="944625"/>
            <a:ext cx="78543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综合考虑新能源政策、市场、消费等环境，纯电动市场仍为主要技术路线，市场占比呈现上升趋势，</a:t>
            </a:r>
            <a:r>
              <a:rPr sz="1200" spc="0" dirty="0">
                <a:latin typeface="微软雅黑" panose="020B0503020204020204" charset="-122"/>
                <a:cs typeface="微软雅黑" panose="020B0503020204020204" charset="-122"/>
              </a:rPr>
              <a:t>在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2020年相对稳 定，2020年后明显上升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，2025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年市场占比超过</a:t>
            </a:r>
            <a:r>
              <a:rPr sz="1200" spc="-10" dirty="0">
                <a:latin typeface="微软雅黑" panose="020B0503020204020204" charset="-122"/>
                <a:cs typeface="微软雅黑" panose="020B0503020204020204" charset="-122"/>
              </a:rPr>
              <a:t>80%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。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2269" y="4633366"/>
            <a:ext cx="2699385" cy="141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50" dirty="0">
                <a:latin typeface="微软雅黑" panose="020B0503020204020204" charset="-122"/>
                <a:cs typeface="微软雅黑" panose="020B0503020204020204" charset="-122"/>
              </a:rPr>
              <a:t>数据来源：中</a:t>
            </a:r>
            <a:r>
              <a:rPr sz="750" spc="-10" dirty="0">
                <a:latin typeface="微软雅黑" panose="020B0503020204020204" charset="-122"/>
                <a:cs typeface="微软雅黑" panose="020B0503020204020204" charset="-122"/>
              </a:rPr>
              <a:t>汽</a:t>
            </a:r>
            <a:r>
              <a:rPr sz="750" dirty="0">
                <a:latin typeface="微软雅黑" panose="020B0503020204020204" charset="-122"/>
                <a:cs typeface="微软雅黑" panose="020B0503020204020204" charset="-122"/>
              </a:rPr>
              <a:t>中</a:t>
            </a:r>
            <a:r>
              <a:rPr sz="750" spc="-10" dirty="0">
                <a:latin typeface="微软雅黑" panose="020B0503020204020204" charset="-122"/>
                <a:cs typeface="微软雅黑" panose="020B0503020204020204" charset="-122"/>
              </a:rPr>
              <a:t>心</a:t>
            </a:r>
            <a:r>
              <a:rPr sz="750" dirty="0">
                <a:latin typeface="宋体" panose="02010600030101010101" pitchFamily="2" charset="-122"/>
                <a:cs typeface="宋体" panose="02010600030101010101" pitchFamily="2" charset="-122"/>
              </a:rPr>
              <a:t>·</a:t>
            </a:r>
            <a:r>
              <a:rPr sz="750" spc="-10" dirty="0">
                <a:latin typeface="微软雅黑" panose="020B0503020204020204" charset="-122"/>
                <a:cs typeface="微软雅黑" panose="020B0503020204020204" charset="-122"/>
              </a:rPr>
              <a:t>数</a:t>
            </a:r>
            <a:r>
              <a:rPr sz="750" dirty="0">
                <a:latin typeface="微软雅黑" panose="020B0503020204020204" charset="-122"/>
                <a:cs typeface="微软雅黑" panose="020B0503020204020204" charset="-122"/>
              </a:rPr>
              <a:t>据</a:t>
            </a:r>
            <a:r>
              <a:rPr sz="750" spc="-10" dirty="0">
                <a:latin typeface="微软雅黑" panose="020B0503020204020204" charset="-122"/>
                <a:cs typeface="微软雅黑" panose="020B0503020204020204" charset="-122"/>
              </a:rPr>
              <a:t>资</a:t>
            </a:r>
            <a:r>
              <a:rPr sz="750" dirty="0">
                <a:latin typeface="微软雅黑" panose="020B0503020204020204" charset="-122"/>
                <a:cs typeface="微软雅黑" panose="020B0503020204020204" charset="-122"/>
              </a:rPr>
              <a:t>源</a:t>
            </a:r>
            <a:r>
              <a:rPr sz="750" spc="-10" dirty="0">
                <a:latin typeface="微软雅黑" panose="020B0503020204020204" charset="-122"/>
                <a:cs typeface="微软雅黑" panose="020B0503020204020204" charset="-122"/>
              </a:rPr>
              <a:t>中</a:t>
            </a:r>
            <a:r>
              <a:rPr sz="750" dirty="0">
                <a:latin typeface="微软雅黑" panose="020B0503020204020204" charset="-122"/>
                <a:cs typeface="微软雅黑" panose="020B0503020204020204" charset="-122"/>
              </a:rPr>
              <a:t>心终</a:t>
            </a:r>
            <a:r>
              <a:rPr sz="750" spc="-10" dirty="0">
                <a:latin typeface="微软雅黑" panose="020B0503020204020204" charset="-122"/>
                <a:cs typeface="微软雅黑" panose="020B0503020204020204" charset="-122"/>
              </a:rPr>
              <a:t>端</a:t>
            </a:r>
            <a:r>
              <a:rPr sz="750" dirty="0">
                <a:latin typeface="微软雅黑" panose="020B0503020204020204" charset="-122"/>
                <a:cs typeface="微软雅黑" panose="020B0503020204020204" charset="-122"/>
              </a:rPr>
              <a:t>零</a:t>
            </a:r>
            <a:r>
              <a:rPr sz="750" spc="-10" dirty="0">
                <a:latin typeface="微软雅黑" panose="020B0503020204020204" charset="-122"/>
                <a:cs typeface="微软雅黑" panose="020B0503020204020204" charset="-122"/>
              </a:rPr>
              <a:t>售</a:t>
            </a:r>
            <a:r>
              <a:rPr sz="750" dirty="0">
                <a:latin typeface="微软雅黑" panose="020B0503020204020204" charset="-122"/>
                <a:cs typeface="微软雅黑" panose="020B0503020204020204" charset="-122"/>
              </a:rPr>
              <a:t>数</a:t>
            </a:r>
            <a:r>
              <a:rPr sz="750" spc="-10" dirty="0">
                <a:latin typeface="微软雅黑" panose="020B0503020204020204" charset="-122"/>
                <a:cs typeface="微软雅黑" panose="020B0503020204020204" charset="-122"/>
              </a:rPr>
              <a:t>据</a:t>
            </a:r>
            <a:r>
              <a:rPr sz="750" dirty="0">
                <a:latin typeface="微软雅黑" panose="020B0503020204020204" charset="-122"/>
                <a:cs typeface="微软雅黑" panose="020B0503020204020204" charset="-122"/>
              </a:rPr>
              <a:t>（</a:t>
            </a:r>
            <a:r>
              <a:rPr sz="750" spc="-10" dirty="0">
                <a:latin typeface="微软雅黑" panose="020B0503020204020204" charset="-122"/>
                <a:cs typeface="微软雅黑" panose="020B0503020204020204" charset="-122"/>
              </a:rPr>
              <a:t>包</a:t>
            </a:r>
            <a:r>
              <a:rPr sz="750" dirty="0">
                <a:latin typeface="微软雅黑" panose="020B0503020204020204" charset="-122"/>
                <a:cs typeface="微软雅黑" panose="020B0503020204020204" charset="-122"/>
              </a:rPr>
              <a:t>含</a:t>
            </a:r>
            <a:r>
              <a:rPr sz="750" spc="-10" dirty="0">
                <a:latin typeface="微软雅黑" panose="020B0503020204020204" charset="-122"/>
                <a:cs typeface="微软雅黑" panose="020B0503020204020204" charset="-122"/>
              </a:rPr>
              <a:t>进</a:t>
            </a:r>
            <a:r>
              <a:rPr sz="750" dirty="0">
                <a:latin typeface="微软雅黑" panose="020B0503020204020204" charset="-122"/>
                <a:cs typeface="微软雅黑" panose="020B0503020204020204" charset="-122"/>
              </a:rPr>
              <a:t>口</a:t>
            </a:r>
            <a:r>
              <a:rPr sz="750" spc="0" dirty="0">
                <a:latin typeface="微软雅黑" panose="020B0503020204020204" charset="-122"/>
                <a:cs typeface="微软雅黑" panose="020B0503020204020204" charset="-122"/>
              </a:rPr>
              <a:t>）</a:t>
            </a:r>
            <a:endParaRPr sz="7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246632" y="2894838"/>
            <a:ext cx="421005" cy="0"/>
          </a:xfrm>
          <a:custGeom>
            <a:avLst/>
            <a:gdLst/>
            <a:ahLst/>
            <a:cxnLst/>
            <a:rect l="l" t="t" r="r" b="b"/>
            <a:pathLst>
              <a:path w="421005">
                <a:moveTo>
                  <a:pt x="0" y="0"/>
                </a:moveTo>
                <a:lnTo>
                  <a:pt x="420624" y="0"/>
                </a:lnTo>
              </a:path>
            </a:pathLst>
          </a:custGeom>
          <a:ln w="3175">
            <a:solidFill>
              <a:srgbClr val="2468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08632" y="2891789"/>
            <a:ext cx="421005" cy="0"/>
          </a:xfrm>
          <a:custGeom>
            <a:avLst/>
            <a:gdLst/>
            <a:ahLst/>
            <a:cxnLst/>
            <a:rect l="l" t="t" r="r" b="b"/>
            <a:pathLst>
              <a:path w="421005">
                <a:moveTo>
                  <a:pt x="0" y="0"/>
                </a:moveTo>
                <a:lnTo>
                  <a:pt x="420624" y="0"/>
                </a:lnTo>
              </a:path>
            </a:pathLst>
          </a:custGeom>
          <a:ln w="7619">
            <a:solidFill>
              <a:srgbClr val="2468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69107" y="2878073"/>
            <a:ext cx="422275" cy="0"/>
          </a:xfrm>
          <a:custGeom>
            <a:avLst/>
            <a:gdLst/>
            <a:ahLst/>
            <a:cxnLst/>
            <a:rect l="l" t="t" r="r" b="b"/>
            <a:pathLst>
              <a:path w="422275">
                <a:moveTo>
                  <a:pt x="0" y="0"/>
                </a:moveTo>
                <a:lnTo>
                  <a:pt x="422148" y="0"/>
                </a:lnTo>
              </a:path>
            </a:pathLst>
          </a:custGeom>
          <a:ln w="35051">
            <a:solidFill>
              <a:srgbClr val="2468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31108" y="2866644"/>
            <a:ext cx="421005" cy="0"/>
          </a:xfrm>
          <a:custGeom>
            <a:avLst/>
            <a:gdLst/>
            <a:ahLst/>
            <a:cxnLst/>
            <a:rect l="l" t="t" r="r" b="b"/>
            <a:pathLst>
              <a:path w="421004">
                <a:moveTo>
                  <a:pt x="0" y="0"/>
                </a:moveTo>
                <a:lnTo>
                  <a:pt x="420624" y="0"/>
                </a:lnTo>
              </a:path>
            </a:pathLst>
          </a:custGeom>
          <a:ln w="57912">
            <a:solidFill>
              <a:srgbClr val="2468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293108" y="2807207"/>
            <a:ext cx="421005" cy="88900"/>
          </a:xfrm>
          <a:custGeom>
            <a:avLst/>
            <a:gdLst/>
            <a:ahLst/>
            <a:cxnLst/>
            <a:rect l="l" t="t" r="r" b="b"/>
            <a:pathLst>
              <a:path w="421004" h="88900">
                <a:moveTo>
                  <a:pt x="420624" y="0"/>
                </a:moveTo>
                <a:lnTo>
                  <a:pt x="0" y="0"/>
                </a:lnTo>
                <a:lnTo>
                  <a:pt x="0" y="88392"/>
                </a:lnTo>
                <a:lnTo>
                  <a:pt x="420624" y="88392"/>
                </a:lnTo>
                <a:lnTo>
                  <a:pt x="420624" y="0"/>
                </a:lnTo>
                <a:close/>
              </a:path>
            </a:pathLst>
          </a:custGeom>
          <a:solidFill>
            <a:srgbClr val="2468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055108" y="2767583"/>
            <a:ext cx="421005" cy="128270"/>
          </a:xfrm>
          <a:custGeom>
            <a:avLst/>
            <a:gdLst/>
            <a:ahLst/>
            <a:cxnLst/>
            <a:rect l="l" t="t" r="r" b="b"/>
            <a:pathLst>
              <a:path w="421004" h="128269">
                <a:moveTo>
                  <a:pt x="420624" y="0"/>
                </a:moveTo>
                <a:lnTo>
                  <a:pt x="0" y="0"/>
                </a:lnTo>
                <a:lnTo>
                  <a:pt x="0" y="128016"/>
                </a:lnTo>
                <a:lnTo>
                  <a:pt x="420624" y="128016"/>
                </a:lnTo>
                <a:lnTo>
                  <a:pt x="420624" y="0"/>
                </a:lnTo>
                <a:close/>
              </a:path>
            </a:pathLst>
          </a:custGeom>
          <a:solidFill>
            <a:srgbClr val="2468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817108" y="2717292"/>
            <a:ext cx="421005" cy="178435"/>
          </a:xfrm>
          <a:custGeom>
            <a:avLst/>
            <a:gdLst/>
            <a:ahLst/>
            <a:cxnLst/>
            <a:rect l="l" t="t" r="r" b="b"/>
            <a:pathLst>
              <a:path w="421004" h="178435">
                <a:moveTo>
                  <a:pt x="420624" y="0"/>
                </a:moveTo>
                <a:lnTo>
                  <a:pt x="0" y="0"/>
                </a:lnTo>
                <a:lnTo>
                  <a:pt x="0" y="178307"/>
                </a:lnTo>
                <a:lnTo>
                  <a:pt x="420624" y="178307"/>
                </a:lnTo>
                <a:lnTo>
                  <a:pt x="420624" y="0"/>
                </a:lnTo>
                <a:close/>
              </a:path>
            </a:pathLst>
          </a:custGeom>
          <a:solidFill>
            <a:srgbClr val="2468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579107" y="2653283"/>
            <a:ext cx="421005" cy="242570"/>
          </a:xfrm>
          <a:custGeom>
            <a:avLst/>
            <a:gdLst/>
            <a:ahLst/>
            <a:cxnLst/>
            <a:rect l="l" t="t" r="r" b="b"/>
            <a:pathLst>
              <a:path w="421004" h="242569">
                <a:moveTo>
                  <a:pt x="420624" y="0"/>
                </a:moveTo>
                <a:lnTo>
                  <a:pt x="0" y="0"/>
                </a:lnTo>
                <a:lnTo>
                  <a:pt x="0" y="242316"/>
                </a:lnTo>
                <a:lnTo>
                  <a:pt x="420624" y="242316"/>
                </a:lnTo>
                <a:lnTo>
                  <a:pt x="420624" y="0"/>
                </a:lnTo>
                <a:close/>
              </a:path>
            </a:pathLst>
          </a:custGeom>
          <a:solidFill>
            <a:srgbClr val="2468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339583" y="2147316"/>
            <a:ext cx="422275" cy="748665"/>
          </a:xfrm>
          <a:custGeom>
            <a:avLst/>
            <a:gdLst/>
            <a:ahLst/>
            <a:cxnLst/>
            <a:rect l="l" t="t" r="r" b="b"/>
            <a:pathLst>
              <a:path w="422275" h="748664">
                <a:moveTo>
                  <a:pt x="422148" y="0"/>
                </a:moveTo>
                <a:lnTo>
                  <a:pt x="0" y="0"/>
                </a:lnTo>
                <a:lnTo>
                  <a:pt x="0" y="748283"/>
                </a:lnTo>
                <a:lnTo>
                  <a:pt x="422148" y="748283"/>
                </a:lnTo>
                <a:lnTo>
                  <a:pt x="422148" y="0"/>
                </a:lnTo>
                <a:close/>
              </a:path>
            </a:pathLst>
          </a:custGeom>
          <a:solidFill>
            <a:srgbClr val="2468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930895" y="2008632"/>
            <a:ext cx="0" cy="887094"/>
          </a:xfrm>
          <a:custGeom>
            <a:avLst/>
            <a:gdLst/>
            <a:ahLst/>
            <a:cxnLst/>
            <a:rect l="l" t="t" r="r" b="b"/>
            <a:pathLst>
              <a:path h="887094">
                <a:moveTo>
                  <a:pt x="0" y="886968"/>
                </a:moveTo>
                <a:lnTo>
                  <a:pt x="0" y="0"/>
                </a:lnTo>
              </a:path>
            </a:pathLst>
          </a:custGeom>
          <a:ln w="609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930895" y="2895600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003" y="0"/>
                </a:lnTo>
              </a:path>
            </a:pathLst>
          </a:custGeom>
          <a:ln w="609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930895" y="2452116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003" y="0"/>
                </a:lnTo>
              </a:path>
            </a:pathLst>
          </a:custGeom>
          <a:ln w="609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930895" y="2008632"/>
            <a:ext cx="32384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003" y="0"/>
                </a:lnTo>
              </a:path>
            </a:pathLst>
          </a:custGeom>
          <a:ln w="609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75944" y="2008632"/>
            <a:ext cx="0" cy="887094"/>
          </a:xfrm>
          <a:custGeom>
            <a:avLst/>
            <a:gdLst/>
            <a:ahLst/>
            <a:cxnLst/>
            <a:rect l="l" t="t" r="r" b="b"/>
            <a:pathLst>
              <a:path h="887094">
                <a:moveTo>
                  <a:pt x="0" y="886968"/>
                </a:moveTo>
                <a:lnTo>
                  <a:pt x="0" y="0"/>
                </a:lnTo>
              </a:path>
            </a:pathLst>
          </a:custGeom>
          <a:ln w="609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75944" y="2895600"/>
            <a:ext cx="30480" cy="0"/>
          </a:xfrm>
          <a:custGeom>
            <a:avLst/>
            <a:gdLst/>
            <a:ahLst/>
            <a:cxnLst/>
            <a:rect l="l" t="t" r="r" b="b"/>
            <a:pathLst>
              <a:path w="30480">
                <a:moveTo>
                  <a:pt x="0" y="0"/>
                </a:moveTo>
                <a:lnTo>
                  <a:pt x="30480" y="0"/>
                </a:lnTo>
              </a:path>
            </a:pathLst>
          </a:custGeom>
          <a:ln w="609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75944" y="2452116"/>
            <a:ext cx="30480" cy="0"/>
          </a:xfrm>
          <a:custGeom>
            <a:avLst/>
            <a:gdLst/>
            <a:ahLst/>
            <a:cxnLst/>
            <a:rect l="l" t="t" r="r" b="b"/>
            <a:pathLst>
              <a:path w="30480">
                <a:moveTo>
                  <a:pt x="0" y="0"/>
                </a:moveTo>
                <a:lnTo>
                  <a:pt x="30480" y="0"/>
                </a:lnTo>
              </a:path>
            </a:pathLst>
          </a:custGeom>
          <a:ln w="609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75944" y="2008632"/>
            <a:ext cx="30480" cy="0"/>
          </a:xfrm>
          <a:custGeom>
            <a:avLst/>
            <a:gdLst/>
            <a:ahLst/>
            <a:cxnLst/>
            <a:rect l="l" t="t" r="r" b="b"/>
            <a:pathLst>
              <a:path w="30480">
                <a:moveTo>
                  <a:pt x="0" y="0"/>
                </a:moveTo>
                <a:lnTo>
                  <a:pt x="30480" y="0"/>
                </a:lnTo>
              </a:path>
            </a:pathLst>
          </a:custGeom>
          <a:ln w="609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75944" y="2895600"/>
            <a:ext cx="6855459" cy="0"/>
          </a:xfrm>
          <a:custGeom>
            <a:avLst/>
            <a:gdLst/>
            <a:ahLst/>
            <a:cxnLst/>
            <a:rect l="l" t="t" r="r" b="b"/>
            <a:pathLst>
              <a:path w="6855459">
                <a:moveTo>
                  <a:pt x="0" y="0"/>
                </a:moveTo>
                <a:lnTo>
                  <a:pt x="6854952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218944" y="2156728"/>
            <a:ext cx="5332730" cy="684530"/>
          </a:xfrm>
          <a:custGeom>
            <a:avLst/>
            <a:gdLst/>
            <a:ahLst/>
            <a:cxnLst/>
            <a:rect l="l" t="t" r="r" b="b"/>
            <a:pathLst>
              <a:path w="5332730" h="684530">
                <a:moveTo>
                  <a:pt x="0" y="223632"/>
                </a:moveTo>
                <a:lnTo>
                  <a:pt x="54744" y="203412"/>
                </a:lnTo>
                <a:lnTo>
                  <a:pt x="126851" y="171156"/>
                </a:lnTo>
                <a:lnTo>
                  <a:pt x="168252" y="152062"/>
                </a:lnTo>
                <a:lnTo>
                  <a:pt x="212598" y="131817"/>
                </a:lnTo>
                <a:lnTo>
                  <a:pt x="259424" y="111041"/>
                </a:lnTo>
                <a:lnTo>
                  <a:pt x="308265" y="90352"/>
                </a:lnTo>
                <a:lnTo>
                  <a:pt x="358655" y="70369"/>
                </a:lnTo>
                <a:lnTo>
                  <a:pt x="410130" y="51713"/>
                </a:lnTo>
                <a:lnTo>
                  <a:pt x="462224" y="35002"/>
                </a:lnTo>
                <a:lnTo>
                  <a:pt x="514472" y="20856"/>
                </a:lnTo>
                <a:lnTo>
                  <a:pt x="566409" y="9894"/>
                </a:lnTo>
                <a:lnTo>
                  <a:pt x="617570" y="2736"/>
                </a:lnTo>
                <a:lnTo>
                  <a:pt x="667490" y="0"/>
                </a:lnTo>
                <a:lnTo>
                  <a:pt x="715704" y="2305"/>
                </a:lnTo>
                <a:lnTo>
                  <a:pt x="761745" y="10272"/>
                </a:lnTo>
                <a:lnTo>
                  <a:pt x="799845" y="22260"/>
                </a:lnTo>
                <a:lnTo>
                  <a:pt x="837942" y="39139"/>
                </a:lnTo>
                <a:lnTo>
                  <a:pt x="876038" y="60399"/>
                </a:lnTo>
                <a:lnTo>
                  <a:pt x="914132" y="85530"/>
                </a:lnTo>
                <a:lnTo>
                  <a:pt x="952226" y="114022"/>
                </a:lnTo>
                <a:lnTo>
                  <a:pt x="990318" y="145365"/>
                </a:lnTo>
                <a:lnTo>
                  <a:pt x="1028410" y="179049"/>
                </a:lnTo>
                <a:lnTo>
                  <a:pt x="1066501" y="214566"/>
                </a:lnTo>
                <a:lnTo>
                  <a:pt x="1104591" y="251404"/>
                </a:lnTo>
                <a:lnTo>
                  <a:pt x="1142682" y="289053"/>
                </a:lnTo>
                <a:lnTo>
                  <a:pt x="1180773" y="327005"/>
                </a:lnTo>
                <a:lnTo>
                  <a:pt x="1218863" y="364749"/>
                </a:lnTo>
                <a:lnTo>
                  <a:pt x="1256954" y="401775"/>
                </a:lnTo>
                <a:lnTo>
                  <a:pt x="1295046" y="437573"/>
                </a:lnTo>
                <a:lnTo>
                  <a:pt x="1333138" y="471634"/>
                </a:lnTo>
                <a:lnTo>
                  <a:pt x="1371232" y="503447"/>
                </a:lnTo>
                <a:lnTo>
                  <a:pt x="1409326" y="532503"/>
                </a:lnTo>
                <a:lnTo>
                  <a:pt x="1447422" y="558292"/>
                </a:lnTo>
                <a:lnTo>
                  <a:pt x="1485519" y="580304"/>
                </a:lnTo>
                <a:lnTo>
                  <a:pt x="1523619" y="598028"/>
                </a:lnTo>
                <a:lnTo>
                  <a:pt x="1571220" y="615211"/>
                </a:lnTo>
                <a:lnTo>
                  <a:pt x="1618821" y="628495"/>
                </a:lnTo>
                <a:lnTo>
                  <a:pt x="1666423" y="638275"/>
                </a:lnTo>
                <a:lnTo>
                  <a:pt x="1714025" y="644949"/>
                </a:lnTo>
                <a:lnTo>
                  <a:pt x="1761628" y="648912"/>
                </a:lnTo>
                <a:lnTo>
                  <a:pt x="1809232" y="650560"/>
                </a:lnTo>
                <a:lnTo>
                  <a:pt x="1856837" y="650289"/>
                </a:lnTo>
                <a:lnTo>
                  <a:pt x="1904444" y="648495"/>
                </a:lnTo>
                <a:lnTo>
                  <a:pt x="1952052" y="645575"/>
                </a:lnTo>
                <a:lnTo>
                  <a:pt x="1999661" y="641924"/>
                </a:lnTo>
                <a:lnTo>
                  <a:pt x="2047273" y="637939"/>
                </a:lnTo>
                <a:lnTo>
                  <a:pt x="2094886" y="634015"/>
                </a:lnTo>
                <a:lnTo>
                  <a:pt x="2142502" y="630549"/>
                </a:lnTo>
                <a:lnTo>
                  <a:pt x="2190120" y="627937"/>
                </a:lnTo>
                <a:lnTo>
                  <a:pt x="2237741" y="626574"/>
                </a:lnTo>
                <a:lnTo>
                  <a:pt x="2285365" y="626857"/>
                </a:lnTo>
                <a:lnTo>
                  <a:pt x="2336141" y="628117"/>
                </a:lnTo>
                <a:lnTo>
                  <a:pt x="2386920" y="629217"/>
                </a:lnTo>
                <a:lnTo>
                  <a:pt x="2437702" y="630178"/>
                </a:lnTo>
                <a:lnTo>
                  <a:pt x="2488485" y="631018"/>
                </a:lnTo>
                <a:lnTo>
                  <a:pt x="2539270" y="631759"/>
                </a:lnTo>
                <a:lnTo>
                  <a:pt x="2590057" y="632419"/>
                </a:lnTo>
                <a:lnTo>
                  <a:pt x="2640844" y="633019"/>
                </a:lnTo>
                <a:lnTo>
                  <a:pt x="2691631" y="633579"/>
                </a:lnTo>
                <a:lnTo>
                  <a:pt x="2742418" y="634118"/>
                </a:lnTo>
                <a:lnTo>
                  <a:pt x="2793205" y="634656"/>
                </a:lnTo>
                <a:lnTo>
                  <a:pt x="2843990" y="635214"/>
                </a:lnTo>
                <a:lnTo>
                  <a:pt x="2894773" y="635810"/>
                </a:lnTo>
                <a:lnTo>
                  <a:pt x="2945555" y="636466"/>
                </a:lnTo>
                <a:lnTo>
                  <a:pt x="2996334" y="637200"/>
                </a:lnTo>
                <a:lnTo>
                  <a:pt x="3047110" y="638033"/>
                </a:lnTo>
                <a:lnTo>
                  <a:pt x="3097909" y="638959"/>
                </a:lnTo>
                <a:lnTo>
                  <a:pt x="3148704" y="639952"/>
                </a:lnTo>
                <a:lnTo>
                  <a:pt x="3199496" y="640998"/>
                </a:lnTo>
                <a:lnTo>
                  <a:pt x="3250286" y="642087"/>
                </a:lnTo>
                <a:lnTo>
                  <a:pt x="3301073" y="643208"/>
                </a:lnTo>
                <a:lnTo>
                  <a:pt x="3351858" y="644347"/>
                </a:lnTo>
                <a:lnTo>
                  <a:pt x="3402640" y="645494"/>
                </a:lnTo>
                <a:lnTo>
                  <a:pt x="3453421" y="646636"/>
                </a:lnTo>
                <a:lnTo>
                  <a:pt x="3504201" y="647763"/>
                </a:lnTo>
                <a:lnTo>
                  <a:pt x="3554979" y="648861"/>
                </a:lnTo>
                <a:lnTo>
                  <a:pt x="3605756" y="649921"/>
                </a:lnTo>
                <a:lnTo>
                  <a:pt x="3656532" y="650929"/>
                </a:lnTo>
                <a:lnTo>
                  <a:pt x="3707307" y="651873"/>
                </a:lnTo>
                <a:lnTo>
                  <a:pt x="3758082" y="652744"/>
                </a:lnTo>
                <a:lnTo>
                  <a:pt x="3808856" y="653527"/>
                </a:lnTo>
                <a:lnTo>
                  <a:pt x="3859655" y="654190"/>
                </a:lnTo>
                <a:lnTo>
                  <a:pt x="3910450" y="654720"/>
                </a:lnTo>
                <a:lnTo>
                  <a:pt x="3961243" y="655142"/>
                </a:lnTo>
                <a:lnTo>
                  <a:pt x="4012034" y="655478"/>
                </a:lnTo>
                <a:lnTo>
                  <a:pt x="4062824" y="655752"/>
                </a:lnTo>
                <a:lnTo>
                  <a:pt x="4113612" y="655988"/>
                </a:lnTo>
                <a:lnTo>
                  <a:pt x="4164399" y="656209"/>
                </a:lnTo>
                <a:lnTo>
                  <a:pt x="4215187" y="656439"/>
                </a:lnTo>
                <a:lnTo>
                  <a:pt x="4265974" y="656700"/>
                </a:lnTo>
                <a:lnTo>
                  <a:pt x="4316762" y="657018"/>
                </a:lnTo>
                <a:lnTo>
                  <a:pt x="4367552" y="657414"/>
                </a:lnTo>
                <a:lnTo>
                  <a:pt x="4418343" y="657913"/>
                </a:lnTo>
                <a:lnTo>
                  <a:pt x="4469136" y="658537"/>
                </a:lnTo>
                <a:lnTo>
                  <a:pt x="4519931" y="659311"/>
                </a:lnTo>
                <a:lnTo>
                  <a:pt x="4570730" y="660258"/>
                </a:lnTo>
                <a:lnTo>
                  <a:pt x="4621506" y="661350"/>
                </a:lnTo>
                <a:lnTo>
                  <a:pt x="4672285" y="662581"/>
                </a:lnTo>
                <a:lnTo>
                  <a:pt x="4723067" y="663937"/>
                </a:lnTo>
                <a:lnTo>
                  <a:pt x="4773850" y="665403"/>
                </a:lnTo>
                <a:lnTo>
                  <a:pt x="4824635" y="666961"/>
                </a:lnTo>
                <a:lnTo>
                  <a:pt x="4875422" y="668598"/>
                </a:lnTo>
                <a:lnTo>
                  <a:pt x="4926209" y="670297"/>
                </a:lnTo>
                <a:lnTo>
                  <a:pt x="4976996" y="672042"/>
                </a:lnTo>
                <a:lnTo>
                  <a:pt x="5027783" y="673819"/>
                </a:lnTo>
                <a:lnTo>
                  <a:pt x="5078570" y="675611"/>
                </a:lnTo>
                <a:lnTo>
                  <a:pt x="5129355" y="677404"/>
                </a:lnTo>
                <a:lnTo>
                  <a:pt x="5180138" y="679180"/>
                </a:lnTo>
                <a:lnTo>
                  <a:pt x="5230920" y="680926"/>
                </a:lnTo>
                <a:lnTo>
                  <a:pt x="5281699" y="682625"/>
                </a:lnTo>
                <a:lnTo>
                  <a:pt x="5332476" y="684261"/>
                </a:lnTo>
              </a:path>
            </a:pathLst>
          </a:custGeom>
          <a:ln w="24383">
            <a:solidFill>
              <a:srgbClr val="B1D2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183510" y="2345308"/>
            <a:ext cx="69850" cy="698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945257" y="2132202"/>
            <a:ext cx="69850" cy="698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707003" y="2719197"/>
            <a:ext cx="69850" cy="698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468748" y="2748152"/>
            <a:ext cx="69850" cy="698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230495" y="2759201"/>
            <a:ext cx="69850" cy="698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992240" y="2774695"/>
            <a:ext cx="69850" cy="698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753986" y="2781426"/>
            <a:ext cx="69850" cy="698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515732" y="2805302"/>
            <a:ext cx="69850" cy="698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1403350" y="2732658"/>
            <a:ext cx="11938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Arial" panose="020B0604020202020204"/>
                <a:cs typeface="Arial" panose="020B0604020202020204"/>
              </a:rPr>
              <a:t>1</a:t>
            </a:r>
            <a:r>
              <a:rPr sz="600" dirty="0">
                <a:latin typeface="Arial" panose="020B0604020202020204"/>
                <a:cs typeface="Arial" panose="020B0604020202020204"/>
              </a:rPr>
              <a:t>.1</a:t>
            </a:r>
            <a:endParaRPr sz="6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65350" y="2726512"/>
            <a:ext cx="120014" cy="117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latin typeface="Arial" panose="020B0604020202020204"/>
                <a:cs typeface="Arial" panose="020B0604020202020204"/>
              </a:rPr>
              <a:t>3.7</a:t>
            </a:r>
            <a:endParaRPr sz="6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905632" y="2699385"/>
            <a:ext cx="16192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Arial" panose="020B0604020202020204"/>
                <a:cs typeface="Arial" panose="020B0604020202020204"/>
              </a:rPr>
              <a:t>16</a:t>
            </a:r>
            <a:r>
              <a:rPr sz="600" dirty="0">
                <a:latin typeface="Arial" panose="020B0604020202020204"/>
                <a:cs typeface="Arial" panose="020B0604020202020204"/>
              </a:rPr>
              <a:t>.1</a:t>
            </a:r>
            <a:endParaRPr sz="6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429378" y="2646679"/>
            <a:ext cx="16192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Arial" panose="020B0604020202020204"/>
                <a:cs typeface="Arial" panose="020B0604020202020204"/>
              </a:rPr>
              <a:t>39</a:t>
            </a:r>
            <a:r>
              <a:rPr sz="600" dirty="0">
                <a:latin typeface="Arial" panose="020B0604020202020204"/>
                <a:cs typeface="Arial" panose="020B0604020202020204"/>
              </a:rPr>
              <a:t>.8</a:t>
            </a:r>
            <a:endParaRPr sz="6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191378" y="2606167"/>
            <a:ext cx="16192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Arial" panose="020B0604020202020204"/>
                <a:cs typeface="Arial" panose="020B0604020202020204"/>
              </a:rPr>
              <a:t>58</a:t>
            </a:r>
            <a:r>
              <a:rPr sz="600" dirty="0">
                <a:latin typeface="Arial" panose="020B0604020202020204"/>
                <a:cs typeface="Arial" panose="020B0604020202020204"/>
              </a:rPr>
              <a:t>.1</a:t>
            </a:r>
            <a:endParaRPr sz="6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952997" y="2555875"/>
            <a:ext cx="16192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Arial" panose="020B0604020202020204"/>
                <a:cs typeface="Arial" panose="020B0604020202020204"/>
              </a:rPr>
              <a:t>80</a:t>
            </a:r>
            <a:r>
              <a:rPr sz="600" dirty="0">
                <a:latin typeface="Arial" panose="020B0604020202020204"/>
                <a:cs typeface="Arial" panose="020B0604020202020204"/>
              </a:rPr>
              <a:t>.7</a:t>
            </a:r>
            <a:endParaRPr sz="6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693661" y="2491232"/>
            <a:ext cx="20447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Arial" panose="020B0604020202020204"/>
                <a:cs typeface="Arial" panose="020B0604020202020204"/>
              </a:rPr>
              <a:t>109</a:t>
            </a:r>
            <a:r>
              <a:rPr sz="600" dirty="0">
                <a:latin typeface="Arial" panose="020B0604020202020204"/>
                <a:cs typeface="Arial" panose="020B0604020202020204"/>
              </a:rPr>
              <a:t>.8</a:t>
            </a:r>
            <a:endParaRPr sz="6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455661" y="1985264"/>
            <a:ext cx="20447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Arial" panose="020B0604020202020204"/>
                <a:cs typeface="Arial" panose="020B0604020202020204"/>
              </a:rPr>
              <a:t>337</a:t>
            </a:r>
            <a:r>
              <a:rPr sz="600" dirty="0">
                <a:latin typeface="Arial" panose="020B0604020202020204"/>
                <a:cs typeface="Arial" panose="020B0604020202020204"/>
              </a:rPr>
              <a:t>.7</a:t>
            </a:r>
            <a:endParaRPr sz="6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068957" y="2452497"/>
            <a:ext cx="31115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232</a:t>
            </a:r>
            <a:r>
              <a:rPr sz="700" b="1" spc="-5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.</a:t>
            </a:r>
            <a:r>
              <a:rPr sz="700" b="1" spc="-10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5</a:t>
            </a:r>
            <a:r>
              <a:rPr sz="700" b="1" spc="-5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%</a:t>
            </a:r>
            <a:endParaRPr sz="7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683764" y="2154427"/>
            <a:ext cx="31115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328</a:t>
            </a:r>
            <a:r>
              <a:rPr sz="700" b="1" spc="-5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.</a:t>
            </a:r>
            <a:r>
              <a:rPr sz="700" b="1" spc="-10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5</a:t>
            </a:r>
            <a:r>
              <a:rPr sz="700" b="1" spc="-5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%</a:t>
            </a:r>
            <a:endParaRPr sz="7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667633" y="2578353"/>
            <a:ext cx="295910" cy="2152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3020">
              <a:lnSpc>
                <a:spcPts val="810"/>
              </a:lnSpc>
              <a:spcBef>
                <a:spcPts val="95"/>
              </a:spcBef>
            </a:pPr>
            <a:r>
              <a:rPr sz="700" b="1" spc="-10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64</a:t>
            </a:r>
            <a:r>
              <a:rPr sz="700" b="1" spc="-5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.</a:t>
            </a:r>
            <a:r>
              <a:rPr sz="700" b="1" spc="-10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0</a:t>
            </a:r>
            <a:r>
              <a:rPr sz="700" b="1" spc="-5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%</a:t>
            </a:r>
            <a:endParaRPr sz="700">
              <a:latin typeface="Arial" panose="020B0604020202020204"/>
              <a:cs typeface="Arial" panose="020B0604020202020204"/>
            </a:endParaRPr>
          </a:p>
          <a:p>
            <a:pPr>
              <a:lnSpc>
                <a:spcPts val="690"/>
              </a:lnSpc>
            </a:pPr>
            <a:r>
              <a:rPr sz="600" spc="-5" dirty="0">
                <a:latin typeface="Arial" panose="020B0604020202020204"/>
                <a:cs typeface="Arial" panose="020B0604020202020204"/>
              </a:rPr>
              <a:t>26.3</a:t>
            </a:r>
            <a:endParaRPr sz="6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789296" y="2629280"/>
            <a:ext cx="26225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51</a:t>
            </a:r>
            <a:r>
              <a:rPr sz="700" b="1" spc="-5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.</a:t>
            </a:r>
            <a:r>
              <a:rPr sz="700" b="1" spc="-10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0</a:t>
            </a:r>
            <a:r>
              <a:rPr sz="700" b="1" spc="-5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%</a:t>
            </a:r>
            <a:endParaRPr sz="7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890386" y="2882010"/>
            <a:ext cx="27495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39</a:t>
            </a:r>
            <a:r>
              <a:rPr sz="700" b="1" spc="-5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.</a:t>
            </a:r>
            <a:r>
              <a:rPr sz="700" b="1" spc="-10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0</a:t>
            </a:r>
            <a:r>
              <a:rPr sz="700" b="1" spc="-5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%</a:t>
            </a:r>
            <a:endParaRPr sz="7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652006" y="2888741"/>
            <a:ext cx="27495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36</a:t>
            </a:r>
            <a:r>
              <a:rPr sz="700" b="1" spc="-5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.</a:t>
            </a:r>
            <a:r>
              <a:rPr sz="700" b="1" spc="-10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0</a:t>
            </a:r>
            <a:r>
              <a:rPr sz="700" b="1" spc="-5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%</a:t>
            </a:r>
            <a:endParaRPr sz="7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7414006" y="2912744"/>
            <a:ext cx="27495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25</a:t>
            </a:r>
            <a:r>
              <a:rPr sz="700" b="1" spc="-5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.</a:t>
            </a:r>
            <a:r>
              <a:rPr sz="700" b="1" spc="-10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2</a:t>
            </a:r>
            <a:r>
              <a:rPr sz="700" b="1" spc="-5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%</a:t>
            </a:r>
            <a:endParaRPr sz="7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8007477" y="2816733"/>
            <a:ext cx="17272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0%</a:t>
            </a:r>
            <a:endParaRPr sz="8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8007477" y="2372995"/>
            <a:ext cx="28511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200%</a:t>
            </a:r>
            <a:endParaRPr sz="8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8007477" y="1928876"/>
            <a:ext cx="28511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400%</a:t>
            </a:r>
            <a:endParaRPr sz="8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919683" y="2816733"/>
            <a:ext cx="8255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0</a:t>
            </a:r>
            <a:endParaRPr sz="8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806907" y="2372995"/>
            <a:ext cx="19494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200</a:t>
            </a:r>
            <a:endParaRPr sz="8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806907" y="1928876"/>
            <a:ext cx="19494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400</a:t>
            </a:r>
            <a:endParaRPr sz="8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316482" y="2945638"/>
            <a:ext cx="2819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2013</a:t>
            </a:r>
            <a:endParaRPr sz="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2078482" y="2945638"/>
            <a:ext cx="2819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2014</a:t>
            </a:r>
            <a:endParaRPr sz="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2840227" y="2945638"/>
            <a:ext cx="2819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2015</a:t>
            </a:r>
            <a:endParaRPr sz="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3602228" y="2945638"/>
            <a:ext cx="107886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39140" algn="l"/>
              </a:tabLst>
            </a:pPr>
            <a:r>
              <a:rPr sz="900" spc="-5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2016	2017F</a:t>
            </a:r>
            <a:endParaRPr sz="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5090921" y="2866389"/>
            <a:ext cx="351790" cy="2419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9530">
              <a:lnSpc>
                <a:spcPts val="735"/>
              </a:lnSpc>
              <a:spcBef>
                <a:spcPts val="95"/>
              </a:spcBef>
            </a:pPr>
            <a:r>
              <a:rPr sz="700" b="1" spc="-10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46.0%</a:t>
            </a:r>
            <a:endParaRPr sz="70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ts val="975"/>
              </a:lnSpc>
            </a:pPr>
            <a:r>
              <a:rPr sz="900" spc="-5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2018F</a:t>
            </a:r>
            <a:endParaRPr sz="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5852540" y="2945638"/>
            <a:ext cx="3517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2019F</a:t>
            </a:r>
            <a:endParaRPr sz="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6614541" y="2945638"/>
            <a:ext cx="3517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2020F</a:t>
            </a:r>
            <a:endParaRPr sz="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7376541" y="2945638"/>
            <a:ext cx="3517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2025F</a:t>
            </a:r>
            <a:endParaRPr sz="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175613" y="1974342"/>
            <a:ext cx="2413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万辆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4096511" y="2055876"/>
            <a:ext cx="245745" cy="0"/>
          </a:xfrm>
          <a:custGeom>
            <a:avLst/>
            <a:gdLst/>
            <a:ahLst/>
            <a:cxnLst/>
            <a:rect l="l" t="t" r="r" b="b"/>
            <a:pathLst>
              <a:path w="245745">
                <a:moveTo>
                  <a:pt x="0" y="0"/>
                </a:moveTo>
                <a:lnTo>
                  <a:pt x="245363" y="0"/>
                </a:lnTo>
              </a:path>
            </a:pathLst>
          </a:custGeom>
          <a:ln w="45719">
            <a:solidFill>
              <a:srgbClr val="2468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643628" y="2055876"/>
            <a:ext cx="243840" cy="0"/>
          </a:xfrm>
          <a:custGeom>
            <a:avLst/>
            <a:gdLst/>
            <a:ahLst/>
            <a:cxnLst/>
            <a:rect l="l" t="t" r="r" b="b"/>
            <a:pathLst>
              <a:path w="243839">
                <a:moveTo>
                  <a:pt x="0" y="0"/>
                </a:moveTo>
                <a:lnTo>
                  <a:pt x="243839" y="0"/>
                </a:lnTo>
              </a:path>
            </a:pathLst>
          </a:custGeom>
          <a:ln w="24384">
            <a:solidFill>
              <a:srgbClr val="B1D2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741164" y="2029967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15376" y="1982"/>
                </a:lnTo>
                <a:lnTo>
                  <a:pt x="7381" y="7381"/>
                </a:lnTo>
                <a:lnTo>
                  <a:pt x="1982" y="15376"/>
                </a:lnTo>
                <a:lnTo>
                  <a:pt x="0" y="25145"/>
                </a:lnTo>
                <a:lnTo>
                  <a:pt x="1982" y="34915"/>
                </a:lnTo>
                <a:lnTo>
                  <a:pt x="7381" y="42910"/>
                </a:lnTo>
                <a:lnTo>
                  <a:pt x="15376" y="48309"/>
                </a:lnTo>
                <a:lnTo>
                  <a:pt x="25146" y="50292"/>
                </a:lnTo>
                <a:lnTo>
                  <a:pt x="34915" y="48309"/>
                </a:lnTo>
                <a:lnTo>
                  <a:pt x="42910" y="42910"/>
                </a:lnTo>
                <a:lnTo>
                  <a:pt x="48309" y="34915"/>
                </a:lnTo>
                <a:lnTo>
                  <a:pt x="50291" y="25145"/>
                </a:lnTo>
                <a:lnTo>
                  <a:pt x="48309" y="15376"/>
                </a:lnTo>
                <a:lnTo>
                  <a:pt x="42910" y="7381"/>
                </a:lnTo>
                <a:lnTo>
                  <a:pt x="34915" y="1982"/>
                </a:lnTo>
                <a:lnTo>
                  <a:pt x="25146" y="0"/>
                </a:lnTo>
                <a:close/>
              </a:path>
            </a:pathLst>
          </a:custGeom>
          <a:solidFill>
            <a:srgbClr val="94C9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741164" y="2029967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50291" y="25145"/>
                </a:moveTo>
                <a:lnTo>
                  <a:pt x="48309" y="34915"/>
                </a:lnTo>
                <a:lnTo>
                  <a:pt x="42910" y="42910"/>
                </a:lnTo>
                <a:lnTo>
                  <a:pt x="34915" y="48309"/>
                </a:lnTo>
                <a:lnTo>
                  <a:pt x="25146" y="50292"/>
                </a:lnTo>
                <a:lnTo>
                  <a:pt x="15376" y="48309"/>
                </a:lnTo>
                <a:lnTo>
                  <a:pt x="7381" y="42910"/>
                </a:lnTo>
                <a:lnTo>
                  <a:pt x="1982" y="34915"/>
                </a:lnTo>
                <a:lnTo>
                  <a:pt x="0" y="25145"/>
                </a:lnTo>
                <a:lnTo>
                  <a:pt x="1982" y="15376"/>
                </a:lnTo>
                <a:lnTo>
                  <a:pt x="7381" y="7381"/>
                </a:lnTo>
                <a:lnTo>
                  <a:pt x="15376" y="1982"/>
                </a:lnTo>
                <a:lnTo>
                  <a:pt x="25146" y="0"/>
                </a:lnTo>
                <a:lnTo>
                  <a:pt x="34915" y="1982"/>
                </a:lnTo>
                <a:lnTo>
                  <a:pt x="42910" y="7381"/>
                </a:lnTo>
                <a:lnTo>
                  <a:pt x="48309" y="15376"/>
                </a:lnTo>
                <a:lnTo>
                  <a:pt x="50291" y="25145"/>
                </a:lnTo>
                <a:close/>
              </a:path>
            </a:pathLst>
          </a:custGeom>
          <a:ln w="6096">
            <a:solidFill>
              <a:srgbClr val="B1D2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 txBox="1"/>
          <p:nvPr/>
        </p:nvSpPr>
        <p:spPr>
          <a:xfrm>
            <a:off x="3047745" y="1692020"/>
            <a:ext cx="2601595" cy="4387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latin typeface="微软雅黑" panose="020B0503020204020204" charset="-122"/>
                <a:cs typeface="微软雅黑" panose="020B0503020204020204" charset="-122"/>
              </a:rPr>
              <a:t>2012-2025</a:t>
            </a:r>
            <a:r>
              <a:rPr sz="1000" b="1" spc="-5" dirty="0">
                <a:latin typeface="微软雅黑" panose="020B0503020204020204" charset="-122"/>
                <a:cs typeface="微软雅黑" panose="020B0503020204020204" charset="-122"/>
              </a:rPr>
              <a:t>年纯电动乘用车市场终端销量</a:t>
            </a:r>
            <a:r>
              <a:rPr sz="1000" b="1" dirty="0">
                <a:latin typeface="微软雅黑" panose="020B0503020204020204" charset="-122"/>
                <a:cs typeface="微软雅黑" panose="020B0503020204020204" charset="-122"/>
              </a:rPr>
              <a:t>走</a:t>
            </a:r>
            <a:r>
              <a:rPr sz="1000" b="1" spc="-5" dirty="0">
                <a:latin typeface="微软雅黑" panose="020B0503020204020204" charset="-122"/>
                <a:cs typeface="微软雅黑" panose="020B0503020204020204" charset="-122"/>
              </a:rPr>
              <a:t>势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50">
              <a:latin typeface="Times New Roman" panose="02020603050405020304"/>
              <a:cs typeface="Times New Roman" panose="02020603050405020304"/>
            </a:endParaRPr>
          </a:p>
          <a:p>
            <a:pPr marL="1319530">
              <a:lnSpc>
                <a:spcPct val="100000"/>
              </a:lnSpc>
              <a:tabLst>
                <a:tab pos="1865630" algn="l"/>
              </a:tabLst>
            </a:pPr>
            <a:r>
              <a:rPr sz="700" spc="-5" dirty="0">
                <a:latin typeface="微软雅黑" panose="020B0503020204020204" charset="-122"/>
                <a:cs typeface="微软雅黑" panose="020B0503020204020204" charset="-122"/>
              </a:rPr>
              <a:t>销量	同比</a:t>
            </a:r>
            <a:endParaRPr sz="7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800100" y="4050791"/>
            <a:ext cx="7378065" cy="0"/>
          </a:xfrm>
          <a:custGeom>
            <a:avLst/>
            <a:gdLst/>
            <a:ahLst/>
            <a:cxnLst/>
            <a:rect l="l" t="t" r="r" b="b"/>
            <a:pathLst>
              <a:path w="7378065">
                <a:moveTo>
                  <a:pt x="0" y="0"/>
                </a:moveTo>
                <a:lnTo>
                  <a:pt x="7377683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210055" y="3845052"/>
            <a:ext cx="6558280" cy="46355"/>
          </a:xfrm>
          <a:custGeom>
            <a:avLst/>
            <a:gdLst/>
            <a:ahLst/>
            <a:cxnLst/>
            <a:rect l="l" t="t" r="r" b="b"/>
            <a:pathLst>
              <a:path w="6558280" h="46354">
                <a:moveTo>
                  <a:pt x="0" y="0"/>
                </a:moveTo>
                <a:lnTo>
                  <a:pt x="51222" y="2827"/>
                </a:lnTo>
                <a:lnTo>
                  <a:pt x="102447" y="5808"/>
                </a:lnTo>
                <a:lnTo>
                  <a:pt x="153674" y="8908"/>
                </a:lnTo>
                <a:lnTo>
                  <a:pt x="204904" y="12090"/>
                </a:lnTo>
                <a:lnTo>
                  <a:pt x="256136" y="15320"/>
                </a:lnTo>
                <a:lnTo>
                  <a:pt x="307371" y="18562"/>
                </a:lnTo>
                <a:lnTo>
                  <a:pt x="358607" y="21779"/>
                </a:lnTo>
                <a:lnTo>
                  <a:pt x="409844" y="24938"/>
                </a:lnTo>
                <a:lnTo>
                  <a:pt x="461084" y="28001"/>
                </a:lnTo>
                <a:lnTo>
                  <a:pt x="512324" y="30933"/>
                </a:lnTo>
                <a:lnTo>
                  <a:pt x="563566" y="33699"/>
                </a:lnTo>
                <a:lnTo>
                  <a:pt x="614808" y="36263"/>
                </a:lnTo>
                <a:lnTo>
                  <a:pt x="666052" y="38590"/>
                </a:lnTo>
                <a:lnTo>
                  <a:pt x="717296" y="40643"/>
                </a:lnTo>
                <a:lnTo>
                  <a:pt x="768540" y="42388"/>
                </a:lnTo>
                <a:lnTo>
                  <a:pt x="819785" y="43789"/>
                </a:lnTo>
                <a:lnTo>
                  <a:pt x="871005" y="44835"/>
                </a:lnTo>
                <a:lnTo>
                  <a:pt x="922226" y="45557"/>
                </a:lnTo>
                <a:lnTo>
                  <a:pt x="973447" y="45985"/>
                </a:lnTo>
                <a:lnTo>
                  <a:pt x="1024669" y="46150"/>
                </a:lnTo>
                <a:lnTo>
                  <a:pt x="1075892" y="46084"/>
                </a:lnTo>
                <a:lnTo>
                  <a:pt x="1127115" y="45817"/>
                </a:lnTo>
                <a:lnTo>
                  <a:pt x="1178340" y="45382"/>
                </a:lnTo>
                <a:lnTo>
                  <a:pt x="1229566" y="44808"/>
                </a:lnTo>
                <a:lnTo>
                  <a:pt x="1280793" y="44128"/>
                </a:lnTo>
                <a:lnTo>
                  <a:pt x="1332022" y="43372"/>
                </a:lnTo>
                <a:lnTo>
                  <a:pt x="1383253" y="42571"/>
                </a:lnTo>
                <a:lnTo>
                  <a:pt x="1434486" y="41757"/>
                </a:lnTo>
                <a:lnTo>
                  <a:pt x="1485722" y="40960"/>
                </a:lnTo>
                <a:lnTo>
                  <a:pt x="1536959" y="40213"/>
                </a:lnTo>
                <a:lnTo>
                  <a:pt x="1588199" y="39545"/>
                </a:lnTo>
                <a:lnTo>
                  <a:pt x="1639443" y="38989"/>
                </a:lnTo>
                <a:lnTo>
                  <a:pt x="1690665" y="38455"/>
                </a:lnTo>
                <a:lnTo>
                  <a:pt x="1741890" y="37847"/>
                </a:lnTo>
                <a:lnTo>
                  <a:pt x="1793117" y="37177"/>
                </a:lnTo>
                <a:lnTo>
                  <a:pt x="1844347" y="36457"/>
                </a:lnTo>
                <a:lnTo>
                  <a:pt x="1895579" y="35697"/>
                </a:lnTo>
                <a:lnTo>
                  <a:pt x="1946814" y="34910"/>
                </a:lnTo>
                <a:lnTo>
                  <a:pt x="1998050" y="34107"/>
                </a:lnTo>
                <a:lnTo>
                  <a:pt x="2049287" y="33299"/>
                </a:lnTo>
                <a:lnTo>
                  <a:pt x="2100527" y="32498"/>
                </a:lnTo>
                <a:lnTo>
                  <a:pt x="2151767" y="31717"/>
                </a:lnTo>
                <a:lnTo>
                  <a:pt x="2203009" y="30965"/>
                </a:lnTo>
                <a:lnTo>
                  <a:pt x="2254251" y="30255"/>
                </a:lnTo>
                <a:lnTo>
                  <a:pt x="2305495" y="29599"/>
                </a:lnTo>
                <a:lnTo>
                  <a:pt x="2356739" y="29008"/>
                </a:lnTo>
                <a:lnTo>
                  <a:pt x="2407983" y="28493"/>
                </a:lnTo>
                <a:lnTo>
                  <a:pt x="2459228" y="28067"/>
                </a:lnTo>
                <a:lnTo>
                  <a:pt x="2510450" y="27720"/>
                </a:lnTo>
                <a:lnTo>
                  <a:pt x="2561674" y="27439"/>
                </a:lnTo>
                <a:lnTo>
                  <a:pt x="2612901" y="27217"/>
                </a:lnTo>
                <a:lnTo>
                  <a:pt x="2664130" y="27049"/>
                </a:lnTo>
                <a:lnTo>
                  <a:pt x="2715360" y="26927"/>
                </a:lnTo>
                <a:lnTo>
                  <a:pt x="2766592" y="26845"/>
                </a:lnTo>
                <a:lnTo>
                  <a:pt x="2817824" y="26799"/>
                </a:lnTo>
                <a:lnTo>
                  <a:pt x="2869056" y="26781"/>
                </a:lnTo>
                <a:lnTo>
                  <a:pt x="2920289" y="26785"/>
                </a:lnTo>
                <a:lnTo>
                  <a:pt x="2971521" y="26805"/>
                </a:lnTo>
                <a:lnTo>
                  <a:pt x="3022753" y="26836"/>
                </a:lnTo>
                <a:lnTo>
                  <a:pt x="3073983" y="26870"/>
                </a:lnTo>
                <a:lnTo>
                  <a:pt x="3125212" y="26902"/>
                </a:lnTo>
                <a:lnTo>
                  <a:pt x="3176439" y="26926"/>
                </a:lnTo>
                <a:lnTo>
                  <a:pt x="3227663" y="26935"/>
                </a:lnTo>
                <a:lnTo>
                  <a:pt x="3278885" y="26924"/>
                </a:lnTo>
                <a:lnTo>
                  <a:pt x="3330108" y="26896"/>
                </a:lnTo>
                <a:lnTo>
                  <a:pt x="3381332" y="26862"/>
                </a:lnTo>
                <a:lnTo>
                  <a:pt x="3432559" y="26824"/>
                </a:lnTo>
                <a:lnTo>
                  <a:pt x="3483788" y="26787"/>
                </a:lnTo>
                <a:lnTo>
                  <a:pt x="3535018" y="26751"/>
                </a:lnTo>
                <a:lnTo>
                  <a:pt x="3586250" y="26720"/>
                </a:lnTo>
                <a:lnTo>
                  <a:pt x="3637482" y="26698"/>
                </a:lnTo>
                <a:lnTo>
                  <a:pt x="3688715" y="26685"/>
                </a:lnTo>
                <a:lnTo>
                  <a:pt x="3739947" y="26687"/>
                </a:lnTo>
                <a:lnTo>
                  <a:pt x="3791179" y="26704"/>
                </a:lnTo>
                <a:lnTo>
                  <a:pt x="3842411" y="26740"/>
                </a:lnTo>
                <a:lnTo>
                  <a:pt x="3893641" y="26798"/>
                </a:lnTo>
                <a:lnTo>
                  <a:pt x="3944870" y="26881"/>
                </a:lnTo>
                <a:lnTo>
                  <a:pt x="3996097" y="26991"/>
                </a:lnTo>
                <a:lnTo>
                  <a:pt x="4047321" y="27131"/>
                </a:lnTo>
                <a:lnTo>
                  <a:pt x="4098544" y="27305"/>
                </a:lnTo>
                <a:lnTo>
                  <a:pt x="4149787" y="27503"/>
                </a:lnTo>
                <a:lnTo>
                  <a:pt x="4201027" y="27758"/>
                </a:lnTo>
                <a:lnTo>
                  <a:pt x="4252265" y="28062"/>
                </a:lnTo>
                <a:lnTo>
                  <a:pt x="4303502" y="28406"/>
                </a:lnTo>
                <a:lnTo>
                  <a:pt x="4354737" y="28781"/>
                </a:lnTo>
                <a:lnTo>
                  <a:pt x="4405970" y="29179"/>
                </a:lnTo>
                <a:lnTo>
                  <a:pt x="4457203" y="29591"/>
                </a:lnTo>
                <a:lnTo>
                  <a:pt x="4508436" y="30008"/>
                </a:lnTo>
                <a:lnTo>
                  <a:pt x="4559669" y="30422"/>
                </a:lnTo>
                <a:lnTo>
                  <a:pt x="4610902" y="30825"/>
                </a:lnTo>
                <a:lnTo>
                  <a:pt x="4662135" y="31207"/>
                </a:lnTo>
                <a:lnTo>
                  <a:pt x="4713370" y="31560"/>
                </a:lnTo>
                <a:lnTo>
                  <a:pt x="4764607" y="31876"/>
                </a:lnTo>
                <a:lnTo>
                  <a:pt x="4815845" y="32146"/>
                </a:lnTo>
                <a:lnTo>
                  <a:pt x="4867085" y="32360"/>
                </a:lnTo>
                <a:lnTo>
                  <a:pt x="4918329" y="32512"/>
                </a:lnTo>
                <a:lnTo>
                  <a:pt x="4969551" y="32615"/>
                </a:lnTo>
                <a:lnTo>
                  <a:pt x="5020775" y="32693"/>
                </a:lnTo>
                <a:lnTo>
                  <a:pt x="5072002" y="32745"/>
                </a:lnTo>
                <a:lnTo>
                  <a:pt x="5123231" y="32771"/>
                </a:lnTo>
                <a:lnTo>
                  <a:pt x="5174461" y="32771"/>
                </a:lnTo>
                <a:lnTo>
                  <a:pt x="5225693" y="32743"/>
                </a:lnTo>
                <a:lnTo>
                  <a:pt x="5276925" y="32689"/>
                </a:lnTo>
                <a:lnTo>
                  <a:pt x="5328158" y="32608"/>
                </a:lnTo>
                <a:lnTo>
                  <a:pt x="5379390" y="32500"/>
                </a:lnTo>
                <a:lnTo>
                  <a:pt x="5430622" y="32364"/>
                </a:lnTo>
                <a:lnTo>
                  <a:pt x="5481854" y="32201"/>
                </a:lnTo>
                <a:lnTo>
                  <a:pt x="5533084" y="32010"/>
                </a:lnTo>
                <a:lnTo>
                  <a:pt x="5584313" y="31790"/>
                </a:lnTo>
                <a:lnTo>
                  <a:pt x="5635540" y="31543"/>
                </a:lnTo>
                <a:lnTo>
                  <a:pt x="5686764" y="31267"/>
                </a:lnTo>
                <a:lnTo>
                  <a:pt x="5737987" y="30962"/>
                </a:lnTo>
                <a:lnTo>
                  <a:pt x="5789230" y="30614"/>
                </a:lnTo>
                <a:lnTo>
                  <a:pt x="5840470" y="30214"/>
                </a:lnTo>
                <a:lnTo>
                  <a:pt x="5891708" y="29769"/>
                </a:lnTo>
                <a:lnTo>
                  <a:pt x="5942945" y="29284"/>
                </a:lnTo>
                <a:lnTo>
                  <a:pt x="5994180" y="28764"/>
                </a:lnTo>
                <a:lnTo>
                  <a:pt x="6045413" y="28214"/>
                </a:lnTo>
                <a:lnTo>
                  <a:pt x="6096646" y="27640"/>
                </a:lnTo>
                <a:lnTo>
                  <a:pt x="6147879" y="27046"/>
                </a:lnTo>
                <a:lnTo>
                  <a:pt x="6199112" y="26438"/>
                </a:lnTo>
                <a:lnTo>
                  <a:pt x="6250345" y="25821"/>
                </a:lnTo>
                <a:lnTo>
                  <a:pt x="6301578" y="25200"/>
                </a:lnTo>
                <a:lnTo>
                  <a:pt x="6352813" y="24581"/>
                </a:lnTo>
                <a:lnTo>
                  <a:pt x="6404050" y="23969"/>
                </a:lnTo>
                <a:lnTo>
                  <a:pt x="6455288" y="23368"/>
                </a:lnTo>
                <a:lnTo>
                  <a:pt x="6506528" y="22785"/>
                </a:lnTo>
                <a:lnTo>
                  <a:pt x="6557772" y="22225"/>
                </a:lnTo>
              </a:path>
            </a:pathLst>
          </a:custGeom>
          <a:ln w="18288">
            <a:solidFill>
              <a:srgbClr val="2468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175626" y="3810127"/>
            <a:ext cx="69850" cy="698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995297" y="3853815"/>
            <a:ext cx="69850" cy="6983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814954" y="3848989"/>
            <a:ext cx="69850" cy="6986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634613" y="3838066"/>
            <a:ext cx="69850" cy="699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454271" y="3836923"/>
            <a:ext cx="69850" cy="6985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273802" y="3837304"/>
            <a:ext cx="69850" cy="6983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093459" y="3842511"/>
            <a:ext cx="69850" cy="6988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6913118" y="3840988"/>
            <a:ext cx="69850" cy="6986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732776" y="3832352"/>
            <a:ext cx="69850" cy="6983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 txBox="1"/>
          <p:nvPr/>
        </p:nvSpPr>
        <p:spPr>
          <a:xfrm>
            <a:off x="1053185" y="3621481"/>
            <a:ext cx="314960" cy="148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spc="-5" dirty="0">
                <a:latin typeface="Arial" panose="020B0604020202020204"/>
                <a:cs typeface="Arial" panose="020B0604020202020204"/>
              </a:rPr>
              <a:t>90</a:t>
            </a:r>
            <a:r>
              <a:rPr sz="800" dirty="0">
                <a:latin typeface="Arial" panose="020B0604020202020204"/>
                <a:cs typeface="Arial" panose="020B0604020202020204"/>
              </a:rPr>
              <a:t>.</a:t>
            </a:r>
            <a:r>
              <a:rPr sz="800" spc="-5" dirty="0">
                <a:latin typeface="Arial" panose="020B0604020202020204"/>
                <a:cs typeface="Arial" panose="020B0604020202020204"/>
              </a:rPr>
              <a:t>2</a:t>
            </a:r>
            <a:r>
              <a:rPr sz="800" spc="0" dirty="0">
                <a:latin typeface="Arial" panose="020B0604020202020204"/>
                <a:cs typeface="Arial" panose="020B0604020202020204"/>
              </a:rPr>
              <a:t>%</a:t>
            </a:r>
            <a:endParaRPr sz="8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1873123" y="3665347"/>
            <a:ext cx="31432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latin typeface="Arial" panose="020B0604020202020204"/>
                <a:cs typeface="Arial" panose="020B0604020202020204"/>
              </a:rPr>
              <a:t>71</a:t>
            </a:r>
            <a:r>
              <a:rPr sz="800" dirty="0">
                <a:latin typeface="Arial" panose="020B0604020202020204"/>
                <a:cs typeface="Arial" panose="020B0604020202020204"/>
              </a:rPr>
              <a:t>.</a:t>
            </a:r>
            <a:r>
              <a:rPr sz="800" spc="-5" dirty="0">
                <a:latin typeface="Arial" panose="020B0604020202020204"/>
                <a:cs typeface="Arial" panose="020B0604020202020204"/>
              </a:rPr>
              <a:t>1</a:t>
            </a:r>
            <a:r>
              <a:rPr sz="800" dirty="0">
                <a:latin typeface="Arial" panose="020B0604020202020204"/>
                <a:cs typeface="Arial" panose="020B0604020202020204"/>
              </a:rPr>
              <a:t>%</a:t>
            </a:r>
            <a:endParaRPr sz="8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2692654" y="3660394"/>
            <a:ext cx="31432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latin typeface="Arial" panose="020B0604020202020204"/>
                <a:cs typeface="Arial" panose="020B0604020202020204"/>
              </a:rPr>
              <a:t>73</a:t>
            </a:r>
            <a:r>
              <a:rPr sz="800" dirty="0">
                <a:latin typeface="Arial" panose="020B0604020202020204"/>
                <a:cs typeface="Arial" panose="020B0604020202020204"/>
              </a:rPr>
              <a:t>.</a:t>
            </a:r>
            <a:r>
              <a:rPr sz="800" spc="-5" dirty="0">
                <a:latin typeface="Arial" panose="020B0604020202020204"/>
                <a:cs typeface="Arial" panose="020B0604020202020204"/>
              </a:rPr>
              <a:t>2</a:t>
            </a:r>
            <a:r>
              <a:rPr sz="800" dirty="0">
                <a:latin typeface="Arial" panose="020B0604020202020204"/>
                <a:cs typeface="Arial" panose="020B0604020202020204"/>
              </a:rPr>
              <a:t>%</a:t>
            </a:r>
            <a:endParaRPr sz="8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3512565" y="3649472"/>
            <a:ext cx="31432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latin typeface="Arial" panose="020B0604020202020204"/>
                <a:cs typeface="Arial" panose="020B0604020202020204"/>
              </a:rPr>
              <a:t>78</a:t>
            </a:r>
            <a:r>
              <a:rPr sz="800" dirty="0">
                <a:latin typeface="Arial" panose="020B0604020202020204"/>
                <a:cs typeface="Arial" panose="020B0604020202020204"/>
              </a:rPr>
              <a:t>.</a:t>
            </a:r>
            <a:r>
              <a:rPr sz="800" spc="-5" dirty="0">
                <a:latin typeface="Arial" panose="020B0604020202020204"/>
                <a:cs typeface="Arial" panose="020B0604020202020204"/>
              </a:rPr>
              <a:t>0</a:t>
            </a:r>
            <a:r>
              <a:rPr sz="800" dirty="0">
                <a:latin typeface="Arial" panose="020B0604020202020204"/>
                <a:cs typeface="Arial" panose="020B0604020202020204"/>
              </a:rPr>
              <a:t>%</a:t>
            </a:r>
            <a:endParaRPr sz="8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4332223" y="3648583"/>
            <a:ext cx="31432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latin typeface="Arial" panose="020B0604020202020204"/>
                <a:cs typeface="Arial" panose="020B0604020202020204"/>
              </a:rPr>
              <a:t>78</a:t>
            </a:r>
            <a:r>
              <a:rPr sz="800" dirty="0">
                <a:latin typeface="Arial" panose="020B0604020202020204"/>
                <a:cs typeface="Arial" panose="020B0604020202020204"/>
              </a:rPr>
              <a:t>.</a:t>
            </a:r>
            <a:r>
              <a:rPr sz="800" spc="-5" dirty="0">
                <a:latin typeface="Arial" panose="020B0604020202020204"/>
                <a:cs typeface="Arial" panose="020B0604020202020204"/>
              </a:rPr>
              <a:t>5</a:t>
            </a:r>
            <a:r>
              <a:rPr sz="800" dirty="0">
                <a:latin typeface="Arial" panose="020B0604020202020204"/>
                <a:cs typeface="Arial" panose="020B0604020202020204"/>
              </a:rPr>
              <a:t>%</a:t>
            </a:r>
            <a:endParaRPr sz="8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5152135" y="3648836"/>
            <a:ext cx="31432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latin typeface="Arial" panose="020B0604020202020204"/>
                <a:cs typeface="Arial" panose="020B0604020202020204"/>
              </a:rPr>
              <a:t>78</a:t>
            </a:r>
            <a:r>
              <a:rPr sz="800" dirty="0">
                <a:latin typeface="Arial" panose="020B0604020202020204"/>
                <a:cs typeface="Arial" panose="020B0604020202020204"/>
              </a:rPr>
              <a:t>.</a:t>
            </a:r>
            <a:r>
              <a:rPr sz="800" spc="-5" dirty="0">
                <a:latin typeface="Arial" panose="020B0604020202020204"/>
                <a:cs typeface="Arial" panose="020B0604020202020204"/>
              </a:rPr>
              <a:t>4</a:t>
            </a:r>
            <a:r>
              <a:rPr sz="800" dirty="0">
                <a:latin typeface="Arial" panose="020B0604020202020204"/>
                <a:cs typeface="Arial" panose="020B0604020202020204"/>
              </a:rPr>
              <a:t>%</a:t>
            </a:r>
            <a:endParaRPr sz="8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5971794" y="3654044"/>
            <a:ext cx="31432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latin typeface="Arial" panose="020B0604020202020204"/>
                <a:cs typeface="Arial" panose="020B0604020202020204"/>
              </a:rPr>
              <a:t>76</a:t>
            </a:r>
            <a:r>
              <a:rPr sz="800" dirty="0">
                <a:latin typeface="Arial" panose="020B0604020202020204"/>
                <a:cs typeface="Arial" panose="020B0604020202020204"/>
              </a:rPr>
              <a:t>.</a:t>
            </a:r>
            <a:r>
              <a:rPr sz="800" spc="-5" dirty="0">
                <a:latin typeface="Arial" panose="020B0604020202020204"/>
                <a:cs typeface="Arial" panose="020B0604020202020204"/>
              </a:rPr>
              <a:t>1</a:t>
            </a:r>
            <a:r>
              <a:rPr sz="800" dirty="0">
                <a:latin typeface="Arial" panose="020B0604020202020204"/>
                <a:cs typeface="Arial" panose="020B0604020202020204"/>
              </a:rPr>
              <a:t>%</a:t>
            </a:r>
            <a:endParaRPr sz="8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6791706" y="3652520"/>
            <a:ext cx="31432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latin typeface="Arial" panose="020B0604020202020204"/>
                <a:cs typeface="Arial" panose="020B0604020202020204"/>
              </a:rPr>
              <a:t>76</a:t>
            </a:r>
            <a:r>
              <a:rPr sz="800" dirty="0">
                <a:latin typeface="Arial" panose="020B0604020202020204"/>
                <a:cs typeface="Arial" panose="020B0604020202020204"/>
              </a:rPr>
              <a:t>.</a:t>
            </a:r>
            <a:r>
              <a:rPr sz="800" spc="-5" dirty="0">
                <a:latin typeface="Arial" panose="020B0604020202020204"/>
                <a:cs typeface="Arial" panose="020B0604020202020204"/>
              </a:rPr>
              <a:t>7</a:t>
            </a:r>
            <a:r>
              <a:rPr sz="800" dirty="0">
                <a:latin typeface="Arial" panose="020B0604020202020204"/>
                <a:cs typeface="Arial" panose="020B0604020202020204"/>
              </a:rPr>
              <a:t>%</a:t>
            </a:r>
            <a:endParaRPr sz="8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7611236" y="3643706"/>
            <a:ext cx="314960" cy="148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spc="-5" dirty="0">
                <a:latin typeface="Arial" panose="020B0604020202020204"/>
                <a:cs typeface="Arial" panose="020B0604020202020204"/>
              </a:rPr>
              <a:t>80</a:t>
            </a:r>
            <a:r>
              <a:rPr sz="800" dirty="0">
                <a:latin typeface="Arial" panose="020B0604020202020204"/>
                <a:cs typeface="Arial" panose="020B0604020202020204"/>
              </a:rPr>
              <a:t>.</a:t>
            </a:r>
            <a:r>
              <a:rPr sz="800" spc="-5" dirty="0">
                <a:latin typeface="Arial" panose="020B0604020202020204"/>
                <a:cs typeface="Arial" panose="020B0604020202020204"/>
              </a:rPr>
              <a:t>5</a:t>
            </a:r>
            <a:r>
              <a:rPr sz="800" spc="0" dirty="0">
                <a:latin typeface="Arial" panose="020B0604020202020204"/>
                <a:cs typeface="Arial" panose="020B0604020202020204"/>
              </a:rPr>
              <a:t>%</a:t>
            </a:r>
            <a:endParaRPr sz="8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1085494" y="4095089"/>
            <a:ext cx="25146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2013</a:t>
            </a:r>
            <a:endParaRPr sz="8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1905380" y="4095089"/>
            <a:ext cx="25146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2014</a:t>
            </a:r>
            <a:endParaRPr sz="8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2725292" y="4095089"/>
            <a:ext cx="25146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2015</a:t>
            </a:r>
            <a:endParaRPr sz="8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3544951" y="4095089"/>
            <a:ext cx="25146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2016</a:t>
            </a:r>
            <a:endParaRPr sz="8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5972302" y="4095089"/>
            <a:ext cx="31305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2019F</a:t>
            </a:r>
            <a:endParaRPr sz="8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6791959" y="4095089"/>
            <a:ext cx="31305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2020F</a:t>
            </a:r>
            <a:endParaRPr sz="8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7611871" y="4095089"/>
            <a:ext cx="31305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2025F</a:t>
            </a:r>
            <a:endParaRPr sz="8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4162044" y="4456176"/>
            <a:ext cx="243840" cy="0"/>
          </a:xfrm>
          <a:custGeom>
            <a:avLst/>
            <a:gdLst/>
            <a:ahLst/>
            <a:cxnLst/>
            <a:rect l="l" t="t" r="r" b="b"/>
            <a:pathLst>
              <a:path w="243839">
                <a:moveTo>
                  <a:pt x="0" y="0"/>
                </a:moveTo>
                <a:lnTo>
                  <a:pt x="243839" y="0"/>
                </a:lnTo>
              </a:path>
            </a:pathLst>
          </a:custGeom>
          <a:ln w="18288">
            <a:solidFill>
              <a:srgbClr val="2468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258817" y="4431029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5146"/>
                </a:lnTo>
                <a:lnTo>
                  <a:pt x="25146" y="50292"/>
                </a:lnTo>
                <a:lnTo>
                  <a:pt x="50292" y="25146"/>
                </a:lnTo>
                <a:lnTo>
                  <a:pt x="25146" y="0"/>
                </a:lnTo>
                <a:close/>
              </a:path>
            </a:pathLst>
          </a:custGeom>
          <a:solidFill>
            <a:srgbClr val="2468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258817" y="4431029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50292"/>
                </a:moveTo>
                <a:lnTo>
                  <a:pt x="0" y="25146"/>
                </a:lnTo>
                <a:lnTo>
                  <a:pt x="25146" y="0"/>
                </a:lnTo>
                <a:lnTo>
                  <a:pt x="50292" y="25146"/>
                </a:lnTo>
                <a:lnTo>
                  <a:pt x="25146" y="50292"/>
                </a:lnTo>
              </a:path>
            </a:pathLst>
          </a:custGeom>
          <a:ln w="6096">
            <a:solidFill>
              <a:srgbClr val="2468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 txBox="1"/>
          <p:nvPr/>
        </p:nvSpPr>
        <p:spPr>
          <a:xfrm>
            <a:off x="4332859" y="4095089"/>
            <a:ext cx="1132840" cy="446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  <a:tabLst>
                <a:tab pos="819150" algn="l"/>
              </a:tabLst>
            </a:pPr>
            <a:r>
              <a:rPr sz="800" spc="-5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2017</a:t>
            </a:r>
            <a:r>
              <a:rPr sz="800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F	</a:t>
            </a:r>
            <a:r>
              <a:rPr sz="800" spc="-5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2018F</a:t>
            </a:r>
            <a:endParaRPr sz="800">
              <a:latin typeface="Arial" panose="020B0604020202020204"/>
              <a:cs typeface="Arial" panose="020B0604020202020204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200">
              <a:latin typeface="Times New Roman" panose="02020603050405020304"/>
              <a:cs typeface="Times New Roman" panose="02020603050405020304"/>
            </a:endParaRPr>
          </a:p>
          <a:p>
            <a:pPr marR="7620" algn="ctr">
              <a:lnSpc>
                <a:spcPct val="100000"/>
              </a:lnSpc>
            </a:pPr>
            <a:r>
              <a:rPr sz="800" dirty="0">
                <a:latin typeface="微软雅黑" panose="020B0503020204020204" charset="-122"/>
                <a:cs typeface="微软雅黑" panose="020B0503020204020204" charset="-122"/>
              </a:rPr>
              <a:t>占新能源乘用车份额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3438905" y="3258439"/>
            <a:ext cx="23469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latin typeface="微软雅黑" panose="020B0503020204020204" charset="-122"/>
                <a:cs typeface="微软雅黑" panose="020B0503020204020204" charset="-122"/>
              </a:rPr>
              <a:t>2012-2025</a:t>
            </a:r>
            <a:r>
              <a:rPr sz="1000" b="1" spc="-5" dirty="0">
                <a:latin typeface="微软雅黑" panose="020B0503020204020204" charset="-122"/>
                <a:cs typeface="微软雅黑" panose="020B0503020204020204" charset="-122"/>
              </a:rPr>
              <a:t>年纯电动乘用车市场份额走势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7593" y="499694"/>
            <a:ext cx="337820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5" dirty="0"/>
              <a:t>环境细节一：入场通道；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06679" y="1082420"/>
            <a:ext cx="80352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以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LED/LED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灯带元素对入场通道进行布置，通过视频播</a:t>
            </a:r>
            <a:r>
              <a:rPr sz="1200" spc="-45" dirty="0">
                <a:latin typeface="微软雅黑" panose="020B0503020204020204" charset="-122"/>
                <a:cs typeface="微软雅黑" panose="020B0503020204020204" charset="-122"/>
              </a:rPr>
              <a:t>放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/光影效果营造现场科技感氛围，让到场来宾感受产品的科技理 念；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609465" y="2051685"/>
            <a:ext cx="3914775" cy="2209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84175" y="2052320"/>
            <a:ext cx="3916045" cy="22091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7990" y="2056764"/>
            <a:ext cx="4121150" cy="23183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06679" y="499694"/>
            <a:ext cx="338201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/>
              <a:t>环境细节二：观众席位；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06679" y="1286383"/>
            <a:ext cx="5064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现场嘉宾席位全部采用圆桌桌餐式，让现场嘉宾体验轻松自由的上市氛围；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660900" y="2056129"/>
            <a:ext cx="3489959" cy="23190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151" y="4869560"/>
            <a:ext cx="8075930" cy="0"/>
          </a:xfrm>
          <a:custGeom>
            <a:avLst/>
            <a:gdLst/>
            <a:ahLst/>
            <a:cxnLst/>
            <a:rect l="l" t="t" r="r" b="b"/>
            <a:pathLst>
              <a:path w="8075930">
                <a:moveTo>
                  <a:pt x="8075707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16145" cy="365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06679" y="499694"/>
            <a:ext cx="337947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/>
              <a:t>环境细节三</a:t>
            </a:r>
            <a:r>
              <a:rPr b="1" spc="-15" dirty="0"/>
              <a:t>：</a:t>
            </a:r>
            <a:r>
              <a:rPr b="1" dirty="0"/>
              <a:t>舞美效</a:t>
            </a:r>
            <a:r>
              <a:rPr b="1" spc="-10" dirty="0"/>
              <a:t>果</a:t>
            </a:r>
            <a:r>
              <a:rPr b="1" dirty="0"/>
              <a:t>；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6679" y="1039113"/>
            <a:ext cx="7646670" cy="574040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20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大屏进行企</a:t>
            </a:r>
            <a:r>
              <a:rPr sz="1200" spc="-10" dirty="0">
                <a:latin typeface="微软雅黑" panose="020B0503020204020204" charset="-122"/>
                <a:cs typeface="微软雅黑" panose="020B0503020204020204" charset="-122"/>
              </a:rPr>
              <a:t>业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TVC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、产品宣传片的播放，同时配合新车上市环节进行现场氛围渲染，两侧城市景片，随灯光的变化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，表现出自在城市的意</a:t>
            </a:r>
            <a:r>
              <a:rPr sz="1200" spc="-25" dirty="0">
                <a:latin typeface="微软雅黑" panose="020B0503020204020204" charset="-122"/>
                <a:cs typeface="微软雅黑" panose="020B0503020204020204" charset="-122"/>
              </a:rPr>
              <a:t>境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；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36650" y="2319020"/>
            <a:ext cx="6762115" cy="1476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151" y="4869560"/>
            <a:ext cx="8075930" cy="0"/>
          </a:xfrm>
          <a:custGeom>
            <a:avLst/>
            <a:gdLst/>
            <a:ahLst/>
            <a:cxnLst/>
            <a:rect l="l" t="t" r="r" b="b"/>
            <a:pathLst>
              <a:path w="8075930">
                <a:moveTo>
                  <a:pt x="8075707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16145" cy="365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27990" y="2404745"/>
            <a:ext cx="2757805" cy="18897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06679" y="499694"/>
            <a:ext cx="307467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/>
              <a:t>环境细</a:t>
            </a:r>
            <a:r>
              <a:rPr b="1" spc="-10" dirty="0"/>
              <a:t>节</a:t>
            </a:r>
            <a:r>
              <a:rPr b="1" spc="-5" dirty="0"/>
              <a:t>四：</a:t>
            </a:r>
            <a:r>
              <a:rPr b="1" dirty="0"/>
              <a:t>茶歇</a:t>
            </a:r>
            <a:r>
              <a:rPr b="1" spc="-10" dirty="0"/>
              <a:t>区</a:t>
            </a:r>
            <a:r>
              <a:rPr b="1" dirty="0"/>
              <a:t>；</a:t>
            </a:r>
          </a:p>
        </p:txBody>
      </p:sp>
      <p:sp>
        <p:nvSpPr>
          <p:cNvPr id="6" name="object 6"/>
          <p:cNvSpPr/>
          <p:nvPr/>
        </p:nvSpPr>
        <p:spPr>
          <a:xfrm>
            <a:off x="5694045" y="2404745"/>
            <a:ext cx="2800985" cy="18897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518534" y="2404745"/>
            <a:ext cx="1889760" cy="1889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06679" y="1039113"/>
            <a:ext cx="7715884" cy="1123315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820"/>
              </a:spcBef>
              <a:buFont typeface="Arial" panose="020B0604020202020204"/>
              <a:buChar char="•"/>
              <a:tabLst>
                <a:tab pos="185420" algn="l"/>
              </a:tabLst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青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春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盛宴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【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青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春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•茶点】主题茶歇，将现场美景和美食一网打尽，营</a:t>
            </a:r>
            <a:r>
              <a:rPr sz="1200" spc="-50" dirty="0">
                <a:latin typeface="微软雅黑" panose="020B0503020204020204" charset="-122"/>
                <a:cs typeface="微软雅黑" panose="020B0503020204020204" charset="-122"/>
              </a:rPr>
              <a:t>造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“青春就来</a:t>
            </a:r>
            <a:r>
              <a:rPr sz="1200" spc="-10" dirty="0">
                <a:latin typeface="微软雅黑" panose="020B0503020204020204" charset="-122"/>
                <a:cs typeface="微软雅黑" panose="020B0503020204020204" charset="-122"/>
              </a:rPr>
              <a:t>电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”主题氛围；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84785" indent="-172085">
              <a:lnSpc>
                <a:spcPct val="100000"/>
              </a:lnSpc>
              <a:spcBef>
                <a:spcPts val="720"/>
              </a:spcBef>
              <a:buFont typeface="Arial" panose="020B0604020202020204"/>
              <a:buChar char="•"/>
              <a:tabLst>
                <a:tab pos="185420" algn="l"/>
              </a:tabLst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定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制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“E200“主题艺术图案咖啡，演绎到每一杯咖</a:t>
            </a:r>
            <a:r>
              <a:rPr sz="1200" spc="-40" dirty="0">
                <a:latin typeface="微软雅黑" panose="020B0503020204020204" charset="-122"/>
                <a:cs typeface="微软雅黑" panose="020B0503020204020204" charset="-122"/>
              </a:rPr>
              <a:t>啡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-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每一款食品中，加深来宾对于品牌产品的印</a:t>
            </a:r>
            <a:r>
              <a:rPr sz="1200" spc="-45" dirty="0">
                <a:latin typeface="微软雅黑" panose="020B0503020204020204" charset="-122"/>
                <a:cs typeface="微软雅黑" panose="020B0503020204020204" charset="-122"/>
              </a:rPr>
              <a:t>记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；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84785" indent="-172085">
              <a:lnSpc>
                <a:spcPct val="100000"/>
              </a:lnSpc>
              <a:spcBef>
                <a:spcPts val="720"/>
              </a:spcBef>
              <a:buFont typeface="Arial" panose="020B0604020202020204"/>
              <a:buChar char="•"/>
              <a:tabLst>
                <a:tab pos="185420" algn="l"/>
              </a:tabLst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茶歇在细节上必须切合本场活动的主题，从愉快的设计上体</a:t>
            </a:r>
            <a:r>
              <a:rPr sz="1200" spc="-60" dirty="0">
                <a:latin typeface="微软雅黑" panose="020B0503020204020204" charset="-122"/>
                <a:cs typeface="微软雅黑" panose="020B0503020204020204" charset="-122"/>
              </a:rPr>
              <a:t>现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众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泰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E200想要表达的文化诉求，促进消费者</a:t>
            </a:r>
            <a:r>
              <a:rPr sz="1200" spc="-35" dirty="0">
                <a:latin typeface="微软雅黑" panose="020B0503020204020204" charset="-122"/>
                <a:cs typeface="微软雅黑" panose="020B0503020204020204" charset="-122"/>
              </a:rPr>
              <a:t>对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众泰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84785">
              <a:lnSpc>
                <a:spcPct val="100000"/>
              </a:lnSpc>
              <a:spcBef>
                <a:spcPts val="720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E200精致入微的品牌好感，产生情感共鸣。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151" y="4869560"/>
            <a:ext cx="8075930" cy="0"/>
          </a:xfrm>
          <a:custGeom>
            <a:avLst/>
            <a:gdLst/>
            <a:ahLst/>
            <a:cxnLst/>
            <a:rect l="l" t="t" r="r" b="b"/>
            <a:pathLst>
              <a:path w="8075930">
                <a:moveTo>
                  <a:pt x="8075707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16145" cy="365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575" y="0"/>
            <a:ext cx="9134475" cy="51434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241934"/>
            <a:ext cx="9141460" cy="521970"/>
          </a:xfrm>
          <a:custGeom>
            <a:avLst/>
            <a:gdLst/>
            <a:ahLst/>
            <a:cxnLst/>
            <a:rect l="l" t="t" r="r" b="b"/>
            <a:pathLst>
              <a:path w="9141460" h="521970">
                <a:moveTo>
                  <a:pt x="0" y="521970"/>
                </a:moveTo>
                <a:lnTo>
                  <a:pt x="9141460" y="521970"/>
                </a:lnTo>
                <a:lnTo>
                  <a:pt x="9141460" y="0"/>
                </a:lnTo>
                <a:lnTo>
                  <a:pt x="0" y="0"/>
                </a:lnTo>
                <a:lnTo>
                  <a:pt x="0" y="521970"/>
                </a:lnTo>
                <a:close/>
              </a:path>
            </a:pathLst>
          </a:custGeom>
          <a:solidFill>
            <a:srgbClr val="7E7E7E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9291" y="261366"/>
            <a:ext cx="89065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FFFF00"/>
                </a:solidFill>
              </a:rPr>
              <a:t>晚宴热闹而流俗，席间觥筹交错，言语欢畅，其乐融融。</a:t>
            </a:r>
            <a:endParaRPr sz="28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6679" y="499694"/>
            <a:ext cx="7550784" cy="1113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微软雅黑" panose="020B0503020204020204" charset="-122"/>
                <a:cs typeface="微软雅黑" panose="020B0503020204020204" charset="-122"/>
              </a:rPr>
              <a:t>晚宴；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  <a:p>
            <a:pPr marL="184785" indent="-172085">
              <a:lnSpc>
                <a:spcPct val="100000"/>
              </a:lnSpc>
              <a:spcBef>
                <a:spcPts val="2085"/>
              </a:spcBef>
              <a:buFont typeface="Arial" panose="020B0604020202020204"/>
              <a:buChar char="•"/>
              <a:tabLst>
                <a:tab pos="185420" algn="l"/>
              </a:tabLst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晚宴采用自助形式，客户可在活动现场享用晚餐，以桌餐的形式可有助于客户间交流沟通，增近客户间的关</a:t>
            </a:r>
            <a:r>
              <a:rPr sz="1200" spc="-110" dirty="0">
                <a:latin typeface="微软雅黑" panose="020B0503020204020204" charset="-122"/>
                <a:cs typeface="微软雅黑" panose="020B0503020204020204" charset="-122"/>
              </a:rPr>
              <a:t>系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;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84785" indent="-172085">
              <a:lnSpc>
                <a:spcPct val="100000"/>
              </a:lnSpc>
              <a:spcBef>
                <a:spcPts val="720"/>
              </a:spcBef>
              <a:buFont typeface="Arial" panose="020B0604020202020204"/>
              <a:buChar char="•"/>
              <a:tabLst>
                <a:tab pos="185420" algn="l"/>
              </a:tabLst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晚宴的同时邀请乐队现在演绎，营造欢快氛围。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56284" y="2249170"/>
            <a:ext cx="3413125" cy="21031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30115" y="2249170"/>
            <a:ext cx="3150869" cy="20993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151" y="4869560"/>
            <a:ext cx="8075930" cy="0"/>
          </a:xfrm>
          <a:custGeom>
            <a:avLst/>
            <a:gdLst/>
            <a:ahLst/>
            <a:cxnLst/>
            <a:rect l="l" t="t" r="r" b="b"/>
            <a:pathLst>
              <a:path w="8075930">
                <a:moveTo>
                  <a:pt x="8075707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16145" cy="365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3999" cy="5143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241934"/>
            <a:ext cx="9141460" cy="521970"/>
          </a:xfrm>
          <a:custGeom>
            <a:avLst/>
            <a:gdLst/>
            <a:ahLst/>
            <a:cxnLst/>
            <a:rect l="l" t="t" r="r" b="b"/>
            <a:pathLst>
              <a:path w="9141460" h="521970">
                <a:moveTo>
                  <a:pt x="0" y="521970"/>
                </a:moveTo>
                <a:lnTo>
                  <a:pt x="9141460" y="521970"/>
                </a:lnTo>
                <a:lnTo>
                  <a:pt x="9141460" y="0"/>
                </a:lnTo>
                <a:lnTo>
                  <a:pt x="0" y="0"/>
                </a:lnTo>
                <a:lnTo>
                  <a:pt x="0" y="521970"/>
                </a:lnTo>
                <a:close/>
              </a:path>
            </a:pathLst>
          </a:custGeom>
          <a:solidFill>
            <a:srgbClr val="7E7E7E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9291" y="261366"/>
            <a:ext cx="606361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FFFF00"/>
                </a:solidFill>
              </a:rPr>
              <a:t>精彩的演艺，唤醒心中对自由的向</a:t>
            </a:r>
            <a:r>
              <a:rPr sz="2800" b="1" dirty="0">
                <a:solidFill>
                  <a:srgbClr val="FFFF00"/>
                </a:solidFill>
              </a:rPr>
              <a:t>往</a:t>
            </a:r>
            <a:r>
              <a:rPr sz="2800" b="1" spc="-5" dirty="0">
                <a:solidFill>
                  <a:srgbClr val="FFFF00"/>
                </a:solidFill>
              </a:rPr>
              <a:t>！</a:t>
            </a:r>
            <a:endParaRPr sz="28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151" y="4869560"/>
            <a:ext cx="8075930" cy="0"/>
          </a:xfrm>
          <a:custGeom>
            <a:avLst/>
            <a:gdLst/>
            <a:ahLst/>
            <a:cxnLst/>
            <a:rect l="l" t="t" r="r" b="b"/>
            <a:pathLst>
              <a:path w="8075930">
                <a:moveTo>
                  <a:pt x="8075707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16145" cy="365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70300" y="2972435"/>
            <a:ext cx="1755139" cy="12477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369" y="2973070"/>
            <a:ext cx="1746250" cy="12426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796405" y="2968625"/>
            <a:ext cx="1772285" cy="12471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06679" y="499694"/>
            <a:ext cx="216154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/>
              <a:t>自由故事演绎；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06679" y="1156842"/>
            <a:ext cx="59810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以舞台剧三部曲的形式向现场来宾展示“青春就来电”，传达主题思想，调动现场气氛；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7369" y="2098039"/>
            <a:ext cx="1752600" cy="712470"/>
          </a:xfrm>
          <a:prstGeom prst="rect">
            <a:avLst/>
          </a:prstGeom>
          <a:solidFill>
            <a:srgbClr val="7E7E7E"/>
          </a:solidFill>
        </p:spPr>
        <p:txBody>
          <a:bodyPr vert="horz" wrap="square" lIns="0" tIns="210185" rIns="0" bIns="0" rtlCol="0">
            <a:spAutoFit/>
          </a:bodyPr>
          <a:lstStyle/>
          <a:p>
            <a:pPr marL="532130">
              <a:lnSpc>
                <a:spcPct val="100000"/>
              </a:lnSpc>
              <a:spcBef>
                <a:spcPts val="1655"/>
              </a:spcBef>
            </a:pPr>
            <a:r>
              <a:rPr sz="18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致青春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70934" y="2098039"/>
            <a:ext cx="1754505" cy="712470"/>
          </a:xfrm>
          <a:prstGeom prst="rect">
            <a:avLst/>
          </a:prstGeom>
          <a:solidFill>
            <a:srgbClr val="7E7E7E"/>
          </a:solidFill>
        </p:spPr>
        <p:txBody>
          <a:bodyPr vert="horz" wrap="square" lIns="0" tIns="2101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55"/>
              </a:spcBef>
            </a:pPr>
            <a:r>
              <a:rPr sz="18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遇见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796405" y="2098039"/>
            <a:ext cx="1752600" cy="712470"/>
          </a:xfrm>
          <a:prstGeom prst="rect">
            <a:avLst/>
          </a:prstGeom>
          <a:solidFill>
            <a:srgbClr val="7E7E7E"/>
          </a:solidFill>
        </p:spPr>
        <p:txBody>
          <a:bodyPr vert="horz" wrap="square" lIns="0" tIns="21018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655"/>
              </a:spcBef>
            </a:pPr>
            <a:r>
              <a:rPr sz="18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来电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628900" y="2211704"/>
            <a:ext cx="713105" cy="384175"/>
          </a:xfrm>
          <a:custGeom>
            <a:avLst/>
            <a:gdLst/>
            <a:ahLst/>
            <a:cxnLst/>
            <a:rect l="l" t="t" r="r" b="b"/>
            <a:pathLst>
              <a:path w="713104" h="384175">
                <a:moveTo>
                  <a:pt x="521081" y="0"/>
                </a:moveTo>
                <a:lnTo>
                  <a:pt x="521081" y="96012"/>
                </a:lnTo>
                <a:lnTo>
                  <a:pt x="0" y="96012"/>
                </a:lnTo>
                <a:lnTo>
                  <a:pt x="0" y="288163"/>
                </a:lnTo>
                <a:lnTo>
                  <a:pt x="521081" y="288163"/>
                </a:lnTo>
                <a:lnTo>
                  <a:pt x="521081" y="384175"/>
                </a:lnTo>
                <a:lnTo>
                  <a:pt x="713104" y="192150"/>
                </a:lnTo>
                <a:lnTo>
                  <a:pt x="521081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754370" y="2211704"/>
            <a:ext cx="713105" cy="384175"/>
          </a:xfrm>
          <a:custGeom>
            <a:avLst/>
            <a:gdLst/>
            <a:ahLst/>
            <a:cxnLst/>
            <a:rect l="l" t="t" r="r" b="b"/>
            <a:pathLst>
              <a:path w="713104" h="384175">
                <a:moveTo>
                  <a:pt x="521080" y="0"/>
                </a:moveTo>
                <a:lnTo>
                  <a:pt x="521080" y="96012"/>
                </a:lnTo>
                <a:lnTo>
                  <a:pt x="0" y="96012"/>
                </a:lnTo>
                <a:lnTo>
                  <a:pt x="0" y="288163"/>
                </a:lnTo>
                <a:lnTo>
                  <a:pt x="521080" y="288163"/>
                </a:lnTo>
                <a:lnTo>
                  <a:pt x="521080" y="384175"/>
                </a:lnTo>
                <a:lnTo>
                  <a:pt x="713104" y="192150"/>
                </a:lnTo>
                <a:lnTo>
                  <a:pt x="52108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151" y="4869560"/>
            <a:ext cx="8075930" cy="0"/>
          </a:xfrm>
          <a:custGeom>
            <a:avLst/>
            <a:gdLst/>
            <a:ahLst/>
            <a:cxnLst/>
            <a:rect l="l" t="t" r="r" b="b"/>
            <a:pathLst>
              <a:path w="8075930">
                <a:moveTo>
                  <a:pt x="8075707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16145" cy="365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06679" y="499694"/>
            <a:ext cx="216154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/>
              <a:t>自由故事演绎；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844797" y="1796872"/>
            <a:ext cx="4653915" cy="19475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第一幕：演员身着海魂</a:t>
            </a:r>
            <a:r>
              <a:rPr sz="1400" spc="-1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衫</a:t>
            </a:r>
            <a:r>
              <a:rPr sz="140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，通</a:t>
            </a:r>
            <a:r>
              <a:rPr sz="1400" spc="-1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过</a:t>
            </a:r>
            <a:r>
              <a:rPr sz="140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舞蹈</a:t>
            </a:r>
            <a:r>
              <a:rPr sz="1400" spc="-1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与</a:t>
            </a:r>
            <a:r>
              <a:rPr sz="140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歌曲</a:t>
            </a:r>
            <a:r>
              <a:rPr sz="1400" spc="-1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的</a:t>
            </a:r>
            <a:r>
              <a:rPr sz="140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结合</a:t>
            </a:r>
            <a:r>
              <a:rPr sz="1400" spc="-1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演</a:t>
            </a:r>
            <a:r>
              <a:rPr sz="140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绎出，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692785" marR="34925">
              <a:lnSpc>
                <a:spcPct val="200000"/>
              </a:lnSpc>
            </a:pPr>
            <a:r>
              <a:rPr sz="140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别去找你的笑点和哭点，去找</a:t>
            </a:r>
            <a:r>
              <a:rPr sz="1400" spc="-1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你</a:t>
            </a:r>
            <a:r>
              <a:rPr sz="140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的青</a:t>
            </a:r>
            <a:r>
              <a:rPr sz="1400" spc="-1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春</a:t>
            </a:r>
            <a:r>
              <a:rPr sz="140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和你</a:t>
            </a:r>
            <a:r>
              <a:rPr sz="1400" spc="-1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的</a:t>
            </a:r>
            <a:r>
              <a:rPr sz="140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爱， 体现对青春的热爱。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5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形式：古典舞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45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背景音乐：王菲《致青</a:t>
            </a:r>
            <a:r>
              <a:rPr sz="1400" spc="-1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春</a:t>
            </a:r>
            <a:r>
              <a:rPr sz="140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》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46986" y="3756152"/>
            <a:ext cx="9080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5" dirty="0">
                <a:latin typeface="微软雅黑" panose="020B0503020204020204" charset="-122"/>
                <a:cs typeface="微软雅黑" panose="020B0503020204020204" charset="-122"/>
              </a:rPr>
              <a:t>p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a</a:t>
            </a:r>
            <a:r>
              <a:rPr sz="1200" spc="25" dirty="0">
                <a:latin typeface="微软雅黑" panose="020B0503020204020204" charset="-122"/>
                <a:cs typeface="微软雅黑" panose="020B0503020204020204" charset="-122"/>
              </a:rPr>
              <a:t>r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t1.致青春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42619" y="1761489"/>
            <a:ext cx="2715260" cy="19665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A9331A7-A018-422B-883E-41974F6EEC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50033"/>
            <a:ext cx="2847079" cy="682811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151" y="4869560"/>
            <a:ext cx="8075930" cy="0"/>
          </a:xfrm>
          <a:custGeom>
            <a:avLst/>
            <a:gdLst/>
            <a:ahLst/>
            <a:cxnLst/>
            <a:rect l="l" t="t" r="r" b="b"/>
            <a:pathLst>
              <a:path w="8075930">
                <a:moveTo>
                  <a:pt x="8075707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16145" cy="365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42619" y="1761489"/>
            <a:ext cx="2692400" cy="19665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06679" y="499694"/>
            <a:ext cx="216154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/>
              <a:t>自由故事演绎；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950334" y="1936750"/>
            <a:ext cx="4297045" cy="1520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第二幕：男女演员在舞</a:t>
            </a:r>
            <a:r>
              <a:rPr sz="1400" spc="-1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台</a:t>
            </a:r>
            <a:r>
              <a:rPr sz="140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单独</a:t>
            </a:r>
            <a:r>
              <a:rPr sz="1400" spc="-1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演</a:t>
            </a:r>
            <a:r>
              <a:rPr sz="140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绎现</a:t>
            </a:r>
            <a:r>
              <a:rPr sz="1400" spc="-1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代</a:t>
            </a:r>
            <a:r>
              <a:rPr sz="140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舞，</a:t>
            </a:r>
            <a:r>
              <a:rPr sz="1400" spc="-1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随</a:t>
            </a:r>
            <a:r>
              <a:rPr sz="140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着音</a:t>
            </a:r>
            <a:r>
              <a:rPr sz="1400" spc="-1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乐</a:t>
            </a:r>
            <a:r>
              <a:rPr sz="140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的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692150" marR="33020">
              <a:lnSpc>
                <a:spcPts val="3360"/>
              </a:lnSpc>
              <a:spcBef>
                <a:spcPts val="395"/>
              </a:spcBef>
            </a:pPr>
            <a:r>
              <a:rPr sz="140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进行，男女演员“遇见”彼此</a:t>
            </a:r>
            <a:r>
              <a:rPr sz="1400" spc="-1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40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一见</a:t>
            </a:r>
            <a:r>
              <a:rPr sz="1400" spc="-1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倾</a:t>
            </a:r>
            <a:r>
              <a:rPr sz="140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心，两 人一起快乐的演绎着舞蹈。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1290"/>
              </a:spcBef>
            </a:pPr>
            <a:r>
              <a:rPr sz="140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形式：现代舞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50334" y="3643960"/>
            <a:ext cx="402082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背景音乐：Counting</a:t>
            </a:r>
            <a:r>
              <a:rPr sz="1400" spc="-5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spc="-1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Crows</a:t>
            </a:r>
            <a:r>
              <a:rPr sz="140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《</a:t>
            </a:r>
            <a:r>
              <a:rPr sz="1400" spc="-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Holiday In</a:t>
            </a:r>
            <a:r>
              <a:rPr sz="1400" spc="-2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Spain</a:t>
            </a:r>
            <a:r>
              <a:rPr sz="1400" spc="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》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23186" y="3756152"/>
            <a:ext cx="7562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5" dirty="0">
                <a:latin typeface="微软雅黑" panose="020B0503020204020204" charset="-122"/>
                <a:cs typeface="微软雅黑" panose="020B0503020204020204" charset="-122"/>
              </a:rPr>
              <a:t>p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a</a:t>
            </a:r>
            <a:r>
              <a:rPr sz="1200" spc="25" dirty="0">
                <a:latin typeface="微软雅黑" panose="020B0503020204020204" charset="-122"/>
                <a:cs typeface="微软雅黑" panose="020B0503020204020204" charset="-122"/>
              </a:rPr>
              <a:t>r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t2.遇见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3222" y="580466"/>
            <a:ext cx="4499610" cy="9893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5" dirty="0"/>
              <a:t>主要区域市场情</a:t>
            </a:r>
            <a:r>
              <a:rPr b="1" dirty="0"/>
              <a:t>况;</a:t>
            </a:r>
          </a:p>
          <a:p>
            <a:pPr marL="55245" marR="5080">
              <a:lnSpc>
                <a:spcPct val="160000"/>
              </a:lnSpc>
              <a:spcBef>
                <a:spcPts val="100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从销售数来</a:t>
            </a:r>
            <a:r>
              <a:rPr sz="1200" spc="-10" dirty="0">
                <a:latin typeface="微软雅黑" panose="020B0503020204020204" charset="-122"/>
                <a:cs typeface="微软雅黑" panose="020B0503020204020204" charset="-122"/>
              </a:rPr>
              <a:t>看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，前十名市场市场占整个新能源汽车总销量</a:t>
            </a:r>
            <a:r>
              <a:rPr sz="1200" spc="-40" dirty="0">
                <a:latin typeface="微软雅黑" panose="020B0503020204020204" charset="-122"/>
                <a:cs typeface="微软雅黑" panose="020B0503020204020204" charset="-122"/>
              </a:rPr>
              <a:t>的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60%； 限牌城市的新能源汽车更是目前销量的主要贡献区域；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47015" y="2059939"/>
            <a:ext cx="5963920" cy="23218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62700" y="1854200"/>
            <a:ext cx="2558961" cy="25711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03072" y="4551070"/>
            <a:ext cx="1363980" cy="1409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50" spc="0" dirty="0">
                <a:latin typeface="微软雅黑" panose="020B0503020204020204" charset="-122"/>
                <a:cs typeface="微软雅黑" panose="020B0503020204020204" charset="-122"/>
              </a:rPr>
              <a:t>数据来源：各</a:t>
            </a:r>
            <a:r>
              <a:rPr sz="750" spc="-10" dirty="0">
                <a:latin typeface="微软雅黑" panose="020B0503020204020204" charset="-122"/>
                <a:cs typeface="微软雅黑" panose="020B0503020204020204" charset="-122"/>
              </a:rPr>
              <a:t>地</a:t>
            </a:r>
            <a:r>
              <a:rPr sz="750" spc="0" dirty="0">
                <a:latin typeface="微软雅黑" panose="020B0503020204020204" charset="-122"/>
                <a:cs typeface="微软雅黑" panose="020B0503020204020204" charset="-122"/>
              </a:rPr>
              <a:t>销</a:t>
            </a:r>
            <a:r>
              <a:rPr sz="750" spc="-10" dirty="0">
                <a:latin typeface="微软雅黑" panose="020B0503020204020204" charset="-122"/>
                <a:cs typeface="微软雅黑" panose="020B0503020204020204" charset="-122"/>
              </a:rPr>
              <a:t>售</a:t>
            </a:r>
            <a:r>
              <a:rPr sz="750" spc="0" dirty="0">
                <a:latin typeface="微软雅黑" panose="020B0503020204020204" charset="-122"/>
                <a:cs typeface="微软雅黑" panose="020B0503020204020204" charset="-122"/>
              </a:rPr>
              <a:t>上</a:t>
            </a:r>
            <a:r>
              <a:rPr sz="750" spc="-10" dirty="0">
                <a:latin typeface="微软雅黑" panose="020B0503020204020204" charset="-122"/>
                <a:cs typeface="微软雅黑" panose="020B0503020204020204" charset="-122"/>
              </a:rPr>
              <a:t>牌</a:t>
            </a:r>
            <a:r>
              <a:rPr sz="750" spc="0" dirty="0">
                <a:latin typeface="微软雅黑" panose="020B0503020204020204" charset="-122"/>
                <a:cs typeface="微软雅黑" panose="020B0503020204020204" charset="-122"/>
              </a:rPr>
              <a:t>数</a:t>
            </a:r>
            <a:r>
              <a:rPr sz="750" spc="-10" dirty="0">
                <a:latin typeface="微软雅黑" panose="020B0503020204020204" charset="-122"/>
                <a:cs typeface="微软雅黑" panose="020B0503020204020204" charset="-122"/>
              </a:rPr>
              <a:t>统</a:t>
            </a:r>
            <a:r>
              <a:rPr sz="750" spc="0" dirty="0">
                <a:latin typeface="微软雅黑" panose="020B0503020204020204" charset="-122"/>
                <a:cs typeface="微软雅黑" panose="020B0503020204020204" charset="-122"/>
              </a:rPr>
              <a:t>计</a:t>
            </a:r>
            <a:endParaRPr sz="75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151" y="4869560"/>
            <a:ext cx="8075930" cy="0"/>
          </a:xfrm>
          <a:custGeom>
            <a:avLst/>
            <a:gdLst/>
            <a:ahLst/>
            <a:cxnLst/>
            <a:rect l="l" t="t" r="r" b="b"/>
            <a:pathLst>
              <a:path w="8075930">
                <a:moveTo>
                  <a:pt x="8075707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16145" cy="365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42619" y="1761489"/>
            <a:ext cx="2703830" cy="19665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06679" y="499694"/>
            <a:ext cx="216154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/>
              <a:t>自由故事演绎；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066413" y="1797507"/>
            <a:ext cx="4477385" cy="19469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第三幕：男女演员通过</a:t>
            </a:r>
            <a:r>
              <a:rPr sz="1400" spc="-1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一</a:t>
            </a:r>
            <a:r>
              <a:rPr sz="1400" spc="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段现</a:t>
            </a:r>
            <a:r>
              <a:rPr sz="1400" spc="-1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代</a:t>
            </a:r>
            <a:r>
              <a:rPr sz="1400" spc="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舞蹈</a:t>
            </a:r>
            <a:r>
              <a:rPr sz="1400" spc="-1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后</a:t>
            </a:r>
            <a:r>
              <a:rPr sz="1400" spc="-3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并</a:t>
            </a:r>
            <a:r>
              <a:rPr sz="140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“</a:t>
            </a:r>
            <a:r>
              <a:rPr sz="1400" spc="-1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来</a:t>
            </a:r>
            <a:r>
              <a:rPr sz="140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电</a:t>
            </a:r>
            <a:r>
              <a:rPr sz="1400" spc="-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”，</a:t>
            </a:r>
            <a:r>
              <a:rPr sz="1400" spc="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这时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746125" marR="35560" indent="-53340">
              <a:lnSpc>
                <a:spcPts val="3360"/>
              </a:lnSpc>
              <a:spcBef>
                <a:spcPts val="390"/>
              </a:spcBef>
            </a:pPr>
            <a:r>
              <a:rPr sz="140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音乐起，舞台上出现一批时尚</a:t>
            </a:r>
            <a:r>
              <a:rPr sz="1400" spc="-1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打</a:t>
            </a:r>
            <a:r>
              <a:rPr sz="140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扮</a:t>
            </a:r>
            <a:r>
              <a:rPr sz="1400" spc="-3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的</a:t>
            </a:r>
            <a:r>
              <a:rPr sz="1400" spc="-1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年</a:t>
            </a:r>
            <a:r>
              <a:rPr sz="140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轻人</a:t>
            </a:r>
            <a:r>
              <a:rPr sz="1400" spc="-1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40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跟 随着音乐，现场演绎炫酷</a:t>
            </a:r>
            <a:r>
              <a:rPr sz="1400" spc="-1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的</a:t>
            </a:r>
            <a:r>
              <a:rPr sz="140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街舞。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1290"/>
              </a:spcBef>
            </a:pPr>
            <a:r>
              <a:rPr sz="140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形式：街舞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5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背景音乐：</a:t>
            </a:r>
            <a:r>
              <a:rPr sz="1400" spc="-4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spc="-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Britney</a:t>
            </a:r>
            <a:r>
              <a:rPr sz="1400" spc="-1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Spears《</a:t>
            </a:r>
            <a:r>
              <a:rPr sz="1400" spc="-4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Toxic</a:t>
            </a:r>
            <a:r>
              <a:rPr sz="140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》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23186" y="3756152"/>
            <a:ext cx="7562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5" dirty="0">
                <a:latin typeface="微软雅黑" panose="020B0503020204020204" charset="-122"/>
                <a:cs typeface="微软雅黑" panose="020B0503020204020204" charset="-122"/>
              </a:rPr>
              <a:t>p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a</a:t>
            </a:r>
            <a:r>
              <a:rPr sz="1200" spc="25" dirty="0">
                <a:latin typeface="微软雅黑" panose="020B0503020204020204" charset="-122"/>
                <a:cs typeface="微软雅黑" panose="020B0503020204020204" charset="-122"/>
              </a:rPr>
              <a:t>r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t3.来电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151" y="4869560"/>
            <a:ext cx="8075930" cy="0"/>
          </a:xfrm>
          <a:custGeom>
            <a:avLst/>
            <a:gdLst/>
            <a:ahLst/>
            <a:cxnLst/>
            <a:rect l="l" t="t" r="r" b="b"/>
            <a:pathLst>
              <a:path w="8075930">
                <a:moveTo>
                  <a:pt x="8075707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16145" cy="365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285750"/>
            <a:ext cx="9144000" cy="521970"/>
          </a:xfrm>
          <a:custGeom>
            <a:avLst/>
            <a:gdLst/>
            <a:ahLst/>
            <a:cxnLst/>
            <a:rect l="l" t="t" r="r" b="b"/>
            <a:pathLst>
              <a:path w="9144000" h="521970">
                <a:moveTo>
                  <a:pt x="0" y="521970"/>
                </a:moveTo>
                <a:lnTo>
                  <a:pt x="9143999" y="521970"/>
                </a:lnTo>
                <a:lnTo>
                  <a:pt x="9144000" y="0"/>
                </a:lnTo>
                <a:lnTo>
                  <a:pt x="0" y="0"/>
                </a:lnTo>
                <a:lnTo>
                  <a:pt x="0" y="521970"/>
                </a:lnTo>
                <a:close/>
              </a:path>
            </a:pathLst>
          </a:custGeom>
          <a:solidFill>
            <a:srgbClr val="7E7E7E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8739" y="305180"/>
            <a:ext cx="763524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FFFF00"/>
                </a:solidFill>
              </a:rPr>
              <a:t>聚焦舞台，呼应受众心中渴望，E200炫彩登场！</a:t>
            </a:r>
            <a:endParaRPr sz="28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151" y="4869560"/>
            <a:ext cx="8075930" cy="0"/>
          </a:xfrm>
          <a:custGeom>
            <a:avLst/>
            <a:gdLst/>
            <a:ahLst/>
            <a:cxnLst/>
            <a:rect l="l" t="t" r="r" b="b"/>
            <a:pathLst>
              <a:path w="8075930">
                <a:moveTo>
                  <a:pt x="8075707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16145" cy="365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590665" y="2378710"/>
            <a:ext cx="2351404" cy="16535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06679" y="499694"/>
            <a:ext cx="216154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/>
              <a:t>新车上市仪式；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51763" y="1094943"/>
            <a:ext cx="2334260" cy="1155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latin typeface="微软雅黑" panose="020B0503020204020204" charset="-122"/>
                <a:cs typeface="微软雅黑" panose="020B0503020204020204" charset="-122"/>
              </a:rPr>
              <a:t>环节概述：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339725">
              <a:lnSpc>
                <a:spcPct val="100000"/>
              </a:lnSpc>
              <a:spcBef>
                <a:spcPts val="1220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时间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：19:30-19:40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339725">
              <a:lnSpc>
                <a:spcPct val="100000"/>
              </a:lnSpc>
              <a:spcBef>
                <a:spcPts val="720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参与人群：舞蹈演员（车手）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339725">
              <a:lnSpc>
                <a:spcPct val="100000"/>
              </a:lnSpc>
              <a:spcBef>
                <a:spcPts val="725"/>
              </a:spcBef>
            </a:pP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事项：新车亮相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81278" y="4148124"/>
            <a:ext cx="11455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900" marR="5080" indent="-330835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裸眼3</a:t>
            </a:r>
            <a:r>
              <a:rPr sz="1200" spc="-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D</a:t>
            </a:r>
            <a:r>
              <a:rPr sz="120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全息投影 车体秀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14773" y="4148124"/>
            <a:ext cx="635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新车亮相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78445" y="4095394"/>
            <a:ext cx="635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舞蹈演艺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936875" y="2940685"/>
            <a:ext cx="410209" cy="307975"/>
          </a:xfrm>
          <a:custGeom>
            <a:avLst/>
            <a:gdLst/>
            <a:ahLst/>
            <a:cxnLst/>
            <a:rect l="l" t="t" r="r" b="b"/>
            <a:pathLst>
              <a:path w="410210" h="307975">
                <a:moveTo>
                  <a:pt x="256286" y="0"/>
                </a:moveTo>
                <a:lnTo>
                  <a:pt x="256286" y="76962"/>
                </a:lnTo>
                <a:lnTo>
                  <a:pt x="0" y="76962"/>
                </a:lnTo>
                <a:lnTo>
                  <a:pt x="0" y="231012"/>
                </a:lnTo>
                <a:lnTo>
                  <a:pt x="256286" y="231012"/>
                </a:lnTo>
                <a:lnTo>
                  <a:pt x="256286" y="307975"/>
                </a:lnTo>
                <a:lnTo>
                  <a:pt x="410210" y="154050"/>
                </a:lnTo>
                <a:lnTo>
                  <a:pt x="256286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06159" y="2940685"/>
            <a:ext cx="410209" cy="307975"/>
          </a:xfrm>
          <a:custGeom>
            <a:avLst/>
            <a:gdLst/>
            <a:ahLst/>
            <a:cxnLst/>
            <a:rect l="l" t="t" r="r" b="b"/>
            <a:pathLst>
              <a:path w="410209" h="307975">
                <a:moveTo>
                  <a:pt x="256286" y="0"/>
                </a:moveTo>
                <a:lnTo>
                  <a:pt x="256286" y="76962"/>
                </a:lnTo>
                <a:lnTo>
                  <a:pt x="0" y="76962"/>
                </a:lnTo>
                <a:lnTo>
                  <a:pt x="0" y="231012"/>
                </a:lnTo>
                <a:lnTo>
                  <a:pt x="256286" y="231012"/>
                </a:lnTo>
                <a:lnTo>
                  <a:pt x="256286" y="307975"/>
                </a:lnTo>
                <a:lnTo>
                  <a:pt x="410210" y="154050"/>
                </a:lnTo>
                <a:lnTo>
                  <a:pt x="256286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78129" y="2371725"/>
            <a:ext cx="2351405" cy="16605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563620" y="2371725"/>
            <a:ext cx="2336800" cy="16535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151" y="4869560"/>
            <a:ext cx="8075930" cy="0"/>
          </a:xfrm>
          <a:custGeom>
            <a:avLst/>
            <a:gdLst/>
            <a:ahLst/>
            <a:cxnLst/>
            <a:rect l="l" t="t" r="r" b="b"/>
            <a:pathLst>
              <a:path w="8075930">
                <a:moveTo>
                  <a:pt x="8075707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16145" cy="365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51045" y="2429510"/>
            <a:ext cx="2937510" cy="20745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06679" y="499694"/>
            <a:ext cx="216027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/>
              <a:t>新</a:t>
            </a:r>
            <a:r>
              <a:rPr b="1" spc="-5" dirty="0"/>
              <a:t>车</a:t>
            </a:r>
            <a:r>
              <a:rPr b="1" dirty="0"/>
              <a:t>亮</a:t>
            </a:r>
            <a:r>
              <a:rPr b="1" spc="-5" dirty="0"/>
              <a:t>相</a:t>
            </a:r>
            <a:r>
              <a:rPr b="1" dirty="0"/>
              <a:t>仪式；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06679" y="934571"/>
            <a:ext cx="7833359" cy="848994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815"/>
              </a:spcBef>
              <a:buFont typeface="Arial" panose="020B0604020202020204"/>
              <a:buChar char="•"/>
              <a:tabLst>
                <a:tab pos="185420" algn="l"/>
              </a:tabLst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全场灯光渐暗，大屏开始出现持续闪动的心电图，而现场音乐开始转变得沉稳，紧张，有不断闪现的红色心脏在大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84785">
              <a:lnSpc>
                <a:spcPct val="100000"/>
              </a:lnSpc>
              <a:spcBef>
                <a:spcPts val="725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屏上闪耀光芒，心脏跳动的声音牵引每个人的心情，人们焦急的等待着遇见众</a:t>
            </a:r>
            <a:r>
              <a:rPr sz="1200" spc="-80" dirty="0">
                <a:latin typeface="微软雅黑" panose="020B0503020204020204" charset="-122"/>
                <a:cs typeface="微软雅黑" panose="020B0503020204020204" charset="-122"/>
              </a:rPr>
              <a:t>泰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E200；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84785" indent="-172085">
              <a:lnSpc>
                <a:spcPct val="100000"/>
              </a:lnSpc>
              <a:spcBef>
                <a:spcPts val="720"/>
              </a:spcBef>
              <a:buFont typeface="Arial" panose="020B0604020202020204"/>
              <a:buChar char="•"/>
              <a:tabLst>
                <a:tab pos="185420" algn="l"/>
              </a:tabLst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此时舞台中间呈现裸</a:t>
            </a:r>
            <a:r>
              <a:rPr sz="1200" spc="-25" dirty="0">
                <a:latin typeface="微软雅黑" panose="020B0503020204020204" charset="-122"/>
                <a:cs typeface="微软雅黑" panose="020B0503020204020204" charset="-122"/>
              </a:rPr>
              <a:t>眼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3D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全息投影车体秀，给人眼一种错觉，而这种投影效果，能达到超有立体感的地步。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55561" y="2429510"/>
            <a:ext cx="3422141" cy="20866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151" y="4869560"/>
            <a:ext cx="8075930" cy="0"/>
          </a:xfrm>
          <a:custGeom>
            <a:avLst/>
            <a:gdLst/>
            <a:ahLst/>
            <a:cxnLst/>
            <a:rect l="l" t="t" r="r" b="b"/>
            <a:pathLst>
              <a:path w="8075930">
                <a:moveTo>
                  <a:pt x="8075707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16145" cy="365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97120" y="2503170"/>
            <a:ext cx="3244850" cy="21615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06679" y="499694"/>
            <a:ext cx="216027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/>
              <a:t>新</a:t>
            </a:r>
            <a:r>
              <a:rPr b="1" spc="-5" dirty="0"/>
              <a:t>车</a:t>
            </a:r>
            <a:r>
              <a:rPr b="1" dirty="0"/>
              <a:t>亮</a:t>
            </a:r>
            <a:r>
              <a:rPr b="1" spc="-5" dirty="0"/>
              <a:t>相</a:t>
            </a:r>
            <a:r>
              <a:rPr b="1" dirty="0"/>
              <a:t>仪式；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06679" y="934571"/>
            <a:ext cx="8186420" cy="1397635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815"/>
              </a:spcBef>
              <a:buFont typeface="Arial" panose="020B0604020202020204"/>
              <a:buChar char="•"/>
              <a:tabLst>
                <a:tab pos="185420" algn="l"/>
              </a:tabLst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当人们的情绪达到最高潮的时刻，舞台两侧灯光亮起，两束激光直直射出，与舞台灯光交相辉映，音乐转变为震撼独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84785">
              <a:lnSpc>
                <a:spcPct val="100000"/>
              </a:lnSpc>
              <a:spcBef>
                <a:spcPts val="725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特！在人们激动人心的等待中，众</a:t>
            </a:r>
            <a:r>
              <a:rPr sz="1200" spc="-40" dirty="0">
                <a:latin typeface="微软雅黑" panose="020B0503020204020204" charset="-122"/>
                <a:cs typeface="微软雅黑" panose="020B0503020204020204" charset="-122"/>
              </a:rPr>
              <a:t>泰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E200从两侧缓缓驶如舞台中间，灯光亮起，两侧城市景片，亮相于人们的面前；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84785" marR="5080" indent="-172085" algn="just">
              <a:lnSpc>
                <a:spcPct val="150000"/>
              </a:lnSpc>
              <a:buFont typeface="Arial" panose="020B0604020202020204"/>
              <a:buChar char="•"/>
              <a:tabLst>
                <a:tab pos="185420" algn="l"/>
              </a:tabLst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众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泰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E200车身周围出现梦幻般的烟雾，在活泼热烈的音乐声中，从内部打开车门，两位大胖子迈着自信的身姿，出现在 人们面前，走出众</a:t>
            </a:r>
            <a:r>
              <a:rPr sz="1200" spc="-20" dirty="0">
                <a:latin typeface="微软雅黑" panose="020B0503020204020204" charset="-122"/>
                <a:cs typeface="微软雅黑" panose="020B0503020204020204" charset="-122"/>
              </a:rPr>
              <a:t>泰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E200后，两个大胖子开始在舞台走秀，进行舞蹈表演，用自信的大块头向人们展示他们对时尚的独 特感触。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87983" y="2504313"/>
            <a:ext cx="3425571" cy="21603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04747" y="3681729"/>
            <a:ext cx="376555" cy="236854"/>
          </a:xfrm>
          <a:custGeom>
            <a:avLst/>
            <a:gdLst/>
            <a:ahLst/>
            <a:cxnLst/>
            <a:rect l="l" t="t" r="r" b="b"/>
            <a:pathLst>
              <a:path w="376555" h="236854">
                <a:moveTo>
                  <a:pt x="344195" y="19808"/>
                </a:moveTo>
                <a:lnTo>
                  <a:pt x="325342" y="20244"/>
                </a:lnTo>
                <a:lnTo>
                  <a:pt x="0" y="220484"/>
                </a:lnTo>
                <a:lnTo>
                  <a:pt x="9906" y="236715"/>
                </a:lnTo>
                <a:lnTo>
                  <a:pt x="335257" y="36564"/>
                </a:lnTo>
                <a:lnTo>
                  <a:pt x="344195" y="19808"/>
                </a:lnTo>
                <a:close/>
              </a:path>
              <a:path w="376555" h="236854">
                <a:moveTo>
                  <a:pt x="375477" y="1778"/>
                </a:moveTo>
                <a:lnTo>
                  <a:pt x="355346" y="1778"/>
                </a:lnTo>
                <a:lnTo>
                  <a:pt x="365378" y="18034"/>
                </a:lnTo>
                <a:lnTo>
                  <a:pt x="335257" y="36564"/>
                </a:lnTo>
                <a:lnTo>
                  <a:pt x="310388" y="83185"/>
                </a:lnTo>
                <a:lnTo>
                  <a:pt x="307847" y="87884"/>
                </a:lnTo>
                <a:lnTo>
                  <a:pt x="309626" y="93599"/>
                </a:lnTo>
                <a:lnTo>
                  <a:pt x="314325" y="96012"/>
                </a:lnTo>
                <a:lnTo>
                  <a:pt x="318897" y="98552"/>
                </a:lnTo>
                <a:lnTo>
                  <a:pt x="324739" y="96774"/>
                </a:lnTo>
                <a:lnTo>
                  <a:pt x="327152" y="92202"/>
                </a:lnTo>
                <a:lnTo>
                  <a:pt x="375477" y="1778"/>
                </a:lnTo>
                <a:close/>
              </a:path>
              <a:path w="376555" h="236854">
                <a:moveTo>
                  <a:pt x="357540" y="5334"/>
                </a:moveTo>
                <a:lnTo>
                  <a:pt x="351916" y="5334"/>
                </a:lnTo>
                <a:lnTo>
                  <a:pt x="360553" y="19431"/>
                </a:lnTo>
                <a:lnTo>
                  <a:pt x="344195" y="19808"/>
                </a:lnTo>
                <a:lnTo>
                  <a:pt x="335257" y="36564"/>
                </a:lnTo>
                <a:lnTo>
                  <a:pt x="365378" y="18034"/>
                </a:lnTo>
                <a:lnTo>
                  <a:pt x="357540" y="5334"/>
                </a:lnTo>
                <a:close/>
              </a:path>
              <a:path w="376555" h="236854">
                <a:moveTo>
                  <a:pt x="376428" y="0"/>
                </a:moveTo>
                <a:lnTo>
                  <a:pt x="266700" y="2540"/>
                </a:lnTo>
                <a:lnTo>
                  <a:pt x="262509" y="6985"/>
                </a:lnTo>
                <a:lnTo>
                  <a:pt x="262763" y="17399"/>
                </a:lnTo>
                <a:lnTo>
                  <a:pt x="267080" y="21590"/>
                </a:lnTo>
                <a:lnTo>
                  <a:pt x="325342" y="20244"/>
                </a:lnTo>
                <a:lnTo>
                  <a:pt x="355346" y="1778"/>
                </a:lnTo>
                <a:lnTo>
                  <a:pt x="375477" y="1778"/>
                </a:lnTo>
                <a:lnTo>
                  <a:pt x="376428" y="0"/>
                </a:lnTo>
                <a:close/>
              </a:path>
              <a:path w="376555" h="236854">
                <a:moveTo>
                  <a:pt x="355346" y="1778"/>
                </a:moveTo>
                <a:lnTo>
                  <a:pt x="325342" y="20244"/>
                </a:lnTo>
                <a:lnTo>
                  <a:pt x="344195" y="19808"/>
                </a:lnTo>
                <a:lnTo>
                  <a:pt x="351916" y="5334"/>
                </a:lnTo>
                <a:lnTo>
                  <a:pt x="357540" y="5334"/>
                </a:lnTo>
                <a:lnTo>
                  <a:pt x="355346" y="1778"/>
                </a:lnTo>
                <a:close/>
              </a:path>
              <a:path w="376555" h="236854">
                <a:moveTo>
                  <a:pt x="351916" y="5334"/>
                </a:moveTo>
                <a:lnTo>
                  <a:pt x="344195" y="19808"/>
                </a:lnTo>
                <a:lnTo>
                  <a:pt x="360553" y="19431"/>
                </a:lnTo>
                <a:lnTo>
                  <a:pt x="351916" y="533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409950" y="3681729"/>
            <a:ext cx="328930" cy="208279"/>
          </a:xfrm>
          <a:custGeom>
            <a:avLst/>
            <a:gdLst/>
            <a:ahLst/>
            <a:cxnLst/>
            <a:rect l="l" t="t" r="r" b="b"/>
            <a:pathLst>
              <a:path w="328929" h="208279">
                <a:moveTo>
                  <a:pt x="32165" y="19854"/>
                </a:moveTo>
                <a:lnTo>
                  <a:pt x="41049" y="36558"/>
                </a:lnTo>
                <a:lnTo>
                  <a:pt x="318897" y="208127"/>
                </a:lnTo>
                <a:lnTo>
                  <a:pt x="328802" y="191922"/>
                </a:lnTo>
                <a:lnTo>
                  <a:pt x="51128" y="20344"/>
                </a:lnTo>
                <a:lnTo>
                  <a:pt x="32165" y="19854"/>
                </a:lnTo>
                <a:close/>
              </a:path>
              <a:path w="328929" h="208279">
                <a:moveTo>
                  <a:pt x="0" y="0"/>
                </a:moveTo>
                <a:lnTo>
                  <a:pt x="49149" y="92202"/>
                </a:lnTo>
                <a:lnTo>
                  <a:pt x="51562" y="96901"/>
                </a:lnTo>
                <a:lnTo>
                  <a:pt x="57403" y="98679"/>
                </a:lnTo>
                <a:lnTo>
                  <a:pt x="61975" y="96139"/>
                </a:lnTo>
                <a:lnTo>
                  <a:pt x="66675" y="93726"/>
                </a:lnTo>
                <a:lnTo>
                  <a:pt x="68452" y="87884"/>
                </a:lnTo>
                <a:lnTo>
                  <a:pt x="65912" y="83312"/>
                </a:lnTo>
                <a:lnTo>
                  <a:pt x="41049" y="36558"/>
                </a:lnTo>
                <a:lnTo>
                  <a:pt x="11049" y="18034"/>
                </a:lnTo>
                <a:lnTo>
                  <a:pt x="21082" y="1778"/>
                </a:lnTo>
                <a:lnTo>
                  <a:pt x="69826" y="1778"/>
                </a:lnTo>
                <a:lnTo>
                  <a:pt x="0" y="0"/>
                </a:lnTo>
                <a:close/>
              </a:path>
              <a:path w="328929" h="208279">
                <a:moveTo>
                  <a:pt x="21082" y="1778"/>
                </a:moveTo>
                <a:lnTo>
                  <a:pt x="11049" y="18034"/>
                </a:lnTo>
                <a:lnTo>
                  <a:pt x="41049" y="36558"/>
                </a:lnTo>
                <a:lnTo>
                  <a:pt x="32165" y="19854"/>
                </a:lnTo>
                <a:lnTo>
                  <a:pt x="15748" y="19431"/>
                </a:lnTo>
                <a:lnTo>
                  <a:pt x="24511" y="5461"/>
                </a:lnTo>
                <a:lnTo>
                  <a:pt x="27042" y="5461"/>
                </a:lnTo>
                <a:lnTo>
                  <a:pt x="21082" y="1778"/>
                </a:lnTo>
                <a:close/>
              </a:path>
              <a:path w="328929" h="208279">
                <a:moveTo>
                  <a:pt x="69826" y="1778"/>
                </a:moveTo>
                <a:lnTo>
                  <a:pt x="21082" y="1778"/>
                </a:lnTo>
                <a:lnTo>
                  <a:pt x="51128" y="20344"/>
                </a:lnTo>
                <a:lnTo>
                  <a:pt x="109220" y="21844"/>
                </a:lnTo>
                <a:lnTo>
                  <a:pt x="113664" y="17653"/>
                </a:lnTo>
                <a:lnTo>
                  <a:pt x="113919" y="7112"/>
                </a:lnTo>
                <a:lnTo>
                  <a:pt x="109727" y="2794"/>
                </a:lnTo>
                <a:lnTo>
                  <a:pt x="69826" y="1778"/>
                </a:lnTo>
                <a:close/>
              </a:path>
              <a:path w="328929" h="208279">
                <a:moveTo>
                  <a:pt x="27042" y="5461"/>
                </a:moveTo>
                <a:lnTo>
                  <a:pt x="24511" y="5461"/>
                </a:lnTo>
                <a:lnTo>
                  <a:pt x="32165" y="19854"/>
                </a:lnTo>
                <a:lnTo>
                  <a:pt x="51128" y="20344"/>
                </a:lnTo>
                <a:lnTo>
                  <a:pt x="27042" y="5461"/>
                </a:lnTo>
                <a:close/>
              </a:path>
              <a:path w="328929" h="208279">
                <a:moveTo>
                  <a:pt x="24511" y="5461"/>
                </a:moveTo>
                <a:lnTo>
                  <a:pt x="15748" y="19431"/>
                </a:lnTo>
                <a:lnTo>
                  <a:pt x="32165" y="19854"/>
                </a:lnTo>
                <a:lnTo>
                  <a:pt x="24511" y="546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08529" y="3851275"/>
            <a:ext cx="847725" cy="167005"/>
          </a:xfrm>
          <a:custGeom>
            <a:avLst/>
            <a:gdLst/>
            <a:ahLst/>
            <a:cxnLst/>
            <a:rect l="l" t="t" r="r" b="b"/>
            <a:pathLst>
              <a:path w="847725" h="167004">
                <a:moveTo>
                  <a:pt x="805942" y="0"/>
                </a:moveTo>
                <a:lnTo>
                  <a:pt x="41782" y="0"/>
                </a:lnTo>
                <a:lnTo>
                  <a:pt x="0" y="167005"/>
                </a:lnTo>
                <a:lnTo>
                  <a:pt x="847725" y="167005"/>
                </a:lnTo>
                <a:lnTo>
                  <a:pt x="805942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337307" y="3831437"/>
            <a:ext cx="5911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0340" marR="5080" indent="-16764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裸眼3</a:t>
            </a:r>
            <a:r>
              <a:rPr sz="600" b="1" spc="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D</a:t>
            </a:r>
            <a:r>
              <a:rPr sz="6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全息投影 车体秀</a:t>
            </a:r>
            <a:endParaRPr sz="6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151" y="4869560"/>
            <a:ext cx="8075930" cy="0"/>
          </a:xfrm>
          <a:custGeom>
            <a:avLst/>
            <a:gdLst/>
            <a:ahLst/>
            <a:cxnLst/>
            <a:rect l="l" t="t" r="r" b="b"/>
            <a:pathLst>
              <a:path w="8075930">
                <a:moveTo>
                  <a:pt x="8075707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16145" cy="365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06679" y="499694"/>
            <a:ext cx="216027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/>
              <a:t>新</a:t>
            </a:r>
            <a:r>
              <a:rPr b="1" spc="-5" dirty="0"/>
              <a:t>车</a:t>
            </a:r>
            <a:r>
              <a:rPr b="1" dirty="0"/>
              <a:t>亮</a:t>
            </a:r>
            <a:r>
              <a:rPr b="1" spc="-5" dirty="0"/>
              <a:t>相</a:t>
            </a:r>
            <a:r>
              <a:rPr b="1" dirty="0"/>
              <a:t>仪式；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6679" y="934571"/>
            <a:ext cx="7915909" cy="1397635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815"/>
              </a:spcBef>
              <a:buFont typeface="Arial" panose="020B0604020202020204"/>
              <a:buChar char="•"/>
              <a:tabLst>
                <a:tab pos="185420" algn="l"/>
              </a:tabLst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这一设置出乎人们的意料，因为普通的车展里使用的都是漂亮的模特，而众</a:t>
            </a:r>
            <a:r>
              <a:rPr sz="1200" spc="-75" dirty="0">
                <a:latin typeface="微软雅黑" panose="020B0503020204020204" charset="-122"/>
                <a:cs typeface="微软雅黑" panose="020B0503020204020204" charset="-122"/>
              </a:rPr>
              <a:t>泰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E200将颠覆传统，在小小的众</a:t>
            </a:r>
            <a:r>
              <a:rPr sz="1200" spc="-25" dirty="0">
                <a:latin typeface="微软雅黑" panose="020B0503020204020204" charset="-122"/>
                <a:cs typeface="微软雅黑" panose="020B0503020204020204" charset="-122"/>
              </a:rPr>
              <a:t>泰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E200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84785">
              <a:lnSpc>
                <a:spcPct val="100000"/>
              </a:lnSpc>
              <a:spcBef>
                <a:spcPts val="725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中居然会装下两个大胖子！这也向人们传达出众</a:t>
            </a:r>
            <a:r>
              <a:rPr sz="1200" spc="-55" dirty="0">
                <a:latin typeface="微软雅黑" panose="020B0503020204020204" charset="-122"/>
                <a:cs typeface="微软雅黑" panose="020B0503020204020204" charset="-122"/>
              </a:rPr>
              <a:t>泰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E200“大肚能</a:t>
            </a:r>
            <a:r>
              <a:rPr sz="1200" spc="-10" dirty="0">
                <a:latin typeface="微软雅黑" panose="020B0503020204020204" charset="-122"/>
                <a:cs typeface="微软雅黑" panose="020B0503020204020204" charset="-122"/>
              </a:rPr>
              <a:t>容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”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的特色；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84785" marR="41910" indent="-172085" algn="just">
              <a:lnSpc>
                <a:spcPct val="150000"/>
              </a:lnSpc>
              <a:buFont typeface="Arial" panose="020B0604020202020204"/>
              <a:buChar char="•"/>
              <a:tabLst>
                <a:tab pos="185420" algn="l"/>
              </a:tabLst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同时，小巧灵动的众</a:t>
            </a:r>
            <a:r>
              <a:rPr sz="1200" spc="-25" dirty="0">
                <a:latin typeface="微软雅黑" panose="020B0503020204020204" charset="-122"/>
                <a:cs typeface="微软雅黑" panose="020B0503020204020204" charset="-122"/>
              </a:rPr>
              <a:t>泰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E200也开始在舞台前进行活泼可爱的车舞展示，向人们展示他们憨态可掬的身材，传递出自 信俏皮的气息，让人们在搞笑之余，了解小巧的众</a:t>
            </a:r>
            <a:r>
              <a:rPr sz="1200" spc="-55" dirty="0">
                <a:latin typeface="微软雅黑" panose="020B0503020204020204" charset="-122"/>
                <a:cs typeface="微软雅黑" panose="020B0503020204020204" charset="-122"/>
              </a:rPr>
              <a:t>泰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E200“小块头，大胸</a:t>
            </a:r>
            <a:r>
              <a:rPr sz="1200" spc="-15" dirty="0">
                <a:latin typeface="微软雅黑" panose="020B0503020204020204" charset="-122"/>
                <a:cs typeface="微软雅黑" panose="020B0503020204020204" charset="-122"/>
              </a:rPr>
              <a:t>怀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”的摩登姿态，以充满趣味的角度诠释 时尚的生活态度。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31126" y="2482214"/>
            <a:ext cx="2444242" cy="22390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73550" y="2482214"/>
            <a:ext cx="3372484" cy="22396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151" y="4869560"/>
            <a:ext cx="8075930" cy="0"/>
          </a:xfrm>
          <a:custGeom>
            <a:avLst/>
            <a:gdLst/>
            <a:ahLst/>
            <a:cxnLst/>
            <a:rect l="l" t="t" r="r" b="b"/>
            <a:pathLst>
              <a:path w="8075930">
                <a:moveTo>
                  <a:pt x="8075707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16145" cy="365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3999" cy="51434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206375"/>
            <a:ext cx="9144000" cy="521970"/>
          </a:xfrm>
          <a:custGeom>
            <a:avLst/>
            <a:gdLst/>
            <a:ahLst/>
            <a:cxnLst/>
            <a:rect l="l" t="t" r="r" b="b"/>
            <a:pathLst>
              <a:path w="9144000" h="521970">
                <a:moveTo>
                  <a:pt x="0" y="0"/>
                </a:moveTo>
                <a:lnTo>
                  <a:pt x="0" y="521970"/>
                </a:lnTo>
                <a:lnTo>
                  <a:pt x="9144000" y="521970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7E7E7E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1119" y="225628"/>
            <a:ext cx="74847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solidFill>
                  <a:srgbClr val="FFFF00"/>
                </a:solidFill>
              </a:rPr>
              <a:t>将前期的积累集中至现场统一曝光</a:t>
            </a:r>
            <a:r>
              <a:rPr sz="2800" b="1" spc="-5" dirty="0">
                <a:solidFill>
                  <a:srgbClr val="FFFF00"/>
                </a:solidFill>
              </a:rPr>
              <a:t>，</a:t>
            </a:r>
            <a:r>
              <a:rPr sz="2800" b="1" spc="-10" dirty="0">
                <a:solidFill>
                  <a:srgbClr val="FFFF00"/>
                </a:solidFill>
              </a:rPr>
              <a:t>宾客</a:t>
            </a:r>
            <a:r>
              <a:rPr sz="2800" b="1" spc="-5" dirty="0">
                <a:solidFill>
                  <a:srgbClr val="FFFF00"/>
                </a:solidFill>
              </a:rPr>
              <a:t>皆</a:t>
            </a:r>
            <a:r>
              <a:rPr sz="2800" b="1" spc="-10" dirty="0">
                <a:solidFill>
                  <a:srgbClr val="FFFF00"/>
                </a:solidFill>
              </a:rPr>
              <a:t>欢！</a:t>
            </a:r>
            <a:endParaRPr sz="28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151" y="4869560"/>
            <a:ext cx="8075930" cy="0"/>
          </a:xfrm>
          <a:custGeom>
            <a:avLst/>
            <a:gdLst/>
            <a:ahLst/>
            <a:cxnLst/>
            <a:rect l="l" t="t" r="r" b="b"/>
            <a:pathLst>
              <a:path w="8075930">
                <a:moveTo>
                  <a:pt x="8075707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16145" cy="365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482340" y="2350135"/>
            <a:ext cx="2489835" cy="16554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27354" y="947166"/>
            <a:ext cx="2100580" cy="1155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微软雅黑" panose="020B0503020204020204" charset="-122"/>
                <a:cs typeface="微软雅黑" panose="020B0503020204020204" charset="-122"/>
              </a:rPr>
              <a:t>环节概述：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258445">
              <a:lnSpc>
                <a:spcPct val="100000"/>
              </a:lnSpc>
              <a:spcBef>
                <a:spcPts val="1220"/>
              </a:spcBef>
            </a:pP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时间：19:50-19:55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258445" marR="5080">
              <a:lnSpc>
                <a:spcPct val="150000"/>
              </a:lnSpc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参与人群：主持人、车主 事项：车主证言、合影留念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94665" y="2350770"/>
            <a:ext cx="2306955" cy="16878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189431" y="4119473"/>
            <a:ext cx="939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礼仪引导上台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14773" y="4119473"/>
            <a:ext cx="635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车主证言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78445" y="4066743"/>
            <a:ext cx="635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合影留念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936875" y="2912110"/>
            <a:ext cx="410209" cy="307975"/>
          </a:xfrm>
          <a:custGeom>
            <a:avLst/>
            <a:gdLst/>
            <a:ahLst/>
            <a:cxnLst/>
            <a:rect l="l" t="t" r="r" b="b"/>
            <a:pathLst>
              <a:path w="410210" h="307975">
                <a:moveTo>
                  <a:pt x="256286" y="0"/>
                </a:moveTo>
                <a:lnTo>
                  <a:pt x="256286" y="76962"/>
                </a:lnTo>
                <a:lnTo>
                  <a:pt x="0" y="76962"/>
                </a:lnTo>
                <a:lnTo>
                  <a:pt x="0" y="231012"/>
                </a:lnTo>
                <a:lnTo>
                  <a:pt x="256286" y="231012"/>
                </a:lnTo>
                <a:lnTo>
                  <a:pt x="256286" y="307975"/>
                </a:lnTo>
                <a:lnTo>
                  <a:pt x="410210" y="154050"/>
                </a:lnTo>
                <a:lnTo>
                  <a:pt x="256286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516369" y="2352420"/>
            <a:ext cx="2355850" cy="165379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106159" y="2912110"/>
            <a:ext cx="410209" cy="307975"/>
          </a:xfrm>
          <a:custGeom>
            <a:avLst/>
            <a:gdLst/>
            <a:ahLst/>
            <a:cxnLst/>
            <a:rect l="l" t="t" r="r" b="b"/>
            <a:pathLst>
              <a:path w="410209" h="307975">
                <a:moveTo>
                  <a:pt x="256286" y="0"/>
                </a:moveTo>
                <a:lnTo>
                  <a:pt x="256286" y="76962"/>
                </a:lnTo>
                <a:lnTo>
                  <a:pt x="0" y="76962"/>
                </a:lnTo>
                <a:lnTo>
                  <a:pt x="0" y="231012"/>
                </a:lnTo>
                <a:lnTo>
                  <a:pt x="256286" y="231012"/>
                </a:lnTo>
                <a:lnTo>
                  <a:pt x="256286" y="307975"/>
                </a:lnTo>
                <a:lnTo>
                  <a:pt x="410210" y="154050"/>
                </a:lnTo>
                <a:lnTo>
                  <a:pt x="256286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506679" y="499694"/>
            <a:ext cx="155003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/>
              <a:t>车主证</a:t>
            </a:r>
            <a:r>
              <a:rPr b="1" spc="-10" dirty="0"/>
              <a:t>言</a:t>
            </a:r>
            <a:r>
              <a:rPr b="1" dirty="0"/>
              <a:t>；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51434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308605" y="1534393"/>
            <a:ext cx="3931920" cy="1946910"/>
          </a:xfrm>
          <a:prstGeom prst="rect">
            <a:avLst/>
          </a:prstGeom>
        </p:spPr>
        <p:txBody>
          <a:bodyPr vert="horz" wrap="square" lIns="0" tIns="2266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85"/>
              </a:spcBef>
            </a:pPr>
            <a:r>
              <a:rPr sz="2800" b="1" spc="-10" dirty="0">
                <a:solidFill>
                  <a:srgbClr val="FFFF00"/>
                </a:solidFill>
                <a:latin typeface="微软雅黑" panose="020B0503020204020204" charset="-122"/>
                <a:cs typeface="微软雅黑" panose="020B0503020204020204" charset="-122"/>
              </a:rPr>
              <a:t>借媒体之势，传递品牌理</a:t>
            </a:r>
            <a:endParaRPr sz="28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sz="2800" b="1" spc="-5" dirty="0">
                <a:solidFill>
                  <a:srgbClr val="FFFF00"/>
                </a:solidFill>
                <a:latin typeface="微软雅黑" panose="020B0503020204020204" charset="-122"/>
                <a:cs typeface="微软雅黑" panose="020B0503020204020204" charset="-122"/>
              </a:rPr>
              <a:t>念，</a:t>
            </a:r>
            <a:endParaRPr sz="28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sz="2800" b="1" spc="-10" dirty="0">
                <a:solidFill>
                  <a:srgbClr val="FFFF00"/>
                </a:solidFill>
                <a:latin typeface="微软雅黑" panose="020B0503020204020204" charset="-122"/>
                <a:cs typeface="微软雅黑" panose="020B0503020204020204" charset="-122"/>
              </a:rPr>
              <a:t>提升车型认知；</a:t>
            </a:r>
            <a:endParaRPr sz="28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151" y="4869560"/>
            <a:ext cx="8075930" cy="0"/>
          </a:xfrm>
          <a:custGeom>
            <a:avLst/>
            <a:gdLst/>
            <a:ahLst/>
            <a:cxnLst/>
            <a:rect l="l" t="t" r="r" b="b"/>
            <a:pathLst>
              <a:path w="8075930">
                <a:moveTo>
                  <a:pt x="8075707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16145" cy="365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06679" y="499694"/>
            <a:ext cx="155130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/>
              <a:t>媒体采访；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6679" y="1132921"/>
            <a:ext cx="7813675" cy="574675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20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现场设置领导采访专区，供媒体在上市活动结束后的自由赏车时间对企业领导进行采访，采访重点以企业文化、新车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信息为问答要</a:t>
            </a:r>
            <a:r>
              <a:rPr sz="1200" spc="-15" dirty="0">
                <a:latin typeface="微软雅黑" panose="020B0503020204020204" charset="-122"/>
                <a:cs typeface="微软雅黑" panose="020B0503020204020204" charset="-122"/>
              </a:rPr>
              <a:t>点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；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240020" y="2059304"/>
            <a:ext cx="3346450" cy="23590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03555" y="2065654"/>
            <a:ext cx="4246880" cy="23526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4032" y="580390"/>
            <a:ext cx="7411084" cy="1009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1280">
              <a:lnSpc>
                <a:spcPct val="100000"/>
              </a:lnSpc>
              <a:spcBef>
                <a:spcPts val="100"/>
              </a:spcBef>
            </a:pPr>
            <a:r>
              <a:rPr b="1" dirty="0"/>
              <a:t>消费需求层面：消费者对纯电动汽车认可度不断提</a:t>
            </a:r>
            <a:r>
              <a:rPr b="1" spc="0" dirty="0"/>
              <a:t>升</a:t>
            </a:r>
            <a:r>
              <a:rPr b="1" dirty="0"/>
              <a:t>；</a:t>
            </a:r>
          </a:p>
          <a:p>
            <a:pPr marL="12700" marR="387985">
              <a:lnSpc>
                <a:spcPct val="150000"/>
              </a:lnSpc>
              <a:spcBef>
                <a:spcPts val="540"/>
              </a:spcBef>
            </a:pPr>
            <a:r>
              <a:rPr sz="12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对比2011年</a:t>
            </a:r>
            <a:r>
              <a:rPr sz="1200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和</a:t>
            </a:r>
            <a:r>
              <a:rPr sz="12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2</a:t>
            </a:r>
            <a:r>
              <a:rPr sz="1200" spc="-1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01</a:t>
            </a:r>
            <a:r>
              <a:rPr sz="1200" spc="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6</a:t>
            </a:r>
            <a:r>
              <a:rPr sz="12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年的汽车消费者调查可以发现，五年来消费者对电动汽车的兴趣增长了三</a:t>
            </a:r>
            <a:r>
              <a:rPr sz="1200" spc="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倍</a:t>
            </a:r>
            <a:r>
              <a:rPr sz="1200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,</a:t>
            </a:r>
            <a:r>
              <a:rPr sz="12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对纯电动 汽车认可度在不断提升。从家庭购车来看，购买纯电动车主65%以上为家庭第二辆及以上购车。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808476" y="2657855"/>
            <a:ext cx="838200" cy="165100"/>
          </a:xfrm>
          <a:custGeom>
            <a:avLst/>
            <a:gdLst/>
            <a:ahLst/>
            <a:cxnLst/>
            <a:rect l="l" t="t" r="r" b="b"/>
            <a:pathLst>
              <a:path w="838200" h="165100">
                <a:moveTo>
                  <a:pt x="838200" y="0"/>
                </a:moveTo>
                <a:lnTo>
                  <a:pt x="0" y="0"/>
                </a:lnTo>
                <a:lnTo>
                  <a:pt x="0" y="164592"/>
                </a:lnTo>
                <a:lnTo>
                  <a:pt x="838200" y="164592"/>
                </a:lnTo>
                <a:lnTo>
                  <a:pt x="838200" y="0"/>
                </a:lnTo>
                <a:close/>
              </a:path>
            </a:pathLst>
          </a:custGeom>
          <a:solidFill>
            <a:srgbClr val="2468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08476" y="3119627"/>
            <a:ext cx="190500" cy="163195"/>
          </a:xfrm>
          <a:custGeom>
            <a:avLst/>
            <a:gdLst/>
            <a:ahLst/>
            <a:cxnLst/>
            <a:rect l="l" t="t" r="r" b="b"/>
            <a:pathLst>
              <a:path w="190500" h="163195">
                <a:moveTo>
                  <a:pt x="190500" y="0"/>
                </a:moveTo>
                <a:lnTo>
                  <a:pt x="0" y="0"/>
                </a:lnTo>
                <a:lnTo>
                  <a:pt x="0" y="163068"/>
                </a:lnTo>
                <a:lnTo>
                  <a:pt x="190500" y="163068"/>
                </a:lnTo>
                <a:lnTo>
                  <a:pt x="190500" y="0"/>
                </a:lnTo>
                <a:close/>
              </a:path>
            </a:pathLst>
          </a:custGeom>
          <a:solidFill>
            <a:srgbClr val="2468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819144" y="3579876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4592"/>
                </a:lnTo>
              </a:path>
            </a:pathLst>
          </a:custGeom>
          <a:ln w="21336">
            <a:solidFill>
              <a:srgbClr val="2468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13809" y="4041647"/>
            <a:ext cx="0" cy="163195"/>
          </a:xfrm>
          <a:custGeom>
            <a:avLst/>
            <a:gdLst/>
            <a:ahLst/>
            <a:cxnLst/>
            <a:rect l="l" t="t" r="r" b="b"/>
            <a:pathLst>
              <a:path h="163195">
                <a:moveTo>
                  <a:pt x="0" y="0"/>
                </a:moveTo>
                <a:lnTo>
                  <a:pt x="0" y="163067"/>
                </a:lnTo>
              </a:path>
            </a:pathLst>
          </a:custGeom>
          <a:ln w="10668">
            <a:solidFill>
              <a:srgbClr val="2468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08476" y="2510027"/>
            <a:ext cx="0" cy="1844039"/>
          </a:xfrm>
          <a:custGeom>
            <a:avLst/>
            <a:gdLst/>
            <a:ahLst/>
            <a:cxnLst/>
            <a:rect l="l" t="t" r="r" b="b"/>
            <a:pathLst>
              <a:path h="1844039">
                <a:moveTo>
                  <a:pt x="0" y="0"/>
                </a:moveTo>
                <a:lnTo>
                  <a:pt x="0" y="184404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711065" y="2672587"/>
            <a:ext cx="20129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404040"/>
                </a:solidFill>
                <a:latin typeface="Arial" panose="020B0604020202020204"/>
                <a:cs typeface="Arial" panose="020B0604020202020204"/>
              </a:rPr>
              <a:t>79%</a:t>
            </a:r>
            <a:endParaRPr sz="7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64000" y="3133725"/>
            <a:ext cx="20129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404040"/>
                </a:solidFill>
                <a:latin typeface="Arial" panose="020B0604020202020204"/>
                <a:cs typeface="Arial" panose="020B0604020202020204"/>
              </a:rPr>
              <a:t>18%</a:t>
            </a:r>
            <a:endParaRPr sz="7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832861" y="2672333"/>
            <a:ext cx="909319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免费拍照及不限行政策</a:t>
            </a:r>
            <a:endParaRPr sz="7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010280" y="3133470"/>
            <a:ext cx="73279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符合自己用车需求</a:t>
            </a:r>
            <a:endParaRPr sz="7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76091" y="3594608"/>
            <a:ext cx="77025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629920" algn="l"/>
              </a:tabLst>
            </a:pPr>
            <a:r>
              <a:rPr sz="700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环保主义者	</a:t>
            </a:r>
            <a:r>
              <a:rPr sz="700" spc="-10" dirty="0">
                <a:solidFill>
                  <a:srgbClr val="404040"/>
                </a:solidFill>
                <a:latin typeface="Arial" panose="020B0604020202020204"/>
                <a:cs typeface="Arial" panose="020B0604020202020204"/>
              </a:rPr>
              <a:t>2%</a:t>
            </a:r>
            <a:endParaRPr sz="7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791711" y="4264152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20" h="45720">
                <a:moveTo>
                  <a:pt x="0" y="45720"/>
                </a:moveTo>
                <a:lnTo>
                  <a:pt x="45720" y="45720"/>
                </a:lnTo>
                <a:lnTo>
                  <a:pt x="45720" y="0"/>
                </a:lnTo>
                <a:lnTo>
                  <a:pt x="0" y="0"/>
                </a:lnTo>
                <a:lnTo>
                  <a:pt x="0" y="45720"/>
                </a:lnTo>
                <a:close/>
              </a:path>
            </a:pathLst>
          </a:custGeom>
          <a:solidFill>
            <a:srgbClr val="2468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542157" y="4055770"/>
            <a:ext cx="575310" cy="306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53695" algn="l"/>
              </a:tabLst>
            </a:pPr>
            <a:r>
              <a:rPr sz="700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其他	</a:t>
            </a:r>
            <a:r>
              <a:rPr sz="700" spc="-10" dirty="0">
                <a:solidFill>
                  <a:srgbClr val="404040"/>
                </a:solidFill>
                <a:latin typeface="Arial" panose="020B0604020202020204"/>
                <a:cs typeface="Arial" panose="020B0604020202020204"/>
              </a:rPr>
              <a:t>1%</a:t>
            </a:r>
            <a:endParaRPr sz="700">
              <a:latin typeface="Arial" panose="020B0604020202020204"/>
              <a:cs typeface="Arial" panose="020B0604020202020204"/>
            </a:endParaRPr>
          </a:p>
          <a:p>
            <a:pPr marL="311785">
              <a:lnSpc>
                <a:spcPct val="100000"/>
              </a:lnSpc>
              <a:spcBef>
                <a:spcPts val="530"/>
              </a:spcBef>
            </a:pPr>
            <a:r>
              <a:rPr sz="700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系列</a:t>
            </a:r>
            <a:r>
              <a:rPr sz="700" spc="-8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spc="-5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1</a:t>
            </a:r>
            <a:endParaRPr sz="7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471422" y="2360676"/>
            <a:ext cx="321310" cy="611505"/>
          </a:xfrm>
          <a:custGeom>
            <a:avLst/>
            <a:gdLst/>
            <a:ahLst/>
            <a:cxnLst/>
            <a:rect l="l" t="t" r="r" b="b"/>
            <a:pathLst>
              <a:path w="321310" h="611505">
                <a:moveTo>
                  <a:pt x="0" y="0"/>
                </a:moveTo>
                <a:lnTo>
                  <a:pt x="0" y="320801"/>
                </a:lnTo>
                <a:lnTo>
                  <a:pt x="136652" y="611124"/>
                </a:lnTo>
                <a:lnTo>
                  <a:pt x="178056" y="587791"/>
                </a:lnTo>
                <a:lnTo>
                  <a:pt x="214688" y="559382"/>
                </a:lnTo>
                <a:lnTo>
                  <a:pt x="246309" y="526555"/>
                </a:lnTo>
                <a:lnTo>
                  <a:pt x="272682" y="489972"/>
                </a:lnTo>
                <a:lnTo>
                  <a:pt x="293568" y="450292"/>
                </a:lnTo>
                <a:lnTo>
                  <a:pt x="308728" y="408176"/>
                </a:lnTo>
                <a:lnTo>
                  <a:pt x="317926" y="364283"/>
                </a:lnTo>
                <a:lnTo>
                  <a:pt x="320922" y="319274"/>
                </a:lnTo>
                <a:lnTo>
                  <a:pt x="317479" y="273809"/>
                </a:lnTo>
                <a:lnTo>
                  <a:pt x="307358" y="228547"/>
                </a:lnTo>
                <a:lnTo>
                  <a:pt x="290322" y="184150"/>
                </a:lnTo>
                <a:lnTo>
                  <a:pt x="267736" y="143967"/>
                </a:lnTo>
                <a:lnTo>
                  <a:pt x="240083" y="107959"/>
                </a:lnTo>
                <a:lnTo>
                  <a:pt x="207938" y="76491"/>
                </a:lnTo>
                <a:lnTo>
                  <a:pt x="171878" y="49926"/>
                </a:lnTo>
                <a:lnTo>
                  <a:pt x="132478" y="28630"/>
                </a:lnTo>
                <a:lnTo>
                  <a:pt x="90314" y="12967"/>
                </a:lnTo>
                <a:lnTo>
                  <a:pt x="45963" y="3302"/>
                </a:lnTo>
                <a:lnTo>
                  <a:pt x="0" y="0"/>
                </a:lnTo>
                <a:close/>
              </a:path>
            </a:pathLst>
          </a:custGeom>
          <a:solidFill>
            <a:srgbClr val="2468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50619" y="2360676"/>
            <a:ext cx="457834" cy="641985"/>
          </a:xfrm>
          <a:custGeom>
            <a:avLst/>
            <a:gdLst/>
            <a:ahLst/>
            <a:cxnLst/>
            <a:rect l="l" t="t" r="r" b="b"/>
            <a:pathLst>
              <a:path w="457834" h="641985">
                <a:moveTo>
                  <a:pt x="320802" y="0"/>
                </a:moveTo>
                <a:lnTo>
                  <a:pt x="273398" y="3478"/>
                </a:lnTo>
                <a:lnTo>
                  <a:pt x="228153" y="13583"/>
                </a:lnTo>
                <a:lnTo>
                  <a:pt x="185563" y="29817"/>
                </a:lnTo>
                <a:lnTo>
                  <a:pt x="146125" y="51685"/>
                </a:lnTo>
                <a:lnTo>
                  <a:pt x="110335" y="78690"/>
                </a:lnTo>
                <a:lnTo>
                  <a:pt x="78690" y="110335"/>
                </a:lnTo>
                <a:lnTo>
                  <a:pt x="51685" y="146125"/>
                </a:lnTo>
                <a:lnTo>
                  <a:pt x="29817" y="185563"/>
                </a:lnTo>
                <a:lnTo>
                  <a:pt x="13583" y="228153"/>
                </a:lnTo>
                <a:lnTo>
                  <a:pt x="3478" y="273398"/>
                </a:lnTo>
                <a:lnTo>
                  <a:pt x="0" y="320801"/>
                </a:lnTo>
                <a:lnTo>
                  <a:pt x="3478" y="368205"/>
                </a:lnTo>
                <a:lnTo>
                  <a:pt x="13583" y="413450"/>
                </a:lnTo>
                <a:lnTo>
                  <a:pt x="29817" y="456040"/>
                </a:lnTo>
                <a:lnTo>
                  <a:pt x="51685" y="495478"/>
                </a:lnTo>
                <a:lnTo>
                  <a:pt x="78690" y="531268"/>
                </a:lnTo>
                <a:lnTo>
                  <a:pt x="110335" y="562913"/>
                </a:lnTo>
                <a:lnTo>
                  <a:pt x="146125" y="589918"/>
                </a:lnTo>
                <a:lnTo>
                  <a:pt x="185563" y="611786"/>
                </a:lnTo>
                <a:lnTo>
                  <a:pt x="228153" y="628020"/>
                </a:lnTo>
                <a:lnTo>
                  <a:pt x="273398" y="638125"/>
                </a:lnTo>
                <a:lnTo>
                  <a:pt x="320802" y="641604"/>
                </a:lnTo>
                <a:lnTo>
                  <a:pt x="356066" y="639663"/>
                </a:lnTo>
                <a:lnTo>
                  <a:pt x="390794" y="633888"/>
                </a:lnTo>
                <a:lnTo>
                  <a:pt x="424689" y="624351"/>
                </a:lnTo>
                <a:lnTo>
                  <a:pt x="457454" y="611124"/>
                </a:lnTo>
                <a:lnTo>
                  <a:pt x="320802" y="320801"/>
                </a:lnTo>
                <a:lnTo>
                  <a:pt x="320802" y="0"/>
                </a:lnTo>
                <a:close/>
              </a:path>
            </a:pathLst>
          </a:custGeom>
          <a:solidFill>
            <a:srgbClr val="B1D2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50619" y="2360676"/>
            <a:ext cx="457834" cy="641985"/>
          </a:xfrm>
          <a:custGeom>
            <a:avLst/>
            <a:gdLst/>
            <a:ahLst/>
            <a:cxnLst/>
            <a:rect l="l" t="t" r="r" b="b"/>
            <a:pathLst>
              <a:path w="457834" h="641985">
                <a:moveTo>
                  <a:pt x="320802" y="0"/>
                </a:moveTo>
                <a:lnTo>
                  <a:pt x="273398" y="3478"/>
                </a:lnTo>
                <a:lnTo>
                  <a:pt x="228153" y="13583"/>
                </a:lnTo>
                <a:lnTo>
                  <a:pt x="185563" y="29817"/>
                </a:lnTo>
                <a:lnTo>
                  <a:pt x="146125" y="51685"/>
                </a:lnTo>
                <a:lnTo>
                  <a:pt x="110335" y="78690"/>
                </a:lnTo>
                <a:lnTo>
                  <a:pt x="78690" y="110335"/>
                </a:lnTo>
                <a:lnTo>
                  <a:pt x="51685" y="146125"/>
                </a:lnTo>
                <a:lnTo>
                  <a:pt x="29817" y="185563"/>
                </a:lnTo>
                <a:lnTo>
                  <a:pt x="13583" y="228153"/>
                </a:lnTo>
                <a:lnTo>
                  <a:pt x="3478" y="273398"/>
                </a:lnTo>
                <a:lnTo>
                  <a:pt x="0" y="320801"/>
                </a:lnTo>
                <a:lnTo>
                  <a:pt x="3478" y="368205"/>
                </a:lnTo>
                <a:lnTo>
                  <a:pt x="13583" y="413450"/>
                </a:lnTo>
                <a:lnTo>
                  <a:pt x="29817" y="456040"/>
                </a:lnTo>
                <a:lnTo>
                  <a:pt x="51685" y="495478"/>
                </a:lnTo>
                <a:lnTo>
                  <a:pt x="78690" y="531268"/>
                </a:lnTo>
                <a:lnTo>
                  <a:pt x="110335" y="562913"/>
                </a:lnTo>
                <a:lnTo>
                  <a:pt x="146125" y="589918"/>
                </a:lnTo>
                <a:lnTo>
                  <a:pt x="185563" y="611786"/>
                </a:lnTo>
                <a:lnTo>
                  <a:pt x="228153" y="628020"/>
                </a:lnTo>
                <a:lnTo>
                  <a:pt x="273398" y="638125"/>
                </a:lnTo>
                <a:lnTo>
                  <a:pt x="320802" y="641604"/>
                </a:lnTo>
                <a:lnTo>
                  <a:pt x="356066" y="639663"/>
                </a:lnTo>
                <a:lnTo>
                  <a:pt x="390794" y="633888"/>
                </a:lnTo>
                <a:lnTo>
                  <a:pt x="424689" y="624351"/>
                </a:lnTo>
                <a:lnTo>
                  <a:pt x="457454" y="611124"/>
                </a:lnTo>
                <a:lnTo>
                  <a:pt x="320802" y="320801"/>
                </a:lnTo>
                <a:lnTo>
                  <a:pt x="320802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523238" y="2547619"/>
            <a:ext cx="20129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404040"/>
                </a:solidFill>
                <a:latin typeface="Arial" panose="020B0604020202020204"/>
                <a:cs typeface="Arial" panose="020B0604020202020204"/>
              </a:rPr>
              <a:t>43%</a:t>
            </a:r>
            <a:endParaRPr sz="7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08633" y="2671317"/>
            <a:ext cx="20129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404040"/>
                </a:solidFill>
                <a:latin typeface="Arial" panose="020B0604020202020204"/>
                <a:cs typeface="Arial" panose="020B0604020202020204"/>
              </a:rPr>
              <a:t>57%</a:t>
            </a:r>
            <a:endParaRPr sz="7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313688" y="3272028"/>
            <a:ext cx="45720" cy="47625"/>
          </a:xfrm>
          <a:custGeom>
            <a:avLst/>
            <a:gdLst/>
            <a:ahLst/>
            <a:cxnLst/>
            <a:rect l="l" t="t" r="r" b="b"/>
            <a:pathLst>
              <a:path w="45719" h="47625">
                <a:moveTo>
                  <a:pt x="0" y="47244"/>
                </a:moveTo>
                <a:lnTo>
                  <a:pt x="45719" y="47244"/>
                </a:lnTo>
                <a:lnTo>
                  <a:pt x="45719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2468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516380" y="3272028"/>
            <a:ext cx="45720" cy="47625"/>
          </a:xfrm>
          <a:custGeom>
            <a:avLst/>
            <a:gdLst/>
            <a:ahLst/>
            <a:cxnLst/>
            <a:rect l="l" t="t" r="r" b="b"/>
            <a:pathLst>
              <a:path w="45719" h="47625">
                <a:moveTo>
                  <a:pt x="0" y="47244"/>
                </a:moveTo>
                <a:lnTo>
                  <a:pt x="45719" y="47244"/>
                </a:lnTo>
                <a:lnTo>
                  <a:pt x="45719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B1D2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363472" y="3238626"/>
            <a:ext cx="31623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男</a:t>
            </a:r>
            <a:r>
              <a:rPr sz="700" spc="18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女</a:t>
            </a:r>
            <a:endParaRPr sz="7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93114" y="1975230"/>
            <a:ext cx="7874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2F81"/>
                </a:solidFill>
                <a:latin typeface="微软雅黑" panose="020B0503020204020204" charset="-122"/>
                <a:cs typeface="微软雅黑" panose="020B0503020204020204" charset="-122"/>
              </a:rPr>
              <a:t>消费者属性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450716" y="1975230"/>
            <a:ext cx="1543050" cy="488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2F81"/>
                </a:solidFill>
                <a:latin typeface="微软雅黑" panose="020B0503020204020204" charset="-122"/>
                <a:cs typeface="微软雅黑" panose="020B0503020204020204" charset="-122"/>
              </a:rPr>
              <a:t>购买纯电动汽车原因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293370">
              <a:lnSpc>
                <a:spcPct val="100000"/>
              </a:lnSpc>
              <a:spcBef>
                <a:spcPts val="1365"/>
              </a:spcBef>
            </a:pPr>
            <a:r>
              <a:rPr sz="700" spc="-10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0%</a:t>
            </a:r>
            <a:r>
              <a:rPr sz="700" spc="165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700" spc="-10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20% 40% 60%</a:t>
            </a:r>
            <a:r>
              <a:rPr sz="700" spc="60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700" spc="-10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80% 100%</a:t>
            </a:r>
            <a:endParaRPr sz="7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09091" y="2280030"/>
            <a:ext cx="139700" cy="90360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algn="just">
              <a:lnSpc>
                <a:spcPts val="970"/>
              </a:lnSpc>
              <a:spcBef>
                <a:spcPts val="225"/>
              </a:spcBef>
            </a:pPr>
            <a:r>
              <a:rPr sz="900" b="1" dirty="0">
                <a:solidFill>
                  <a:srgbClr val="002F81"/>
                </a:solidFill>
                <a:latin typeface="微软雅黑" panose="020B0503020204020204" charset="-122"/>
                <a:cs typeface="微软雅黑" panose="020B0503020204020204" charset="-122"/>
              </a:rPr>
              <a:t>消 费 者 性 别 分 布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200556" y="3703320"/>
            <a:ext cx="591820" cy="641985"/>
          </a:xfrm>
          <a:custGeom>
            <a:avLst/>
            <a:gdLst/>
            <a:ahLst/>
            <a:cxnLst/>
            <a:rect l="l" t="t" r="r" b="b"/>
            <a:pathLst>
              <a:path w="591819" h="641985">
                <a:moveTo>
                  <a:pt x="270865" y="0"/>
                </a:moveTo>
                <a:lnTo>
                  <a:pt x="270865" y="320801"/>
                </a:lnTo>
                <a:lnTo>
                  <a:pt x="0" y="492696"/>
                </a:lnTo>
                <a:lnTo>
                  <a:pt x="28347" y="530858"/>
                </a:lnTo>
                <a:lnTo>
                  <a:pt x="61130" y="563647"/>
                </a:lnTo>
                <a:lnTo>
                  <a:pt x="97664" y="590909"/>
                </a:lnTo>
                <a:lnTo>
                  <a:pt x="137262" y="612491"/>
                </a:lnTo>
                <a:lnTo>
                  <a:pt x="179240" y="628239"/>
                </a:lnTo>
                <a:lnTo>
                  <a:pt x="222912" y="638002"/>
                </a:lnTo>
                <a:lnTo>
                  <a:pt x="267593" y="641626"/>
                </a:lnTo>
                <a:lnTo>
                  <a:pt x="312597" y="638957"/>
                </a:lnTo>
                <a:lnTo>
                  <a:pt x="357239" y="629843"/>
                </a:lnTo>
                <a:lnTo>
                  <a:pt x="400834" y="614131"/>
                </a:lnTo>
                <a:lnTo>
                  <a:pt x="442696" y="591667"/>
                </a:lnTo>
                <a:lnTo>
                  <a:pt x="480862" y="563329"/>
                </a:lnTo>
                <a:lnTo>
                  <a:pt x="513654" y="530554"/>
                </a:lnTo>
                <a:lnTo>
                  <a:pt x="540920" y="494025"/>
                </a:lnTo>
                <a:lnTo>
                  <a:pt x="562507" y="454428"/>
                </a:lnTo>
                <a:lnTo>
                  <a:pt x="578262" y="412447"/>
                </a:lnTo>
                <a:lnTo>
                  <a:pt x="588031" y="368767"/>
                </a:lnTo>
                <a:lnTo>
                  <a:pt x="591663" y="324073"/>
                </a:lnTo>
                <a:lnTo>
                  <a:pt x="589005" y="279049"/>
                </a:lnTo>
                <a:lnTo>
                  <a:pt x="579902" y="234379"/>
                </a:lnTo>
                <a:lnTo>
                  <a:pt x="564204" y="190749"/>
                </a:lnTo>
                <a:lnTo>
                  <a:pt x="541756" y="148843"/>
                </a:lnTo>
                <a:lnTo>
                  <a:pt x="513961" y="111407"/>
                </a:lnTo>
                <a:lnTo>
                  <a:pt x="481498" y="78791"/>
                </a:lnTo>
                <a:lnTo>
                  <a:pt x="444988" y="51339"/>
                </a:lnTo>
                <a:lnTo>
                  <a:pt x="405049" y="29391"/>
                </a:lnTo>
                <a:lnTo>
                  <a:pt x="362303" y="13290"/>
                </a:lnTo>
                <a:lnTo>
                  <a:pt x="317368" y="3379"/>
                </a:lnTo>
                <a:lnTo>
                  <a:pt x="270865" y="0"/>
                </a:lnTo>
                <a:close/>
              </a:path>
            </a:pathLst>
          </a:custGeom>
          <a:solidFill>
            <a:srgbClr val="2468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50619" y="3703320"/>
            <a:ext cx="321310" cy="492759"/>
          </a:xfrm>
          <a:custGeom>
            <a:avLst/>
            <a:gdLst/>
            <a:ahLst/>
            <a:cxnLst/>
            <a:rect l="l" t="t" r="r" b="b"/>
            <a:pathLst>
              <a:path w="321309" h="492760">
                <a:moveTo>
                  <a:pt x="320802" y="0"/>
                </a:moveTo>
                <a:lnTo>
                  <a:pt x="273398" y="3478"/>
                </a:lnTo>
                <a:lnTo>
                  <a:pt x="228153" y="13583"/>
                </a:lnTo>
                <a:lnTo>
                  <a:pt x="185563" y="29817"/>
                </a:lnTo>
                <a:lnTo>
                  <a:pt x="146125" y="51685"/>
                </a:lnTo>
                <a:lnTo>
                  <a:pt x="110335" y="78690"/>
                </a:lnTo>
                <a:lnTo>
                  <a:pt x="78690" y="110335"/>
                </a:lnTo>
                <a:lnTo>
                  <a:pt x="51685" y="146125"/>
                </a:lnTo>
                <a:lnTo>
                  <a:pt x="29817" y="185563"/>
                </a:lnTo>
                <a:lnTo>
                  <a:pt x="13583" y="228153"/>
                </a:lnTo>
                <a:lnTo>
                  <a:pt x="3478" y="273398"/>
                </a:lnTo>
                <a:lnTo>
                  <a:pt x="0" y="320801"/>
                </a:lnTo>
                <a:lnTo>
                  <a:pt x="3216" y="366112"/>
                </a:lnTo>
                <a:lnTo>
                  <a:pt x="12738" y="410302"/>
                </a:lnTo>
                <a:lnTo>
                  <a:pt x="28374" y="452714"/>
                </a:lnTo>
                <a:lnTo>
                  <a:pt x="49936" y="492696"/>
                </a:lnTo>
                <a:lnTo>
                  <a:pt x="320802" y="320801"/>
                </a:lnTo>
                <a:lnTo>
                  <a:pt x="320802" y="0"/>
                </a:lnTo>
                <a:close/>
              </a:path>
            </a:pathLst>
          </a:custGeom>
          <a:solidFill>
            <a:srgbClr val="B1D2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50619" y="3703320"/>
            <a:ext cx="321310" cy="492759"/>
          </a:xfrm>
          <a:custGeom>
            <a:avLst/>
            <a:gdLst/>
            <a:ahLst/>
            <a:cxnLst/>
            <a:rect l="l" t="t" r="r" b="b"/>
            <a:pathLst>
              <a:path w="321309" h="492760">
                <a:moveTo>
                  <a:pt x="320802" y="0"/>
                </a:moveTo>
                <a:lnTo>
                  <a:pt x="273398" y="3478"/>
                </a:lnTo>
                <a:lnTo>
                  <a:pt x="228153" y="13583"/>
                </a:lnTo>
                <a:lnTo>
                  <a:pt x="185563" y="29817"/>
                </a:lnTo>
                <a:lnTo>
                  <a:pt x="146125" y="51685"/>
                </a:lnTo>
                <a:lnTo>
                  <a:pt x="110335" y="78690"/>
                </a:lnTo>
                <a:lnTo>
                  <a:pt x="78690" y="110335"/>
                </a:lnTo>
                <a:lnTo>
                  <a:pt x="51685" y="146125"/>
                </a:lnTo>
                <a:lnTo>
                  <a:pt x="29817" y="185563"/>
                </a:lnTo>
                <a:lnTo>
                  <a:pt x="13583" y="228153"/>
                </a:lnTo>
                <a:lnTo>
                  <a:pt x="3478" y="273398"/>
                </a:lnTo>
                <a:lnTo>
                  <a:pt x="0" y="320801"/>
                </a:lnTo>
                <a:lnTo>
                  <a:pt x="3216" y="366112"/>
                </a:lnTo>
                <a:lnTo>
                  <a:pt x="12738" y="410302"/>
                </a:lnTo>
                <a:lnTo>
                  <a:pt x="28374" y="452714"/>
                </a:lnTo>
                <a:lnTo>
                  <a:pt x="49936" y="492696"/>
                </a:lnTo>
                <a:lnTo>
                  <a:pt x="320802" y="320801"/>
                </a:lnTo>
                <a:lnTo>
                  <a:pt x="320802" y="0"/>
                </a:lnTo>
                <a:close/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513458" y="4034434"/>
            <a:ext cx="20129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404040"/>
                </a:solidFill>
                <a:latin typeface="Arial" panose="020B0604020202020204"/>
                <a:cs typeface="Arial" panose="020B0604020202020204"/>
              </a:rPr>
              <a:t>66%</a:t>
            </a:r>
            <a:endParaRPr sz="7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218082" y="3872585"/>
            <a:ext cx="20129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solidFill>
                  <a:srgbClr val="404040"/>
                </a:solidFill>
                <a:latin typeface="Arial" panose="020B0604020202020204"/>
                <a:cs typeface="Arial" panose="020B0604020202020204"/>
              </a:rPr>
              <a:t>34%</a:t>
            </a:r>
            <a:endParaRPr sz="7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144524" y="4616196"/>
            <a:ext cx="47625" cy="45720"/>
          </a:xfrm>
          <a:custGeom>
            <a:avLst/>
            <a:gdLst/>
            <a:ahLst/>
            <a:cxnLst/>
            <a:rect l="l" t="t" r="r" b="b"/>
            <a:pathLst>
              <a:path w="47625" h="45720">
                <a:moveTo>
                  <a:pt x="0" y="45719"/>
                </a:moveTo>
                <a:lnTo>
                  <a:pt x="47243" y="45719"/>
                </a:lnTo>
                <a:lnTo>
                  <a:pt x="47243" y="0"/>
                </a:lnTo>
                <a:lnTo>
                  <a:pt x="0" y="0"/>
                </a:lnTo>
                <a:lnTo>
                  <a:pt x="0" y="45719"/>
                </a:lnTo>
                <a:close/>
              </a:path>
            </a:pathLst>
          </a:custGeom>
          <a:solidFill>
            <a:srgbClr val="2468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595627" y="4616196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19" h="45720">
                <a:moveTo>
                  <a:pt x="0" y="45719"/>
                </a:moveTo>
                <a:lnTo>
                  <a:pt x="45720" y="45719"/>
                </a:lnTo>
                <a:lnTo>
                  <a:pt x="45720" y="0"/>
                </a:lnTo>
                <a:lnTo>
                  <a:pt x="0" y="0"/>
                </a:lnTo>
                <a:lnTo>
                  <a:pt x="0" y="45719"/>
                </a:lnTo>
                <a:close/>
              </a:path>
            </a:pathLst>
          </a:custGeom>
          <a:solidFill>
            <a:srgbClr val="B1D2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609091" y="3515995"/>
            <a:ext cx="140335" cy="90360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 algn="just">
              <a:lnSpc>
                <a:spcPts val="970"/>
              </a:lnSpc>
              <a:spcBef>
                <a:spcPts val="220"/>
              </a:spcBef>
            </a:pPr>
            <a:r>
              <a:rPr sz="900" b="1" dirty="0">
                <a:solidFill>
                  <a:srgbClr val="002F81"/>
                </a:solidFill>
                <a:latin typeface="微软雅黑" panose="020B0503020204020204" charset="-122"/>
                <a:cs typeface="微软雅黑" panose="020B0503020204020204" charset="-122"/>
              </a:rPr>
              <a:t>消 费 者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5080" algn="just">
              <a:lnSpc>
                <a:spcPct val="90000"/>
              </a:lnSpc>
              <a:spcBef>
                <a:spcPts val="965"/>
              </a:spcBef>
            </a:pPr>
            <a:r>
              <a:rPr sz="900" b="1" dirty="0">
                <a:solidFill>
                  <a:srgbClr val="002F81"/>
                </a:solidFill>
                <a:latin typeface="微软雅黑" panose="020B0503020204020204" charset="-122"/>
                <a:cs typeface="微软雅黑" panose="020B0503020204020204" charset="-122"/>
              </a:rPr>
              <a:t>年 龄 段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184391" y="2767583"/>
            <a:ext cx="1179830" cy="154305"/>
          </a:xfrm>
          <a:custGeom>
            <a:avLst/>
            <a:gdLst/>
            <a:ahLst/>
            <a:cxnLst/>
            <a:rect l="l" t="t" r="r" b="b"/>
            <a:pathLst>
              <a:path w="1179829" h="154305">
                <a:moveTo>
                  <a:pt x="1179576" y="0"/>
                </a:moveTo>
                <a:lnTo>
                  <a:pt x="0" y="0"/>
                </a:lnTo>
                <a:lnTo>
                  <a:pt x="0" y="153924"/>
                </a:lnTo>
                <a:lnTo>
                  <a:pt x="1179576" y="153924"/>
                </a:lnTo>
                <a:lnTo>
                  <a:pt x="1179576" y="0"/>
                </a:lnTo>
                <a:close/>
              </a:path>
            </a:pathLst>
          </a:custGeom>
          <a:solidFill>
            <a:srgbClr val="2468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184391" y="3201923"/>
            <a:ext cx="736600" cy="154305"/>
          </a:xfrm>
          <a:custGeom>
            <a:avLst/>
            <a:gdLst/>
            <a:ahLst/>
            <a:cxnLst/>
            <a:rect l="l" t="t" r="r" b="b"/>
            <a:pathLst>
              <a:path w="736600" h="154304">
                <a:moveTo>
                  <a:pt x="736091" y="0"/>
                </a:moveTo>
                <a:lnTo>
                  <a:pt x="0" y="0"/>
                </a:lnTo>
                <a:lnTo>
                  <a:pt x="0" y="153924"/>
                </a:lnTo>
                <a:lnTo>
                  <a:pt x="736091" y="153924"/>
                </a:lnTo>
                <a:lnTo>
                  <a:pt x="736091" y="0"/>
                </a:lnTo>
                <a:close/>
              </a:path>
            </a:pathLst>
          </a:custGeom>
          <a:solidFill>
            <a:srgbClr val="2468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184391" y="3636264"/>
            <a:ext cx="699770" cy="154305"/>
          </a:xfrm>
          <a:custGeom>
            <a:avLst/>
            <a:gdLst/>
            <a:ahLst/>
            <a:cxnLst/>
            <a:rect l="l" t="t" r="r" b="b"/>
            <a:pathLst>
              <a:path w="699770" h="154304">
                <a:moveTo>
                  <a:pt x="699515" y="0"/>
                </a:moveTo>
                <a:lnTo>
                  <a:pt x="0" y="0"/>
                </a:lnTo>
                <a:lnTo>
                  <a:pt x="0" y="153924"/>
                </a:lnTo>
                <a:lnTo>
                  <a:pt x="699515" y="153924"/>
                </a:lnTo>
                <a:lnTo>
                  <a:pt x="699515" y="0"/>
                </a:lnTo>
                <a:close/>
              </a:path>
            </a:pathLst>
          </a:custGeom>
          <a:solidFill>
            <a:srgbClr val="2468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184391" y="4070603"/>
            <a:ext cx="589915" cy="154305"/>
          </a:xfrm>
          <a:custGeom>
            <a:avLst/>
            <a:gdLst/>
            <a:ahLst/>
            <a:cxnLst/>
            <a:rect l="l" t="t" r="r" b="b"/>
            <a:pathLst>
              <a:path w="589915" h="154304">
                <a:moveTo>
                  <a:pt x="589788" y="0"/>
                </a:moveTo>
                <a:lnTo>
                  <a:pt x="0" y="0"/>
                </a:lnTo>
                <a:lnTo>
                  <a:pt x="0" y="153924"/>
                </a:lnTo>
                <a:lnTo>
                  <a:pt x="589788" y="153924"/>
                </a:lnTo>
                <a:lnTo>
                  <a:pt x="589788" y="0"/>
                </a:lnTo>
                <a:close/>
              </a:path>
            </a:pathLst>
          </a:custGeom>
          <a:solidFill>
            <a:srgbClr val="2468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184391" y="2627376"/>
            <a:ext cx="1473835" cy="0"/>
          </a:xfrm>
          <a:custGeom>
            <a:avLst/>
            <a:gdLst/>
            <a:ahLst/>
            <a:cxnLst/>
            <a:rect l="l" t="t" r="r" b="b"/>
            <a:pathLst>
              <a:path w="1473834">
                <a:moveTo>
                  <a:pt x="0" y="0"/>
                </a:moveTo>
                <a:lnTo>
                  <a:pt x="1473708" y="0"/>
                </a:lnTo>
              </a:path>
            </a:pathLst>
          </a:custGeom>
          <a:ln w="6096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184391" y="2627376"/>
            <a:ext cx="0" cy="1737360"/>
          </a:xfrm>
          <a:custGeom>
            <a:avLst/>
            <a:gdLst/>
            <a:ahLst/>
            <a:cxnLst/>
            <a:rect l="l" t="t" r="r" b="b"/>
            <a:pathLst>
              <a:path h="1737360">
                <a:moveTo>
                  <a:pt x="0" y="0"/>
                </a:moveTo>
                <a:lnTo>
                  <a:pt x="0" y="173736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6094857" y="2142870"/>
            <a:ext cx="1665605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2F81"/>
                </a:solidFill>
                <a:latin typeface="微软雅黑" panose="020B0503020204020204" charset="-122"/>
                <a:cs typeface="微软雅黑" panose="020B0503020204020204" charset="-122"/>
              </a:rPr>
              <a:t>不购买纯电动汽车原因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26035">
              <a:lnSpc>
                <a:spcPct val="100000"/>
              </a:lnSpc>
              <a:spcBef>
                <a:spcPts val="970"/>
              </a:spcBef>
              <a:tabLst>
                <a:tab pos="370205" algn="l"/>
                <a:tab pos="739140" algn="l"/>
                <a:tab pos="1108075" algn="l"/>
                <a:tab pos="1476375" algn="l"/>
              </a:tabLst>
            </a:pPr>
            <a:r>
              <a:rPr sz="700" spc="-10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0</a:t>
            </a:r>
            <a:r>
              <a:rPr sz="700" spc="-5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%</a:t>
            </a:r>
            <a:r>
              <a:rPr sz="700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	</a:t>
            </a:r>
            <a:r>
              <a:rPr sz="700" spc="-10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10</a:t>
            </a:r>
            <a:r>
              <a:rPr sz="700" spc="-5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%</a:t>
            </a:r>
            <a:r>
              <a:rPr sz="700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	</a:t>
            </a:r>
            <a:r>
              <a:rPr sz="700" spc="-10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20</a:t>
            </a:r>
            <a:r>
              <a:rPr sz="700" spc="-5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%</a:t>
            </a:r>
            <a:r>
              <a:rPr sz="700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	</a:t>
            </a:r>
            <a:r>
              <a:rPr sz="700" spc="-10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30</a:t>
            </a:r>
            <a:r>
              <a:rPr sz="700" spc="-5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%</a:t>
            </a:r>
            <a:r>
              <a:rPr sz="700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	</a:t>
            </a:r>
            <a:r>
              <a:rPr sz="700" spc="-10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40%</a:t>
            </a:r>
            <a:endParaRPr sz="7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572759" y="2784475"/>
            <a:ext cx="5588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担心缺少充电桩</a:t>
            </a:r>
            <a:endParaRPr sz="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801359" y="3219069"/>
            <a:ext cx="3302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价格过高</a:t>
            </a:r>
            <a:endParaRPr sz="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648959" y="3653408"/>
            <a:ext cx="4826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担心技术故障</a:t>
            </a:r>
            <a:endParaRPr sz="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648959" y="4088079"/>
            <a:ext cx="4826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充电速度过慢</a:t>
            </a:r>
            <a:endParaRPr sz="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94461" y="4582769"/>
            <a:ext cx="1530350" cy="2520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12775">
              <a:lnSpc>
                <a:spcPts val="835"/>
              </a:lnSpc>
              <a:spcBef>
                <a:spcPts val="95"/>
              </a:spcBef>
              <a:tabLst>
                <a:tab pos="1062990" algn="l"/>
              </a:tabLst>
            </a:pPr>
            <a:r>
              <a:rPr sz="700" spc="-10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25-40</a:t>
            </a:r>
            <a:r>
              <a:rPr sz="700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岁	其他</a:t>
            </a:r>
            <a:endParaRPr sz="7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ts val="955"/>
              </a:lnSpc>
            </a:pPr>
            <a:r>
              <a:rPr sz="800" dirty="0">
                <a:latin typeface="微软雅黑" panose="020B0503020204020204" charset="-122"/>
                <a:cs typeface="微软雅黑" panose="020B0503020204020204" charset="-122"/>
              </a:rPr>
              <a:t>数据来源：汽车之家</a:t>
            </a:r>
            <a:r>
              <a:rPr sz="800" spc="14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800" spc="-5" dirty="0">
                <a:latin typeface="微软雅黑" panose="020B0503020204020204" charset="-122"/>
                <a:cs typeface="微软雅黑" panose="020B0503020204020204" charset="-122"/>
              </a:rPr>
              <a:t>2017</a:t>
            </a:r>
            <a:r>
              <a:rPr sz="800" dirty="0">
                <a:latin typeface="微软雅黑" panose="020B0503020204020204" charset="-122"/>
                <a:cs typeface="微软雅黑" panose="020B0503020204020204" charset="-122"/>
              </a:rPr>
              <a:t>年</a:t>
            </a:r>
            <a:r>
              <a:rPr sz="800" spc="-5" dirty="0">
                <a:latin typeface="微软雅黑" panose="020B0503020204020204" charset="-122"/>
                <a:cs typeface="微软雅黑" panose="020B0503020204020204" charset="-122"/>
              </a:rPr>
              <a:t>6</a:t>
            </a:r>
            <a:r>
              <a:rPr sz="800" dirty="0">
                <a:latin typeface="微软雅黑" panose="020B0503020204020204" charset="-122"/>
                <a:cs typeface="微软雅黑" panose="020B0503020204020204" charset="-122"/>
              </a:rPr>
              <a:t>月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151" y="4869560"/>
            <a:ext cx="8075930" cy="0"/>
          </a:xfrm>
          <a:custGeom>
            <a:avLst/>
            <a:gdLst/>
            <a:ahLst/>
            <a:cxnLst/>
            <a:rect l="l" t="t" r="r" b="b"/>
            <a:pathLst>
              <a:path w="8075930">
                <a:moveTo>
                  <a:pt x="8075707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16145" cy="365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06679" y="499694"/>
            <a:ext cx="216154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/>
              <a:t>上市活动流程；</a:t>
            </a: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181100" y="1143000"/>
          <a:ext cx="6788784" cy="32429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35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98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7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267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760">
                <a:tc gridSpan="4">
                  <a:txBody>
                    <a:bodyPr/>
                    <a:lstStyle/>
                    <a:p>
                      <a:pPr marL="208407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众泰E200新车上市会流程</a:t>
                      </a:r>
                      <a:endParaRPr sz="18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序号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时间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项目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0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内容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16:30-17:30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客户入场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嘉宾到场，签到后参与互动游戏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760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2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17:30-18:30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晚宴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嘉宾在现场享受晚宴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3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18:30-19:00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乐队暖场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晚宴结束，乐队现场音乐暖场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4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19:00-19:20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自由故事演绎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自由故事演绎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5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19:20-19:30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领导致辞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厂家领导致辞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6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19:30-19:40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新车揭幕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众泰</a:t>
                      </a: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E200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精彩亮相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7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19:40-19:50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车型讲解+价格公布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厂方专员讲解车型，公布众泰</a:t>
                      </a: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E200</a:t>
                      </a: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各车型价格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8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19:50-19:55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车主证言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老客户进行现场证言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7490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9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19:55-20:10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领导专访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厂家领导专访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10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20:10-20:30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自由赏车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现场来宾自由赏车、拍摄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7490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11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9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20:30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撤场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9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清理现场</a:t>
                      </a:r>
                      <a:endParaRPr sz="9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79039" y="2265629"/>
            <a:ext cx="377571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微软雅黑" panose="020B0503020204020204" charset="-122"/>
                <a:cs typeface="微软雅黑" panose="020B0503020204020204" charset="-122"/>
              </a:rPr>
              <a:t>费用总计：</a:t>
            </a:r>
            <a:r>
              <a:rPr sz="3600" b="1" spc="-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XXXXXX</a:t>
            </a:r>
            <a:r>
              <a:rPr sz="2400" dirty="0">
                <a:latin typeface="微软雅黑" panose="020B0503020204020204" charset="-122"/>
                <a:cs typeface="微软雅黑" panose="020B0503020204020204" charset="-122"/>
              </a:rPr>
              <a:t>元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6679" y="499694"/>
            <a:ext cx="155003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微软雅黑" panose="020B0503020204020204" charset="-122"/>
                <a:cs typeface="微软雅黑" panose="020B0503020204020204" charset="-122"/>
              </a:rPr>
              <a:t>费用预</a:t>
            </a:r>
            <a:r>
              <a:rPr sz="2400" b="1" spc="-10" dirty="0">
                <a:latin typeface="微软雅黑" panose="020B0503020204020204" charset="-122"/>
                <a:cs typeface="微软雅黑" panose="020B0503020204020204" charset="-122"/>
              </a:rPr>
              <a:t>算</a:t>
            </a:r>
            <a:r>
              <a:rPr sz="2400" b="1" dirty="0">
                <a:latin typeface="微软雅黑" panose="020B0503020204020204" charset="-122"/>
                <a:cs typeface="微软雅黑" panose="020B0503020204020204" charset="-122"/>
              </a:rPr>
              <a:t>；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6679" y="491439"/>
            <a:ext cx="7851775" cy="1009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/>
              <a:t>后</a:t>
            </a:r>
            <a:r>
              <a:rPr b="1" spc="-5" dirty="0"/>
              <a:t>续</a:t>
            </a:r>
            <a:r>
              <a:rPr b="1" dirty="0"/>
              <a:t>活动建</a:t>
            </a:r>
            <a:r>
              <a:rPr b="1" spc="-10" dirty="0"/>
              <a:t>议</a:t>
            </a:r>
            <a:r>
              <a:rPr spc="-5" dirty="0">
                <a:latin typeface="微软雅黑" panose="020B0503020204020204" charset="-122"/>
                <a:cs typeface="微软雅黑" panose="020B0503020204020204" charset="-122"/>
              </a:rPr>
              <a:t>—</a:t>
            </a:r>
            <a:r>
              <a:rPr dirty="0">
                <a:latin typeface="微软雅黑" panose="020B0503020204020204" charset="-122"/>
                <a:cs typeface="微软雅黑" panose="020B0503020204020204" charset="-122"/>
              </a:rPr>
              <a:t>城市巡定</a:t>
            </a:r>
            <a:r>
              <a:rPr spc="-15" dirty="0">
                <a:latin typeface="微软雅黑" panose="020B0503020204020204" charset="-122"/>
                <a:cs typeface="微软雅黑" panose="020B0503020204020204" charset="-122"/>
              </a:rPr>
              <a:t>展</a:t>
            </a:r>
            <a:r>
              <a:rPr dirty="0">
                <a:latin typeface="微软雅黑" panose="020B0503020204020204" charset="-122"/>
                <a:cs typeface="微软雅黑" panose="020B0503020204020204" charset="-122"/>
              </a:rPr>
              <a:t>；</a:t>
            </a:r>
          </a:p>
          <a:p>
            <a:pPr marL="12700" marR="5080">
              <a:lnSpc>
                <a:spcPct val="150000"/>
              </a:lnSpc>
              <a:spcBef>
                <a:spcPts val="540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针对上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市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会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的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后续宣</a:t>
            </a:r>
            <a:r>
              <a:rPr sz="1200" spc="-10" dirty="0">
                <a:latin typeface="微软雅黑" panose="020B0503020204020204" charset="-122"/>
                <a:cs typeface="微软雅黑" panose="020B0503020204020204" charset="-122"/>
              </a:rPr>
              <a:t>传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，经销商自行规</a:t>
            </a:r>
            <a:r>
              <a:rPr sz="1200" spc="-15" dirty="0">
                <a:latin typeface="微软雅黑" panose="020B0503020204020204" charset="-122"/>
                <a:cs typeface="微软雅黑" panose="020B0503020204020204" charset="-122"/>
              </a:rPr>
              <a:t>划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巡定展；通过各种炫色的众</a:t>
            </a:r>
            <a:r>
              <a:rPr sz="1200" spc="-30" dirty="0">
                <a:latin typeface="微软雅黑" panose="020B0503020204020204" charset="-122"/>
                <a:cs typeface="微软雅黑" panose="020B0503020204020204" charset="-122"/>
              </a:rPr>
              <a:t>泰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E20</a:t>
            </a:r>
            <a:r>
              <a:rPr sz="1200" spc="0" dirty="0">
                <a:latin typeface="微软雅黑" panose="020B0503020204020204" charset="-122"/>
                <a:cs typeface="微软雅黑" panose="020B0503020204020204" charset="-122"/>
              </a:rPr>
              <a:t>0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车型开</a:t>
            </a:r>
            <a:r>
              <a:rPr sz="1200" spc="-10" dirty="0">
                <a:latin typeface="微软雅黑" panose="020B0503020204020204" charset="-122"/>
                <a:cs typeface="微软雅黑" panose="020B0503020204020204" charset="-122"/>
              </a:rPr>
              <a:t>展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巡定展活动，吸引当地潜在客户 关注，同时借活动宣传车型，造成事件营销。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95300" y="1890395"/>
            <a:ext cx="3540125" cy="24288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87190" y="1891029"/>
            <a:ext cx="4421504" cy="24282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716145" cy="365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05936" y="1875789"/>
            <a:ext cx="2090420" cy="2090420"/>
          </a:xfrm>
          <a:custGeom>
            <a:avLst/>
            <a:gdLst/>
            <a:ahLst/>
            <a:cxnLst/>
            <a:rect l="l" t="t" r="r" b="b"/>
            <a:pathLst>
              <a:path w="2090420" h="2090420">
                <a:moveTo>
                  <a:pt x="1044955" y="0"/>
                </a:moveTo>
                <a:lnTo>
                  <a:pt x="997125" y="1075"/>
                </a:lnTo>
                <a:lnTo>
                  <a:pt x="949847" y="4270"/>
                </a:lnTo>
                <a:lnTo>
                  <a:pt x="903166" y="9539"/>
                </a:lnTo>
                <a:lnTo>
                  <a:pt x="857130" y="16836"/>
                </a:lnTo>
                <a:lnTo>
                  <a:pt x="811784" y="26114"/>
                </a:lnTo>
                <a:lnTo>
                  <a:pt x="767174" y="37328"/>
                </a:lnTo>
                <a:lnTo>
                  <a:pt x="723346" y="50431"/>
                </a:lnTo>
                <a:lnTo>
                  <a:pt x="680347" y="65377"/>
                </a:lnTo>
                <a:lnTo>
                  <a:pt x="638222" y="82121"/>
                </a:lnTo>
                <a:lnTo>
                  <a:pt x="597018" y="100615"/>
                </a:lnTo>
                <a:lnTo>
                  <a:pt x="556781" y="120814"/>
                </a:lnTo>
                <a:lnTo>
                  <a:pt x="517557" y="142672"/>
                </a:lnTo>
                <a:lnTo>
                  <a:pt x="479393" y="166143"/>
                </a:lnTo>
                <a:lnTo>
                  <a:pt x="442333" y="191180"/>
                </a:lnTo>
                <a:lnTo>
                  <a:pt x="406425" y="217737"/>
                </a:lnTo>
                <a:lnTo>
                  <a:pt x="371714" y="245768"/>
                </a:lnTo>
                <a:lnTo>
                  <a:pt x="338247" y="275228"/>
                </a:lnTo>
                <a:lnTo>
                  <a:pt x="306070" y="306070"/>
                </a:lnTo>
                <a:lnTo>
                  <a:pt x="275228" y="338247"/>
                </a:lnTo>
                <a:lnTo>
                  <a:pt x="245768" y="371714"/>
                </a:lnTo>
                <a:lnTo>
                  <a:pt x="217737" y="406425"/>
                </a:lnTo>
                <a:lnTo>
                  <a:pt x="191180" y="442333"/>
                </a:lnTo>
                <a:lnTo>
                  <a:pt x="166143" y="479393"/>
                </a:lnTo>
                <a:lnTo>
                  <a:pt x="142672" y="517557"/>
                </a:lnTo>
                <a:lnTo>
                  <a:pt x="120814" y="556781"/>
                </a:lnTo>
                <a:lnTo>
                  <a:pt x="100615" y="597018"/>
                </a:lnTo>
                <a:lnTo>
                  <a:pt x="82121" y="638222"/>
                </a:lnTo>
                <a:lnTo>
                  <a:pt x="65377" y="680347"/>
                </a:lnTo>
                <a:lnTo>
                  <a:pt x="50431" y="723346"/>
                </a:lnTo>
                <a:lnTo>
                  <a:pt x="37328" y="767174"/>
                </a:lnTo>
                <a:lnTo>
                  <a:pt x="26114" y="811784"/>
                </a:lnTo>
                <a:lnTo>
                  <a:pt x="16836" y="857130"/>
                </a:lnTo>
                <a:lnTo>
                  <a:pt x="9539" y="903166"/>
                </a:lnTo>
                <a:lnTo>
                  <a:pt x="4270" y="949847"/>
                </a:lnTo>
                <a:lnTo>
                  <a:pt x="1075" y="997125"/>
                </a:lnTo>
                <a:lnTo>
                  <a:pt x="0" y="1044956"/>
                </a:lnTo>
                <a:lnTo>
                  <a:pt x="1075" y="1092796"/>
                </a:lnTo>
                <a:lnTo>
                  <a:pt x="4270" y="1140083"/>
                </a:lnTo>
                <a:lnTo>
                  <a:pt x="9539" y="1186772"/>
                </a:lnTo>
                <a:lnTo>
                  <a:pt x="16836" y="1232816"/>
                </a:lnTo>
                <a:lnTo>
                  <a:pt x="26114" y="1278169"/>
                </a:lnTo>
                <a:lnTo>
                  <a:pt x="37328" y="1322785"/>
                </a:lnTo>
                <a:lnTo>
                  <a:pt x="50431" y="1366618"/>
                </a:lnTo>
                <a:lnTo>
                  <a:pt x="65377" y="1409622"/>
                </a:lnTo>
                <a:lnTo>
                  <a:pt x="82121" y="1451750"/>
                </a:lnTo>
                <a:lnTo>
                  <a:pt x="100615" y="1492957"/>
                </a:lnTo>
                <a:lnTo>
                  <a:pt x="120814" y="1533197"/>
                </a:lnTo>
                <a:lnTo>
                  <a:pt x="142672" y="1572423"/>
                </a:lnTo>
                <a:lnTo>
                  <a:pt x="166143" y="1610590"/>
                </a:lnTo>
                <a:lnTo>
                  <a:pt x="191180" y="1647650"/>
                </a:lnTo>
                <a:lnTo>
                  <a:pt x="217737" y="1683559"/>
                </a:lnTo>
                <a:lnTo>
                  <a:pt x="245768" y="1718270"/>
                </a:lnTo>
                <a:lnTo>
                  <a:pt x="275228" y="1751737"/>
                </a:lnTo>
                <a:lnTo>
                  <a:pt x="306070" y="1783915"/>
                </a:lnTo>
                <a:lnTo>
                  <a:pt x="338247" y="1814755"/>
                </a:lnTo>
                <a:lnTo>
                  <a:pt x="371714" y="1844214"/>
                </a:lnTo>
                <a:lnTo>
                  <a:pt x="406425" y="1872244"/>
                </a:lnTo>
                <a:lnTo>
                  <a:pt x="442333" y="1898800"/>
                </a:lnTo>
                <a:lnTo>
                  <a:pt x="479393" y="1923836"/>
                </a:lnTo>
                <a:lnTo>
                  <a:pt x="517557" y="1947305"/>
                </a:lnTo>
                <a:lnTo>
                  <a:pt x="556781" y="1969161"/>
                </a:lnTo>
                <a:lnTo>
                  <a:pt x="597018" y="1989358"/>
                </a:lnTo>
                <a:lnTo>
                  <a:pt x="638222" y="2007851"/>
                </a:lnTo>
                <a:lnTo>
                  <a:pt x="680347" y="2024593"/>
                </a:lnTo>
                <a:lnTo>
                  <a:pt x="723346" y="2039537"/>
                </a:lnTo>
                <a:lnTo>
                  <a:pt x="767174" y="2052639"/>
                </a:lnTo>
                <a:lnTo>
                  <a:pt x="811784" y="2063851"/>
                </a:lnTo>
                <a:lnTo>
                  <a:pt x="857130" y="2073128"/>
                </a:lnTo>
                <a:lnTo>
                  <a:pt x="903166" y="2080424"/>
                </a:lnTo>
                <a:lnTo>
                  <a:pt x="949847" y="2085692"/>
                </a:lnTo>
                <a:lnTo>
                  <a:pt x="997125" y="2088887"/>
                </a:lnTo>
                <a:lnTo>
                  <a:pt x="1044955" y="2089962"/>
                </a:lnTo>
                <a:lnTo>
                  <a:pt x="1092796" y="2088887"/>
                </a:lnTo>
                <a:lnTo>
                  <a:pt x="1140083" y="2085692"/>
                </a:lnTo>
                <a:lnTo>
                  <a:pt x="1186771" y="2080424"/>
                </a:lnTo>
                <a:lnTo>
                  <a:pt x="1232814" y="2073128"/>
                </a:lnTo>
                <a:lnTo>
                  <a:pt x="1278167" y="2063851"/>
                </a:lnTo>
                <a:lnTo>
                  <a:pt x="1322782" y="2052639"/>
                </a:lnTo>
                <a:lnTo>
                  <a:pt x="1366613" y="2039537"/>
                </a:lnTo>
                <a:lnTo>
                  <a:pt x="1409616" y="2024593"/>
                </a:lnTo>
                <a:lnTo>
                  <a:pt x="1451742" y="2007851"/>
                </a:lnTo>
                <a:lnTo>
                  <a:pt x="1492948" y="1989358"/>
                </a:lnTo>
                <a:lnTo>
                  <a:pt x="1533186" y="1969161"/>
                </a:lnTo>
                <a:lnTo>
                  <a:pt x="1572410" y="1947305"/>
                </a:lnTo>
                <a:lnTo>
                  <a:pt x="1610575" y="1923836"/>
                </a:lnTo>
                <a:lnTo>
                  <a:pt x="1647633" y="1898800"/>
                </a:lnTo>
                <a:lnTo>
                  <a:pt x="1683540" y="1872244"/>
                </a:lnTo>
                <a:lnTo>
                  <a:pt x="1718249" y="1844214"/>
                </a:lnTo>
                <a:lnTo>
                  <a:pt x="1751714" y="1814755"/>
                </a:lnTo>
                <a:lnTo>
                  <a:pt x="1783889" y="1783915"/>
                </a:lnTo>
                <a:lnTo>
                  <a:pt x="1814728" y="1751737"/>
                </a:lnTo>
                <a:lnTo>
                  <a:pt x="1844184" y="1718270"/>
                </a:lnTo>
                <a:lnTo>
                  <a:pt x="1872213" y="1683559"/>
                </a:lnTo>
                <a:lnTo>
                  <a:pt x="1898767" y="1647650"/>
                </a:lnTo>
                <a:lnTo>
                  <a:pt x="1923800" y="1610590"/>
                </a:lnTo>
                <a:lnTo>
                  <a:pt x="1947267" y="1572423"/>
                </a:lnTo>
                <a:lnTo>
                  <a:pt x="1969121" y="1533197"/>
                </a:lnTo>
                <a:lnTo>
                  <a:pt x="1989317" y="1492957"/>
                </a:lnTo>
                <a:lnTo>
                  <a:pt x="2007808" y="1451750"/>
                </a:lnTo>
                <a:lnTo>
                  <a:pt x="2024548" y="1409622"/>
                </a:lnTo>
                <a:lnTo>
                  <a:pt x="2039491" y="1366618"/>
                </a:lnTo>
                <a:lnTo>
                  <a:pt x="2052592" y="1322785"/>
                </a:lnTo>
                <a:lnTo>
                  <a:pt x="2063803" y="1278169"/>
                </a:lnTo>
                <a:lnTo>
                  <a:pt x="2073079" y="1232816"/>
                </a:lnTo>
                <a:lnTo>
                  <a:pt x="2080374" y="1186772"/>
                </a:lnTo>
                <a:lnTo>
                  <a:pt x="2085642" y="1140083"/>
                </a:lnTo>
                <a:lnTo>
                  <a:pt x="2088836" y="1092796"/>
                </a:lnTo>
                <a:lnTo>
                  <a:pt x="2089912" y="1044956"/>
                </a:lnTo>
                <a:lnTo>
                  <a:pt x="2088836" y="997125"/>
                </a:lnTo>
                <a:lnTo>
                  <a:pt x="2085642" y="949847"/>
                </a:lnTo>
                <a:lnTo>
                  <a:pt x="2080374" y="903166"/>
                </a:lnTo>
                <a:lnTo>
                  <a:pt x="2073079" y="857130"/>
                </a:lnTo>
                <a:lnTo>
                  <a:pt x="2063803" y="811784"/>
                </a:lnTo>
                <a:lnTo>
                  <a:pt x="2052592" y="767174"/>
                </a:lnTo>
                <a:lnTo>
                  <a:pt x="2039491" y="723346"/>
                </a:lnTo>
                <a:lnTo>
                  <a:pt x="2024548" y="680347"/>
                </a:lnTo>
                <a:lnTo>
                  <a:pt x="2007808" y="638222"/>
                </a:lnTo>
                <a:lnTo>
                  <a:pt x="1989317" y="597018"/>
                </a:lnTo>
                <a:lnTo>
                  <a:pt x="1969121" y="556781"/>
                </a:lnTo>
                <a:lnTo>
                  <a:pt x="1947267" y="517557"/>
                </a:lnTo>
                <a:lnTo>
                  <a:pt x="1923800" y="479393"/>
                </a:lnTo>
                <a:lnTo>
                  <a:pt x="1898767" y="442333"/>
                </a:lnTo>
                <a:lnTo>
                  <a:pt x="1872213" y="406425"/>
                </a:lnTo>
                <a:lnTo>
                  <a:pt x="1844184" y="371714"/>
                </a:lnTo>
                <a:lnTo>
                  <a:pt x="1814728" y="338247"/>
                </a:lnTo>
                <a:lnTo>
                  <a:pt x="1783889" y="306070"/>
                </a:lnTo>
                <a:lnTo>
                  <a:pt x="1751714" y="275228"/>
                </a:lnTo>
                <a:lnTo>
                  <a:pt x="1718249" y="245768"/>
                </a:lnTo>
                <a:lnTo>
                  <a:pt x="1683540" y="217737"/>
                </a:lnTo>
                <a:lnTo>
                  <a:pt x="1647633" y="191180"/>
                </a:lnTo>
                <a:lnTo>
                  <a:pt x="1610575" y="166143"/>
                </a:lnTo>
                <a:lnTo>
                  <a:pt x="1572410" y="142672"/>
                </a:lnTo>
                <a:lnTo>
                  <a:pt x="1533186" y="120814"/>
                </a:lnTo>
                <a:lnTo>
                  <a:pt x="1492948" y="100615"/>
                </a:lnTo>
                <a:lnTo>
                  <a:pt x="1451742" y="82121"/>
                </a:lnTo>
                <a:lnTo>
                  <a:pt x="1409616" y="65377"/>
                </a:lnTo>
                <a:lnTo>
                  <a:pt x="1366613" y="50431"/>
                </a:lnTo>
                <a:lnTo>
                  <a:pt x="1322782" y="37328"/>
                </a:lnTo>
                <a:lnTo>
                  <a:pt x="1278167" y="26114"/>
                </a:lnTo>
                <a:lnTo>
                  <a:pt x="1232814" y="16836"/>
                </a:lnTo>
                <a:lnTo>
                  <a:pt x="1186771" y="9539"/>
                </a:lnTo>
                <a:lnTo>
                  <a:pt x="1140083" y="4270"/>
                </a:lnTo>
                <a:lnTo>
                  <a:pt x="1092796" y="1075"/>
                </a:lnTo>
                <a:lnTo>
                  <a:pt x="1044955" y="0"/>
                </a:lnTo>
                <a:close/>
              </a:path>
            </a:pathLst>
          </a:custGeom>
          <a:solidFill>
            <a:srgbClr val="FF5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26790" y="2122677"/>
            <a:ext cx="1650746" cy="16494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70122" y="2228850"/>
            <a:ext cx="342900" cy="342900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171450" y="0"/>
                </a:moveTo>
                <a:lnTo>
                  <a:pt x="125897" y="6120"/>
                </a:lnTo>
                <a:lnTo>
                  <a:pt x="84948" y="23396"/>
                </a:lnTo>
                <a:lnTo>
                  <a:pt x="50244" y="50196"/>
                </a:lnTo>
                <a:lnTo>
                  <a:pt x="23424" y="84892"/>
                </a:lnTo>
                <a:lnTo>
                  <a:pt x="6129" y="125853"/>
                </a:lnTo>
                <a:lnTo>
                  <a:pt x="0" y="171450"/>
                </a:lnTo>
                <a:lnTo>
                  <a:pt x="6129" y="217002"/>
                </a:lnTo>
                <a:lnTo>
                  <a:pt x="23424" y="257951"/>
                </a:lnTo>
                <a:lnTo>
                  <a:pt x="50244" y="292655"/>
                </a:lnTo>
                <a:lnTo>
                  <a:pt x="84948" y="319475"/>
                </a:lnTo>
                <a:lnTo>
                  <a:pt x="125897" y="336770"/>
                </a:lnTo>
                <a:lnTo>
                  <a:pt x="171450" y="342900"/>
                </a:lnTo>
                <a:lnTo>
                  <a:pt x="217046" y="336770"/>
                </a:lnTo>
                <a:lnTo>
                  <a:pt x="258007" y="319475"/>
                </a:lnTo>
                <a:lnTo>
                  <a:pt x="292703" y="292655"/>
                </a:lnTo>
                <a:lnTo>
                  <a:pt x="319503" y="257951"/>
                </a:lnTo>
                <a:lnTo>
                  <a:pt x="336779" y="217002"/>
                </a:lnTo>
                <a:lnTo>
                  <a:pt x="342900" y="171450"/>
                </a:lnTo>
                <a:lnTo>
                  <a:pt x="336779" y="125853"/>
                </a:lnTo>
                <a:lnTo>
                  <a:pt x="319503" y="84892"/>
                </a:lnTo>
                <a:lnTo>
                  <a:pt x="292703" y="50196"/>
                </a:lnTo>
                <a:lnTo>
                  <a:pt x="258007" y="23396"/>
                </a:lnTo>
                <a:lnTo>
                  <a:pt x="217046" y="6120"/>
                </a:lnTo>
                <a:lnTo>
                  <a:pt x="171450" y="0"/>
                </a:lnTo>
                <a:close/>
              </a:path>
            </a:pathLst>
          </a:custGeom>
          <a:solidFill>
            <a:srgbClr val="52B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64886" y="2173858"/>
            <a:ext cx="342900" cy="342900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171450" y="0"/>
                </a:moveTo>
                <a:lnTo>
                  <a:pt x="125853" y="6120"/>
                </a:lnTo>
                <a:lnTo>
                  <a:pt x="84892" y="23396"/>
                </a:lnTo>
                <a:lnTo>
                  <a:pt x="50196" y="50196"/>
                </a:lnTo>
                <a:lnTo>
                  <a:pt x="23396" y="84892"/>
                </a:lnTo>
                <a:lnTo>
                  <a:pt x="6120" y="125853"/>
                </a:lnTo>
                <a:lnTo>
                  <a:pt x="0" y="171450"/>
                </a:lnTo>
                <a:lnTo>
                  <a:pt x="6120" y="217002"/>
                </a:lnTo>
                <a:lnTo>
                  <a:pt x="23396" y="257951"/>
                </a:lnTo>
                <a:lnTo>
                  <a:pt x="50196" y="292655"/>
                </a:lnTo>
                <a:lnTo>
                  <a:pt x="84892" y="319475"/>
                </a:lnTo>
                <a:lnTo>
                  <a:pt x="125853" y="336770"/>
                </a:lnTo>
                <a:lnTo>
                  <a:pt x="171450" y="342900"/>
                </a:lnTo>
                <a:lnTo>
                  <a:pt x="217046" y="336770"/>
                </a:lnTo>
                <a:lnTo>
                  <a:pt x="258007" y="319475"/>
                </a:lnTo>
                <a:lnTo>
                  <a:pt x="292703" y="292655"/>
                </a:lnTo>
                <a:lnTo>
                  <a:pt x="319503" y="257951"/>
                </a:lnTo>
                <a:lnTo>
                  <a:pt x="336779" y="217002"/>
                </a:lnTo>
                <a:lnTo>
                  <a:pt x="342900" y="171450"/>
                </a:lnTo>
                <a:lnTo>
                  <a:pt x="336779" y="125853"/>
                </a:lnTo>
                <a:lnTo>
                  <a:pt x="319503" y="84892"/>
                </a:lnTo>
                <a:lnTo>
                  <a:pt x="292703" y="50196"/>
                </a:lnTo>
                <a:lnTo>
                  <a:pt x="258007" y="23396"/>
                </a:lnTo>
                <a:lnTo>
                  <a:pt x="217046" y="6120"/>
                </a:lnTo>
                <a:lnTo>
                  <a:pt x="17145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20946" y="1941322"/>
            <a:ext cx="665480" cy="201295"/>
          </a:xfrm>
          <a:custGeom>
            <a:avLst/>
            <a:gdLst/>
            <a:ahLst/>
            <a:cxnLst/>
            <a:rect l="l" t="t" r="r" b="b"/>
            <a:pathLst>
              <a:path w="665479" h="201294">
                <a:moveTo>
                  <a:pt x="332739" y="0"/>
                </a:moveTo>
                <a:lnTo>
                  <a:pt x="0" y="200786"/>
                </a:lnTo>
                <a:lnTo>
                  <a:pt x="665479" y="200786"/>
                </a:lnTo>
                <a:lnTo>
                  <a:pt x="3327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55491" y="2461260"/>
            <a:ext cx="1627632" cy="5013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60291" y="2827020"/>
            <a:ext cx="1018032" cy="5013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69891" y="2827020"/>
            <a:ext cx="499872" cy="5013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733927" y="2538222"/>
            <a:ext cx="124460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00" marR="5080" indent="-3048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小美城市 寻宝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461508" y="3309304"/>
            <a:ext cx="3109595" cy="7016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015"/>
              </a:lnSpc>
              <a:spcBef>
                <a:spcPts val="95"/>
              </a:spcBef>
            </a:pPr>
            <a:r>
              <a:rPr sz="850" b="1" i="1" u="sng" spc="-50" dirty="0">
                <a:uFill>
                  <a:solidFill>
                    <a:srgbClr val="000000"/>
                  </a:solidFill>
                </a:uFill>
                <a:latin typeface="微软雅黑" panose="020B0503020204020204" charset="-122"/>
                <a:cs typeface="微软雅黑" panose="020B0503020204020204" charset="-122"/>
              </a:rPr>
              <a:t>病毒传播：</a:t>
            </a:r>
            <a:endParaRPr sz="850">
              <a:latin typeface="微软雅黑" panose="020B0503020204020204" charset="-122"/>
              <a:cs typeface="微软雅黑" panose="020B0503020204020204" charset="-122"/>
            </a:endParaRPr>
          </a:p>
          <a:p>
            <a:pPr marL="299085" marR="5080" indent="-286385" algn="just">
              <a:lnSpc>
                <a:spcPts val="1080"/>
              </a:lnSpc>
              <a:spcBef>
                <a:spcPts val="30"/>
              </a:spcBef>
              <a:buFont typeface="Arial" panose="020B0604020202020204"/>
              <a:buChar char="•"/>
              <a:tabLst>
                <a:tab pos="299720" algn="l"/>
              </a:tabLst>
            </a:pPr>
            <a:r>
              <a:rPr sz="900" spc="10" dirty="0">
                <a:latin typeface="微软雅黑" panose="020B0503020204020204" charset="-122"/>
                <a:cs typeface="微软雅黑" panose="020B0503020204020204" charset="-122"/>
              </a:rPr>
              <a:t>整个</a:t>
            </a:r>
            <a:r>
              <a:rPr sz="900" spc="0" dirty="0">
                <a:latin typeface="微软雅黑" panose="020B0503020204020204" charset="-122"/>
                <a:cs typeface="微软雅黑" panose="020B0503020204020204" charset="-122"/>
              </a:rPr>
              <a:t>微信朋</a:t>
            </a:r>
            <a:r>
              <a:rPr sz="900" spc="10" dirty="0">
                <a:latin typeface="微软雅黑" panose="020B0503020204020204" charset="-122"/>
                <a:cs typeface="微软雅黑" panose="020B0503020204020204" charset="-122"/>
              </a:rPr>
              <a:t>友</a:t>
            </a:r>
            <a:r>
              <a:rPr sz="900" spc="0" dirty="0">
                <a:latin typeface="微软雅黑" panose="020B0503020204020204" charset="-122"/>
                <a:cs typeface="微软雅黑" panose="020B0503020204020204" charset="-122"/>
              </a:rPr>
              <a:t>圈</a:t>
            </a:r>
            <a:r>
              <a:rPr sz="900" spc="10" dirty="0">
                <a:latin typeface="微软雅黑" panose="020B0503020204020204" charset="-122"/>
                <a:cs typeface="微软雅黑" panose="020B0503020204020204" charset="-122"/>
              </a:rPr>
              <a:t>通</a:t>
            </a:r>
            <a:r>
              <a:rPr sz="900" spc="0" dirty="0">
                <a:latin typeface="微软雅黑" panose="020B0503020204020204" charset="-122"/>
                <a:cs typeface="微软雅黑" panose="020B0503020204020204" charset="-122"/>
              </a:rPr>
              <a:t>过</a:t>
            </a:r>
            <a:r>
              <a:rPr sz="900" spc="10" dirty="0">
                <a:latin typeface="微软雅黑" panose="020B0503020204020204" charset="-122"/>
                <a:cs typeface="微软雅黑" panose="020B0503020204020204" charset="-122"/>
              </a:rPr>
              <a:t>大</a:t>
            </a:r>
            <a:r>
              <a:rPr sz="900" spc="0" dirty="0">
                <a:latin typeface="微软雅黑" panose="020B0503020204020204" charset="-122"/>
                <a:cs typeface="微软雅黑" panose="020B0503020204020204" charset="-122"/>
              </a:rPr>
              <a:t>家</a:t>
            </a:r>
            <a:r>
              <a:rPr sz="900" spc="10" dirty="0">
                <a:latin typeface="微软雅黑" panose="020B0503020204020204" charset="-122"/>
                <a:cs typeface="微软雅黑" panose="020B0503020204020204" charset="-122"/>
              </a:rPr>
              <a:t>互相</a:t>
            </a:r>
            <a:r>
              <a:rPr sz="900" spc="0" dirty="0">
                <a:latin typeface="微软雅黑" panose="020B0503020204020204" charset="-122"/>
                <a:cs typeface="微软雅黑" panose="020B0503020204020204" charset="-122"/>
              </a:rPr>
              <a:t>转</a:t>
            </a:r>
            <a:r>
              <a:rPr sz="900" spc="25" dirty="0">
                <a:latin typeface="微软雅黑" panose="020B0503020204020204" charset="-122"/>
                <a:cs typeface="微软雅黑" panose="020B0503020204020204" charset="-122"/>
              </a:rPr>
              <a:t>发</a:t>
            </a:r>
            <a:r>
              <a:rPr sz="900" spc="10" dirty="0"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900" spc="0" dirty="0">
                <a:latin typeface="微软雅黑" panose="020B0503020204020204" charset="-122"/>
                <a:cs typeface="微软雅黑" panose="020B0503020204020204" charset="-122"/>
              </a:rPr>
              <a:t>连</a:t>
            </a:r>
            <a:r>
              <a:rPr sz="900" spc="10" dirty="0">
                <a:latin typeface="微软雅黑" panose="020B0503020204020204" charset="-122"/>
                <a:cs typeface="微软雅黑" panose="020B0503020204020204" charset="-122"/>
              </a:rPr>
              <a:t>续</a:t>
            </a:r>
            <a:r>
              <a:rPr sz="900" spc="0" dirty="0">
                <a:latin typeface="微软雅黑" panose="020B0503020204020204" charset="-122"/>
                <a:cs typeface="微软雅黑" panose="020B0503020204020204" charset="-122"/>
              </a:rPr>
              <a:t>报</a:t>
            </a:r>
            <a:r>
              <a:rPr sz="900" spc="10" dirty="0">
                <a:latin typeface="微软雅黑" panose="020B0503020204020204" charset="-122"/>
                <a:cs typeface="微软雅黑" panose="020B0503020204020204" charset="-122"/>
              </a:rPr>
              <a:t>道</a:t>
            </a:r>
            <a:r>
              <a:rPr sz="900" spc="0" dirty="0">
                <a:latin typeface="微软雅黑" panose="020B0503020204020204" charset="-122"/>
                <a:cs typeface="微软雅黑" panose="020B0503020204020204" charset="-122"/>
              </a:rPr>
              <a:t>活</a:t>
            </a:r>
            <a:r>
              <a:rPr sz="900" spc="10" dirty="0">
                <a:latin typeface="微软雅黑" panose="020B0503020204020204" charset="-122"/>
                <a:cs typeface="微软雅黑" panose="020B0503020204020204" charset="-122"/>
              </a:rPr>
              <a:t>动</a:t>
            </a:r>
            <a:r>
              <a:rPr sz="900" spc="0" dirty="0">
                <a:latin typeface="微软雅黑" panose="020B0503020204020204" charset="-122"/>
                <a:cs typeface="微软雅黑" panose="020B0503020204020204" charset="-122"/>
              </a:rPr>
              <a:t>的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当 </a:t>
            </a:r>
            <a:r>
              <a:rPr sz="900" spc="10" dirty="0">
                <a:latin typeface="微软雅黑" panose="020B0503020204020204" charset="-122"/>
                <a:cs typeface="微软雅黑" panose="020B0503020204020204" charset="-122"/>
              </a:rPr>
              <a:t>天进</a:t>
            </a:r>
            <a:r>
              <a:rPr sz="900" spc="0" dirty="0">
                <a:latin typeface="微软雅黑" panose="020B0503020204020204" charset="-122"/>
                <a:cs typeface="微软雅黑" panose="020B0503020204020204" charset="-122"/>
              </a:rPr>
              <a:t>展。希</a:t>
            </a:r>
            <a:r>
              <a:rPr sz="900" spc="10" dirty="0">
                <a:latin typeface="微软雅黑" panose="020B0503020204020204" charset="-122"/>
                <a:cs typeface="微软雅黑" panose="020B0503020204020204" charset="-122"/>
              </a:rPr>
              <a:t>望</a:t>
            </a:r>
            <a:r>
              <a:rPr sz="900" spc="0" dirty="0">
                <a:latin typeface="微软雅黑" panose="020B0503020204020204" charset="-122"/>
                <a:cs typeface="微软雅黑" panose="020B0503020204020204" charset="-122"/>
              </a:rPr>
              <a:t>通</a:t>
            </a:r>
            <a:r>
              <a:rPr sz="900" spc="10" dirty="0">
                <a:latin typeface="微软雅黑" panose="020B0503020204020204" charset="-122"/>
                <a:cs typeface="微软雅黑" panose="020B0503020204020204" charset="-122"/>
              </a:rPr>
              <a:t>过</a:t>
            </a:r>
            <a:r>
              <a:rPr sz="900" spc="0" dirty="0">
                <a:latin typeface="微软雅黑" panose="020B0503020204020204" charset="-122"/>
                <a:cs typeface="微软雅黑" panose="020B0503020204020204" charset="-122"/>
              </a:rPr>
              <a:t>朋</a:t>
            </a:r>
            <a:r>
              <a:rPr sz="900" spc="10" dirty="0">
                <a:latin typeface="微软雅黑" panose="020B0503020204020204" charset="-122"/>
                <a:cs typeface="微软雅黑" panose="020B0503020204020204" charset="-122"/>
              </a:rPr>
              <a:t>友</a:t>
            </a:r>
            <a:r>
              <a:rPr sz="900" spc="0" dirty="0">
                <a:latin typeface="微软雅黑" panose="020B0503020204020204" charset="-122"/>
                <a:cs typeface="微软雅黑" panose="020B0503020204020204" charset="-122"/>
              </a:rPr>
              <a:t>圈</a:t>
            </a:r>
            <a:r>
              <a:rPr sz="900" spc="10" dirty="0">
                <a:latin typeface="微软雅黑" panose="020B0503020204020204" charset="-122"/>
                <a:cs typeface="微软雅黑" panose="020B0503020204020204" charset="-122"/>
              </a:rPr>
              <a:t>的转</a:t>
            </a:r>
            <a:r>
              <a:rPr sz="900" spc="0" dirty="0">
                <a:latin typeface="微软雅黑" panose="020B0503020204020204" charset="-122"/>
                <a:cs typeface="微软雅黑" panose="020B0503020204020204" charset="-122"/>
              </a:rPr>
              <a:t>发来</a:t>
            </a:r>
            <a:r>
              <a:rPr sz="900" spc="10" dirty="0">
                <a:latin typeface="微软雅黑" panose="020B0503020204020204" charset="-122"/>
                <a:cs typeface="微软雅黑" panose="020B0503020204020204" charset="-122"/>
              </a:rPr>
              <a:t>吸</a:t>
            </a:r>
            <a:r>
              <a:rPr sz="900" spc="0" dirty="0">
                <a:latin typeface="微软雅黑" panose="020B0503020204020204" charset="-122"/>
                <a:cs typeface="微软雅黑" panose="020B0503020204020204" charset="-122"/>
              </a:rPr>
              <a:t>引</a:t>
            </a:r>
            <a:r>
              <a:rPr sz="900" spc="10" dirty="0">
                <a:latin typeface="微软雅黑" panose="020B0503020204020204" charset="-122"/>
                <a:cs typeface="微软雅黑" panose="020B0503020204020204" charset="-122"/>
              </a:rPr>
              <a:t>大</a:t>
            </a:r>
            <a:r>
              <a:rPr sz="900" spc="0" dirty="0">
                <a:latin typeface="微软雅黑" panose="020B0503020204020204" charset="-122"/>
                <a:cs typeface="微软雅黑" panose="020B0503020204020204" charset="-122"/>
              </a:rPr>
              <a:t>量</a:t>
            </a:r>
            <a:r>
              <a:rPr sz="900" spc="10" dirty="0">
                <a:latin typeface="微软雅黑" panose="020B0503020204020204" charset="-122"/>
                <a:cs typeface="微软雅黑" panose="020B0503020204020204" charset="-122"/>
              </a:rPr>
              <a:t>的</a:t>
            </a:r>
            <a:r>
              <a:rPr sz="900" spc="0" dirty="0">
                <a:latin typeface="微软雅黑" panose="020B0503020204020204" charset="-122"/>
                <a:cs typeface="微软雅黑" panose="020B0503020204020204" charset="-122"/>
              </a:rPr>
              <a:t>关</a:t>
            </a:r>
            <a:r>
              <a:rPr sz="900" spc="30" dirty="0">
                <a:latin typeface="微软雅黑" panose="020B0503020204020204" charset="-122"/>
                <a:cs typeface="微软雅黑" panose="020B0503020204020204" charset="-122"/>
              </a:rPr>
              <a:t>注</a:t>
            </a:r>
            <a:r>
              <a:rPr sz="900" spc="0" dirty="0"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然 </a:t>
            </a:r>
            <a:r>
              <a:rPr sz="900" spc="25" dirty="0">
                <a:latin typeface="微软雅黑" panose="020B0503020204020204" charset="-122"/>
                <a:cs typeface="微软雅黑" panose="020B0503020204020204" charset="-122"/>
              </a:rPr>
              <a:t>后只要转发即可获得一次抽</a:t>
            </a:r>
            <a:r>
              <a:rPr sz="900" spc="10" dirty="0">
                <a:latin typeface="微软雅黑" panose="020B0503020204020204" charset="-122"/>
                <a:cs typeface="微软雅黑" panose="020B0503020204020204" charset="-122"/>
              </a:rPr>
              <a:t>奖</a:t>
            </a:r>
            <a:r>
              <a:rPr sz="900" spc="25" dirty="0">
                <a:latin typeface="微软雅黑" panose="020B0503020204020204" charset="-122"/>
                <a:cs typeface="微软雅黑" panose="020B0503020204020204" charset="-122"/>
              </a:rPr>
              <a:t>机会，抽奖奖品是</a:t>
            </a:r>
            <a:r>
              <a:rPr sz="900" spc="0" dirty="0">
                <a:latin typeface="微软雅黑" panose="020B0503020204020204" charset="-122"/>
                <a:cs typeface="微软雅黑" panose="020B0503020204020204" charset="-122"/>
              </a:rPr>
              <a:t>1-1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个 月的众泰</a:t>
            </a:r>
            <a:r>
              <a:rPr sz="900" spc="-5" dirty="0">
                <a:latin typeface="微软雅黑" panose="020B0503020204020204" charset="-122"/>
                <a:cs typeface="微软雅黑" panose="020B0503020204020204" charset="-122"/>
              </a:rPr>
              <a:t>E200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免费的使用权。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84450" y="1166536"/>
            <a:ext cx="584835" cy="170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50" b="1" i="1" u="sng" spc="-50" dirty="0">
                <a:uFill>
                  <a:solidFill>
                    <a:srgbClr val="000000"/>
                  </a:solidFill>
                </a:uFill>
                <a:latin typeface="微软雅黑" panose="020B0503020204020204" charset="-122"/>
                <a:cs typeface="微软雅黑" panose="020B0503020204020204" charset="-122"/>
              </a:rPr>
              <a:t>发布信息</a:t>
            </a:r>
            <a:r>
              <a:rPr sz="850" i="1" u="sng" spc="-55" dirty="0">
                <a:uFill>
                  <a:solidFill>
                    <a:srgbClr val="000000"/>
                  </a:solidFill>
                </a:uFill>
                <a:latin typeface="微软雅黑" panose="020B0503020204020204" charset="-122"/>
                <a:cs typeface="微软雅黑" panose="020B0503020204020204" charset="-122"/>
              </a:rPr>
              <a:t>：</a:t>
            </a:r>
            <a:endParaRPr sz="8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584450" y="1309878"/>
            <a:ext cx="1720214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6385" algn="just">
              <a:lnSpc>
                <a:spcPct val="100000"/>
              </a:lnSpc>
              <a:spcBef>
                <a:spcPts val="100"/>
              </a:spcBef>
              <a:buFont typeface="Arial" panose="020B0604020202020204"/>
              <a:buChar char="•"/>
              <a:tabLst>
                <a:tab pos="299720" algn="l"/>
              </a:tabLst>
            </a:pPr>
            <a:r>
              <a:rPr sz="900" spc="15" dirty="0">
                <a:latin typeface="微软雅黑" panose="020B0503020204020204" charset="-122"/>
                <a:cs typeface="微软雅黑" panose="020B0503020204020204" charset="-122"/>
              </a:rPr>
              <a:t>微信朋友圈发出邀约通</a:t>
            </a:r>
            <a:r>
              <a:rPr sz="900" spc="25" dirty="0">
                <a:latin typeface="微软雅黑" panose="020B0503020204020204" charset="-122"/>
                <a:cs typeface="微软雅黑" panose="020B0503020204020204" charset="-122"/>
              </a:rPr>
              <a:t>知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， </a:t>
            </a:r>
            <a:r>
              <a:rPr sz="900" spc="15" dirty="0">
                <a:latin typeface="微软雅黑" panose="020B0503020204020204" charset="-122"/>
                <a:cs typeface="微软雅黑" panose="020B0503020204020204" charset="-122"/>
              </a:rPr>
              <a:t>邀请大家一起城市寻</a:t>
            </a:r>
            <a:r>
              <a:rPr sz="900" spc="25" dirty="0">
                <a:latin typeface="微软雅黑" panose="020B0503020204020204" charset="-122"/>
                <a:cs typeface="微软雅黑" panose="020B0503020204020204" charset="-122"/>
              </a:rPr>
              <a:t>宝</a:t>
            </a:r>
            <a:r>
              <a:rPr sz="900" spc="15" dirty="0">
                <a:latin typeface="微软雅黑" panose="020B0503020204020204" charset="-122"/>
                <a:cs typeface="微软雅黑" panose="020B0503020204020204" charset="-122"/>
              </a:rPr>
              <a:t>。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无 </a:t>
            </a:r>
            <a:r>
              <a:rPr sz="900" spc="15" dirty="0">
                <a:latin typeface="微软雅黑" panose="020B0503020204020204" charset="-122"/>
                <a:cs typeface="微软雅黑" panose="020B0503020204020204" charset="-122"/>
              </a:rPr>
              <a:t>论转发，还是自己寻宝都可 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以获得这个城</a:t>
            </a:r>
            <a:r>
              <a:rPr sz="900" spc="0" dirty="0">
                <a:latin typeface="微软雅黑" panose="020B0503020204020204" charset="-122"/>
                <a:cs typeface="微软雅黑" panose="020B0503020204020204" charset="-122"/>
              </a:rPr>
              <a:t>市</a:t>
            </a:r>
            <a:r>
              <a:rPr sz="900" spc="-5" dirty="0">
                <a:latin typeface="微软雅黑" panose="020B0503020204020204" charset="-122"/>
                <a:cs typeface="微软雅黑" panose="020B0503020204020204" charset="-122"/>
              </a:rPr>
              <a:t>10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个地点埋 藏的宝藏！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502021" y="1238731"/>
            <a:ext cx="3296920" cy="11296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135"/>
              </a:lnSpc>
              <a:spcBef>
                <a:spcPts val="100"/>
              </a:spcBef>
            </a:pPr>
            <a:r>
              <a:rPr sz="950" b="1" i="1" u="sng" spc="-55" dirty="0">
                <a:uFill>
                  <a:solidFill>
                    <a:srgbClr val="000000"/>
                  </a:solidFill>
                </a:uFill>
                <a:latin typeface="微软雅黑" panose="020B0503020204020204" charset="-122"/>
                <a:cs typeface="微软雅黑" panose="020B0503020204020204" charset="-122"/>
              </a:rPr>
              <a:t>寻宝游</a:t>
            </a:r>
            <a:r>
              <a:rPr sz="950" b="1" i="1" u="sng" spc="-50" dirty="0">
                <a:uFill>
                  <a:solidFill>
                    <a:srgbClr val="000000"/>
                  </a:solidFill>
                </a:uFill>
                <a:latin typeface="微软雅黑" panose="020B0503020204020204" charset="-122"/>
                <a:cs typeface="微软雅黑" panose="020B0503020204020204" charset="-122"/>
              </a:rPr>
              <a:t>戏</a:t>
            </a:r>
            <a:r>
              <a:rPr sz="850" i="1" u="sng" spc="-45" dirty="0">
                <a:uFill>
                  <a:solidFill>
                    <a:srgbClr val="000000"/>
                  </a:solidFill>
                </a:uFill>
                <a:latin typeface="微软雅黑" panose="020B0503020204020204" charset="-122"/>
                <a:cs typeface="微软雅黑" panose="020B0503020204020204" charset="-122"/>
              </a:rPr>
              <a:t>：</a:t>
            </a:r>
            <a:endParaRPr sz="850">
              <a:latin typeface="微软雅黑" panose="020B0503020204020204" charset="-122"/>
              <a:cs typeface="微软雅黑" panose="020B0503020204020204" charset="-122"/>
            </a:endParaRPr>
          </a:p>
          <a:p>
            <a:pPr marL="299085" marR="5080" indent="-286385">
              <a:lnSpc>
                <a:spcPts val="1080"/>
              </a:lnSpc>
              <a:spcBef>
                <a:spcPts val="30"/>
              </a:spcBef>
              <a:buFont typeface="Arial" panose="020B0604020202020204"/>
              <a:buChar char="•"/>
              <a:tabLst>
                <a:tab pos="299085" algn="l"/>
                <a:tab pos="299720" algn="l"/>
              </a:tabLst>
            </a:pP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众泰</a:t>
            </a:r>
            <a:r>
              <a:rPr sz="900" spc="0" dirty="0">
                <a:latin typeface="微软雅黑" panose="020B0503020204020204" charset="-122"/>
                <a:cs typeface="微软雅黑" panose="020B0503020204020204" charset="-122"/>
              </a:rPr>
              <a:t>官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方微</a:t>
            </a:r>
            <a:r>
              <a:rPr sz="900" spc="0" dirty="0">
                <a:latin typeface="微软雅黑" panose="020B0503020204020204" charset="-122"/>
                <a:cs typeface="微软雅黑" panose="020B0503020204020204" charset="-122"/>
              </a:rPr>
              <a:t>信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邀</a:t>
            </a:r>
            <a:r>
              <a:rPr sz="900" spc="0" dirty="0">
                <a:latin typeface="微软雅黑" panose="020B0503020204020204" charset="-122"/>
                <a:cs typeface="微软雅黑" panose="020B0503020204020204" charset="-122"/>
              </a:rPr>
              <a:t>请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本</a:t>
            </a:r>
            <a:r>
              <a:rPr sz="900" spc="0" dirty="0">
                <a:latin typeface="微软雅黑" panose="020B0503020204020204" charset="-122"/>
                <a:cs typeface="微软雅黑" panose="020B0503020204020204" charset="-122"/>
              </a:rPr>
              <a:t>市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朋友</a:t>
            </a:r>
            <a:r>
              <a:rPr sz="900" spc="0" dirty="0">
                <a:latin typeface="微软雅黑" panose="020B0503020204020204" charset="-122"/>
                <a:cs typeface="微软雅黑" panose="020B0503020204020204" charset="-122"/>
              </a:rPr>
              <a:t>进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行转</a:t>
            </a:r>
            <a:r>
              <a:rPr sz="900" spc="0" dirty="0">
                <a:latin typeface="微软雅黑" panose="020B0503020204020204" charset="-122"/>
                <a:cs typeface="微软雅黑" panose="020B0503020204020204" charset="-122"/>
              </a:rPr>
              <a:t>发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寻宝</a:t>
            </a:r>
            <a:r>
              <a:rPr sz="900" spc="0" dirty="0">
                <a:latin typeface="微软雅黑" panose="020B0503020204020204" charset="-122"/>
                <a:cs typeface="微软雅黑" panose="020B0503020204020204" charset="-122"/>
              </a:rPr>
              <a:t>游戏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900" spc="0" dirty="0">
                <a:latin typeface="微软雅黑" panose="020B0503020204020204" charset="-122"/>
                <a:cs typeface="微软雅黑" panose="020B0503020204020204" charset="-122"/>
              </a:rPr>
              <a:t>本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城市当 天每</a:t>
            </a:r>
            <a:r>
              <a:rPr sz="900" spc="0" dirty="0">
                <a:latin typeface="微软雅黑" panose="020B0503020204020204" charset="-122"/>
                <a:cs typeface="微软雅黑" panose="020B0503020204020204" charset="-122"/>
              </a:rPr>
              <a:t>隔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一个</a:t>
            </a:r>
            <a:r>
              <a:rPr sz="900" spc="0" dirty="0">
                <a:latin typeface="微软雅黑" panose="020B0503020204020204" charset="-122"/>
                <a:cs typeface="微软雅黑" panose="020B0503020204020204" charset="-122"/>
              </a:rPr>
              <a:t>小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时</a:t>
            </a:r>
            <a:r>
              <a:rPr sz="900" spc="0" dirty="0">
                <a:latin typeface="微软雅黑" panose="020B0503020204020204" charset="-122"/>
                <a:cs typeface="微软雅黑" panose="020B0503020204020204" charset="-122"/>
              </a:rPr>
              <a:t>就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会</a:t>
            </a:r>
            <a:r>
              <a:rPr sz="900" spc="0" dirty="0">
                <a:latin typeface="微软雅黑" panose="020B0503020204020204" charset="-122"/>
                <a:cs typeface="微软雅黑" panose="020B0503020204020204" charset="-122"/>
              </a:rPr>
              <a:t>出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现一个IPHONE</a:t>
            </a:r>
            <a:r>
              <a:rPr sz="900" spc="16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X，只</a:t>
            </a:r>
            <a:r>
              <a:rPr sz="900" spc="0" dirty="0">
                <a:latin typeface="微软雅黑" panose="020B0503020204020204" charset="-122"/>
                <a:cs typeface="微软雅黑" panose="020B0503020204020204" charset="-122"/>
              </a:rPr>
              <a:t>要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你通过线 索提</a:t>
            </a:r>
            <a:r>
              <a:rPr sz="900" spc="5" dirty="0">
                <a:latin typeface="微软雅黑" panose="020B0503020204020204" charset="-122"/>
                <a:cs typeface="微软雅黑" panose="020B0503020204020204" charset="-122"/>
              </a:rPr>
              <a:t>示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，及</a:t>
            </a:r>
            <a:r>
              <a:rPr sz="900" spc="5" dirty="0">
                <a:latin typeface="微软雅黑" panose="020B0503020204020204" charset="-122"/>
                <a:cs typeface="微软雅黑" panose="020B0503020204020204" charset="-122"/>
              </a:rPr>
              <a:t>时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赶</a:t>
            </a:r>
            <a:r>
              <a:rPr sz="900" spc="5" dirty="0">
                <a:latin typeface="微软雅黑" panose="020B0503020204020204" charset="-122"/>
                <a:cs typeface="微软雅黑" panose="020B0503020204020204" charset="-122"/>
              </a:rPr>
              <a:t>到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指定</a:t>
            </a:r>
            <a:r>
              <a:rPr sz="900" spc="5" dirty="0">
                <a:latin typeface="微软雅黑" panose="020B0503020204020204" charset="-122"/>
                <a:cs typeface="微软雅黑" panose="020B0503020204020204" charset="-122"/>
              </a:rPr>
              <a:t>坐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标</a:t>
            </a:r>
            <a:r>
              <a:rPr sz="900" spc="5" dirty="0">
                <a:latin typeface="微软雅黑" panose="020B0503020204020204" charset="-122"/>
                <a:cs typeface="微软雅黑" panose="020B0503020204020204" charset="-122"/>
              </a:rPr>
              <a:t>地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点，然</a:t>
            </a:r>
            <a:r>
              <a:rPr sz="900" spc="5" dirty="0">
                <a:latin typeface="微软雅黑" panose="020B0503020204020204" charset="-122"/>
                <a:cs typeface="微软雅黑" panose="020B0503020204020204" charset="-122"/>
              </a:rPr>
              <a:t>后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就</a:t>
            </a:r>
            <a:r>
              <a:rPr sz="900" spc="5" dirty="0">
                <a:latin typeface="微软雅黑" panose="020B0503020204020204" charset="-122"/>
                <a:cs typeface="微软雅黑" panose="020B0503020204020204" charset="-122"/>
              </a:rPr>
              <a:t>可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以登</a:t>
            </a:r>
            <a:r>
              <a:rPr sz="900" spc="5" dirty="0">
                <a:latin typeface="微软雅黑" panose="020B0503020204020204" charset="-122"/>
                <a:cs typeface="微软雅黑" panose="020B0503020204020204" charset="-122"/>
              </a:rPr>
              <a:t>记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身份</a:t>
            </a:r>
            <a:r>
              <a:rPr sz="900" spc="0" dirty="0">
                <a:latin typeface="微软雅黑" panose="020B0503020204020204" charset="-122"/>
                <a:cs typeface="微软雅黑" panose="020B0503020204020204" charset="-122"/>
              </a:rPr>
              <a:t>证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， </a:t>
            </a:r>
            <a:r>
              <a:rPr sz="900" spc="25" dirty="0">
                <a:latin typeface="微软雅黑" panose="020B0503020204020204" charset="-122"/>
                <a:cs typeface="微软雅黑" panose="020B0503020204020204" charset="-122"/>
              </a:rPr>
              <a:t>拿到一部众泰</a:t>
            </a:r>
            <a:r>
              <a:rPr sz="900" spc="0" dirty="0">
                <a:latin typeface="微软雅黑" panose="020B0503020204020204" charset="-122"/>
                <a:cs typeface="微软雅黑" panose="020B0503020204020204" charset="-122"/>
              </a:rPr>
              <a:t>E200，</a:t>
            </a:r>
            <a:r>
              <a:rPr sz="900" spc="25" dirty="0">
                <a:latin typeface="微软雅黑" panose="020B0503020204020204" charset="-122"/>
                <a:cs typeface="微软雅黑" panose="020B0503020204020204" charset="-122"/>
              </a:rPr>
              <a:t>按照</a:t>
            </a:r>
            <a:r>
              <a:rPr sz="900" spc="10" dirty="0">
                <a:latin typeface="微软雅黑" panose="020B0503020204020204" charset="-122"/>
                <a:cs typeface="微软雅黑" panose="020B0503020204020204" charset="-122"/>
              </a:rPr>
              <a:t>车</a:t>
            </a:r>
            <a:r>
              <a:rPr sz="900" spc="25" dirty="0">
                <a:latin typeface="微软雅黑" panose="020B0503020204020204" charset="-122"/>
                <a:cs typeface="微软雅黑" panose="020B0503020204020204" charset="-122"/>
              </a:rPr>
              <a:t>上的地图指</a:t>
            </a:r>
            <a:r>
              <a:rPr sz="900" spc="30" dirty="0">
                <a:latin typeface="微软雅黑" panose="020B0503020204020204" charset="-122"/>
                <a:cs typeface="微软雅黑" panose="020B0503020204020204" charset="-122"/>
              </a:rPr>
              <a:t>引</a:t>
            </a:r>
            <a:r>
              <a:rPr sz="900" spc="10" dirty="0"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900" spc="25" dirty="0">
                <a:latin typeface="微软雅黑" panose="020B0503020204020204" charset="-122"/>
                <a:cs typeface="微软雅黑" panose="020B0503020204020204" charset="-122"/>
              </a:rPr>
              <a:t>在指定时间 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内到</a:t>
            </a:r>
            <a:r>
              <a:rPr sz="900" spc="0" dirty="0">
                <a:latin typeface="微软雅黑" panose="020B0503020204020204" charset="-122"/>
                <a:cs typeface="微软雅黑" panose="020B0503020204020204" charset="-122"/>
              </a:rPr>
              <a:t>达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，即</a:t>
            </a:r>
            <a:r>
              <a:rPr sz="900" spc="0" dirty="0">
                <a:latin typeface="微软雅黑" panose="020B0503020204020204" charset="-122"/>
                <a:cs typeface="微软雅黑" panose="020B0503020204020204" charset="-122"/>
              </a:rPr>
              <a:t>可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获</a:t>
            </a:r>
            <a:r>
              <a:rPr sz="900" spc="0" dirty="0">
                <a:latin typeface="微软雅黑" panose="020B0503020204020204" charset="-122"/>
                <a:cs typeface="微软雅黑" panose="020B0503020204020204" charset="-122"/>
              </a:rPr>
              <a:t>得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一</a:t>
            </a:r>
            <a:r>
              <a:rPr sz="900" spc="0" dirty="0">
                <a:latin typeface="微软雅黑" panose="020B0503020204020204" charset="-122"/>
                <a:cs typeface="微软雅黑" panose="020B0503020204020204" charset="-122"/>
              </a:rPr>
              <a:t>部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包含</a:t>
            </a:r>
            <a:r>
              <a:rPr sz="900" spc="-5" dirty="0">
                <a:latin typeface="微软雅黑" panose="020B0503020204020204" charset="-122"/>
                <a:cs typeface="微软雅黑" panose="020B0503020204020204" charset="-122"/>
              </a:rPr>
              <a:t>IPHONE</a:t>
            </a:r>
            <a:r>
              <a:rPr sz="900" spc="175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X的大</a:t>
            </a:r>
            <a:r>
              <a:rPr sz="900" spc="0" dirty="0">
                <a:latin typeface="微软雅黑" panose="020B0503020204020204" charset="-122"/>
                <a:cs typeface="微软雅黑" panose="020B0503020204020204" charset="-122"/>
              </a:rPr>
              <a:t>礼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包。</a:t>
            </a:r>
            <a:r>
              <a:rPr sz="900" spc="0" dirty="0">
                <a:latin typeface="微软雅黑" panose="020B0503020204020204" charset="-122"/>
                <a:cs typeface="微软雅黑" panose="020B0503020204020204" charset="-122"/>
              </a:rPr>
              <a:t>然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后开 启下</a:t>
            </a:r>
            <a:r>
              <a:rPr sz="900" spc="0" dirty="0">
                <a:latin typeface="微软雅黑" panose="020B0503020204020204" charset="-122"/>
                <a:cs typeface="微软雅黑" panose="020B0503020204020204" charset="-122"/>
              </a:rPr>
              <a:t>一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个线</a:t>
            </a:r>
            <a:r>
              <a:rPr sz="900" spc="0" dirty="0">
                <a:latin typeface="微软雅黑" panose="020B0503020204020204" charset="-122"/>
                <a:cs typeface="微软雅黑" panose="020B0503020204020204" charset="-122"/>
              </a:rPr>
              <a:t>索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900" spc="0" dirty="0">
                <a:latin typeface="微软雅黑" panose="020B0503020204020204" charset="-122"/>
                <a:cs typeface="微软雅黑" panose="020B0503020204020204" charset="-122"/>
              </a:rPr>
              <a:t>现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场</a:t>
            </a:r>
            <a:r>
              <a:rPr sz="900" spc="0" dirty="0">
                <a:latin typeface="微软雅黑" panose="020B0503020204020204" charset="-122"/>
                <a:cs typeface="微软雅黑" panose="020B0503020204020204" charset="-122"/>
              </a:rPr>
              <a:t>拍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照转</a:t>
            </a:r>
            <a:r>
              <a:rPr sz="900" spc="0" dirty="0">
                <a:latin typeface="微软雅黑" panose="020B0503020204020204" charset="-122"/>
                <a:cs typeface="微软雅黑" panose="020B0503020204020204" charset="-122"/>
              </a:rPr>
              <a:t>发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到自</a:t>
            </a:r>
            <a:r>
              <a:rPr sz="900" spc="0" dirty="0">
                <a:latin typeface="微软雅黑" panose="020B0503020204020204" charset="-122"/>
                <a:cs typeface="微软雅黑" panose="020B0503020204020204" charset="-122"/>
              </a:rPr>
              <a:t>己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朋友</a:t>
            </a:r>
            <a:r>
              <a:rPr sz="900" spc="5" dirty="0">
                <a:latin typeface="微软雅黑" panose="020B0503020204020204" charset="-122"/>
                <a:cs typeface="微软雅黑" panose="020B0503020204020204" charset="-122"/>
              </a:rPr>
              <a:t>圈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，号</a:t>
            </a:r>
            <a:r>
              <a:rPr sz="900" spc="0" dirty="0">
                <a:latin typeface="微软雅黑" panose="020B0503020204020204" charset="-122"/>
                <a:cs typeface="微软雅黑" panose="020B0503020204020204" charset="-122"/>
              </a:rPr>
              <a:t>召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大家去 参加下一个宝藏的开启游戏。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283965" y="2222677"/>
            <a:ext cx="331673" cy="3316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179189" y="3803141"/>
            <a:ext cx="343026" cy="3429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078476" y="2198420"/>
            <a:ext cx="331673" cy="33167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46443" y="1482318"/>
            <a:ext cx="2140966" cy="321945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19951" y="2292489"/>
            <a:ext cx="302120" cy="30212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85368" y="2292476"/>
            <a:ext cx="1558290" cy="700405"/>
          </a:xfrm>
          <a:custGeom>
            <a:avLst/>
            <a:gdLst/>
            <a:ahLst/>
            <a:cxnLst/>
            <a:rect l="l" t="t" r="r" b="b"/>
            <a:pathLst>
              <a:path w="1558289" h="700405">
                <a:moveTo>
                  <a:pt x="1441170" y="0"/>
                </a:moveTo>
                <a:lnTo>
                  <a:pt x="116725" y="0"/>
                </a:lnTo>
                <a:lnTo>
                  <a:pt x="71291" y="9163"/>
                </a:lnTo>
                <a:lnTo>
                  <a:pt x="34188" y="34162"/>
                </a:lnTo>
                <a:lnTo>
                  <a:pt x="9172" y="71258"/>
                </a:lnTo>
                <a:lnTo>
                  <a:pt x="0" y="116712"/>
                </a:lnTo>
                <a:lnTo>
                  <a:pt x="0" y="583565"/>
                </a:lnTo>
                <a:lnTo>
                  <a:pt x="9172" y="629019"/>
                </a:lnTo>
                <a:lnTo>
                  <a:pt x="34188" y="666115"/>
                </a:lnTo>
                <a:lnTo>
                  <a:pt x="71291" y="691114"/>
                </a:lnTo>
                <a:lnTo>
                  <a:pt x="116725" y="700278"/>
                </a:lnTo>
                <a:lnTo>
                  <a:pt x="1441170" y="700278"/>
                </a:lnTo>
                <a:lnTo>
                  <a:pt x="1486624" y="691114"/>
                </a:lnTo>
                <a:lnTo>
                  <a:pt x="1523720" y="666115"/>
                </a:lnTo>
                <a:lnTo>
                  <a:pt x="1548719" y="629019"/>
                </a:lnTo>
                <a:lnTo>
                  <a:pt x="1557883" y="583565"/>
                </a:lnTo>
                <a:lnTo>
                  <a:pt x="1557883" y="116712"/>
                </a:lnTo>
                <a:lnTo>
                  <a:pt x="1548719" y="71258"/>
                </a:lnTo>
                <a:lnTo>
                  <a:pt x="1523720" y="34162"/>
                </a:lnTo>
                <a:lnTo>
                  <a:pt x="1486624" y="9163"/>
                </a:lnTo>
                <a:lnTo>
                  <a:pt x="1441170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699312" y="2311400"/>
            <a:ext cx="135128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960"/>
              </a:lnSpc>
              <a:spcBef>
                <a:spcPts val="100"/>
              </a:spcBef>
            </a:pPr>
            <a:r>
              <a:rPr sz="800" dirty="0">
                <a:latin typeface="微软雅黑" panose="020B0503020204020204" charset="-122"/>
                <a:cs typeface="微软雅黑" panose="020B0503020204020204" charset="-122"/>
              </a:rPr>
              <a:t>你知道这串字符是什么</a:t>
            </a:r>
            <a:r>
              <a:rPr sz="800" spc="-15" dirty="0">
                <a:latin typeface="微软雅黑" panose="020B0503020204020204" charset="-122"/>
                <a:cs typeface="微软雅黑" panose="020B0503020204020204" charset="-122"/>
              </a:rPr>
              <a:t>意</a:t>
            </a:r>
            <a:r>
              <a:rPr sz="800" dirty="0">
                <a:latin typeface="微软雅黑" panose="020B0503020204020204" charset="-122"/>
                <a:cs typeface="微软雅黑" panose="020B0503020204020204" charset="-122"/>
              </a:rPr>
              <a:t>思？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ts val="1080"/>
              </a:lnSpc>
            </a:pPr>
            <a:r>
              <a:rPr sz="900" spc="-5" dirty="0">
                <a:latin typeface="微软雅黑" panose="020B0503020204020204" charset="-122"/>
                <a:cs typeface="微软雅黑" panose="020B0503020204020204" charset="-122"/>
              </a:rPr>
              <a:t>20171118—10:00—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</a:pPr>
            <a:r>
              <a:rPr sz="900" spc="-5" dirty="0">
                <a:latin typeface="微软雅黑" panose="020B0503020204020204" charset="-122"/>
                <a:cs typeface="微软雅黑" panose="020B0503020204020204" charset="-122"/>
              </a:rPr>
              <a:t>SHANGHAI</a:t>
            </a:r>
            <a:r>
              <a:rPr sz="900" spc="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0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094905" y="3073209"/>
            <a:ext cx="775525" cy="59391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940179" y="3095028"/>
            <a:ext cx="347179" cy="34717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41414" y="3659746"/>
            <a:ext cx="302120" cy="30212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05548" y="3681984"/>
            <a:ext cx="1471295" cy="450215"/>
          </a:xfrm>
          <a:custGeom>
            <a:avLst/>
            <a:gdLst/>
            <a:ahLst/>
            <a:cxnLst/>
            <a:rect l="l" t="t" r="r" b="b"/>
            <a:pathLst>
              <a:path w="1471295" h="450214">
                <a:moveTo>
                  <a:pt x="1396225" y="0"/>
                </a:moveTo>
                <a:lnTo>
                  <a:pt x="75031" y="0"/>
                </a:lnTo>
                <a:lnTo>
                  <a:pt x="45825" y="5887"/>
                </a:lnTo>
                <a:lnTo>
                  <a:pt x="21975" y="21955"/>
                </a:lnTo>
                <a:lnTo>
                  <a:pt x="5896" y="45809"/>
                </a:lnTo>
                <a:lnTo>
                  <a:pt x="0" y="75056"/>
                </a:lnTo>
                <a:lnTo>
                  <a:pt x="0" y="375157"/>
                </a:lnTo>
                <a:lnTo>
                  <a:pt x="5896" y="404364"/>
                </a:lnTo>
                <a:lnTo>
                  <a:pt x="21975" y="428213"/>
                </a:lnTo>
                <a:lnTo>
                  <a:pt x="45825" y="444293"/>
                </a:lnTo>
                <a:lnTo>
                  <a:pt x="75031" y="450189"/>
                </a:lnTo>
                <a:lnTo>
                  <a:pt x="1396225" y="450189"/>
                </a:lnTo>
                <a:lnTo>
                  <a:pt x="1425473" y="444293"/>
                </a:lnTo>
                <a:lnTo>
                  <a:pt x="1449327" y="428213"/>
                </a:lnTo>
                <a:lnTo>
                  <a:pt x="1465394" y="404364"/>
                </a:lnTo>
                <a:lnTo>
                  <a:pt x="1471282" y="375157"/>
                </a:lnTo>
                <a:lnTo>
                  <a:pt x="1471282" y="75056"/>
                </a:lnTo>
                <a:lnTo>
                  <a:pt x="1465394" y="45809"/>
                </a:lnTo>
                <a:lnTo>
                  <a:pt x="1449327" y="21955"/>
                </a:lnTo>
                <a:lnTo>
                  <a:pt x="1425473" y="5887"/>
                </a:lnTo>
                <a:lnTo>
                  <a:pt x="1396225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681024" y="3711702"/>
            <a:ext cx="13970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如果能破译密码，就可以领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</a:pPr>
            <a:r>
              <a:rPr sz="900" spc="-5" dirty="0">
                <a:latin typeface="微软雅黑" panose="020B0503020204020204" charset="-122"/>
                <a:cs typeface="微软雅黑" panose="020B0503020204020204" charset="-122"/>
              </a:rPr>
              <a:t>取IPHONE</a:t>
            </a:r>
            <a:r>
              <a:rPr sz="900" spc="-15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spc="-5" dirty="0">
                <a:latin typeface="微软雅黑" panose="020B0503020204020204" charset="-122"/>
                <a:cs typeface="微软雅黑" panose="020B0503020204020204" charset="-122"/>
              </a:rPr>
              <a:t>X！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327141" y="4269435"/>
            <a:ext cx="29216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50900" marR="5080" indent="-8382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2D75B6"/>
                </a:solidFill>
                <a:latin typeface="微软雅黑" panose="020B0503020204020204" charset="-122"/>
                <a:cs typeface="微软雅黑" panose="020B0503020204020204" charset="-122"/>
              </a:rPr>
              <a:t>通过城市寻宝，快速放大“美满”产品亮点 并带来集客和体验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352801" y="4245355"/>
            <a:ext cx="2075814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备注：1，密码的意思是11月18日到上海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0点位置，即上海原点人民广场0坐标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处；2，现场有3辆</a:t>
            </a:r>
            <a:r>
              <a:rPr sz="900" spc="-5" dirty="0">
                <a:latin typeface="微软雅黑" panose="020B0503020204020204" charset="-122"/>
                <a:cs typeface="微软雅黑" panose="020B0503020204020204" charset="-122"/>
              </a:rPr>
              <a:t>E200</a:t>
            </a:r>
            <a:r>
              <a:rPr sz="900" dirty="0">
                <a:latin typeface="微软雅黑" panose="020B0503020204020204" charset="-122"/>
                <a:cs typeface="微软雅黑" panose="020B0503020204020204" charset="-122"/>
              </a:rPr>
              <a:t>以及工作人员，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4451" y="4656835"/>
            <a:ext cx="810133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10765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latin typeface="微软雅黑" panose="020B0503020204020204" charset="-122"/>
                <a:cs typeface="微软雅黑" panose="020B0503020204020204" charset="-122"/>
              </a:rPr>
              <a:t>会安排优先破迷的用户进行下一项寻宝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tabLst>
                <a:tab pos="2310765" algn="l"/>
                <a:tab pos="8087995" algn="l"/>
              </a:tabLst>
            </a:pPr>
            <a:r>
              <a:rPr sz="900" strike="sngStrike" dirty="0">
                <a:latin typeface="Times New Roman" panose="02020603050405020304"/>
                <a:cs typeface="Times New Roman" panose="02020603050405020304"/>
              </a:rPr>
              <a:t> 	</a:t>
            </a:r>
            <a:r>
              <a:rPr sz="900" strike="sngStrike" dirty="0">
                <a:latin typeface="微软雅黑" panose="020B0503020204020204" charset="-122"/>
                <a:cs typeface="微软雅黑" panose="020B0503020204020204" charset="-122"/>
              </a:rPr>
              <a:t>进行。	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506679" y="491439"/>
            <a:ext cx="445262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/>
              <a:t>后</a:t>
            </a:r>
            <a:r>
              <a:rPr b="1" spc="-5" dirty="0"/>
              <a:t>续</a:t>
            </a:r>
            <a:r>
              <a:rPr b="1" dirty="0"/>
              <a:t>活动建</a:t>
            </a:r>
            <a:r>
              <a:rPr b="1" spc="-10" dirty="0"/>
              <a:t>议</a:t>
            </a:r>
            <a:r>
              <a:rPr spc="-5" dirty="0">
                <a:latin typeface="微软雅黑" panose="020B0503020204020204" charset="-122"/>
                <a:cs typeface="微软雅黑" panose="020B0503020204020204" charset="-122"/>
              </a:rPr>
              <a:t>—美</a:t>
            </a:r>
            <a:r>
              <a:rPr dirty="0">
                <a:latin typeface="微软雅黑" panose="020B0503020204020204" charset="-122"/>
                <a:cs typeface="微软雅黑" panose="020B0503020204020204" charset="-122"/>
              </a:rPr>
              <a:t>•满城市寻</a:t>
            </a:r>
            <a:r>
              <a:rPr spc="-10" dirty="0">
                <a:latin typeface="微软雅黑" panose="020B0503020204020204" charset="-122"/>
                <a:cs typeface="微软雅黑" panose="020B0503020204020204" charset="-122"/>
              </a:rPr>
              <a:t>宝</a:t>
            </a:r>
            <a:r>
              <a:rPr dirty="0">
                <a:latin typeface="微软雅黑" panose="020B0503020204020204" charset="-122"/>
                <a:cs typeface="微软雅黑" panose="020B0503020204020204" charset="-122"/>
              </a:rPr>
              <a:t>；</a:t>
            </a: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63BDE2E3-91E0-437D-96C8-1D465B3BB67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50033"/>
            <a:ext cx="2847079" cy="682811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17"/>
            <a:ext cx="9144000" cy="51431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17"/>
            <a:ext cx="9144000" cy="51431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7666" y="36651"/>
            <a:ext cx="8960860" cy="51068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813517" y="2473468"/>
            <a:ext cx="100965" cy="93345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24130">
              <a:lnSpc>
                <a:spcPct val="80000"/>
              </a:lnSpc>
            </a:pPr>
            <a:r>
              <a:rPr sz="250" spc="-60" dirty="0">
                <a:solidFill>
                  <a:srgbClr val="42425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＿</a:t>
            </a:r>
            <a:r>
              <a:rPr sz="250" dirty="0">
                <a:solidFill>
                  <a:srgbClr val="42425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＿</a:t>
            </a:r>
            <a:endParaRPr sz="25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</a:pPr>
            <a:r>
              <a:rPr sz="450" baseline="9000" dirty="0">
                <a:solidFill>
                  <a:srgbClr val="42425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•</a:t>
            </a:r>
            <a:r>
              <a:rPr sz="450" spc="-30" baseline="9000" dirty="0">
                <a:solidFill>
                  <a:srgbClr val="42425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300" dirty="0">
                <a:solidFill>
                  <a:srgbClr val="42425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•</a:t>
            </a:r>
            <a:endParaRPr sz="3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33265" y="1425958"/>
            <a:ext cx="165735" cy="95885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65000"/>
              </a:lnSpc>
            </a:pPr>
            <a:r>
              <a:rPr sz="1100" dirty="0">
                <a:solidFill>
                  <a:srgbClr val="42425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`</a:t>
            </a:r>
            <a:endParaRPr sz="11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724593" y="1856847"/>
            <a:ext cx="165735" cy="95885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65000"/>
              </a:lnSpc>
            </a:pPr>
            <a:r>
              <a:rPr sz="1100" dirty="0">
                <a:solidFill>
                  <a:srgbClr val="42425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"</a:t>
            </a:r>
            <a:endParaRPr sz="11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45505" y="2487070"/>
            <a:ext cx="414020" cy="533400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60000"/>
              </a:lnSpc>
            </a:pPr>
            <a:r>
              <a:rPr sz="3050" dirty="0">
                <a:solidFill>
                  <a:srgbClr val="91939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,</a:t>
            </a:r>
            <a:r>
              <a:rPr sz="3050" spc="-585" dirty="0">
                <a:solidFill>
                  <a:srgbClr val="91939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3050" dirty="0">
                <a:solidFill>
                  <a:srgbClr val="2A211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'</a:t>
            </a:r>
            <a:endParaRPr sz="305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426258" y="2067947"/>
            <a:ext cx="80010" cy="147955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25" spc="37" baseline="16000" dirty="0">
                <a:solidFill>
                  <a:srgbClr val="2A211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曾</a:t>
            </a:r>
            <a:r>
              <a:rPr sz="350" spc="-120" dirty="0">
                <a:solidFill>
                  <a:srgbClr val="2A211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｀</a:t>
            </a:r>
            <a:r>
              <a:rPr sz="525" baseline="8000" dirty="0">
                <a:solidFill>
                  <a:srgbClr val="2A211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了</a:t>
            </a:r>
            <a:endParaRPr sz="525" baseline="8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12697" y="2340965"/>
            <a:ext cx="45085" cy="45085"/>
          </a:xfrm>
          <a:prstGeom prst="rect">
            <a:avLst/>
          </a:prstGeom>
        </p:spPr>
        <p:txBody>
          <a:bodyPr vert="eaVert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50" dirty="0">
                <a:solidFill>
                  <a:srgbClr val="42425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俨</a:t>
            </a:r>
            <a:endParaRPr sz="15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62225" y="1775586"/>
            <a:ext cx="3343275" cy="18813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62476" y="3423081"/>
            <a:ext cx="342900" cy="3429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473702" y="3729803"/>
            <a:ext cx="65786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b="1" i="1" u="sng" spc="-55" dirty="0">
                <a:uFill>
                  <a:solidFill>
                    <a:srgbClr val="000000"/>
                  </a:solidFill>
                </a:uFill>
                <a:latin typeface="微软雅黑" panose="020B0503020204020204" charset="-122"/>
                <a:cs typeface="微软雅黑" panose="020B0503020204020204" charset="-122"/>
              </a:rPr>
              <a:t>集客促销：</a:t>
            </a:r>
            <a:endParaRPr sz="10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67639" y="1077874"/>
            <a:ext cx="1840864" cy="162623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微软雅黑" panose="020B0503020204020204" charset="-122"/>
                <a:cs typeface="微软雅黑" panose="020B0503020204020204" charset="-122"/>
              </a:rPr>
              <a:t>发布信息</a:t>
            </a:r>
            <a:r>
              <a:rPr sz="1000" u="sng" spc="-10" dirty="0">
                <a:uFill>
                  <a:solidFill>
                    <a:srgbClr val="000000"/>
                  </a:solidFill>
                </a:uFill>
                <a:latin typeface="微软雅黑" panose="020B0503020204020204" charset="-122"/>
                <a:cs typeface="微软雅黑" panose="020B0503020204020204" charset="-122"/>
              </a:rPr>
              <a:t>：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299085" marR="131445" indent="-286385" algn="just">
              <a:lnSpc>
                <a:spcPts val="1800"/>
              </a:lnSpc>
              <a:spcBef>
                <a:spcPts val="160"/>
              </a:spcBef>
              <a:buFont typeface="Arial" panose="020B0604020202020204"/>
              <a:buChar char="•"/>
              <a:tabLst>
                <a:tab pos="299720" algn="l"/>
              </a:tabLst>
            </a:pPr>
            <a:r>
              <a:rPr sz="1000" spc="45" dirty="0">
                <a:latin typeface="微软雅黑" panose="020B0503020204020204" charset="-122"/>
                <a:cs typeface="微软雅黑" panose="020B0503020204020204" charset="-122"/>
              </a:rPr>
              <a:t>微</a:t>
            </a:r>
            <a:r>
              <a:rPr sz="1000" spc="60" dirty="0">
                <a:latin typeface="微软雅黑" panose="020B0503020204020204" charset="-122"/>
                <a:cs typeface="微软雅黑" panose="020B0503020204020204" charset="-122"/>
              </a:rPr>
              <a:t>信</a:t>
            </a:r>
            <a:r>
              <a:rPr sz="1000" spc="45" dirty="0">
                <a:latin typeface="微软雅黑" panose="020B0503020204020204" charset="-122"/>
                <a:cs typeface="微软雅黑" panose="020B0503020204020204" charset="-122"/>
              </a:rPr>
              <a:t>朋</a:t>
            </a:r>
            <a:r>
              <a:rPr sz="1000" spc="60" dirty="0">
                <a:latin typeface="微软雅黑" panose="020B0503020204020204" charset="-122"/>
                <a:cs typeface="微软雅黑" panose="020B0503020204020204" charset="-122"/>
              </a:rPr>
              <a:t>友</a:t>
            </a:r>
            <a:r>
              <a:rPr sz="1000" spc="55" dirty="0">
                <a:latin typeface="微软雅黑" panose="020B0503020204020204" charset="-122"/>
                <a:cs typeface="微软雅黑" panose="020B0503020204020204" charset="-122"/>
              </a:rPr>
              <a:t>圈/</a:t>
            </a:r>
            <a:r>
              <a:rPr sz="1000" spc="45" dirty="0">
                <a:latin typeface="微软雅黑" panose="020B0503020204020204" charset="-122"/>
                <a:cs typeface="微软雅黑" panose="020B0503020204020204" charset="-122"/>
              </a:rPr>
              <a:t>本</a:t>
            </a:r>
            <a:r>
              <a:rPr sz="1000" spc="60" dirty="0">
                <a:latin typeface="微软雅黑" panose="020B0503020204020204" charset="-122"/>
                <a:cs typeface="微软雅黑" panose="020B0503020204020204" charset="-122"/>
              </a:rPr>
              <a:t>地</a:t>
            </a:r>
            <a:r>
              <a:rPr sz="1000" spc="45" dirty="0">
                <a:latin typeface="微软雅黑" panose="020B0503020204020204" charset="-122"/>
                <a:cs typeface="微软雅黑" panose="020B0503020204020204" charset="-122"/>
              </a:rPr>
              <a:t>广</a:t>
            </a:r>
            <a:r>
              <a:rPr sz="1000" spc="60" dirty="0">
                <a:latin typeface="微软雅黑" panose="020B0503020204020204" charset="-122"/>
                <a:cs typeface="微软雅黑" panose="020B0503020204020204" charset="-122"/>
              </a:rPr>
              <a:t>播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邀 请</a:t>
            </a:r>
            <a:r>
              <a:rPr sz="1000" spc="0" dirty="0">
                <a:latin typeface="微软雅黑" panose="020B0503020204020204" charset="-122"/>
                <a:cs typeface="微软雅黑" panose="020B0503020204020204" charset="-122"/>
              </a:rPr>
              <a:t>潜在用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户</a:t>
            </a:r>
            <a:r>
              <a:rPr sz="1000" spc="0" dirty="0">
                <a:latin typeface="微软雅黑" panose="020B0503020204020204" charset="-122"/>
                <a:cs typeface="微软雅黑" panose="020B0503020204020204" charset="-122"/>
              </a:rPr>
              <a:t>在指定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时</a:t>
            </a:r>
            <a:r>
              <a:rPr sz="1000" spc="0" dirty="0">
                <a:latin typeface="微软雅黑" panose="020B0503020204020204" charset="-122"/>
                <a:cs typeface="微软雅黑" panose="020B0503020204020204" charset="-122"/>
              </a:rPr>
              <a:t>间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来 </a:t>
            </a:r>
            <a:r>
              <a:rPr sz="1000" spc="70" dirty="0">
                <a:latin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000" spc="60" dirty="0">
                <a:latin typeface="微软雅黑" panose="020B0503020204020204" charset="-122"/>
                <a:cs typeface="微软雅黑" panose="020B0503020204020204" charset="-122"/>
              </a:rPr>
              <a:t>动</a:t>
            </a:r>
            <a:r>
              <a:rPr sz="1000" spc="70" dirty="0">
                <a:latin typeface="微软雅黑" panose="020B0503020204020204" charset="-122"/>
                <a:cs typeface="微软雅黑" panose="020B0503020204020204" charset="-122"/>
              </a:rPr>
              <a:t>现场参</a:t>
            </a:r>
            <a:r>
              <a:rPr sz="1000" spc="65" dirty="0">
                <a:latin typeface="微软雅黑" panose="020B0503020204020204" charset="-122"/>
                <a:cs typeface="微软雅黑" panose="020B0503020204020204" charset="-122"/>
              </a:rPr>
              <a:t>加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A</a:t>
            </a:r>
            <a:r>
              <a:rPr sz="1000" spc="70" dirty="0">
                <a:latin typeface="微软雅黑" panose="020B0503020204020204" charset="-122"/>
                <a:cs typeface="微软雅黑" panose="020B0503020204020204" charset="-122"/>
              </a:rPr>
              <a:t>R</a:t>
            </a:r>
            <a:r>
              <a:rPr sz="1000" spc="60" dirty="0">
                <a:latin typeface="微软雅黑" panose="020B0503020204020204" charset="-122"/>
                <a:cs typeface="微软雅黑" panose="020B0503020204020204" charset="-122"/>
              </a:rPr>
              <a:t>虚</a:t>
            </a:r>
            <a:r>
              <a:rPr sz="1000" spc="70" dirty="0">
                <a:latin typeface="微软雅黑" panose="020B0503020204020204" charset="-122"/>
                <a:cs typeface="微软雅黑" panose="020B0503020204020204" charset="-122"/>
              </a:rPr>
              <a:t>拟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实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299085">
              <a:lnSpc>
                <a:spcPct val="100000"/>
              </a:lnSpc>
              <a:spcBef>
                <a:spcPts val="440"/>
              </a:spcBef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景路演活动。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299085" marR="5080" indent="-286385">
              <a:lnSpc>
                <a:spcPct val="150000"/>
              </a:lnSpc>
              <a:buFont typeface="Arial" panose="020B0604020202020204"/>
              <a:buChar char="•"/>
              <a:tabLst>
                <a:tab pos="299085" algn="l"/>
                <a:tab pos="299720" algn="l"/>
              </a:tabLst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只</a:t>
            </a:r>
            <a:r>
              <a:rPr sz="1000" spc="0" dirty="0">
                <a:latin typeface="微软雅黑" panose="020B0503020204020204" charset="-122"/>
                <a:cs typeface="微软雅黑" panose="020B0503020204020204" charset="-122"/>
              </a:rPr>
              <a:t>要预约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参</a:t>
            </a:r>
            <a:r>
              <a:rPr sz="1000" spc="0" dirty="0">
                <a:latin typeface="微软雅黑" panose="020B0503020204020204" charset="-122"/>
                <a:cs typeface="微软雅黑" panose="020B0503020204020204" charset="-122"/>
              </a:rPr>
              <a:t>加活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动</a:t>
            </a:r>
            <a:r>
              <a:rPr sz="1000" spc="0" dirty="0">
                <a:latin typeface="微软雅黑" panose="020B0503020204020204" charset="-122"/>
                <a:cs typeface="微软雅黑" panose="020B0503020204020204" charset="-122"/>
              </a:rPr>
              <a:t>的潜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客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， 就有大惊喜。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73702" y="923541"/>
            <a:ext cx="3911600" cy="3905250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1546225">
              <a:lnSpc>
                <a:spcPct val="100000"/>
              </a:lnSpc>
              <a:spcBef>
                <a:spcPts val="725"/>
              </a:spcBef>
            </a:pPr>
            <a:r>
              <a:rPr sz="1050" b="1" i="1" u="sng" spc="-45" dirty="0">
                <a:uFill>
                  <a:solidFill>
                    <a:srgbClr val="000000"/>
                  </a:solidFill>
                </a:uFill>
                <a:latin typeface="微软雅黑" panose="020B0503020204020204" charset="-122"/>
                <a:cs typeface="微软雅黑" panose="020B0503020204020204" charset="-122"/>
              </a:rPr>
              <a:t>AR</a:t>
            </a:r>
            <a:r>
              <a:rPr sz="1050" b="1" i="1" u="sng" spc="-55" dirty="0">
                <a:uFill>
                  <a:solidFill>
                    <a:srgbClr val="000000"/>
                  </a:solidFill>
                </a:uFill>
                <a:latin typeface="微软雅黑" panose="020B0503020204020204" charset="-122"/>
                <a:cs typeface="微软雅黑" panose="020B0503020204020204" charset="-122"/>
              </a:rPr>
              <a:t>路演</a:t>
            </a:r>
            <a:r>
              <a:rPr sz="1050" i="1" u="sng" spc="-65" dirty="0">
                <a:uFill>
                  <a:solidFill>
                    <a:srgbClr val="000000"/>
                  </a:solidFill>
                </a:uFill>
                <a:latin typeface="微软雅黑" panose="020B0503020204020204" charset="-122"/>
                <a:cs typeface="微软雅黑" panose="020B0503020204020204" charset="-122"/>
              </a:rPr>
              <a:t>：</a:t>
            </a:r>
            <a:endParaRPr sz="1050">
              <a:latin typeface="微软雅黑" panose="020B0503020204020204" charset="-122"/>
              <a:cs typeface="微软雅黑" panose="020B0503020204020204" charset="-122"/>
            </a:endParaRPr>
          </a:p>
          <a:p>
            <a:pPr marL="1833245" marR="5080" indent="-287020" algn="just">
              <a:lnSpc>
                <a:spcPts val="1800"/>
              </a:lnSpc>
              <a:spcBef>
                <a:spcPts val="150"/>
              </a:spcBef>
              <a:buFont typeface="Arial" panose="020B0604020202020204"/>
              <a:buChar char="•"/>
              <a:tabLst>
                <a:tab pos="1833245" algn="l"/>
              </a:tabLst>
            </a:pPr>
            <a:r>
              <a:rPr sz="1000" spc="10" dirty="0">
                <a:latin typeface="微软雅黑" panose="020B0503020204020204" charset="-122"/>
                <a:cs typeface="微软雅黑" panose="020B0503020204020204" charset="-122"/>
              </a:rPr>
              <a:t>AR</a:t>
            </a:r>
            <a:r>
              <a:rPr sz="1000" spc="40" dirty="0">
                <a:latin typeface="微软雅黑" panose="020B0503020204020204" charset="-122"/>
                <a:cs typeface="微软雅黑" panose="020B0503020204020204" charset="-122"/>
              </a:rPr>
              <a:t>路演</a:t>
            </a:r>
            <a:r>
              <a:rPr sz="1000" spc="55" dirty="0">
                <a:latin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000" spc="40" dirty="0">
                <a:latin typeface="微软雅黑" panose="020B0503020204020204" charset="-122"/>
                <a:cs typeface="微软雅黑" panose="020B0503020204020204" charset="-122"/>
              </a:rPr>
              <a:t>动当</a:t>
            </a:r>
            <a:r>
              <a:rPr sz="1000" spc="65" dirty="0">
                <a:latin typeface="微软雅黑" panose="020B0503020204020204" charset="-122"/>
                <a:cs typeface="微软雅黑" panose="020B0503020204020204" charset="-122"/>
              </a:rPr>
              <a:t>天</a:t>
            </a:r>
            <a:r>
              <a:rPr sz="1000" spc="50" dirty="0"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000" spc="40" dirty="0">
                <a:latin typeface="微软雅黑" panose="020B0503020204020204" charset="-122"/>
                <a:cs typeface="微软雅黑" panose="020B0503020204020204" charset="-122"/>
              </a:rPr>
              <a:t>除</a:t>
            </a:r>
            <a:r>
              <a:rPr sz="1000" spc="55" dirty="0">
                <a:latin typeface="微软雅黑" panose="020B0503020204020204" charset="-122"/>
                <a:cs typeface="微软雅黑" panose="020B0503020204020204" charset="-122"/>
              </a:rPr>
              <a:t>了接</a:t>
            </a:r>
            <a:r>
              <a:rPr sz="1000" spc="40" dirty="0">
                <a:latin typeface="微软雅黑" panose="020B0503020204020204" charset="-122"/>
                <a:cs typeface="微软雅黑" panose="020B0503020204020204" charset="-122"/>
              </a:rPr>
              <a:t>待预订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参 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加活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动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的潜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客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以</a:t>
            </a:r>
            <a:r>
              <a:rPr sz="1000" spc="15" dirty="0">
                <a:latin typeface="微软雅黑" panose="020B0503020204020204" charset="-122"/>
                <a:cs typeface="微软雅黑" panose="020B0503020204020204" charset="-122"/>
              </a:rPr>
              <a:t>外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，现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场的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观众只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要 </a:t>
            </a:r>
            <a:r>
              <a:rPr sz="1000" spc="55" dirty="0">
                <a:latin typeface="微软雅黑" panose="020B0503020204020204" charset="-122"/>
                <a:cs typeface="微软雅黑" panose="020B0503020204020204" charset="-122"/>
              </a:rPr>
              <a:t>关注众泰</a:t>
            </a:r>
            <a:r>
              <a:rPr sz="1000" spc="10" dirty="0">
                <a:latin typeface="微软雅黑" panose="020B0503020204020204" charset="-122"/>
                <a:cs typeface="微软雅黑" panose="020B0503020204020204" charset="-122"/>
              </a:rPr>
              <a:t>E200</a:t>
            </a:r>
            <a:r>
              <a:rPr sz="1000" spc="55" dirty="0">
                <a:latin typeface="微软雅黑" panose="020B0503020204020204" charset="-122"/>
                <a:cs typeface="微软雅黑" panose="020B0503020204020204" charset="-122"/>
              </a:rPr>
              <a:t>的官方微</a:t>
            </a:r>
            <a:r>
              <a:rPr sz="1000" spc="50" dirty="0">
                <a:latin typeface="微软雅黑" panose="020B0503020204020204" charset="-122"/>
                <a:cs typeface="微软雅黑" panose="020B0503020204020204" charset="-122"/>
              </a:rPr>
              <a:t>信</a:t>
            </a:r>
            <a:r>
              <a:rPr sz="1000" spc="55" dirty="0">
                <a:latin typeface="微软雅黑" panose="020B0503020204020204" charset="-122"/>
                <a:cs typeface="微软雅黑" panose="020B0503020204020204" charset="-122"/>
              </a:rPr>
              <a:t>，也可以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1833245">
              <a:lnSpc>
                <a:spcPct val="100000"/>
              </a:lnSpc>
              <a:spcBef>
                <a:spcPts val="440"/>
              </a:spcBef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参加。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1833245" marR="5080" indent="-287020" algn="just">
              <a:lnSpc>
                <a:spcPct val="150000"/>
              </a:lnSpc>
              <a:buFont typeface="Arial" panose="020B0604020202020204"/>
              <a:buChar char="•"/>
              <a:tabLst>
                <a:tab pos="1833245" algn="l"/>
              </a:tabLst>
            </a:pPr>
            <a:r>
              <a:rPr sz="1000" spc="50" dirty="0">
                <a:latin typeface="微软雅黑" panose="020B0503020204020204" charset="-122"/>
                <a:cs typeface="微软雅黑" panose="020B0503020204020204" charset="-122"/>
              </a:rPr>
              <a:t>现场氛</a:t>
            </a:r>
            <a:r>
              <a:rPr sz="1000" spc="55" dirty="0">
                <a:latin typeface="微软雅黑" panose="020B0503020204020204" charset="-122"/>
                <a:cs typeface="微软雅黑" panose="020B0503020204020204" charset="-122"/>
              </a:rPr>
              <a:t>围</a:t>
            </a:r>
            <a:r>
              <a:rPr sz="1000" spc="10" dirty="0">
                <a:latin typeface="微软雅黑" panose="020B0503020204020204" charset="-122"/>
                <a:cs typeface="微软雅黑" panose="020B0503020204020204" charset="-122"/>
              </a:rPr>
              <a:t>AR</a:t>
            </a:r>
            <a:r>
              <a:rPr sz="1000" spc="40" dirty="0">
                <a:latin typeface="微软雅黑" panose="020B0503020204020204" charset="-122"/>
                <a:cs typeface="微软雅黑" panose="020B0503020204020204" charset="-122"/>
              </a:rPr>
              <a:t>驾</a:t>
            </a:r>
            <a:r>
              <a:rPr sz="1000" spc="55" dirty="0">
                <a:latin typeface="微软雅黑" panose="020B0503020204020204" charset="-122"/>
                <a:cs typeface="微软雅黑" panose="020B0503020204020204" charset="-122"/>
              </a:rPr>
              <a:t>驶</a:t>
            </a:r>
            <a:r>
              <a:rPr sz="1000" spc="40" dirty="0">
                <a:latin typeface="微软雅黑" panose="020B0503020204020204" charset="-122"/>
                <a:cs typeface="微软雅黑" panose="020B0503020204020204" charset="-122"/>
              </a:rPr>
              <a:t>体验</a:t>
            </a:r>
            <a:r>
              <a:rPr sz="1000" spc="65" dirty="0">
                <a:latin typeface="微软雅黑" panose="020B0503020204020204" charset="-122"/>
                <a:cs typeface="微软雅黑" panose="020B0503020204020204" charset="-122"/>
              </a:rPr>
              <a:t>区</a:t>
            </a:r>
            <a:r>
              <a:rPr sz="1000" spc="55" dirty="0"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000" spc="50" dirty="0">
                <a:latin typeface="微软雅黑" panose="020B0503020204020204" charset="-122"/>
                <a:cs typeface="微软雅黑" panose="020B0503020204020204" charset="-122"/>
              </a:rPr>
              <a:t>互动游戏 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区、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技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术和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实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车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展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示区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等区域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，通过 </a:t>
            </a:r>
            <a:r>
              <a:rPr sz="1000" spc="55" dirty="0">
                <a:latin typeface="微软雅黑" panose="020B0503020204020204" charset="-122"/>
                <a:cs typeface="微软雅黑" panose="020B0503020204020204" charset="-122"/>
              </a:rPr>
              <a:t>集中展示让观众对众泰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E200</a:t>
            </a:r>
            <a:r>
              <a:rPr sz="1000" spc="55" dirty="0">
                <a:latin typeface="微软雅黑" panose="020B0503020204020204" charset="-122"/>
                <a:cs typeface="微软雅黑" panose="020B0503020204020204" charset="-122"/>
              </a:rPr>
              <a:t>的美满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1833245">
              <a:lnSpc>
                <a:spcPct val="100000"/>
              </a:lnSpc>
              <a:spcBef>
                <a:spcPts val="605"/>
              </a:spcBef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的特点留下深刻印象。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1833245" marR="16510" indent="-287020" algn="just">
              <a:lnSpc>
                <a:spcPct val="150000"/>
              </a:lnSpc>
              <a:buFont typeface="Arial" panose="020B0604020202020204"/>
              <a:buChar char="•"/>
              <a:tabLst>
                <a:tab pos="1833245" algn="l"/>
              </a:tabLst>
            </a:pP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在室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外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场</a:t>
            </a:r>
            <a:r>
              <a:rPr sz="1000" spc="0" dirty="0">
                <a:latin typeface="微软雅黑" panose="020B0503020204020204" charset="-122"/>
                <a:cs typeface="微软雅黑" panose="020B0503020204020204" charset="-122"/>
              </a:rPr>
              <a:t>地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同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步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设置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实车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驾驶体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验 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区域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观众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可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以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在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工作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人员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引导下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参 与实车试乘试驾体验。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</a:pPr>
            <a:endParaRPr sz="1450">
              <a:latin typeface="Times New Roman" panose="02020603050405020304"/>
              <a:cs typeface="Times New Roman" panose="02020603050405020304"/>
            </a:endParaRPr>
          </a:p>
          <a:p>
            <a:pPr marL="299085" marR="34290" indent="-286385">
              <a:lnSpc>
                <a:spcPct val="150000"/>
              </a:lnSpc>
              <a:buFont typeface="Arial" panose="020B0604020202020204"/>
              <a:buChar char="•"/>
              <a:tabLst>
                <a:tab pos="299085" algn="l"/>
                <a:tab pos="299720" algn="l"/>
              </a:tabLst>
            </a:pP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预约</a:t>
            </a:r>
            <a:r>
              <a:rPr sz="1000" spc="15" dirty="0">
                <a:latin typeface="微软雅黑" panose="020B0503020204020204" charset="-122"/>
                <a:cs typeface="微软雅黑" panose="020B0503020204020204" charset="-122"/>
              </a:rPr>
              <a:t>参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加</a:t>
            </a:r>
            <a:r>
              <a:rPr sz="1000" spc="15" dirty="0">
                <a:latin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动</a:t>
            </a:r>
            <a:r>
              <a:rPr sz="1000" spc="15" dirty="0">
                <a:latin typeface="微软雅黑" panose="020B0503020204020204" charset="-122"/>
                <a:cs typeface="微软雅黑" panose="020B0503020204020204" charset="-122"/>
              </a:rPr>
              <a:t>的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潜</a:t>
            </a:r>
            <a:r>
              <a:rPr sz="1000" spc="15" dirty="0">
                <a:latin typeface="微软雅黑" panose="020B0503020204020204" charset="-122"/>
                <a:cs typeface="微软雅黑" panose="020B0503020204020204" charset="-122"/>
              </a:rPr>
              <a:t>客</a:t>
            </a:r>
            <a:r>
              <a:rPr sz="1000" spc="25" dirty="0"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000" spc="15" dirty="0">
                <a:latin typeface="微软雅黑" panose="020B0503020204020204" charset="-122"/>
                <a:cs typeface="微软雅黑" panose="020B0503020204020204" charset="-122"/>
              </a:rPr>
              <a:t>可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以通</a:t>
            </a:r>
            <a:r>
              <a:rPr sz="1000" spc="15" dirty="0">
                <a:latin typeface="微软雅黑" panose="020B0503020204020204" charset="-122"/>
                <a:cs typeface="微软雅黑" panose="020B0503020204020204" charset="-122"/>
              </a:rPr>
              <a:t>过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抽</a:t>
            </a:r>
            <a:r>
              <a:rPr sz="1000" spc="15" dirty="0">
                <a:latin typeface="微软雅黑" panose="020B0503020204020204" charset="-122"/>
                <a:cs typeface="微软雅黑" panose="020B0503020204020204" charset="-122"/>
              </a:rPr>
              <a:t>奖</a:t>
            </a:r>
            <a:r>
              <a:rPr sz="1000" spc="25" dirty="0"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获</a:t>
            </a:r>
            <a:r>
              <a:rPr sz="1000" spc="15" dirty="0">
                <a:latin typeface="微软雅黑" panose="020B0503020204020204" charset="-122"/>
                <a:cs typeface="微软雅黑" panose="020B0503020204020204" charset="-122"/>
              </a:rPr>
              <a:t>得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众</a:t>
            </a:r>
            <a:r>
              <a:rPr sz="1000" spc="15" dirty="0">
                <a:latin typeface="微软雅黑" panose="020B0503020204020204" charset="-122"/>
                <a:cs typeface="微软雅黑" panose="020B0503020204020204" charset="-122"/>
              </a:rPr>
              <a:t>泰</a:t>
            </a:r>
            <a:r>
              <a:rPr sz="1000" spc="0" dirty="0">
                <a:latin typeface="微软雅黑" panose="020B0503020204020204" charset="-122"/>
                <a:cs typeface="微软雅黑" panose="020B0503020204020204" charset="-122"/>
              </a:rPr>
              <a:t>E200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的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1-10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天 的免费试驾权。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299085" indent="-286385">
              <a:lnSpc>
                <a:spcPct val="100000"/>
              </a:lnSpc>
              <a:spcBef>
                <a:spcPts val="600"/>
              </a:spcBef>
              <a:buFont typeface="Arial" panose="020B0604020202020204"/>
              <a:buChar char="•"/>
              <a:tabLst>
                <a:tab pos="299085" algn="l"/>
                <a:tab pos="299720" algn="l"/>
              </a:tabLst>
            </a:pPr>
            <a:r>
              <a:rPr sz="1000" spc="30" dirty="0">
                <a:latin typeface="微软雅黑" panose="020B0503020204020204" charset="-122"/>
                <a:cs typeface="微软雅黑" panose="020B0503020204020204" charset="-122"/>
              </a:rPr>
              <a:t>现场回答问</a:t>
            </a:r>
            <a:r>
              <a:rPr sz="1000" spc="40" dirty="0">
                <a:latin typeface="微软雅黑" panose="020B0503020204020204" charset="-122"/>
                <a:cs typeface="微软雅黑" panose="020B0503020204020204" charset="-122"/>
              </a:rPr>
              <a:t>题</a:t>
            </a:r>
            <a:r>
              <a:rPr sz="1000" spc="30" dirty="0">
                <a:latin typeface="微软雅黑" panose="020B0503020204020204" charset="-122"/>
                <a:cs typeface="微软雅黑" panose="020B0503020204020204" charset="-122"/>
              </a:rPr>
              <a:t>，以及驾</a:t>
            </a:r>
            <a:r>
              <a:rPr sz="1000" spc="15" dirty="0">
                <a:latin typeface="微软雅黑" panose="020B0503020204020204" charset="-122"/>
                <a:cs typeface="微软雅黑" panose="020B0503020204020204" charset="-122"/>
              </a:rPr>
              <a:t>驶</a:t>
            </a:r>
            <a:r>
              <a:rPr sz="1000" spc="30" dirty="0">
                <a:latin typeface="微软雅黑" panose="020B0503020204020204" charset="-122"/>
                <a:cs typeface="微软雅黑" panose="020B0503020204020204" charset="-122"/>
              </a:rPr>
              <a:t>比赛获奖的观</a:t>
            </a:r>
            <a:r>
              <a:rPr sz="1000" spc="40" dirty="0">
                <a:latin typeface="微软雅黑" panose="020B0503020204020204" charset="-122"/>
                <a:cs typeface="微软雅黑" panose="020B0503020204020204" charset="-122"/>
              </a:rPr>
              <a:t>众，</a:t>
            </a:r>
            <a:r>
              <a:rPr sz="1000" spc="30" dirty="0">
                <a:latin typeface="微软雅黑" panose="020B0503020204020204" charset="-122"/>
                <a:cs typeface="微软雅黑" panose="020B0503020204020204" charset="-122"/>
              </a:rPr>
              <a:t>都有</a:t>
            </a:r>
            <a:r>
              <a:rPr sz="1000" spc="15" dirty="0">
                <a:latin typeface="微软雅黑" panose="020B0503020204020204" charset="-122"/>
                <a:cs typeface="微软雅黑" panose="020B0503020204020204" charset="-122"/>
              </a:rPr>
              <a:t>机</a:t>
            </a:r>
            <a:r>
              <a:rPr sz="1000" spc="30" dirty="0">
                <a:latin typeface="微软雅黑" panose="020B0503020204020204" charset="-122"/>
                <a:cs typeface="微软雅黑" panose="020B0503020204020204" charset="-122"/>
              </a:rPr>
              <a:t>会获得众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泰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299085">
              <a:lnSpc>
                <a:spcPct val="100000"/>
              </a:lnSpc>
              <a:spcBef>
                <a:spcPts val="600"/>
              </a:spcBef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E200提供的购车礼券，分别为2000-5000元不等。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096002" y="1153033"/>
            <a:ext cx="809510" cy="8839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585078" y="1765300"/>
            <a:ext cx="345389" cy="3562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550160" y="1137335"/>
            <a:ext cx="1578228" cy="8996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576448" y="1789861"/>
            <a:ext cx="350342" cy="34894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680459" y="1154366"/>
            <a:ext cx="1444243" cy="88258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42722" y="4012793"/>
            <a:ext cx="373062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500" b="1" dirty="0">
                <a:solidFill>
                  <a:srgbClr val="2D75B6"/>
                </a:solidFill>
                <a:latin typeface="微软雅黑" panose="020B0503020204020204" charset="-122"/>
                <a:cs typeface="微软雅黑" panose="020B0503020204020204" charset="-122"/>
              </a:rPr>
              <a:t>通过A</a:t>
            </a:r>
            <a:r>
              <a:rPr sz="1500" b="1" spc="-5" dirty="0">
                <a:solidFill>
                  <a:srgbClr val="2D75B6"/>
                </a:solidFill>
                <a:latin typeface="微软雅黑" panose="020B0503020204020204" charset="-122"/>
                <a:cs typeface="微软雅黑" panose="020B0503020204020204" charset="-122"/>
              </a:rPr>
              <a:t>R</a:t>
            </a:r>
            <a:r>
              <a:rPr sz="1500" b="1" dirty="0">
                <a:solidFill>
                  <a:srgbClr val="2D75B6"/>
                </a:solidFill>
                <a:latin typeface="微软雅黑" panose="020B0503020204020204" charset="-122"/>
                <a:cs typeface="微软雅黑" panose="020B0503020204020204" charset="-122"/>
              </a:rPr>
              <a:t>虚拟实景路演活动，增加用户体验数 量，并且直接引流集客和促进产品销售。</a:t>
            </a:r>
            <a:endParaRPr sz="15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506679" y="491439"/>
            <a:ext cx="517207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/>
              <a:t>后</a:t>
            </a:r>
            <a:r>
              <a:rPr b="1" spc="-5" dirty="0"/>
              <a:t>续</a:t>
            </a:r>
            <a:r>
              <a:rPr b="1" dirty="0"/>
              <a:t>活动建</a:t>
            </a:r>
            <a:r>
              <a:rPr b="1" spc="-10" dirty="0"/>
              <a:t>议</a:t>
            </a:r>
            <a:r>
              <a:rPr spc="-5" dirty="0">
                <a:latin typeface="微软雅黑" panose="020B0503020204020204" charset="-122"/>
                <a:cs typeface="微软雅黑" panose="020B0503020204020204" charset="-122"/>
              </a:rPr>
              <a:t>—美</a:t>
            </a:r>
            <a:r>
              <a:rPr dirty="0">
                <a:latin typeface="微软雅黑" panose="020B0503020204020204" charset="-122"/>
                <a:cs typeface="微软雅黑" panose="020B0503020204020204" charset="-122"/>
              </a:rPr>
              <a:t>•</a:t>
            </a:r>
            <a:r>
              <a:rPr spc="-5" dirty="0">
                <a:latin typeface="微软雅黑" panose="020B0503020204020204" charset="-122"/>
                <a:cs typeface="微软雅黑" panose="020B0503020204020204" charset="-122"/>
              </a:rPr>
              <a:t>满</a:t>
            </a:r>
            <a:r>
              <a:rPr dirty="0">
                <a:latin typeface="微软雅黑" panose="020B0503020204020204" charset="-122"/>
                <a:cs typeface="微软雅黑" panose="020B0503020204020204" charset="-122"/>
              </a:rPr>
              <a:t>AR魔幻赏车</a:t>
            </a:r>
            <a:r>
              <a:rPr spc="-10" dirty="0">
                <a:latin typeface="微软雅黑" panose="020B0503020204020204" charset="-122"/>
                <a:cs typeface="微软雅黑" panose="020B0503020204020204" charset="-122"/>
              </a:rPr>
              <a:t>会</a:t>
            </a:r>
            <a:r>
              <a:rPr dirty="0">
                <a:latin typeface="微软雅黑" panose="020B0503020204020204" charset="-122"/>
                <a:cs typeface="微软雅黑" panose="020B0503020204020204" charset="-122"/>
              </a:rPr>
              <a:t>；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63522" y="948664"/>
            <a:ext cx="5181600" cy="2926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43343" y="3236976"/>
            <a:ext cx="1961388" cy="16520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06679" y="491439"/>
            <a:ext cx="304101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/>
              <a:t>美•</a:t>
            </a:r>
            <a:r>
              <a:rPr b="1" spc="-5" dirty="0"/>
              <a:t>满A</a:t>
            </a:r>
            <a:r>
              <a:rPr b="1" dirty="0"/>
              <a:t>R魔幻赏车</a:t>
            </a:r>
            <a:r>
              <a:rPr b="1" spc="-10" dirty="0"/>
              <a:t>会</a:t>
            </a:r>
            <a:r>
              <a:rPr b="1" dirty="0"/>
              <a:t>；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38240" y="85521"/>
            <a:ext cx="7495868" cy="49235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630670" y="118635"/>
            <a:ext cx="102235" cy="117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0F111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冒</a:t>
            </a:r>
            <a:endParaRPr sz="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38034" y="118635"/>
            <a:ext cx="88265" cy="117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110" dirty="0">
                <a:solidFill>
                  <a:srgbClr val="113F2B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口</a:t>
            </a:r>
            <a:endParaRPr sz="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52070" y="1732333"/>
            <a:ext cx="31750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spc="-505" dirty="0">
                <a:solidFill>
                  <a:srgbClr val="0F111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气</a:t>
            </a:r>
            <a:endParaRPr sz="28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151" y="4869560"/>
            <a:ext cx="8075930" cy="0"/>
          </a:xfrm>
          <a:custGeom>
            <a:avLst/>
            <a:gdLst/>
            <a:ahLst/>
            <a:cxnLst/>
            <a:rect l="l" t="t" r="r" b="b"/>
            <a:pathLst>
              <a:path w="8075930">
                <a:moveTo>
                  <a:pt x="8075707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16145" cy="365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10362" y="580390"/>
            <a:ext cx="7363459" cy="1068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">
              <a:lnSpc>
                <a:spcPct val="100000"/>
              </a:lnSpc>
              <a:spcBef>
                <a:spcPts val="100"/>
              </a:spcBef>
            </a:pPr>
            <a:r>
              <a:rPr b="1" dirty="0"/>
              <a:t>实际电动车车主：最关注外观、续航、充电三大因素；</a:t>
            </a:r>
          </a:p>
          <a:p>
            <a:pPr marL="12700" marR="941705">
              <a:lnSpc>
                <a:spcPct val="179000"/>
              </a:lnSpc>
              <a:spcBef>
                <a:spcPts val="165"/>
              </a:spcBef>
            </a:pPr>
            <a:r>
              <a:rPr sz="12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已购电动车用户最关注的是车辆的外观造型、续航里程、充电时间、价格和内饰造型五大因素； 二手车残值和服务态度等因素消费者关注度极低。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237476" y="3375659"/>
            <a:ext cx="762000" cy="0"/>
          </a:xfrm>
          <a:custGeom>
            <a:avLst/>
            <a:gdLst/>
            <a:ahLst/>
            <a:cxnLst/>
            <a:rect l="l" t="t" r="r" b="b"/>
            <a:pathLst>
              <a:path w="762000">
                <a:moveTo>
                  <a:pt x="0" y="0"/>
                </a:moveTo>
                <a:lnTo>
                  <a:pt x="7620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008876" y="3375659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80276" y="3375659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551676" y="3375659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23076" y="3375659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094476" y="3375659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865876" y="3375659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637276" y="3375659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408676" y="3375659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180076" y="3375659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51476" y="3375659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722876" y="3375659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94276" y="3375659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265676" y="3375659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037076" y="3375659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808476" y="3375659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579876" y="3375659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351276" y="3375659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122676" y="3375659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894076" y="3375659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665476" y="3375659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436876" y="3375659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208276" y="3375659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979676" y="3375659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751076" y="3375659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522475" y="3375659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93875" y="3375659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65275" y="3375659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12875" y="3375659"/>
            <a:ext cx="74930" cy="0"/>
          </a:xfrm>
          <a:custGeom>
            <a:avLst/>
            <a:gdLst/>
            <a:ahLst/>
            <a:cxnLst/>
            <a:rect l="l" t="t" r="r" b="b"/>
            <a:pathLst>
              <a:path w="74930">
                <a:moveTo>
                  <a:pt x="0" y="0"/>
                </a:moveTo>
                <a:lnTo>
                  <a:pt x="74675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008876" y="3348228"/>
            <a:ext cx="990600" cy="0"/>
          </a:xfrm>
          <a:custGeom>
            <a:avLst/>
            <a:gdLst/>
            <a:ahLst/>
            <a:cxnLst/>
            <a:rect l="l" t="t" r="r" b="b"/>
            <a:pathLst>
              <a:path w="990600">
                <a:moveTo>
                  <a:pt x="0" y="0"/>
                </a:moveTo>
                <a:lnTo>
                  <a:pt x="9906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780276" y="3348228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551676" y="3348228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323076" y="3348228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094476" y="3348228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865876" y="3348228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637276" y="3348228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408676" y="3348228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180076" y="3348228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951476" y="3348228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722876" y="3348228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494276" y="3348228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265676" y="3348228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037076" y="3348228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808476" y="3348228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579876" y="3348228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351276" y="3348228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122676" y="3348228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894076" y="3348228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665476" y="3348228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436876" y="3348228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208276" y="3348228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979676" y="3348228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751076" y="3348228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522475" y="3348228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293875" y="3348228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065275" y="3348228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912875" y="3348228"/>
            <a:ext cx="74930" cy="0"/>
          </a:xfrm>
          <a:custGeom>
            <a:avLst/>
            <a:gdLst/>
            <a:ahLst/>
            <a:cxnLst/>
            <a:rect l="l" t="t" r="r" b="b"/>
            <a:pathLst>
              <a:path w="74930">
                <a:moveTo>
                  <a:pt x="0" y="0"/>
                </a:moveTo>
                <a:lnTo>
                  <a:pt x="74675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008876" y="3319271"/>
            <a:ext cx="990600" cy="0"/>
          </a:xfrm>
          <a:custGeom>
            <a:avLst/>
            <a:gdLst/>
            <a:ahLst/>
            <a:cxnLst/>
            <a:rect l="l" t="t" r="r" b="b"/>
            <a:pathLst>
              <a:path w="990600">
                <a:moveTo>
                  <a:pt x="0" y="0"/>
                </a:moveTo>
                <a:lnTo>
                  <a:pt x="9906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780276" y="3319271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551676" y="3319271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323076" y="3319271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094476" y="3319271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865876" y="3319271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5637276" y="3319271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408676" y="3319271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5180076" y="3319271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951476" y="3319271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4722876" y="3319271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4494276" y="3319271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4265676" y="3319271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4037076" y="3319271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808476" y="3319271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579876" y="3319271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351276" y="3319271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122676" y="3319271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894076" y="3319271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665476" y="3319271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436876" y="3319271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2208276" y="3319271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979676" y="3319271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751076" y="3319271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522475" y="3319271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293875" y="3319271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065275" y="3319271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912875" y="3319271"/>
            <a:ext cx="74930" cy="0"/>
          </a:xfrm>
          <a:custGeom>
            <a:avLst/>
            <a:gdLst/>
            <a:ahLst/>
            <a:cxnLst/>
            <a:rect l="l" t="t" r="r" b="b"/>
            <a:pathLst>
              <a:path w="74930">
                <a:moveTo>
                  <a:pt x="0" y="0"/>
                </a:moveTo>
                <a:lnTo>
                  <a:pt x="74675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6551676" y="3291840"/>
            <a:ext cx="1447800" cy="0"/>
          </a:xfrm>
          <a:custGeom>
            <a:avLst/>
            <a:gdLst/>
            <a:ahLst/>
            <a:cxnLst/>
            <a:rect l="l" t="t" r="r" b="b"/>
            <a:pathLst>
              <a:path w="1447800">
                <a:moveTo>
                  <a:pt x="0" y="0"/>
                </a:moveTo>
                <a:lnTo>
                  <a:pt x="14478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6323076" y="3291840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6094476" y="3291840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5865876" y="3291840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637276" y="3291840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408676" y="3291840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180076" y="3291840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951476" y="3291840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722876" y="3291840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494276" y="3291840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265676" y="3291840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037076" y="3291840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3808476" y="3291840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3579876" y="3291840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3351276" y="3291840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3122676" y="3291840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894076" y="3291840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665476" y="3291840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436876" y="3291840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2208276" y="3291840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979676" y="3291840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751076" y="3291840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1522475" y="3291840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1293875" y="3291840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1065275" y="3291840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912875" y="3291840"/>
            <a:ext cx="74930" cy="0"/>
          </a:xfrm>
          <a:custGeom>
            <a:avLst/>
            <a:gdLst/>
            <a:ahLst/>
            <a:cxnLst/>
            <a:rect l="l" t="t" r="r" b="b"/>
            <a:pathLst>
              <a:path w="74930">
                <a:moveTo>
                  <a:pt x="0" y="0"/>
                </a:moveTo>
                <a:lnTo>
                  <a:pt x="74675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865876" y="3233927"/>
            <a:ext cx="2133600" cy="0"/>
          </a:xfrm>
          <a:custGeom>
            <a:avLst/>
            <a:gdLst/>
            <a:ahLst/>
            <a:cxnLst/>
            <a:rect l="l" t="t" r="r" b="b"/>
            <a:pathLst>
              <a:path w="2133600">
                <a:moveTo>
                  <a:pt x="0" y="0"/>
                </a:moveTo>
                <a:lnTo>
                  <a:pt x="21336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637276" y="3233927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408676" y="3233927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180076" y="3233927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4951476" y="3233927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4722876" y="3233927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4494276" y="3233927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4265676" y="3233927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4037076" y="3233927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3808476" y="3233927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3579876" y="3233927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3351276" y="3233927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3122676" y="3233927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2894076" y="3233927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2665476" y="3233927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2436876" y="3233927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2208276" y="3233927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979676" y="3233927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751076" y="3233927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1522475" y="3233927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1293875" y="3233927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1065275" y="3233927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912875" y="3233927"/>
            <a:ext cx="74930" cy="0"/>
          </a:xfrm>
          <a:custGeom>
            <a:avLst/>
            <a:gdLst/>
            <a:ahLst/>
            <a:cxnLst/>
            <a:rect l="l" t="t" r="r" b="b"/>
            <a:pathLst>
              <a:path w="74930">
                <a:moveTo>
                  <a:pt x="0" y="0"/>
                </a:moveTo>
                <a:lnTo>
                  <a:pt x="74675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4722876" y="3206495"/>
            <a:ext cx="3276600" cy="0"/>
          </a:xfrm>
          <a:custGeom>
            <a:avLst/>
            <a:gdLst/>
            <a:ahLst/>
            <a:cxnLst/>
            <a:rect l="l" t="t" r="r" b="b"/>
            <a:pathLst>
              <a:path w="3276600">
                <a:moveTo>
                  <a:pt x="0" y="0"/>
                </a:moveTo>
                <a:lnTo>
                  <a:pt x="32766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4494276" y="3206495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4265676" y="3206495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4037076" y="3206495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3808476" y="3206495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3579876" y="3206495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3351276" y="3206495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3122676" y="3206495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2894076" y="3206495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2665476" y="3206495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2436876" y="3206495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2208276" y="3206495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1979676" y="3206495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1751076" y="3206495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1522475" y="3206495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1293875" y="3206495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1065275" y="3206495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912875" y="3206495"/>
            <a:ext cx="74930" cy="0"/>
          </a:xfrm>
          <a:custGeom>
            <a:avLst/>
            <a:gdLst/>
            <a:ahLst/>
            <a:cxnLst/>
            <a:rect l="l" t="t" r="r" b="b"/>
            <a:pathLst>
              <a:path w="74930">
                <a:moveTo>
                  <a:pt x="0" y="0"/>
                </a:moveTo>
                <a:lnTo>
                  <a:pt x="74675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808476" y="3177539"/>
            <a:ext cx="4191000" cy="0"/>
          </a:xfrm>
          <a:custGeom>
            <a:avLst/>
            <a:gdLst/>
            <a:ahLst/>
            <a:cxnLst/>
            <a:rect l="l" t="t" r="r" b="b"/>
            <a:pathLst>
              <a:path w="4191000">
                <a:moveTo>
                  <a:pt x="0" y="0"/>
                </a:moveTo>
                <a:lnTo>
                  <a:pt x="41910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579876" y="3177539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3351276" y="3177539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3122676" y="3177539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2894076" y="3177539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2665476" y="3177539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2436876" y="3177539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2208276" y="3177539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1979676" y="3177539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1751076" y="3177539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1522475" y="3177539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1293875" y="3177539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1065275" y="3177539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912875" y="3177539"/>
            <a:ext cx="74930" cy="0"/>
          </a:xfrm>
          <a:custGeom>
            <a:avLst/>
            <a:gdLst/>
            <a:ahLst/>
            <a:cxnLst/>
            <a:rect l="l" t="t" r="r" b="b"/>
            <a:pathLst>
              <a:path w="74930">
                <a:moveTo>
                  <a:pt x="0" y="0"/>
                </a:moveTo>
                <a:lnTo>
                  <a:pt x="74675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3808476" y="3150107"/>
            <a:ext cx="4191000" cy="0"/>
          </a:xfrm>
          <a:custGeom>
            <a:avLst/>
            <a:gdLst/>
            <a:ahLst/>
            <a:cxnLst/>
            <a:rect l="l" t="t" r="r" b="b"/>
            <a:pathLst>
              <a:path w="4191000">
                <a:moveTo>
                  <a:pt x="0" y="0"/>
                </a:moveTo>
                <a:lnTo>
                  <a:pt x="41910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3579876" y="3150107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3351276" y="3150107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3122676" y="3150107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2894076" y="3150107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2665476" y="3150107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2436876" y="3150107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2208276" y="3150107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1979676" y="3150107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1751076" y="3150107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1522475" y="3150107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1293875" y="3150107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1065275" y="3150107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912875" y="3150107"/>
            <a:ext cx="74930" cy="0"/>
          </a:xfrm>
          <a:custGeom>
            <a:avLst/>
            <a:gdLst/>
            <a:ahLst/>
            <a:cxnLst/>
            <a:rect l="l" t="t" r="r" b="b"/>
            <a:pathLst>
              <a:path w="74930">
                <a:moveTo>
                  <a:pt x="0" y="0"/>
                </a:moveTo>
                <a:lnTo>
                  <a:pt x="74675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3122676" y="3093720"/>
            <a:ext cx="4876800" cy="0"/>
          </a:xfrm>
          <a:custGeom>
            <a:avLst/>
            <a:gdLst/>
            <a:ahLst/>
            <a:cxnLst/>
            <a:rect l="l" t="t" r="r" b="b"/>
            <a:pathLst>
              <a:path w="4876800">
                <a:moveTo>
                  <a:pt x="0" y="0"/>
                </a:moveTo>
                <a:lnTo>
                  <a:pt x="48768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2894076" y="3093720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2665476" y="3093720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2436876" y="3093720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2208276" y="3093720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1979676" y="3093720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1751076" y="3093720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1522475" y="3093720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1293875" y="3093720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1065275" y="3093720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912875" y="3093720"/>
            <a:ext cx="74930" cy="0"/>
          </a:xfrm>
          <a:custGeom>
            <a:avLst/>
            <a:gdLst/>
            <a:ahLst/>
            <a:cxnLst/>
            <a:rect l="l" t="t" r="r" b="b"/>
            <a:pathLst>
              <a:path w="74930">
                <a:moveTo>
                  <a:pt x="0" y="0"/>
                </a:moveTo>
                <a:lnTo>
                  <a:pt x="74675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2894076" y="3064764"/>
            <a:ext cx="5105400" cy="0"/>
          </a:xfrm>
          <a:custGeom>
            <a:avLst/>
            <a:gdLst/>
            <a:ahLst/>
            <a:cxnLst/>
            <a:rect l="l" t="t" r="r" b="b"/>
            <a:pathLst>
              <a:path w="5105400">
                <a:moveTo>
                  <a:pt x="0" y="0"/>
                </a:moveTo>
                <a:lnTo>
                  <a:pt x="5105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2665476" y="3064764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2436876" y="3064764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2208276" y="3064764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1979676" y="3064764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1751076" y="3064764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1522475" y="3064764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1293875" y="3064764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1065275" y="3064764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912875" y="3064764"/>
            <a:ext cx="74930" cy="0"/>
          </a:xfrm>
          <a:custGeom>
            <a:avLst/>
            <a:gdLst/>
            <a:ahLst/>
            <a:cxnLst/>
            <a:rect l="l" t="t" r="r" b="b"/>
            <a:pathLst>
              <a:path w="74930">
                <a:moveTo>
                  <a:pt x="0" y="0"/>
                </a:moveTo>
                <a:lnTo>
                  <a:pt x="74675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2894076" y="3037332"/>
            <a:ext cx="5105400" cy="0"/>
          </a:xfrm>
          <a:custGeom>
            <a:avLst/>
            <a:gdLst/>
            <a:ahLst/>
            <a:cxnLst/>
            <a:rect l="l" t="t" r="r" b="b"/>
            <a:pathLst>
              <a:path w="5105400">
                <a:moveTo>
                  <a:pt x="0" y="0"/>
                </a:moveTo>
                <a:lnTo>
                  <a:pt x="5105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2665476" y="3037332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2436876" y="3037332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2208276" y="3037332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1979676" y="3037332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1751076" y="3037332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1522475" y="3037332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1293875" y="3037332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1065275" y="3037332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912875" y="3037332"/>
            <a:ext cx="74930" cy="0"/>
          </a:xfrm>
          <a:custGeom>
            <a:avLst/>
            <a:gdLst/>
            <a:ahLst/>
            <a:cxnLst/>
            <a:rect l="l" t="t" r="r" b="b"/>
            <a:pathLst>
              <a:path w="74930">
                <a:moveTo>
                  <a:pt x="0" y="0"/>
                </a:moveTo>
                <a:lnTo>
                  <a:pt x="74675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2894076" y="3008376"/>
            <a:ext cx="5105400" cy="0"/>
          </a:xfrm>
          <a:custGeom>
            <a:avLst/>
            <a:gdLst/>
            <a:ahLst/>
            <a:cxnLst/>
            <a:rect l="l" t="t" r="r" b="b"/>
            <a:pathLst>
              <a:path w="5105400">
                <a:moveTo>
                  <a:pt x="0" y="0"/>
                </a:moveTo>
                <a:lnTo>
                  <a:pt x="5105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2665476" y="3008376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2436876" y="3008376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2208276" y="3008376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1979676" y="3008376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1751076" y="3008376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1522475" y="3008376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1293875" y="3008376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1065275" y="3008376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912875" y="3008376"/>
            <a:ext cx="74930" cy="0"/>
          </a:xfrm>
          <a:custGeom>
            <a:avLst/>
            <a:gdLst/>
            <a:ahLst/>
            <a:cxnLst/>
            <a:rect l="l" t="t" r="r" b="b"/>
            <a:pathLst>
              <a:path w="74930">
                <a:moveTo>
                  <a:pt x="0" y="0"/>
                </a:moveTo>
                <a:lnTo>
                  <a:pt x="74675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2665476" y="2951988"/>
            <a:ext cx="5334000" cy="0"/>
          </a:xfrm>
          <a:custGeom>
            <a:avLst/>
            <a:gdLst/>
            <a:ahLst/>
            <a:cxnLst/>
            <a:rect l="l" t="t" r="r" b="b"/>
            <a:pathLst>
              <a:path w="5334000">
                <a:moveTo>
                  <a:pt x="0" y="0"/>
                </a:moveTo>
                <a:lnTo>
                  <a:pt x="53340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2436876" y="2951988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2208276" y="2951988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1979676" y="2951988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1751076" y="2951988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1522475" y="2951988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1293875" y="2951988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1065275" y="2951988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912875" y="2951988"/>
            <a:ext cx="74930" cy="0"/>
          </a:xfrm>
          <a:custGeom>
            <a:avLst/>
            <a:gdLst/>
            <a:ahLst/>
            <a:cxnLst/>
            <a:rect l="l" t="t" r="r" b="b"/>
            <a:pathLst>
              <a:path w="74930">
                <a:moveTo>
                  <a:pt x="0" y="0"/>
                </a:moveTo>
                <a:lnTo>
                  <a:pt x="74675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1751076" y="2923032"/>
            <a:ext cx="6248400" cy="0"/>
          </a:xfrm>
          <a:custGeom>
            <a:avLst/>
            <a:gdLst/>
            <a:ahLst/>
            <a:cxnLst/>
            <a:rect l="l" t="t" r="r" b="b"/>
            <a:pathLst>
              <a:path w="6248400">
                <a:moveTo>
                  <a:pt x="0" y="0"/>
                </a:moveTo>
                <a:lnTo>
                  <a:pt x="6248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1522475" y="2923032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1293875" y="2923032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1065275" y="2923032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912875" y="2923032"/>
            <a:ext cx="74930" cy="0"/>
          </a:xfrm>
          <a:custGeom>
            <a:avLst/>
            <a:gdLst/>
            <a:ahLst/>
            <a:cxnLst/>
            <a:rect l="l" t="t" r="r" b="b"/>
            <a:pathLst>
              <a:path w="74930">
                <a:moveTo>
                  <a:pt x="0" y="0"/>
                </a:moveTo>
                <a:lnTo>
                  <a:pt x="74675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1751076" y="2895600"/>
            <a:ext cx="6248400" cy="0"/>
          </a:xfrm>
          <a:custGeom>
            <a:avLst/>
            <a:gdLst/>
            <a:ahLst/>
            <a:cxnLst/>
            <a:rect l="l" t="t" r="r" b="b"/>
            <a:pathLst>
              <a:path w="6248400">
                <a:moveTo>
                  <a:pt x="0" y="0"/>
                </a:moveTo>
                <a:lnTo>
                  <a:pt x="6248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1522475" y="2895600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1293875" y="2895600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1065275" y="2895600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912875" y="2895600"/>
            <a:ext cx="74930" cy="0"/>
          </a:xfrm>
          <a:custGeom>
            <a:avLst/>
            <a:gdLst/>
            <a:ahLst/>
            <a:cxnLst/>
            <a:rect l="l" t="t" r="r" b="b"/>
            <a:pathLst>
              <a:path w="74930">
                <a:moveTo>
                  <a:pt x="0" y="0"/>
                </a:moveTo>
                <a:lnTo>
                  <a:pt x="74675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1522475" y="2866644"/>
            <a:ext cx="6477000" cy="0"/>
          </a:xfrm>
          <a:custGeom>
            <a:avLst/>
            <a:gdLst/>
            <a:ahLst/>
            <a:cxnLst/>
            <a:rect l="l" t="t" r="r" b="b"/>
            <a:pathLst>
              <a:path w="6477000">
                <a:moveTo>
                  <a:pt x="0" y="0"/>
                </a:moveTo>
                <a:lnTo>
                  <a:pt x="64770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1293875" y="2866644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1065275" y="2866644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912875" y="2866644"/>
            <a:ext cx="74930" cy="0"/>
          </a:xfrm>
          <a:custGeom>
            <a:avLst/>
            <a:gdLst/>
            <a:ahLst/>
            <a:cxnLst/>
            <a:rect l="l" t="t" r="r" b="b"/>
            <a:pathLst>
              <a:path w="74930">
                <a:moveTo>
                  <a:pt x="0" y="0"/>
                </a:moveTo>
                <a:lnTo>
                  <a:pt x="74675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1522475" y="2810255"/>
            <a:ext cx="6477000" cy="0"/>
          </a:xfrm>
          <a:custGeom>
            <a:avLst/>
            <a:gdLst/>
            <a:ahLst/>
            <a:cxnLst/>
            <a:rect l="l" t="t" r="r" b="b"/>
            <a:pathLst>
              <a:path w="6477000">
                <a:moveTo>
                  <a:pt x="0" y="0"/>
                </a:moveTo>
                <a:lnTo>
                  <a:pt x="64770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1293875" y="2810255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1065275" y="2810255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912875" y="2810255"/>
            <a:ext cx="74930" cy="0"/>
          </a:xfrm>
          <a:custGeom>
            <a:avLst/>
            <a:gdLst/>
            <a:ahLst/>
            <a:cxnLst/>
            <a:rect l="l" t="t" r="r" b="b"/>
            <a:pathLst>
              <a:path w="74930">
                <a:moveTo>
                  <a:pt x="0" y="0"/>
                </a:moveTo>
                <a:lnTo>
                  <a:pt x="74675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1522475" y="2781300"/>
            <a:ext cx="6477000" cy="0"/>
          </a:xfrm>
          <a:custGeom>
            <a:avLst/>
            <a:gdLst/>
            <a:ahLst/>
            <a:cxnLst/>
            <a:rect l="l" t="t" r="r" b="b"/>
            <a:pathLst>
              <a:path w="6477000">
                <a:moveTo>
                  <a:pt x="0" y="0"/>
                </a:moveTo>
                <a:lnTo>
                  <a:pt x="64770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1293875" y="2781300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1065275" y="2781300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912875" y="2781300"/>
            <a:ext cx="74930" cy="0"/>
          </a:xfrm>
          <a:custGeom>
            <a:avLst/>
            <a:gdLst/>
            <a:ahLst/>
            <a:cxnLst/>
            <a:rect l="l" t="t" r="r" b="b"/>
            <a:pathLst>
              <a:path w="74930">
                <a:moveTo>
                  <a:pt x="0" y="0"/>
                </a:moveTo>
                <a:lnTo>
                  <a:pt x="74675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1293875" y="2753867"/>
            <a:ext cx="6705600" cy="0"/>
          </a:xfrm>
          <a:custGeom>
            <a:avLst/>
            <a:gdLst/>
            <a:ahLst/>
            <a:cxnLst/>
            <a:rect l="l" t="t" r="r" b="b"/>
            <a:pathLst>
              <a:path w="6705600">
                <a:moveTo>
                  <a:pt x="0" y="0"/>
                </a:moveTo>
                <a:lnTo>
                  <a:pt x="67056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1065275" y="2753867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912875" y="2753867"/>
            <a:ext cx="74930" cy="0"/>
          </a:xfrm>
          <a:custGeom>
            <a:avLst/>
            <a:gdLst/>
            <a:ahLst/>
            <a:cxnLst/>
            <a:rect l="l" t="t" r="r" b="b"/>
            <a:pathLst>
              <a:path w="74930">
                <a:moveTo>
                  <a:pt x="0" y="0"/>
                </a:moveTo>
                <a:lnTo>
                  <a:pt x="74675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1293875" y="2724911"/>
            <a:ext cx="6705600" cy="0"/>
          </a:xfrm>
          <a:custGeom>
            <a:avLst/>
            <a:gdLst/>
            <a:ahLst/>
            <a:cxnLst/>
            <a:rect l="l" t="t" r="r" b="b"/>
            <a:pathLst>
              <a:path w="6705600">
                <a:moveTo>
                  <a:pt x="0" y="0"/>
                </a:moveTo>
                <a:lnTo>
                  <a:pt x="67056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1065275" y="2724911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912875" y="2724911"/>
            <a:ext cx="74930" cy="0"/>
          </a:xfrm>
          <a:custGeom>
            <a:avLst/>
            <a:gdLst/>
            <a:ahLst/>
            <a:cxnLst/>
            <a:rect l="l" t="t" r="r" b="b"/>
            <a:pathLst>
              <a:path w="74930">
                <a:moveTo>
                  <a:pt x="0" y="0"/>
                </a:moveTo>
                <a:lnTo>
                  <a:pt x="74675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1293875" y="2668523"/>
            <a:ext cx="6705600" cy="0"/>
          </a:xfrm>
          <a:custGeom>
            <a:avLst/>
            <a:gdLst/>
            <a:ahLst/>
            <a:cxnLst/>
            <a:rect l="l" t="t" r="r" b="b"/>
            <a:pathLst>
              <a:path w="6705600">
                <a:moveTo>
                  <a:pt x="0" y="0"/>
                </a:moveTo>
                <a:lnTo>
                  <a:pt x="67056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1065275" y="2668523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912875" y="2668523"/>
            <a:ext cx="74930" cy="0"/>
          </a:xfrm>
          <a:custGeom>
            <a:avLst/>
            <a:gdLst/>
            <a:ahLst/>
            <a:cxnLst/>
            <a:rect l="l" t="t" r="r" b="b"/>
            <a:pathLst>
              <a:path w="74930">
                <a:moveTo>
                  <a:pt x="0" y="0"/>
                </a:moveTo>
                <a:lnTo>
                  <a:pt x="74675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1293875" y="2641092"/>
            <a:ext cx="6705600" cy="0"/>
          </a:xfrm>
          <a:custGeom>
            <a:avLst/>
            <a:gdLst/>
            <a:ahLst/>
            <a:cxnLst/>
            <a:rect l="l" t="t" r="r" b="b"/>
            <a:pathLst>
              <a:path w="6705600">
                <a:moveTo>
                  <a:pt x="0" y="0"/>
                </a:moveTo>
                <a:lnTo>
                  <a:pt x="67056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1065275" y="2641092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912875" y="2641092"/>
            <a:ext cx="74930" cy="0"/>
          </a:xfrm>
          <a:custGeom>
            <a:avLst/>
            <a:gdLst/>
            <a:ahLst/>
            <a:cxnLst/>
            <a:rect l="l" t="t" r="r" b="b"/>
            <a:pathLst>
              <a:path w="74930">
                <a:moveTo>
                  <a:pt x="0" y="0"/>
                </a:moveTo>
                <a:lnTo>
                  <a:pt x="74675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1293875" y="2612135"/>
            <a:ext cx="6705600" cy="0"/>
          </a:xfrm>
          <a:custGeom>
            <a:avLst/>
            <a:gdLst/>
            <a:ahLst/>
            <a:cxnLst/>
            <a:rect l="l" t="t" r="r" b="b"/>
            <a:pathLst>
              <a:path w="6705600">
                <a:moveTo>
                  <a:pt x="0" y="0"/>
                </a:moveTo>
                <a:lnTo>
                  <a:pt x="67056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1065275" y="2612135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912875" y="2612135"/>
            <a:ext cx="74930" cy="0"/>
          </a:xfrm>
          <a:custGeom>
            <a:avLst/>
            <a:gdLst/>
            <a:ahLst/>
            <a:cxnLst/>
            <a:rect l="l" t="t" r="r" b="b"/>
            <a:pathLst>
              <a:path w="74930">
                <a:moveTo>
                  <a:pt x="0" y="0"/>
                </a:moveTo>
                <a:lnTo>
                  <a:pt x="74675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1293875" y="2584704"/>
            <a:ext cx="6705600" cy="0"/>
          </a:xfrm>
          <a:custGeom>
            <a:avLst/>
            <a:gdLst/>
            <a:ahLst/>
            <a:cxnLst/>
            <a:rect l="l" t="t" r="r" b="b"/>
            <a:pathLst>
              <a:path w="6705600">
                <a:moveTo>
                  <a:pt x="0" y="0"/>
                </a:moveTo>
                <a:lnTo>
                  <a:pt x="67056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1065275" y="2584704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912875" y="2584704"/>
            <a:ext cx="74930" cy="0"/>
          </a:xfrm>
          <a:custGeom>
            <a:avLst/>
            <a:gdLst/>
            <a:ahLst/>
            <a:cxnLst/>
            <a:rect l="l" t="t" r="r" b="b"/>
            <a:pathLst>
              <a:path w="74930">
                <a:moveTo>
                  <a:pt x="0" y="0"/>
                </a:moveTo>
                <a:lnTo>
                  <a:pt x="74675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1065275" y="2526792"/>
            <a:ext cx="6934200" cy="0"/>
          </a:xfrm>
          <a:custGeom>
            <a:avLst/>
            <a:gdLst/>
            <a:ahLst/>
            <a:cxnLst/>
            <a:rect l="l" t="t" r="r" b="b"/>
            <a:pathLst>
              <a:path w="6934200">
                <a:moveTo>
                  <a:pt x="0" y="0"/>
                </a:moveTo>
                <a:lnTo>
                  <a:pt x="69342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912875" y="2526792"/>
            <a:ext cx="74930" cy="0"/>
          </a:xfrm>
          <a:custGeom>
            <a:avLst/>
            <a:gdLst/>
            <a:ahLst/>
            <a:cxnLst/>
            <a:rect l="l" t="t" r="r" b="b"/>
            <a:pathLst>
              <a:path w="74930">
                <a:moveTo>
                  <a:pt x="0" y="0"/>
                </a:moveTo>
                <a:lnTo>
                  <a:pt x="74675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1065275" y="2499360"/>
            <a:ext cx="6934200" cy="0"/>
          </a:xfrm>
          <a:custGeom>
            <a:avLst/>
            <a:gdLst/>
            <a:ahLst/>
            <a:cxnLst/>
            <a:rect l="l" t="t" r="r" b="b"/>
            <a:pathLst>
              <a:path w="6934200">
                <a:moveTo>
                  <a:pt x="0" y="0"/>
                </a:moveTo>
                <a:lnTo>
                  <a:pt x="69342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912875" y="2499360"/>
            <a:ext cx="74930" cy="0"/>
          </a:xfrm>
          <a:custGeom>
            <a:avLst/>
            <a:gdLst/>
            <a:ahLst/>
            <a:cxnLst/>
            <a:rect l="l" t="t" r="r" b="b"/>
            <a:pathLst>
              <a:path w="74930">
                <a:moveTo>
                  <a:pt x="0" y="0"/>
                </a:moveTo>
                <a:lnTo>
                  <a:pt x="74675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1065275" y="2470404"/>
            <a:ext cx="6934200" cy="0"/>
          </a:xfrm>
          <a:custGeom>
            <a:avLst/>
            <a:gdLst/>
            <a:ahLst/>
            <a:cxnLst/>
            <a:rect l="l" t="t" r="r" b="b"/>
            <a:pathLst>
              <a:path w="6934200">
                <a:moveTo>
                  <a:pt x="0" y="0"/>
                </a:moveTo>
                <a:lnTo>
                  <a:pt x="693420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912875" y="2470404"/>
            <a:ext cx="74930" cy="0"/>
          </a:xfrm>
          <a:custGeom>
            <a:avLst/>
            <a:gdLst/>
            <a:ahLst/>
            <a:cxnLst/>
            <a:rect l="l" t="t" r="r" b="b"/>
            <a:pathLst>
              <a:path w="74930">
                <a:moveTo>
                  <a:pt x="0" y="0"/>
                </a:moveTo>
                <a:lnTo>
                  <a:pt x="74675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6094476" y="3262884"/>
            <a:ext cx="1905000" cy="0"/>
          </a:xfrm>
          <a:custGeom>
            <a:avLst/>
            <a:gdLst/>
            <a:ahLst/>
            <a:cxnLst/>
            <a:rect l="l" t="t" r="r" b="b"/>
            <a:pathLst>
              <a:path w="1905000">
                <a:moveTo>
                  <a:pt x="0" y="0"/>
                </a:moveTo>
                <a:lnTo>
                  <a:pt x="19050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5865876" y="3262884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5637276" y="3262884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5408676" y="3262884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5180076" y="3262884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4951476" y="3262884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4722876" y="3262884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4494276" y="3262884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4265676" y="3262884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4037076" y="3262884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3808476" y="3262884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3579876" y="3262884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3351276" y="3262884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3122676" y="3262884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2894076" y="3262884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2665476" y="3262884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2436876" y="3262884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2208276" y="3262884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1979676" y="3262884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1751076" y="3262884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1522475" y="3262884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1293875" y="3262884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1065275" y="3262884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912875" y="3262884"/>
            <a:ext cx="74930" cy="0"/>
          </a:xfrm>
          <a:custGeom>
            <a:avLst/>
            <a:gdLst/>
            <a:ahLst/>
            <a:cxnLst/>
            <a:rect l="l" t="t" r="r" b="b"/>
            <a:pathLst>
              <a:path w="74930">
                <a:moveTo>
                  <a:pt x="0" y="0"/>
                </a:moveTo>
                <a:lnTo>
                  <a:pt x="74675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3579876" y="3121151"/>
            <a:ext cx="4419600" cy="0"/>
          </a:xfrm>
          <a:custGeom>
            <a:avLst/>
            <a:gdLst/>
            <a:ahLst/>
            <a:cxnLst/>
            <a:rect l="l" t="t" r="r" b="b"/>
            <a:pathLst>
              <a:path w="4419600">
                <a:moveTo>
                  <a:pt x="0" y="0"/>
                </a:moveTo>
                <a:lnTo>
                  <a:pt x="44196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3351276" y="3121151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3122676" y="3121151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2894076" y="3121151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2665476" y="3121151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2436876" y="3121151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2208276" y="3121151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1979676" y="3121151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1751076" y="3121151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1522475" y="3121151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1293875" y="3121151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1065275" y="3121151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912875" y="3121151"/>
            <a:ext cx="74930" cy="0"/>
          </a:xfrm>
          <a:custGeom>
            <a:avLst/>
            <a:gdLst/>
            <a:ahLst/>
            <a:cxnLst/>
            <a:rect l="l" t="t" r="r" b="b"/>
            <a:pathLst>
              <a:path w="74930">
                <a:moveTo>
                  <a:pt x="0" y="0"/>
                </a:moveTo>
                <a:lnTo>
                  <a:pt x="74675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2894076" y="2979420"/>
            <a:ext cx="5105400" cy="0"/>
          </a:xfrm>
          <a:custGeom>
            <a:avLst/>
            <a:gdLst/>
            <a:ahLst/>
            <a:cxnLst/>
            <a:rect l="l" t="t" r="r" b="b"/>
            <a:pathLst>
              <a:path w="5105400">
                <a:moveTo>
                  <a:pt x="0" y="0"/>
                </a:moveTo>
                <a:lnTo>
                  <a:pt x="51054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2665476" y="2979420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2436876" y="2979420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2208276" y="2979420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1979676" y="2979420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1751076" y="2979420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1522475" y="2979420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1293875" y="2979420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1065275" y="2979420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912875" y="2979420"/>
            <a:ext cx="74930" cy="0"/>
          </a:xfrm>
          <a:custGeom>
            <a:avLst/>
            <a:gdLst/>
            <a:ahLst/>
            <a:cxnLst/>
            <a:rect l="l" t="t" r="r" b="b"/>
            <a:pathLst>
              <a:path w="74930">
                <a:moveTo>
                  <a:pt x="0" y="0"/>
                </a:moveTo>
                <a:lnTo>
                  <a:pt x="74675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1522475" y="2839211"/>
            <a:ext cx="6477000" cy="0"/>
          </a:xfrm>
          <a:custGeom>
            <a:avLst/>
            <a:gdLst/>
            <a:ahLst/>
            <a:cxnLst/>
            <a:rect l="l" t="t" r="r" b="b"/>
            <a:pathLst>
              <a:path w="6477000">
                <a:moveTo>
                  <a:pt x="0" y="0"/>
                </a:moveTo>
                <a:lnTo>
                  <a:pt x="64770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1293875" y="2839211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1065275" y="2839211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912875" y="2839211"/>
            <a:ext cx="74930" cy="0"/>
          </a:xfrm>
          <a:custGeom>
            <a:avLst/>
            <a:gdLst/>
            <a:ahLst/>
            <a:cxnLst/>
            <a:rect l="l" t="t" r="r" b="b"/>
            <a:pathLst>
              <a:path w="74930">
                <a:moveTo>
                  <a:pt x="0" y="0"/>
                </a:moveTo>
                <a:lnTo>
                  <a:pt x="74675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1293875" y="2697479"/>
            <a:ext cx="6705600" cy="0"/>
          </a:xfrm>
          <a:custGeom>
            <a:avLst/>
            <a:gdLst/>
            <a:ahLst/>
            <a:cxnLst/>
            <a:rect l="l" t="t" r="r" b="b"/>
            <a:pathLst>
              <a:path w="6705600">
                <a:moveTo>
                  <a:pt x="0" y="0"/>
                </a:moveTo>
                <a:lnTo>
                  <a:pt x="67056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1065275" y="2697479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912875" y="2697479"/>
            <a:ext cx="74930" cy="0"/>
          </a:xfrm>
          <a:custGeom>
            <a:avLst/>
            <a:gdLst/>
            <a:ahLst/>
            <a:cxnLst/>
            <a:rect l="l" t="t" r="r" b="b"/>
            <a:pathLst>
              <a:path w="74930">
                <a:moveTo>
                  <a:pt x="0" y="0"/>
                </a:moveTo>
                <a:lnTo>
                  <a:pt x="74675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1293875" y="2555748"/>
            <a:ext cx="6705600" cy="0"/>
          </a:xfrm>
          <a:custGeom>
            <a:avLst/>
            <a:gdLst/>
            <a:ahLst/>
            <a:cxnLst/>
            <a:rect l="l" t="t" r="r" b="b"/>
            <a:pathLst>
              <a:path w="6705600">
                <a:moveTo>
                  <a:pt x="0" y="0"/>
                </a:moveTo>
                <a:lnTo>
                  <a:pt x="67056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1065275" y="2555748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912875" y="2555748"/>
            <a:ext cx="74930" cy="0"/>
          </a:xfrm>
          <a:custGeom>
            <a:avLst/>
            <a:gdLst/>
            <a:ahLst/>
            <a:cxnLst/>
            <a:rect l="l" t="t" r="r" b="b"/>
            <a:pathLst>
              <a:path w="74930">
                <a:moveTo>
                  <a:pt x="0" y="0"/>
                </a:moveTo>
                <a:lnTo>
                  <a:pt x="74675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1026413" y="2461260"/>
            <a:ext cx="0" cy="943610"/>
          </a:xfrm>
          <a:custGeom>
            <a:avLst/>
            <a:gdLst/>
            <a:ahLst/>
            <a:cxnLst/>
            <a:rect l="l" t="t" r="r" b="b"/>
            <a:pathLst>
              <a:path h="943610">
                <a:moveTo>
                  <a:pt x="0" y="0"/>
                </a:moveTo>
                <a:lnTo>
                  <a:pt x="0" y="943356"/>
                </a:lnTo>
              </a:path>
            </a:pathLst>
          </a:custGeom>
          <a:ln w="77723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1255775" y="2542032"/>
            <a:ext cx="0" cy="862965"/>
          </a:xfrm>
          <a:custGeom>
            <a:avLst/>
            <a:gdLst/>
            <a:ahLst/>
            <a:cxnLst/>
            <a:rect l="l" t="t" r="r" b="b"/>
            <a:pathLst>
              <a:path h="862964">
                <a:moveTo>
                  <a:pt x="0" y="0"/>
                </a:moveTo>
                <a:lnTo>
                  <a:pt x="0" y="862584"/>
                </a:lnTo>
              </a:path>
            </a:pathLst>
          </a:custGeom>
          <a:ln w="762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1484375" y="2770632"/>
            <a:ext cx="0" cy="634365"/>
          </a:xfrm>
          <a:custGeom>
            <a:avLst/>
            <a:gdLst/>
            <a:ahLst/>
            <a:cxnLst/>
            <a:rect l="l" t="t" r="r" b="b"/>
            <a:pathLst>
              <a:path h="634364">
                <a:moveTo>
                  <a:pt x="0" y="0"/>
                </a:moveTo>
                <a:lnTo>
                  <a:pt x="0" y="633984"/>
                </a:lnTo>
              </a:path>
            </a:pathLst>
          </a:custGeom>
          <a:ln w="762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1712976" y="2878835"/>
            <a:ext cx="0" cy="525780"/>
          </a:xfrm>
          <a:custGeom>
            <a:avLst/>
            <a:gdLst/>
            <a:ahLst/>
            <a:cxnLst/>
            <a:rect l="l" t="t" r="r" b="b"/>
            <a:pathLst>
              <a:path h="525779">
                <a:moveTo>
                  <a:pt x="0" y="0"/>
                </a:moveTo>
                <a:lnTo>
                  <a:pt x="0" y="525780"/>
                </a:lnTo>
              </a:path>
            </a:pathLst>
          </a:custGeom>
          <a:ln w="762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1941576" y="2919983"/>
            <a:ext cx="0" cy="485140"/>
          </a:xfrm>
          <a:custGeom>
            <a:avLst/>
            <a:gdLst/>
            <a:ahLst/>
            <a:cxnLst/>
            <a:rect l="l" t="t" r="r" b="b"/>
            <a:pathLst>
              <a:path h="485139">
                <a:moveTo>
                  <a:pt x="0" y="0"/>
                </a:moveTo>
                <a:lnTo>
                  <a:pt x="0" y="484632"/>
                </a:lnTo>
              </a:path>
            </a:pathLst>
          </a:custGeom>
          <a:ln w="762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2170176" y="2919983"/>
            <a:ext cx="0" cy="485140"/>
          </a:xfrm>
          <a:custGeom>
            <a:avLst/>
            <a:gdLst/>
            <a:ahLst/>
            <a:cxnLst/>
            <a:rect l="l" t="t" r="r" b="b"/>
            <a:pathLst>
              <a:path h="485139">
                <a:moveTo>
                  <a:pt x="0" y="0"/>
                </a:moveTo>
                <a:lnTo>
                  <a:pt x="0" y="484632"/>
                </a:lnTo>
              </a:path>
            </a:pathLst>
          </a:custGeom>
          <a:ln w="762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2398776" y="2932176"/>
            <a:ext cx="0" cy="472440"/>
          </a:xfrm>
          <a:custGeom>
            <a:avLst/>
            <a:gdLst/>
            <a:ahLst/>
            <a:cxnLst/>
            <a:rect l="l" t="t" r="r" b="b"/>
            <a:pathLst>
              <a:path h="472439">
                <a:moveTo>
                  <a:pt x="0" y="0"/>
                </a:moveTo>
                <a:lnTo>
                  <a:pt x="0" y="472440"/>
                </a:lnTo>
              </a:path>
            </a:pathLst>
          </a:custGeom>
          <a:ln w="762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2627376" y="2945892"/>
            <a:ext cx="0" cy="459105"/>
          </a:xfrm>
          <a:custGeom>
            <a:avLst/>
            <a:gdLst/>
            <a:ahLst/>
            <a:cxnLst/>
            <a:rect l="l" t="t" r="r" b="b"/>
            <a:pathLst>
              <a:path h="459104">
                <a:moveTo>
                  <a:pt x="0" y="0"/>
                </a:moveTo>
                <a:lnTo>
                  <a:pt x="0" y="458724"/>
                </a:lnTo>
              </a:path>
            </a:pathLst>
          </a:custGeom>
          <a:ln w="762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2855976" y="2959607"/>
            <a:ext cx="0" cy="445134"/>
          </a:xfrm>
          <a:custGeom>
            <a:avLst/>
            <a:gdLst/>
            <a:ahLst/>
            <a:cxnLst/>
            <a:rect l="l" t="t" r="r" b="b"/>
            <a:pathLst>
              <a:path h="445135">
                <a:moveTo>
                  <a:pt x="0" y="0"/>
                </a:moveTo>
                <a:lnTo>
                  <a:pt x="0" y="445008"/>
                </a:lnTo>
              </a:path>
            </a:pathLst>
          </a:custGeom>
          <a:ln w="762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3084576" y="3067811"/>
            <a:ext cx="0" cy="337185"/>
          </a:xfrm>
          <a:custGeom>
            <a:avLst/>
            <a:gdLst/>
            <a:ahLst/>
            <a:cxnLst/>
            <a:rect l="l" t="t" r="r" b="b"/>
            <a:pathLst>
              <a:path h="337185">
                <a:moveTo>
                  <a:pt x="0" y="0"/>
                </a:moveTo>
                <a:lnTo>
                  <a:pt x="0" y="336804"/>
                </a:lnTo>
              </a:path>
            </a:pathLst>
          </a:custGeom>
          <a:ln w="762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3313176" y="3095244"/>
            <a:ext cx="0" cy="309880"/>
          </a:xfrm>
          <a:custGeom>
            <a:avLst/>
            <a:gdLst/>
            <a:ahLst/>
            <a:cxnLst/>
            <a:rect l="l" t="t" r="r" b="b"/>
            <a:pathLst>
              <a:path h="309879">
                <a:moveTo>
                  <a:pt x="0" y="0"/>
                </a:moveTo>
                <a:lnTo>
                  <a:pt x="0" y="309372"/>
                </a:lnTo>
              </a:path>
            </a:pathLst>
          </a:custGeom>
          <a:ln w="762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3541776" y="3107435"/>
            <a:ext cx="0" cy="297180"/>
          </a:xfrm>
          <a:custGeom>
            <a:avLst/>
            <a:gdLst/>
            <a:ahLst/>
            <a:cxnLst/>
            <a:rect l="l" t="t" r="r" b="b"/>
            <a:pathLst>
              <a:path h="297179">
                <a:moveTo>
                  <a:pt x="0" y="0"/>
                </a:moveTo>
                <a:lnTo>
                  <a:pt x="0" y="297180"/>
                </a:lnTo>
              </a:path>
            </a:pathLst>
          </a:custGeom>
          <a:ln w="762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3770376" y="3134867"/>
            <a:ext cx="0" cy="269875"/>
          </a:xfrm>
          <a:custGeom>
            <a:avLst/>
            <a:gdLst/>
            <a:ahLst/>
            <a:cxnLst/>
            <a:rect l="l" t="t" r="r" b="b"/>
            <a:pathLst>
              <a:path h="269875">
                <a:moveTo>
                  <a:pt x="0" y="0"/>
                </a:moveTo>
                <a:lnTo>
                  <a:pt x="0" y="269748"/>
                </a:lnTo>
              </a:path>
            </a:pathLst>
          </a:custGeom>
          <a:ln w="762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3998976" y="3176016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0"/>
                </a:moveTo>
                <a:lnTo>
                  <a:pt x="0" y="228600"/>
                </a:lnTo>
              </a:path>
            </a:pathLst>
          </a:custGeom>
          <a:ln w="762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4227576" y="3201923"/>
            <a:ext cx="0" cy="203200"/>
          </a:xfrm>
          <a:custGeom>
            <a:avLst/>
            <a:gdLst/>
            <a:ahLst/>
            <a:cxnLst/>
            <a:rect l="l" t="t" r="r" b="b"/>
            <a:pathLst>
              <a:path h="203200">
                <a:moveTo>
                  <a:pt x="0" y="0"/>
                </a:moveTo>
                <a:lnTo>
                  <a:pt x="0" y="202692"/>
                </a:lnTo>
              </a:path>
            </a:pathLst>
          </a:custGeom>
          <a:ln w="762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4456176" y="3201923"/>
            <a:ext cx="0" cy="203200"/>
          </a:xfrm>
          <a:custGeom>
            <a:avLst/>
            <a:gdLst/>
            <a:ahLst/>
            <a:cxnLst/>
            <a:rect l="l" t="t" r="r" b="b"/>
            <a:pathLst>
              <a:path h="203200">
                <a:moveTo>
                  <a:pt x="0" y="0"/>
                </a:moveTo>
                <a:lnTo>
                  <a:pt x="0" y="202692"/>
                </a:lnTo>
              </a:path>
            </a:pathLst>
          </a:custGeom>
          <a:ln w="762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4684776" y="3201923"/>
            <a:ext cx="0" cy="203200"/>
          </a:xfrm>
          <a:custGeom>
            <a:avLst/>
            <a:gdLst/>
            <a:ahLst/>
            <a:cxnLst/>
            <a:rect l="l" t="t" r="r" b="b"/>
            <a:pathLst>
              <a:path h="203200">
                <a:moveTo>
                  <a:pt x="0" y="0"/>
                </a:moveTo>
                <a:lnTo>
                  <a:pt x="0" y="202692"/>
                </a:lnTo>
              </a:path>
            </a:pathLst>
          </a:custGeom>
          <a:ln w="762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4913376" y="3215639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6"/>
                </a:lnTo>
              </a:path>
            </a:pathLst>
          </a:custGeom>
          <a:ln w="762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5141976" y="3215639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6"/>
                </a:lnTo>
              </a:path>
            </a:pathLst>
          </a:custGeom>
          <a:ln w="762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5370576" y="3215639"/>
            <a:ext cx="0" cy="189230"/>
          </a:xfrm>
          <a:custGeom>
            <a:avLst/>
            <a:gdLst/>
            <a:ahLst/>
            <a:cxnLst/>
            <a:rect l="l" t="t" r="r" b="b"/>
            <a:pathLst>
              <a:path h="189229">
                <a:moveTo>
                  <a:pt x="0" y="0"/>
                </a:moveTo>
                <a:lnTo>
                  <a:pt x="0" y="188976"/>
                </a:lnTo>
              </a:path>
            </a:pathLst>
          </a:custGeom>
          <a:ln w="762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5599176" y="3229355"/>
            <a:ext cx="0" cy="175260"/>
          </a:xfrm>
          <a:custGeom>
            <a:avLst/>
            <a:gdLst/>
            <a:ahLst/>
            <a:cxnLst/>
            <a:rect l="l" t="t" r="r" b="b"/>
            <a:pathLst>
              <a:path h="175260">
                <a:moveTo>
                  <a:pt x="0" y="0"/>
                </a:moveTo>
                <a:lnTo>
                  <a:pt x="0" y="175260"/>
                </a:lnTo>
              </a:path>
            </a:pathLst>
          </a:custGeom>
          <a:ln w="762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5827776" y="3229355"/>
            <a:ext cx="0" cy="175260"/>
          </a:xfrm>
          <a:custGeom>
            <a:avLst/>
            <a:gdLst/>
            <a:ahLst/>
            <a:cxnLst/>
            <a:rect l="l" t="t" r="r" b="b"/>
            <a:pathLst>
              <a:path h="175260">
                <a:moveTo>
                  <a:pt x="0" y="0"/>
                </a:moveTo>
                <a:lnTo>
                  <a:pt x="0" y="175260"/>
                </a:lnTo>
              </a:path>
            </a:pathLst>
          </a:custGeom>
          <a:ln w="762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6056376" y="3243072"/>
            <a:ext cx="0" cy="161925"/>
          </a:xfrm>
          <a:custGeom>
            <a:avLst/>
            <a:gdLst/>
            <a:ahLst/>
            <a:cxnLst/>
            <a:rect l="l" t="t" r="r" b="b"/>
            <a:pathLst>
              <a:path h="161925">
                <a:moveTo>
                  <a:pt x="0" y="0"/>
                </a:moveTo>
                <a:lnTo>
                  <a:pt x="0" y="161544"/>
                </a:lnTo>
              </a:path>
            </a:pathLst>
          </a:custGeom>
          <a:ln w="762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6284976" y="3282696"/>
            <a:ext cx="0" cy="121920"/>
          </a:xfrm>
          <a:custGeom>
            <a:avLst/>
            <a:gdLst/>
            <a:ahLst/>
            <a:cxnLst/>
            <a:rect l="l" t="t" r="r" b="b"/>
            <a:pathLst>
              <a:path h="121920">
                <a:moveTo>
                  <a:pt x="0" y="0"/>
                </a:moveTo>
                <a:lnTo>
                  <a:pt x="0" y="121919"/>
                </a:lnTo>
              </a:path>
            </a:pathLst>
          </a:custGeom>
          <a:ln w="762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6513576" y="3282696"/>
            <a:ext cx="0" cy="121920"/>
          </a:xfrm>
          <a:custGeom>
            <a:avLst/>
            <a:gdLst/>
            <a:ahLst/>
            <a:cxnLst/>
            <a:rect l="l" t="t" r="r" b="b"/>
            <a:pathLst>
              <a:path h="121920">
                <a:moveTo>
                  <a:pt x="0" y="0"/>
                </a:moveTo>
                <a:lnTo>
                  <a:pt x="0" y="121919"/>
                </a:lnTo>
              </a:path>
            </a:pathLst>
          </a:custGeom>
          <a:ln w="762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6742176" y="3310128"/>
            <a:ext cx="0" cy="94615"/>
          </a:xfrm>
          <a:custGeom>
            <a:avLst/>
            <a:gdLst/>
            <a:ahLst/>
            <a:cxnLst/>
            <a:rect l="l" t="t" r="r" b="b"/>
            <a:pathLst>
              <a:path h="94614">
                <a:moveTo>
                  <a:pt x="0" y="0"/>
                </a:moveTo>
                <a:lnTo>
                  <a:pt x="0" y="94488"/>
                </a:lnTo>
              </a:path>
            </a:pathLst>
          </a:custGeom>
          <a:ln w="762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6970776" y="3310128"/>
            <a:ext cx="0" cy="94615"/>
          </a:xfrm>
          <a:custGeom>
            <a:avLst/>
            <a:gdLst/>
            <a:ahLst/>
            <a:cxnLst/>
            <a:rect l="l" t="t" r="r" b="b"/>
            <a:pathLst>
              <a:path h="94614">
                <a:moveTo>
                  <a:pt x="0" y="0"/>
                </a:moveTo>
                <a:lnTo>
                  <a:pt x="0" y="94488"/>
                </a:lnTo>
              </a:path>
            </a:pathLst>
          </a:custGeom>
          <a:ln w="762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7161276" y="3349752"/>
            <a:ext cx="76200" cy="55244"/>
          </a:xfrm>
          <a:custGeom>
            <a:avLst/>
            <a:gdLst/>
            <a:ahLst/>
            <a:cxnLst/>
            <a:rect l="l" t="t" r="r" b="b"/>
            <a:pathLst>
              <a:path w="76200" h="55245">
                <a:moveTo>
                  <a:pt x="76200" y="0"/>
                </a:moveTo>
                <a:lnTo>
                  <a:pt x="0" y="0"/>
                </a:lnTo>
                <a:lnTo>
                  <a:pt x="0" y="54864"/>
                </a:lnTo>
                <a:lnTo>
                  <a:pt x="76200" y="54864"/>
                </a:lnTo>
                <a:lnTo>
                  <a:pt x="7620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7389876" y="3363467"/>
            <a:ext cx="76200" cy="41275"/>
          </a:xfrm>
          <a:custGeom>
            <a:avLst/>
            <a:gdLst/>
            <a:ahLst/>
            <a:cxnLst/>
            <a:rect l="l" t="t" r="r" b="b"/>
            <a:pathLst>
              <a:path w="76200" h="41275">
                <a:moveTo>
                  <a:pt x="76200" y="0"/>
                </a:moveTo>
                <a:lnTo>
                  <a:pt x="0" y="0"/>
                </a:lnTo>
                <a:lnTo>
                  <a:pt x="0" y="41147"/>
                </a:lnTo>
                <a:lnTo>
                  <a:pt x="76200" y="41147"/>
                </a:lnTo>
                <a:lnTo>
                  <a:pt x="7620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7618476" y="3363467"/>
            <a:ext cx="76200" cy="41275"/>
          </a:xfrm>
          <a:custGeom>
            <a:avLst/>
            <a:gdLst/>
            <a:ahLst/>
            <a:cxnLst/>
            <a:rect l="l" t="t" r="r" b="b"/>
            <a:pathLst>
              <a:path w="76200" h="41275">
                <a:moveTo>
                  <a:pt x="76200" y="0"/>
                </a:moveTo>
                <a:lnTo>
                  <a:pt x="0" y="0"/>
                </a:lnTo>
                <a:lnTo>
                  <a:pt x="0" y="41147"/>
                </a:lnTo>
                <a:lnTo>
                  <a:pt x="76200" y="41147"/>
                </a:lnTo>
                <a:lnTo>
                  <a:pt x="7620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7847076" y="3377184"/>
            <a:ext cx="76200" cy="27940"/>
          </a:xfrm>
          <a:custGeom>
            <a:avLst/>
            <a:gdLst/>
            <a:ahLst/>
            <a:cxnLst/>
            <a:rect l="l" t="t" r="r" b="b"/>
            <a:pathLst>
              <a:path w="76200" h="27939">
                <a:moveTo>
                  <a:pt x="76200" y="0"/>
                </a:moveTo>
                <a:lnTo>
                  <a:pt x="0" y="0"/>
                </a:lnTo>
                <a:lnTo>
                  <a:pt x="0" y="27432"/>
                </a:lnTo>
                <a:lnTo>
                  <a:pt x="76200" y="27432"/>
                </a:lnTo>
                <a:lnTo>
                  <a:pt x="7620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912875" y="3404615"/>
            <a:ext cx="7086600" cy="0"/>
          </a:xfrm>
          <a:custGeom>
            <a:avLst/>
            <a:gdLst/>
            <a:ahLst/>
            <a:cxnLst/>
            <a:rect l="l" t="t" r="r" b="b"/>
            <a:pathLst>
              <a:path w="7086600">
                <a:moveTo>
                  <a:pt x="0" y="0"/>
                </a:moveTo>
                <a:lnTo>
                  <a:pt x="708660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 txBox="1"/>
          <p:nvPr/>
        </p:nvSpPr>
        <p:spPr>
          <a:xfrm>
            <a:off x="911758" y="2243709"/>
            <a:ext cx="22923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66</a:t>
            </a:r>
            <a:r>
              <a:rPr sz="8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.7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71" name="object 371"/>
          <p:cNvSpPr txBox="1"/>
          <p:nvPr/>
        </p:nvSpPr>
        <p:spPr>
          <a:xfrm>
            <a:off x="1369313" y="2553716"/>
            <a:ext cx="22923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44</a:t>
            </a:r>
            <a:r>
              <a:rPr sz="8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.8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72" name="object 372"/>
          <p:cNvSpPr txBox="1"/>
          <p:nvPr/>
        </p:nvSpPr>
        <p:spPr>
          <a:xfrm>
            <a:off x="1597913" y="2701798"/>
            <a:ext cx="137223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7" baseline="210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37.1 </a:t>
            </a:r>
            <a:r>
              <a:rPr sz="800" spc="-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34.3 34.3 </a:t>
            </a:r>
            <a:r>
              <a:rPr sz="1200" spc="-7" baseline="-70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33.3 </a:t>
            </a:r>
            <a:r>
              <a:rPr sz="1200" spc="-7" baseline="-140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32.4</a:t>
            </a:r>
            <a:r>
              <a:rPr sz="1200" spc="-262" baseline="-140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spc="-7" baseline="-210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31.4</a:t>
            </a:r>
            <a:endParaRPr sz="1200" baseline="-21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73" name="object 373"/>
          <p:cNvSpPr txBox="1"/>
          <p:nvPr/>
        </p:nvSpPr>
        <p:spPr>
          <a:xfrm>
            <a:off x="2969767" y="2850007"/>
            <a:ext cx="22923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23</a:t>
            </a:r>
            <a:r>
              <a:rPr sz="8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.8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74" name="object 374"/>
          <p:cNvSpPr txBox="1"/>
          <p:nvPr/>
        </p:nvSpPr>
        <p:spPr>
          <a:xfrm>
            <a:off x="3198367" y="2984754"/>
            <a:ext cx="160083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7" baseline="590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21.9</a:t>
            </a:r>
            <a:r>
              <a:rPr sz="1200" spc="-60" baseline="590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spc="-7" baseline="520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21.0</a:t>
            </a:r>
            <a:r>
              <a:rPr sz="1200" spc="-60" baseline="520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spc="-7" baseline="380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19.0</a:t>
            </a:r>
            <a:r>
              <a:rPr sz="1200" spc="-60" baseline="380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spc="-7" baseline="140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16.2</a:t>
            </a:r>
            <a:r>
              <a:rPr sz="1200" spc="-60" baseline="140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800" spc="-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14.3</a:t>
            </a:r>
            <a:r>
              <a:rPr sz="800" spc="-4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800" spc="-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14.3</a:t>
            </a:r>
            <a:r>
              <a:rPr sz="800" spc="-4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800" spc="-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14.3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75" name="object 375"/>
          <p:cNvSpPr txBox="1"/>
          <p:nvPr/>
        </p:nvSpPr>
        <p:spPr>
          <a:xfrm>
            <a:off x="4798821" y="2998470"/>
            <a:ext cx="225806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13.3 13.3 13.3 </a:t>
            </a:r>
            <a:r>
              <a:rPr sz="1200" spc="-7" baseline="-70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12.4 12.4 </a:t>
            </a:r>
            <a:r>
              <a:rPr sz="1200" spc="-7" baseline="-140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11.4 </a:t>
            </a:r>
            <a:r>
              <a:rPr sz="1200" baseline="-380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8.6 8.6 </a:t>
            </a:r>
            <a:r>
              <a:rPr sz="1200" baseline="-520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6.7</a:t>
            </a:r>
            <a:r>
              <a:rPr sz="1200" spc="225" baseline="-520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baseline="-520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6.7</a:t>
            </a:r>
            <a:endParaRPr sz="1200" baseline="-52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76" name="object 376"/>
          <p:cNvSpPr txBox="1"/>
          <p:nvPr/>
        </p:nvSpPr>
        <p:spPr>
          <a:xfrm>
            <a:off x="7115936" y="3133090"/>
            <a:ext cx="16954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3</a:t>
            </a:r>
            <a:r>
              <a:rPr sz="8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.8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77" name="object 377"/>
          <p:cNvSpPr txBox="1"/>
          <p:nvPr/>
        </p:nvSpPr>
        <p:spPr>
          <a:xfrm>
            <a:off x="7344536" y="3146552"/>
            <a:ext cx="62738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2.9 2.9</a:t>
            </a:r>
            <a:r>
              <a:rPr sz="800" spc="5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baseline="-70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1.9</a:t>
            </a:r>
            <a:endParaRPr sz="1200" baseline="-7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78" name="object 378"/>
          <p:cNvSpPr txBox="1"/>
          <p:nvPr/>
        </p:nvSpPr>
        <p:spPr>
          <a:xfrm>
            <a:off x="677062" y="2313741"/>
            <a:ext cx="7335520" cy="1157605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5"/>
              </a:spcBef>
              <a:tabLst>
                <a:tab pos="475615" algn="l"/>
                <a:tab pos="7321550" algn="l"/>
              </a:tabLst>
            </a:pPr>
            <a:r>
              <a:rPr sz="800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70</a:t>
            </a:r>
            <a:r>
              <a:rPr sz="1200" u="sng" strike="sngStrike" spc="-7" baseline="3000" dirty="0">
                <a:solidFill>
                  <a:srgbClr val="404040"/>
                </a:solidFill>
                <a:uFill>
                  <a:solidFill>
                    <a:srgbClr val="F1F1F1"/>
                  </a:solidFill>
                </a:uFill>
                <a:latin typeface="微软雅黑" panose="020B0503020204020204" charset="-122"/>
                <a:cs typeface="微软雅黑" panose="020B0503020204020204" charset="-122"/>
              </a:rPr>
              <a:t> 	61.0	</a:t>
            </a:r>
            <a:endParaRPr sz="1200" baseline="30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800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60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800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50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800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40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800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30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800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20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800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10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  <a:p>
            <a:pPr marL="73025">
              <a:lnSpc>
                <a:spcPct val="100000"/>
              </a:lnSpc>
              <a:spcBef>
                <a:spcPts val="155"/>
              </a:spcBef>
            </a:pPr>
            <a:r>
              <a:rPr sz="8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0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79" name="object 379"/>
          <p:cNvSpPr txBox="1"/>
          <p:nvPr/>
        </p:nvSpPr>
        <p:spPr>
          <a:xfrm>
            <a:off x="940333" y="3707891"/>
            <a:ext cx="596900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990"/>
              </a:lnSpc>
              <a:spcBef>
                <a:spcPts val="100"/>
              </a:spcBef>
            </a:pP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风   里  </a:t>
            </a:r>
            <a:r>
              <a:rPr sz="900" spc="1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时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ts val="990"/>
              </a:lnSpc>
            </a:pP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格   程  </a:t>
            </a:r>
            <a:r>
              <a:rPr sz="900" spc="1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间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80" name="object 380"/>
          <p:cNvSpPr txBox="1"/>
          <p:nvPr/>
        </p:nvSpPr>
        <p:spPr>
          <a:xfrm>
            <a:off x="1855089" y="3707891"/>
            <a:ext cx="368300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990"/>
              </a:lnSpc>
              <a:spcBef>
                <a:spcPts val="100"/>
              </a:spcBef>
            </a:pP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造   性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ts val="990"/>
              </a:lnSpc>
            </a:pP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型   能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81" name="object 381"/>
          <p:cNvSpPr txBox="1"/>
          <p:nvPr/>
        </p:nvSpPr>
        <p:spPr>
          <a:xfrm>
            <a:off x="2540889" y="3708780"/>
            <a:ext cx="5975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990"/>
              </a:lnSpc>
              <a:spcBef>
                <a:spcPts val="100"/>
              </a:spcBef>
            </a:pP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的 舒</a:t>
            </a:r>
            <a:r>
              <a:rPr sz="900" spc="1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性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ts val="900"/>
              </a:lnSpc>
            </a:pP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大   适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ts val="990"/>
              </a:lnSpc>
            </a:pP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小   性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82" name="object 382"/>
          <p:cNvSpPr txBox="1"/>
          <p:nvPr/>
        </p:nvSpPr>
        <p:spPr>
          <a:xfrm>
            <a:off x="3455542" y="3708780"/>
            <a:ext cx="596900" cy="39116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 algn="ctr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空</a:t>
            </a:r>
            <a:r>
              <a:rPr sz="900" spc="5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服</a:t>
            </a:r>
            <a:r>
              <a:rPr sz="900" spc="5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费 间</a:t>
            </a:r>
            <a:r>
              <a:rPr sz="900" spc="5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务</a:t>
            </a:r>
            <a:r>
              <a:rPr sz="900" spc="5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用 好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83" name="object 383"/>
          <p:cNvSpPr txBox="1"/>
          <p:nvPr/>
        </p:nvSpPr>
        <p:spPr>
          <a:xfrm>
            <a:off x="4370196" y="3823080"/>
            <a:ext cx="1283335" cy="27686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241300" marR="5080" indent="-228600">
              <a:lnSpc>
                <a:spcPts val="900"/>
              </a:lnSpc>
              <a:spcBef>
                <a:spcPts val="280"/>
              </a:spcBef>
              <a:tabLst>
                <a:tab pos="927100" algn="l"/>
              </a:tabLst>
            </a:pP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能  </a:t>
            </a:r>
            <a:r>
              <a:rPr sz="900" spc="1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空  </a:t>
            </a:r>
            <a:r>
              <a:rPr sz="900" spc="1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音	度 感 间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84" name="object 384"/>
          <p:cNvSpPr txBox="1"/>
          <p:nvPr/>
        </p:nvSpPr>
        <p:spPr>
          <a:xfrm>
            <a:off x="5970778" y="3823080"/>
            <a:ext cx="368300" cy="27686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适 间 性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85" name="object 385"/>
          <p:cNvSpPr txBox="1"/>
          <p:nvPr/>
        </p:nvSpPr>
        <p:spPr>
          <a:xfrm>
            <a:off x="4370196" y="3708780"/>
            <a:ext cx="26549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12900" algn="l"/>
              </a:tabLst>
            </a:pP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性    箱    噪    性</a:t>
            </a:r>
            <a:r>
              <a:rPr sz="900" spc="12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制  </a:t>
            </a:r>
            <a:r>
              <a:rPr sz="900" spc="1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质	舒</a:t>
            </a:r>
            <a:r>
              <a:rPr sz="900" spc="7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空</a:t>
            </a:r>
            <a:r>
              <a:rPr sz="900" spc="7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少</a:t>
            </a:r>
            <a:r>
              <a:rPr sz="900" spc="7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响</a:t>
            </a:r>
            <a:r>
              <a:rPr sz="900" spc="7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均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86" name="object 386"/>
          <p:cNvSpPr txBox="1"/>
          <p:nvPr/>
        </p:nvSpPr>
        <p:spPr>
          <a:xfrm>
            <a:off x="940333" y="3480180"/>
            <a:ext cx="6999605" cy="733425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 algn="r">
              <a:lnSpc>
                <a:spcPts val="900"/>
              </a:lnSpc>
              <a:spcBef>
                <a:spcPts val="280"/>
              </a:spcBef>
            </a:pP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外</a:t>
            </a:r>
            <a:r>
              <a:rPr sz="900" spc="9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续</a:t>
            </a:r>
            <a:r>
              <a:rPr sz="900" spc="9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充</a:t>
            </a:r>
            <a:r>
              <a:rPr sz="900" spc="9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价</a:t>
            </a:r>
            <a:r>
              <a:rPr sz="900" spc="9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内</a:t>
            </a:r>
            <a:r>
              <a:rPr sz="900" spc="9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动</a:t>
            </a:r>
            <a:r>
              <a:rPr sz="900" spc="9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品</a:t>
            </a:r>
            <a:r>
              <a:rPr sz="900" spc="9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车</a:t>
            </a:r>
            <a:r>
              <a:rPr sz="900" spc="9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乘</a:t>
            </a:r>
            <a:r>
              <a:rPr sz="900" spc="9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安</a:t>
            </a:r>
            <a:r>
              <a:rPr sz="900" spc="9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配</a:t>
            </a:r>
            <a:r>
              <a:rPr sz="900" spc="9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室</a:t>
            </a:r>
            <a:r>
              <a:rPr sz="900" spc="9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售</a:t>
            </a:r>
            <a:r>
              <a:rPr sz="900" spc="9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维</a:t>
            </a:r>
            <a:r>
              <a:rPr sz="900" spc="9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做</a:t>
            </a:r>
            <a:r>
              <a:rPr sz="900" spc="9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加</a:t>
            </a:r>
            <a:r>
              <a:rPr sz="900" spc="9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后</a:t>
            </a:r>
            <a:r>
              <a:rPr sz="900" spc="9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室</a:t>
            </a:r>
            <a:r>
              <a:rPr sz="900" spc="9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环</a:t>
            </a:r>
            <a:r>
              <a:rPr sz="900" spc="9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优</a:t>
            </a:r>
            <a:r>
              <a:rPr sz="900" spc="9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内</a:t>
            </a:r>
            <a:r>
              <a:rPr sz="900" spc="9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视</a:t>
            </a:r>
            <a:r>
              <a:rPr sz="900" spc="9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座</a:t>
            </a:r>
            <a:r>
              <a:rPr sz="900" spc="9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储</a:t>
            </a:r>
            <a:r>
              <a:rPr sz="900" spc="9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故</a:t>
            </a:r>
            <a:r>
              <a:rPr sz="900" spc="9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操</a:t>
            </a:r>
            <a:r>
              <a:rPr sz="900" spc="9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月</a:t>
            </a:r>
            <a:r>
              <a:rPr sz="900" spc="9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上</a:t>
            </a:r>
            <a:r>
              <a:rPr sz="900" spc="9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转</a:t>
            </a:r>
            <a:r>
              <a:rPr sz="900" spc="9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二</a:t>
            </a:r>
            <a:r>
              <a:rPr sz="900" spc="9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服 观  </a:t>
            </a:r>
            <a:r>
              <a:rPr sz="900" spc="9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航  </a:t>
            </a:r>
            <a:r>
              <a:rPr sz="900" spc="9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电  </a:t>
            </a:r>
            <a:r>
              <a:rPr sz="900" spc="9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格  </a:t>
            </a:r>
            <a:r>
              <a:rPr sz="900" spc="9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饰  </a:t>
            </a:r>
            <a:r>
              <a:rPr sz="900" spc="9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力  </a:t>
            </a:r>
            <a:r>
              <a:rPr sz="900" spc="9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牌  </a:t>
            </a:r>
            <a:r>
              <a:rPr sz="900" spc="9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辆  </a:t>
            </a:r>
            <a:r>
              <a:rPr sz="900" spc="9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坐  </a:t>
            </a:r>
            <a:r>
              <a:rPr sz="900" spc="9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全  </a:t>
            </a:r>
            <a:r>
              <a:rPr sz="900" spc="9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置  </a:t>
            </a:r>
            <a:r>
              <a:rPr sz="900" spc="9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内  </a:t>
            </a:r>
            <a:r>
              <a:rPr sz="900" spc="9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后  </a:t>
            </a:r>
            <a:r>
              <a:rPr sz="900" spc="9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修  </a:t>
            </a:r>
            <a:r>
              <a:rPr sz="900" spc="9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工  </a:t>
            </a:r>
            <a:r>
              <a:rPr sz="900" spc="9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速  </a:t>
            </a:r>
            <a:r>
              <a:rPr sz="900" spc="9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备  </a:t>
            </a:r>
            <a:r>
              <a:rPr sz="900" spc="9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内  </a:t>
            </a:r>
            <a:r>
              <a:rPr sz="900" spc="9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保  </a:t>
            </a:r>
            <a:r>
              <a:rPr sz="900" spc="9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惠  </a:t>
            </a:r>
            <a:r>
              <a:rPr sz="900" spc="9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饰  </a:t>
            </a:r>
            <a:r>
              <a:rPr sz="900" spc="9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野  </a:t>
            </a:r>
            <a:r>
              <a:rPr sz="900" spc="9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椅  </a:t>
            </a:r>
            <a:r>
              <a:rPr sz="900" spc="9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物  </a:t>
            </a:r>
            <a:r>
              <a:rPr sz="900" spc="9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障  </a:t>
            </a:r>
            <a:r>
              <a:rPr sz="900" spc="9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控  </a:t>
            </a:r>
            <a:r>
              <a:rPr sz="900" spc="9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平  </a:t>
            </a:r>
            <a:r>
              <a:rPr sz="900" spc="9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下  </a:t>
            </a:r>
            <a:r>
              <a:rPr sz="900" spc="9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弯  </a:t>
            </a:r>
            <a:r>
              <a:rPr sz="900" spc="9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手  </a:t>
            </a:r>
            <a:r>
              <a:rPr sz="900" spc="9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务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  <a:p>
            <a:pPr marL="5728970" marR="5080" indent="457200" algn="r">
              <a:lnSpc>
                <a:spcPts val="900"/>
              </a:lnSpc>
            </a:pP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车 半</a:t>
            </a:r>
            <a:r>
              <a:rPr sz="900" spc="12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车</a:t>
            </a:r>
            <a:r>
              <a:rPr sz="900" spc="6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态 应  </a:t>
            </a:r>
            <a:r>
              <a:rPr sz="900" spc="7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用  </a:t>
            </a:r>
            <a:r>
              <a:rPr sz="900" spc="7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方  </a:t>
            </a:r>
            <a:r>
              <a:rPr sz="900" spc="7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径  </a:t>
            </a:r>
            <a:r>
              <a:rPr sz="900" spc="7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残  </a:t>
            </a:r>
            <a:r>
              <a:rPr sz="900" spc="7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度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  <a:p>
            <a:pPr marL="5957570" marR="233680">
              <a:lnSpc>
                <a:spcPts val="890"/>
              </a:lnSpc>
              <a:spcBef>
                <a:spcPts val="5"/>
              </a:spcBef>
              <a:tabLst>
                <a:tab pos="6643370" algn="l"/>
              </a:tabLst>
            </a:pP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电  </a:t>
            </a:r>
            <a:r>
              <a:rPr sz="900" spc="1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便	值 量</a:t>
            </a:r>
            <a:r>
              <a:rPr sz="900" spc="7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性</a:t>
            </a:r>
            <a:endParaRPr sz="9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87" name="object 387"/>
          <p:cNvSpPr txBox="1"/>
          <p:nvPr/>
        </p:nvSpPr>
        <p:spPr>
          <a:xfrm>
            <a:off x="3553459" y="1990725"/>
            <a:ext cx="225869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消费者购车关注因素排名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88" name="object 388"/>
          <p:cNvSpPr txBox="1"/>
          <p:nvPr/>
        </p:nvSpPr>
        <p:spPr>
          <a:xfrm>
            <a:off x="6757161" y="2172080"/>
            <a:ext cx="10337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80085" algn="l"/>
              </a:tabLst>
            </a:pPr>
            <a:r>
              <a:rPr sz="9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单位</a:t>
            </a:r>
            <a:r>
              <a:rPr sz="900" spc="-5" dirty="0">
                <a:solidFill>
                  <a:srgbClr val="585858"/>
                </a:solidFill>
                <a:latin typeface="Arial" panose="020B0604020202020204"/>
                <a:cs typeface="Arial" panose="020B0604020202020204"/>
              </a:rPr>
              <a:t>%	N=200</a:t>
            </a:r>
            <a:endParaRPr sz="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389" name="object 389"/>
          <p:cNvSpPr txBox="1"/>
          <p:nvPr/>
        </p:nvSpPr>
        <p:spPr>
          <a:xfrm>
            <a:off x="542950" y="4622698"/>
            <a:ext cx="2809240" cy="141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480185" algn="l"/>
              </a:tabLst>
            </a:pPr>
            <a:r>
              <a:rPr sz="750" dirty="0">
                <a:latin typeface="微软雅黑" panose="020B0503020204020204" charset="-122"/>
                <a:cs typeface="微软雅黑" panose="020B0503020204020204" charset="-122"/>
              </a:rPr>
              <a:t>数据来源：新</a:t>
            </a:r>
            <a:r>
              <a:rPr sz="750" spc="-10" dirty="0">
                <a:latin typeface="微软雅黑" panose="020B0503020204020204" charset="-122"/>
                <a:cs typeface="微软雅黑" panose="020B0503020204020204" charset="-122"/>
              </a:rPr>
              <a:t>能</a:t>
            </a:r>
            <a:r>
              <a:rPr sz="750" dirty="0">
                <a:latin typeface="微软雅黑" panose="020B0503020204020204" charset="-122"/>
                <a:cs typeface="微软雅黑" panose="020B0503020204020204" charset="-122"/>
              </a:rPr>
              <a:t>源</a:t>
            </a:r>
            <a:r>
              <a:rPr sz="750" spc="-10" dirty="0">
                <a:latin typeface="微软雅黑" panose="020B0503020204020204" charset="-122"/>
                <a:cs typeface="微软雅黑" panose="020B0503020204020204" charset="-122"/>
              </a:rPr>
              <a:t>汽</a:t>
            </a:r>
            <a:r>
              <a:rPr sz="750" dirty="0">
                <a:latin typeface="微软雅黑" panose="020B0503020204020204" charset="-122"/>
                <a:cs typeface="微软雅黑" panose="020B0503020204020204" charset="-122"/>
              </a:rPr>
              <a:t>车</a:t>
            </a:r>
            <a:r>
              <a:rPr sz="750" spc="-10" dirty="0">
                <a:latin typeface="微软雅黑" panose="020B0503020204020204" charset="-122"/>
                <a:cs typeface="微软雅黑" panose="020B0503020204020204" charset="-122"/>
              </a:rPr>
              <a:t>市</a:t>
            </a:r>
            <a:r>
              <a:rPr sz="750" dirty="0">
                <a:latin typeface="微软雅黑" panose="020B0503020204020204" charset="-122"/>
                <a:cs typeface="微软雅黑" panose="020B0503020204020204" charset="-122"/>
              </a:rPr>
              <a:t>场</a:t>
            </a:r>
            <a:r>
              <a:rPr sz="750" spc="-10" dirty="0">
                <a:latin typeface="微软雅黑" panose="020B0503020204020204" charset="-122"/>
                <a:cs typeface="微软雅黑" panose="020B0503020204020204" charset="-122"/>
              </a:rPr>
              <a:t>研</a:t>
            </a:r>
            <a:r>
              <a:rPr sz="750" spc="0" dirty="0">
                <a:latin typeface="微软雅黑" panose="020B0503020204020204" charset="-122"/>
                <a:cs typeface="微软雅黑" panose="020B0503020204020204" charset="-122"/>
              </a:rPr>
              <a:t>究	</a:t>
            </a:r>
            <a:r>
              <a:rPr sz="750" dirty="0">
                <a:latin typeface="微软雅黑" panose="020B0503020204020204" charset="-122"/>
                <a:cs typeface="微软雅黑" panose="020B0503020204020204" charset="-122"/>
              </a:rPr>
              <a:t>新生代市场研究公</a:t>
            </a:r>
            <a:r>
              <a:rPr sz="750" spc="-10" dirty="0">
                <a:latin typeface="微软雅黑" panose="020B0503020204020204" charset="-122"/>
                <a:cs typeface="微软雅黑" panose="020B0503020204020204" charset="-122"/>
              </a:rPr>
              <a:t>司</a:t>
            </a:r>
            <a:r>
              <a:rPr sz="750" spc="-5" dirty="0">
                <a:latin typeface="Arial" panose="020B0604020202020204"/>
                <a:cs typeface="Arial" panose="020B0604020202020204"/>
              </a:rPr>
              <a:t>2017</a:t>
            </a:r>
            <a:r>
              <a:rPr sz="750" spc="-10" dirty="0">
                <a:latin typeface="微软雅黑" panose="020B0503020204020204" charset="-122"/>
                <a:cs typeface="微软雅黑" panose="020B0503020204020204" charset="-122"/>
              </a:rPr>
              <a:t>年</a:t>
            </a:r>
            <a:r>
              <a:rPr sz="750" spc="-15" dirty="0">
                <a:latin typeface="Arial" panose="020B0604020202020204"/>
                <a:cs typeface="Arial" panose="020B0604020202020204"/>
              </a:rPr>
              <a:t>7</a:t>
            </a:r>
            <a:r>
              <a:rPr sz="750" spc="0" dirty="0">
                <a:latin typeface="微软雅黑" panose="020B0503020204020204" charset="-122"/>
                <a:cs typeface="微软雅黑" panose="020B0503020204020204" charset="-122"/>
              </a:rPr>
              <a:t>月</a:t>
            </a:r>
            <a:endParaRPr sz="75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4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17080" y="923544"/>
            <a:ext cx="954024" cy="35585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33983" y="1027175"/>
            <a:ext cx="2677667" cy="35128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1753" y="1115567"/>
            <a:ext cx="2487790" cy="32339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01367" y="2558795"/>
            <a:ext cx="359663" cy="3596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70750" y="1243964"/>
            <a:ext cx="2096477" cy="28623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15924" y="1293875"/>
            <a:ext cx="164592" cy="1783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21791" y="1300480"/>
            <a:ext cx="134251" cy="1469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21663" y="1293875"/>
            <a:ext cx="164592" cy="17830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28471" y="1300480"/>
            <a:ext cx="134239" cy="1469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28927" y="1293875"/>
            <a:ext cx="164591" cy="17830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35150" y="1300480"/>
            <a:ext cx="134239" cy="14693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36191" y="1293875"/>
            <a:ext cx="164591" cy="17830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41780" y="1300480"/>
            <a:ext cx="134238" cy="14693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41932" y="1293875"/>
            <a:ext cx="164592" cy="17830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748535" y="1300480"/>
            <a:ext cx="134238" cy="14693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949195" y="1293875"/>
            <a:ext cx="164592" cy="17830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955164" y="1300480"/>
            <a:ext cx="134239" cy="14693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154935" y="1293875"/>
            <a:ext cx="166116" cy="17830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161920" y="1300480"/>
            <a:ext cx="134239" cy="14693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362200" y="1293875"/>
            <a:ext cx="164592" cy="17830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368550" y="1300480"/>
            <a:ext cx="134238" cy="14693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569464" y="1293875"/>
            <a:ext cx="164592" cy="17830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575179" y="1300480"/>
            <a:ext cx="134238" cy="14693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775204" y="1293875"/>
            <a:ext cx="164592" cy="17830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781935" y="1300480"/>
            <a:ext cx="134238" cy="14693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18972" y="1034796"/>
            <a:ext cx="89915" cy="38404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56386" y="1075055"/>
            <a:ext cx="14706" cy="303657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46937" y="1034796"/>
            <a:ext cx="101574" cy="38404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86472" y="1065530"/>
            <a:ext cx="33655" cy="322834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126236" y="1034796"/>
            <a:ext cx="89915" cy="384048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163866" y="1075055"/>
            <a:ext cx="14719" cy="303657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154493" y="1034796"/>
            <a:ext cx="101282" cy="384048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193927" y="1065530"/>
            <a:ext cx="33654" cy="322834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333500" y="1034796"/>
            <a:ext cx="89915" cy="384048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371346" y="1075055"/>
            <a:ext cx="14731" cy="303657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361897" y="1034796"/>
            <a:ext cx="101142" cy="38404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401317" y="1065530"/>
            <a:ext cx="33781" cy="322834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542288" y="1034796"/>
            <a:ext cx="88392" cy="38404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578863" y="1075055"/>
            <a:ext cx="14732" cy="303657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569338" y="1034796"/>
            <a:ext cx="100965" cy="384048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608785" y="1065530"/>
            <a:ext cx="33832" cy="322834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749551" y="1034796"/>
            <a:ext cx="88392" cy="384048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786382" y="1075055"/>
            <a:ext cx="14605" cy="303657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776933" y="1034796"/>
            <a:ext cx="100634" cy="384048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816354" y="1065530"/>
            <a:ext cx="33654" cy="322834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956816" y="1034796"/>
            <a:ext cx="88392" cy="384048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993773" y="1075055"/>
            <a:ext cx="14731" cy="303657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984375" y="1034796"/>
            <a:ext cx="100456" cy="384048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023821" y="1065530"/>
            <a:ext cx="33705" cy="322834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164079" y="1034796"/>
            <a:ext cx="89916" cy="384048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201291" y="1075055"/>
            <a:ext cx="14731" cy="303657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191892" y="1034796"/>
            <a:ext cx="100203" cy="384048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231263" y="1065530"/>
            <a:ext cx="33781" cy="322834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371344" y="1034796"/>
            <a:ext cx="89916" cy="384048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408808" y="1075055"/>
            <a:ext cx="14732" cy="303657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399360" y="1034796"/>
            <a:ext cx="101523" cy="384048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438780" y="1065530"/>
            <a:ext cx="33655" cy="322834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578607" y="1034796"/>
            <a:ext cx="89916" cy="384048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616326" y="1075055"/>
            <a:ext cx="14605" cy="303657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606801" y="1034796"/>
            <a:ext cx="101346" cy="384048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646248" y="1065530"/>
            <a:ext cx="33832" cy="322834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785872" y="1034796"/>
            <a:ext cx="89916" cy="384048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823717" y="1075055"/>
            <a:ext cx="14731" cy="303657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814269" y="1034796"/>
            <a:ext cx="101142" cy="384048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853689" y="1065530"/>
            <a:ext cx="33782" cy="322834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749295" y="856488"/>
            <a:ext cx="3713987" cy="830580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679192" y="3717035"/>
            <a:ext cx="3713987" cy="830580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969260" y="1106169"/>
            <a:ext cx="1605280" cy="3161030"/>
          </a:xfrm>
          <a:custGeom>
            <a:avLst/>
            <a:gdLst/>
            <a:ahLst/>
            <a:cxnLst/>
            <a:rect l="l" t="t" r="r" b="b"/>
            <a:pathLst>
              <a:path w="1605279" h="3161029">
                <a:moveTo>
                  <a:pt x="1605279" y="0"/>
                </a:moveTo>
                <a:lnTo>
                  <a:pt x="0" y="159638"/>
                </a:lnTo>
                <a:lnTo>
                  <a:pt x="0" y="3001340"/>
                </a:lnTo>
                <a:lnTo>
                  <a:pt x="1605279" y="3161029"/>
                </a:lnTo>
                <a:lnTo>
                  <a:pt x="1605279" y="0"/>
                </a:lnTo>
                <a:close/>
              </a:path>
            </a:pathLst>
          </a:custGeom>
          <a:solidFill>
            <a:srgbClr val="FCFC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573904" y="1106169"/>
            <a:ext cx="1605280" cy="3161030"/>
          </a:xfrm>
          <a:custGeom>
            <a:avLst/>
            <a:gdLst/>
            <a:ahLst/>
            <a:cxnLst/>
            <a:rect l="l" t="t" r="r" b="b"/>
            <a:pathLst>
              <a:path w="1605279" h="3161029">
                <a:moveTo>
                  <a:pt x="0" y="0"/>
                </a:moveTo>
                <a:lnTo>
                  <a:pt x="0" y="3161029"/>
                </a:lnTo>
                <a:lnTo>
                  <a:pt x="1605280" y="2982760"/>
                </a:lnTo>
                <a:lnTo>
                  <a:pt x="1605280" y="178307"/>
                </a:lnTo>
                <a:lnTo>
                  <a:pt x="0" y="0"/>
                </a:lnTo>
                <a:close/>
              </a:path>
            </a:pathLst>
          </a:custGeom>
          <a:solidFill>
            <a:srgbClr val="E8E8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6179439" y="1106424"/>
            <a:ext cx="1890395" cy="3161665"/>
          </a:xfrm>
          <a:custGeom>
            <a:avLst/>
            <a:gdLst/>
            <a:ahLst/>
            <a:cxnLst/>
            <a:rect l="l" t="t" r="r" b="b"/>
            <a:pathLst>
              <a:path w="1890395" h="3161665">
                <a:moveTo>
                  <a:pt x="1890394" y="0"/>
                </a:moveTo>
                <a:lnTo>
                  <a:pt x="0" y="209930"/>
                </a:lnTo>
                <a:lnTo>
                  <a:pt x="0" y="2951162"/>
                </a:lnTo>
                <a:lnTo>
                  <a:pt x="1890394" y="3161093"/>
                </a:lnTo>
                <a:lnTo>
                  <a:pt x="1890394" y="0"/>
                </a:lnTo>
                <a:close/>
              </a:path>
            </a:pathLst>
          </a:custGeom>
          <a:solidFill>
            <a:srgbClr val="FCFC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 txBox="1"/>
          <p:nvPr/>
        </p:nvSpPr>
        <p:spPr>
          <a:xfrm>
            <a:off x="1079093" y="2220366"/>
            <a:ext cx="1715770" cy="1199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marR="5080" indent="-172085">
              <a:lnSpc>
                <a:spcPct val="150000"/>
              </a:lnSpc>
              <a:spcBef>
                <a:spcPts val="100"/>
              </a:spcBef>
              <a:buFont typeface="Arial" panose="020B0604020202020204"/>
              <a:buChar char="•"/>
              <a:tabLst>
                <a:tab pos="184785" algn="l"/>
                <a:tab pos="185420" algn="l"/>
              </a:tabLst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用户转发或者点赞，都有机 会参与抽奖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184785" marR="56515" indent="-172085">
              <a:lnSpc>
                <a:spcPct val="150000"/>
              </a:lnSpc>
              <a:spcBef>
                <a:spcPts val="240"/>
              </a:spcBef>
              <a:buFont typeface="Arial" panose="020B0604020202020204"/>
              <a:buChar char="•"/>
              <a:tabLst>
                <a:tab pos="184785" algn="l"/>
                <a:tab pos="185420" algn="l"/>
              </a:tabLst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活动当天每隔2小时就有一 次用户抽奖，抽奖获得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184785">
              <a:lnSpc>
                <a:spcPct val="100000"/>
              </a:lnSpc>
              <a:spcBef>
                <a:spcPts val="600"/>
              </a:spcBef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E200的1-30天免费试用权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1569847" y="1587246"/>
            <a:ext cx="657860" cy="455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735" algn="ctr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抽奖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00000"/>
              </a:lnSpc>
              <a:spcBef>
                <a:spcPts val="990"/>
              </a:spcBef>
            </a:pPr>
            <a:r>
              <a:rPr sz="1000" b="1" spc="-5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美满大抽奖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3258058" y="1587246"/>
            <a:ext cx="1037590" cy="4743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3975" algn="ctr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引流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00000"/>
              </a:lnSpc>
              <a:spcBef>
                <a:spcPts val="1135"/>
              </a:spcBef>
            </a:pPr>
            <a:r>
              <a:rPr sz="1000" b="1" spc="-5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到店获优先参与权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3145663" y="2241575"/>
            <a:ext cx="1345565" cy="1169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6385" algn="just">
              <a:lnSpc>
                <a:spcPct val="150000"/>
              </a:lnSpc>
              <a:spcBef>
                <a:spcPts val="100"/>
              </a:spcBef>
              <a:buFont typeface="Arial" panose="020B0604020202020204"/>
              <a:buChar char="•"/>
              <a:tabLst>
                <a:tab pos="299720" algn="l"/>
              </a:tabLst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活动预告期间，只 要到4S店就有优先 参与权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184785" marR="13970" indent="-172085">
              <a:lnSpc>
                <a:spcPct val="150000"/>
              </a:lnSpc>
              <a:buFont typeface="Arial" panose="020B0604020202020204"/>
              <a:buChar char="•"/>
              <a:tabLst>
                <a:tab pos="184785" algn="l"/>
                <a:tab pos="185420" algn="l"/>
              </a:tabLst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活动当天的某一站在 所在城市的4S店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4703445" y="2241575"/>
            <a:ext cx="1229995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marR="5080" indent="-172085">
              <a:lnSpc>
                <a:spcPct val="150000"/>
              </a:lnSpc>
              <a:spcBef>
                <a:spcPts val="100"/>
              </a:spcBef>
              <a:buFont typeface="Arial" panose="020B0604020202020204"/>
              <a:buChar char="•"/>
              <a:tabLst>
                <a:tab pos="184785" algn="l"/>
                <a:tab pos="185420" algn="l"/>
              </a:tabLst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活动期间参与活动 或转发的用户，还 可以有机会获得 200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0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-5000元不等 购车券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184785" indent="-172085">
              <a:lnSpc>
                <a:spcPct val="100000"/>
              </a:lnSpc>
              <a:spcBef>
                <a:spcPts val="600"/>
              </a:spcBef>
              <a:buFont typeface="Arial" panose="020B0604020202020204"/>
              <a:buChar char="•"/>
              <a:tabLst>
                <a:tab pos="184785" algn="l"/>
                <a:tab pos="185420" algn="l"/>
              </a:tabLst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购车券可以转让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5025390" y="1587246"/>
            <a:ext cx="657860" cy="4641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97155" algn="ctr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促销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00000"/>
              </a:lnSpc>
              <a:spcBef>
                <a:spcPts val="1055"/>
              </a:spcBef>
            </a:pPr>
            <a:r>
              <a:rPr sz="1000" b="1" spc="-5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购车大礼包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6391783" y="1587246"/>
            <a:ext cx="1463040" cy="2225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69215" algn="ctr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地推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168275" marR="222250" algn="ctr">
              <a:lnSpc>
                <a:spcPct val="100000"/>
              </a:lnSpc>
              <a:spcBef>
                <a:spcPts val="935"/>
              </a:spcBef>
            </a:pPr>
            <a:r>
              <a:rPr sz="1000" b="1" spc="-5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介绍众泰</a:t>
            </a:r>
            <a:r>
              <a:rPr sz="1000" b="1" spc="-15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E</a:t>
            </a:r>
            <a:r>
              <a:rPr sz="1000" b="1" spc="-5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2</a:t>
            </a:r>
            <a:r>
              <a:rPr sz="1000" b="1" spc="-10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0</a:t>
            </a:r>
            <a:r>
              <a:rPr sz="1000" b="1" spc="-5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0产品 亮点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184785" marR="5080" indent="-172085" algn="just">
              <a:lnSpc>
                <a:spcPct val="150000"/>
              </a:lnSpc>
              <a:spcBef>
                <a:spcPts val="180"/>
              </a:spcBef>
              <a:buFont typeface="Arial" panose="020B0604020202020204"/>
              <a:buChar char="•"/>
              <a:tabLst>
                <a:tab pos="185420" algn="l"/>
              </a:tabLst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活动之前同时进行所在 城市的地推活动，地推 在商业中心展开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184785" indent="-172085">
              <a:lnSpc>
                <a:spcPct val="100000"/>
              </a:lnSpc>
              <a:spcBef>
                <a:spcPts val="600"/>
              </a:spcBef>
              <a:buFont typeface="Arial" panose="020B0604020202020204"/>
              <a:buChar char="•"/>
              <a:tabLst>
                <a:tab pos="184785" algn="l"/>
                <a:tab pos="185420" algn="l"/>
              </a:tabLst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主要形式是展示产品的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184785" marR="5080">
              <a:lnSpc>
                <a:spcPct val="150000"/>
              </a:lnSpc>
              <a:spcBef>
                <a:spcPts val="5"/>
              </a:spcBef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3大亮点，以生动的方 式同步引导现场试驾体 验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9" name="object 79"/>
          <p:cNvSpPr txBox="1">
            <a:spLocks noGrp="1"/>
          </p:cNvSpPr>
          <p:nvPr>
            <p:ph type="title"/>
          </p:nvPr>
        </p:nvSpPr>
        <p:spPr>
          <a:xfrm>
            <a:off x="506679" y="491439"/>
            <a:ext cx="276987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/>
              <a:t>其他用户参与形</a:t>
            </a:r>
            <a:r>
              <a:rPr b="1" spc="-15" dirty="0"/>
              <a:t>式</a:t>
            </a:r>
            <a:r>
              <a:rPr b="1" dirty="0"/>
              <a:t>；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151" y="4869560"/>
            <a:ext cx="8075930" cy="0"/>
          </a:xfrm>
          <a:custGeom>
            <a:avLst/>
            <a:gdLst/>
            <a:ahLst/>
            <a:cxnLst/>
            <a:rect l="l" t="t" r="r" b="b"/>
            <a:pathLst>
              <a:path w="8075930">
                <a:moveTo>
                  <a:pt x="8075707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16145" cy="365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42619" y="1064768"/>
            <a:ext cx="7781925" cy="13696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微软雅黑" panose="020B0503020204020204" charset="-122"/>
                <a:cs typeface="微软雅黑" panose="020B0503020204020204" charset="-122"/>
              </a:rPr>
              <a:t>“小车大有作为”活动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550545" indent="-286385">
              <a:lnSpc>
                <a:spcPct val="100000"/>
              </a:lnSpc>
              <a:spcBef>
                <a:spcPts val="975"/>
              </a:spcBef>
              <a:buFont typeface="Arial" panose="020B0604020202020204"/>
              <a:buChar char="•"/>
              <a:tabLst>
                <a:tab pos="550545" algn="l"/>
                <a:tab pos="551180" algn="l"/>
              </a:tabLst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在同一天，在同一个城市投放10台E200，然后每台车里有一个礼包任务（本城市的吃喝玩乐券），只要拿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550545">
              <a:lnSpc>
                <a:spcPct val="100000"/>
              </a:lnSpc>
              <a:spcBef>
                <a:spcPts val="720"/>
              </a:spcBef>
            </a:pP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到礼包，就必须开车到第一个任务的集合点去完成任务，任务是吃霸王餐，或者是电影票等；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550545" marR="5080" indent="-286385">
              <a:lnSpc>
                <a:spcPct val="150000"/>
              </a:lnSpc>
              <a:buFont typeface="Arial" panose="020B0604020202020204"/>
              <a:buChar char="•"/>
              <a:tabLst>
                <a:tab pos="550545" algn="l"/>
                <a:tab pos="551180" algn="l"/>
              </a:tabLst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只要获得产品体验的用户，就有资格获得购车2000元的奖励基金，或者免息分期贷款。不买车的用户，众泰 将会以这个客户的名义在内蒙古沙漠上种植一颗树。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63778" y="2881502"/>
            <a:ext cx="7956016" cy="17873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06679" y="491439"/>
            <a:ext cx="431863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/>
              <a:t>后</a:t>
            </a:r>
            <a:r>
              <a:rPr b="1" spc="-5" dirty="0"/>
              <a:t>续</a:t>
            </a:r>
            <a:r>
              <a:rPr b="1" dirty="0"/>
              <a:t>活动建</a:t>
            </a:r>
            <a:r>
              <a:rPr b="1" spc="-10" dirty="0"/>
              <a:t>议</a:t>
            </a:r>
            <a:r>
              <a:rPr spc="-5" dirty="0">
                <a:latin typeface="微软雅黑" panose="020B0503020204020204" charset="-122"/>
                <a:cs typeface="微软雅黑" panose="020B0503020204020204" charset="-122"/>
              </a:rPr>
              <a:t>—</a:t>
            </a:r>
            <a:r>
              <a:rPr dirty="0">
                <a:latin typeface="微软雅黑" panose="020B0503020204020204" charset="-122"/>
                <a:cs typeface="微软雅黑" panose="020B0503020204020204" charset="-122"/>
              </a:rPr>
              <a:t>小车大有作</a:t>
            </a:r>
            <a:r>
              <a:rPr spc="-15" dirty="0">
                <a:latin typeface="微软雅黑" panose="020B0503020204020204" charset="-122"/>
                <a:cs typeface="微软雅黑" panose="020B0503020204020204" charset="-122"/>
              </a:rPr>
              <a:t>为</a:t>
            </a:r>
            <a:r>
              <a:rPr b="1" dirty="0"/>
              <a:t>；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44595" y="1994535"/>
            <a:ext cx="2081783" cy="1274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63948" y="3102864"/>
            <a:ext cx="343026" cy="342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163184" y="2000757"/>
            <a:ext cx="342900" cy="342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64891" y="1994585"/>
            <a:ext cx="345516" cy="3490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54584" y="1225547"/>
            <a:ext cx="2772410" cy="2093595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25"/>
              </a:spcBef>
            </a:pPr>
            <a:r>
              <a:rPr sz="1050" b="1" i="1" u="sng" spc="-55" dirty="0">
                <a:uFill>
                  <a:solidFill>
                    <a:srgbClr val="000000"/>
                  </a:solidFill>
                </a:uFill>
                <a:latin typeface="微软雅黑" panose="020B0503020204020204" charset="-122"/>
                <a:cs typeface="微软雅黑" panose="020B0503020204020204" charset="-122"/>
              </a:rPr>
              <a:t>发布信息：</a:t>
            </a:r>
            <a:endParaRPr sz="1050">
              <a:latin typeface="微软雅黑" panose="020B0503020204020204" charset="-122"/>
              <a:cs typeface="微软雅黑" panose="020B0503020204020204" charset="-122"/>
            </a:endParaRPr>
          </a:p>
          <a:p>
            <a:pPr marL="299085" indent="-286385">
              <a:lnSpc>
                <a:spcPct val="100000"/>
              </a:lnSpc>
              <a:spcBef>
                <a:spcPts val="590"/>
              </a:spcBef>
              <a:buFont typeface="Arial" panose="020B0604020202020204"/>
              <a:buChar char="•"/>
              <a:tabLst>
                <a:tab pos="299085" algn="l"/>
                <a:tab pos="299720" algn="l"/>
              </a:tabLst>
            </a:pP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提前一周告</a:t>
            </a:r>
            <a:r>
              <a:rPr sz="1000" spc="15" dirty="0">
                <a:latin typeface="微软雅黑" panose="020B0503020204020204" charset="-122"/>
                <a:cs typeface="微软雅黑" panose="020B0503020204020204" charset="-122"/>
              </a:rPr>
              <a:t>知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000" spc="15" dirty="0">
                <a:latin typeface="微软雅黑" panose="020B0503020204020204" charset="-122"/>
                <a:cs typeface="微软雅黑" panose="020B0503020204020204" charset="-122"/>
              </a:rPr>
              <a:t>邀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请各路</a:t>
            </a:r>
            <a:r>
              <a:rPr sz="1000" spc="15" dirty="0">
                <a:latin typeface="微软雅黑" panose="020B0503020204020204" charset="-122"/>
                <a:cs typeface="微软雅黑" panose="020B0503020204020204" charset="-122"/>
              </a:rPr>
              <a:t>年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轻人报名参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加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299085" marR="5080">
              <a:lnSpc>
                <a:spcPct val="150000"/>
              </a:lnSpc>
              <a:spcBef>
                <a:spcPts val="5"/>
              </a:spcBef>
            </a:pP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北京的吃喝玩乐</a:t>
            </a:r>
            <a:r>
              <a:rPr sz="1000" spc="15" dirty="0">
                <a:latin typeface="微软雅黑" panose="020B0503020204020204" charset="-122"/>
                <a:cs typeface="微软雅黑" panose="020B0503020204020204" charset="-122"/>
              </a:rPr>
              <a:t>一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整天的</a:t>
            </a:r>
            <a:r>
              <a:rPr sz="1000" spc="15" dirty="0">
                <a:latin typeface="微软雅黑" panose="020B0503020204020204" charset="-122"/>
                <a:cs typeface="微软雅黑" panose="020B0503020204020204" charset="-122"/>
              </a:rPr>
              <a:t>计划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，众泰会给 出一个周末的空</a:t>
            </a:r>
            <a:r>
              <a:rPr sz="1000" spc="15" dirty="0">
                <a:latin typeface="微软雅黑" panose="020B0503020204020204" charset="-122"/>
                <a:cs typeface="微软雅黑" panose="020B0503020204020204" charset="-122"/>
              </a:rPr>
              <a:t>白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时间</a:t>
            </a:r>
            <a:r>
              <a:rPr sz="1000" spc="15" dirty="0">
                <a:latin typeface="微软雅黑" panose="020B0503020204020204" charset="-122"/>
                <a:cs typeface="微软雅黑" panose="020B0503020204020204" charset="-122"/>
              </a:rPr>
              <a:t>表</a:t>
            </a:r>
            <a:r>
              <a:rPr sz="1000" spc="25" dirty="0"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邀请活动参与 者进行填写</a:t>
            </a:r>
            <a:r>
              <a:rPr sz="1000" spc="15" dirty="0"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然</a:t>
            </a:r>
            <a:r>
              <a:rPr sz="1000" spc="15" dirty="0">
                <a:latin typeface="微软雅黑" panose="020B0503020204020204" charset="-122"/>
                <a:cs typeface="微软雅黑" panose="020B0503020204020204" charset="-122"/>
              </a:rPr>
              <a:t>后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进行方</a:t>
            </a:r>
            <a:r>
              <a:rPr sz="1000" spc="15" dirty="0">
                <a:latin typeface="微软雅黑" panose="020B0503020204020204" charset="-122"/>
                <a:cs typeface="微软雅黑" panose="020B0503020204020204" charset="-122"/>
              </a:rPr>
              <a:t>案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上</a:t>
            </a:r>
            <a:r>
              <a:rPr sz="1000" spc="15" dirty="0">
                <a:latin typeface="微软雅黑" panose="020B0503020204020204" charset="-122"/>
                <a:cs typeface="微软雅黑" panose="020B0503020204020204" charset="-122"/>
              </a:rPr>
              <a:t>传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。挑选每 个人的计划</a:t>
            </a:r>
            <a:r>
              <a:rPr sz="1000" spc="15" dirty="0"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选</a:t>
            </a:r>
            <a:r>
              <a:rPr sz="1000" spc="15" dirty="0">
                <a:latin typeface="微软雅黑" panose="020B0503020204020204" charset="-122"/>
                <a:cs typeface="微软雅黑" panose="020B0503020204020204" charset="-122"/>
              </a:rPr>
              <a:t>择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目的地</a:t>
            </a:r>
            <a:r>
              <a:rPr sz="1000" spc="15" dirty="0">
                <a:latin typeface="微软雅黑" panose="020B0503020204020204" charset="-122"/>
                <a:cs typeface="微软雅黑" panose="020B0503020204020204" charset="-122"/>
              </a:rPr>
              <a:t>最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多的地点的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进 </a:t>
            </a:r>
            <a:r>
              <a:rPr sz="1000" spc="30" dirty="0">
                <a:latin typeface="微软雅黑" panose="020B0503020204020204" charset="-122"/>
                <a:cs typeface="微软雅黑" panose="020B0503020204020204" charset="-122"/>
              </a:rPr>
              <a:t>行抽奖前</a:t>
            </a:r>
            <a:r>
              <a:rPr sz="1000" spc="40" dirty="0">
                <a:latin typeface="微软雅黑" panose="020B0503020204020204" charset="-122"/>
                <a:cs typeface="微软雅黑" panose="020B0503020204020204" charset="-122"/>
              </a:rPr>
              <a:t>5</a:t>
            </a:r>
            <a:r>
              <a:rPr sz="1000" spc="30" dirty="0">
                <a:latin typeface="微软雅黑" panose="020B0503020204020204" charset="-122"/>
                <a:cs typeface="微软雅黑" panose="020B0503020204020204" charset="-122"/>
              </a:rPr>
              <a:t>名</a:t>
            </a:r>
            <a:r>
              <a:rPr sz="1000" spc="40" dirty="0"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000" spc="30" dirty="0">
                <a:latin typeface="微软雅黑" panose="020B0503020204020204" charset="-122"/>
                <a:cs typeface="微软雅黑" panose="020B0503020204020204" charset="-122"/>
              </a:rPr>
              <a:t>以</a:t>
            </a:r>
            <a:r>
              <a:rPr sz="1000" spc="40" dirty="0">
                <a:latin typeface="微软雅黑" panose="020B0503020204020204" charset="-122"/>
                <a:cs typeface="微软雅黑" panose="020B0503020204020204" charset="-122"/>
              </a:rPr>
              <a:t>及</a:t>
            </a:r>
            <a:r>
              <a:rPr sz="1000" spc="30" dirty="0">
                <a:latin typeface="微软雅黑" panose="020B0503020204020204" charset="-122"/>
                <a:cs typeface="微软雅黑" panose="020B0503020204020204" charset="-122"/>
              </a:rPr>
              <a:t>多家</a:t>
            </a:r>
            <a:r>
              <a:rPr sz="1000" spc="40" dirty="0">
                <a:latin typeface="微软雅黑" panose="020B0503020204020204" charset="-122"/>
                <a:cs typeface="微软雅黑" panose="020B0503020204020204" charset="-122"/>
              </a:rPr>
              <a:t>点</a:t>
            </a:r>
            <a:r>
              <a:rPr sz="1000" spc="30" dirty="0">
                <a:latin typeface="微软雅黑" panose="020B0503020204020204" charset="-122"/>
                <a:cs typeface="微软雅黑" panose="020B0503020204020204" charset="-122"/>
              </a:rPr>
              <a:t>赞最多的方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案 </a:t>
            </a:r>
            <a:r>
              <a:rPr sz="1000" spc="30" dirty="0">
                <a:latin typeface="微软雅黑" panose="020B0503020204020204" charset="-122"/>
                <a:cs typeface="微软雅黑" panose="020B0503020204020204" charset="-122"/>
              </a:rPr>
              <a:t>前</a:t>
            </a:r>
            <a:r>
              <a:rPr sz="1000" spc="40" dirty="0">
                <a:latin typeface="微软雅黑" panose="020B0503020204020204" charset="-122"/>
                <a:cs typeface="微软雅黑" panose="020B0503020204020204" charset="-122"/>
              </a:rPr>
              <a:t>5</a:t>
            </a:r>
            <a:r>
              <a:rPr sz="1000" spc="30" dirty="0">
                <a:latin typeface="微软雅黑" panose="020B0503020204020204" charset="-122"/>
                <a:cs typeface="微软雅黑" panose="020B0503020204020204" charset="-122"/>
              </a:rPr>
              <a:t>名参与活</a:t>
            </a:r>
            <a:r>
              <a:rPr sz="1000" spc="40" dirty="0">
                <a:latin typeface="微软雅黑" panose="020B0503020204020204" charset="-122"/>
                <a:cs typeface="微软雅黑" panose="020B0503020204020204" charset="-122"/>
              </a:rPr>
              <a:t>动</a:t>
            </a:r>
            <a:r>
              <a:rPr sz="1000" spc="30" dirty="0">
                <a:latin typeface="微软雅黑" panose="020B0503020204020204" charset="-122"/>
                <a:cs typeface="微软雅黑" panose="020B0503020204020204" charset="-122"/>
              </a:rPr>
              <a:t>。</a:t>
            </a:r>
            <a:r>
              <a:rPr sz="1000" spc="40" dirty="0">
                <a:latin typeface="微软雅黑" panose="020B0503020204020204" charset="-122"/>
                <a:cs typeface="微软雅黑" panose="020B0503020204020204" charset="-122"/>
              </a:rPr>
              <a:t>并</a:t>
            </a:r>
            <a:r>
              <a:rPr sz="1000" spc="30" dirty="0">
                <a:latin typeface="微软雅黑" panose="020B0503020204020204" charset="-122"/>
                <a:cs typeface="微软雅黑" panose="020B0503020204020204" charset="-122"/>
              </a:rPr>
              <a:t>形成</a:t>
            </a:r>
            <a:r>
              <a:rPr sz="1000" spc="40" dirty="0">
                <a:latin typeface="微软雅黑" panose="020B0503020204020204" charset="-122"/>
                <a:cs typeface="微软雅黑" panose="020B0503020204020204" charset="-122"/>
              </a:rPr>
              <a:t>最</a:t>
            </a:r>
            <a:r>
              <a:rPr sz="1000" spc="30" dirty="0">
                <a:latin typeface="微软雅黑" panose="020B0503020204020204" charset="-122"/>
                <a:cs typeface="微软雅黑" panose="020B0503020204020204" charset="-122"/>
              </a:rPr>
              <a:t>终的当天活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动 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方案，活动当天的费</a:t>
            </a:r>
            <a:r>
              <a:rPr sz="1000" spc="15" dirty="0">
                <a:latin typeface="微软雅黑" panose="020B0503020204020204" charset="-122"/>
                <a:cs typeface="微软雅黑" panose="020B0503020204020204" charset="-122"/>
              </a:rPr>
              <a:t>用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000" spc="15" dirty="0">
                <a:latin typeface="微软雅黑" panose="020B0503020204020204" charset="-122"/>
                <a:cs typeface="微软雅黑" panose="020B0503020204020204" charset="-122"/>
              </a:rPr>
              <a:t>全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部由众泰买</a:t>
            </a:r>
            <a:r>
              <a:rPr sz="1000" spc="15" dirty="0">
                <a:latin typeface="微软雅黑" panose="020B0503020204020204" charset="-122"/>
                <a:cs typeface="微软雅黑" panose="020B0503020204020204" charset="-122"/>
              </a:rPr>
              <a:t>单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。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74794" y="3611896"/>
            <a:ext cx="65786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b="1" i="1" u="sng" spc="-55" dirty="0">
                <a:uFill>
                  <a:solidFill>
                    <a:srgbClr val="000000"/>
                  </a:solidFill>
                </a:uFill>
                <a:latin typeface="微软雅黑" panose="020B0503020204020204" charset="-122"/>
                <a:cs typeface="微软雅黑" panose="020B0503020204020204" charset="-122"/>
              </a:rPr>
              <a:t>活动抽奖：</a:t>
            </a:r>
            <a:endParaRPr sz="10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74794" y="879980"/>
            <a:ext cx="4137025" cy="3830954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965835">
              <a:lnSpc>
                <a:spcPct val="100000"/>
              </a:lnSpc>
              <a:spcBef>
                <a:spcPts val="725"/>
              </a:spcBef>
            </a:pPr>
            <a:r>
              <a:rPr sz="1050" b="1" i="1" u="sng" spc="-55" dirty="0">
                <a:uFill>
                  <a:solidFill>
                    <a:srgbClr val="000000"/>
                  </a:solidFill>
                </a:uFill>
                <a:latin typeface="微软雅黑" panose="020B0503020204020204" charset="-122"/>
                <a:cs typeface="微软雅黑" panose="020B0503020204020204" charset="-122"/>
              </a:rPr>
              <a:t>活动当天</a:t>
            </a:r>
            <a:r>
              <a:rPr sz="1050" i="1" u="sng" spc="-65" dirty="0">
                <a:uFill>
                  <a:solidFill>
                    <a:srgbClr val="000000"/>
                  </a:solidFill>
                </a:uFill>
                <a:latin typeface="微软雅黑" panose="020B0503020204020204" charset="-122"/>
                <a:cs typeface="微软雅黑" panose="020B0503020204020204" charset="-122"/>
              </a:rPr>
              <a:t>：</a:t>
            </a:r>
            <a:endParaRPr sz="1050">
              <a:latin typeface="微软雅黑" panose="020B0503020204020204" charset="-122"/>
              <a:cs typeface="微软雅黑" panose="020B0503020204020204" charset="-122"/>
            </a:endParaRPr>
          </a:p>
          <a:p>
            <a:pPr marL="1252220" indent="-286385">
              <a:lnSpc>
                <a:spcPct val="100000"/>
              </a:lnSpc>
              <a:spcBef>
                <a:spcPts val="590"/>
              </a:spcBef>
              <a:buFont typeface="Arial" panose="020B0604020202020204"/>
              <a:buChar char="•"/>
              <a:tabLst>
                <a:tab pos="1252220" algn="l"/>
                <a:tab pos="1252855" algn="l"/>
              </a:tabLst>
            </a:pP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活动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当</a:t>
            </a:r>
            <a:r>
              <a:rPr sz="1000" spc="0" dirty="0">
                <a:latin typeface="微软雅黑" panose="020B0503020204020204" charset="-122"/>
                <a:cs typeface="微软雅黑" panose="020B0503020204020204" charset="-122"/>
              </a:rPr>
              <a:t>天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参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与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动的</a:t>
            </a:r>
            <a:r>
              <a:rPr sz="1000" spc="15" dirty="0">
                <a:latin typeface="微软雅黑" panose="020B0503020204020204" charset="-122"/>
                <a:cs typeface="微软雅黑" panose="020B0503020204020204" charset="-122"/>
              </a:rPr>
              <a:t>人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合计20人</a:t>
            </a:r>
            <a:r>
              <a:rPr sz="1000" spc="0" dirty="0">
                <a:latin typeface="微软雅黑" panose="020B0503020204020204" charset="-122"/>
                <a:cs typeface="微软雅黑" panose="020B0503020204020204" charset="-122"/>
              </a:rPr>
              <a:t>（10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台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车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）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到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1252220" marR="5080" algn="just">
              <a:lnSpc>
                <a:spcPct val="150000"/>
              </a:lnSpc>
            </a:pPr>
            <a:r>
              <a:rPr sz="1000" spc="15" dirty="0">
                <a:latin typeface="微软雅黑" panose="020B0503020204020204" charset="-122"/>
                <a:cs typeface="微软雅黑" panose="020B0503020204020204" charset="-122"/>
              </a:rPr>
              <a:t>指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定</a:t>
            </a:r>
            <a:r>
              <a:rPr sz="1000" spc="15" dirty="0">
                <a:latin typeface="微软雅黑" panose="020B0503020204020204" charset="-122"/>
                <a:cs typeface="微软雅黑" panose="020B0503020204020204" charset="-122"/>
              </a:rPr>
              <a:t>地点集</a:t>
            </a:r>
            <a:r>
              <a:rPr sz="1000" spc="25" dirty="0">
                <a:latin typeface="微软雅黑" panose="020B0503020204020204" charset="-122"/>
                <a:cs typeface="微软雅黑" panose="020B0503020204020204" charset="-122"/>
              </a:rPr>
              <a:t>合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000" spc="15" dirty="0">
                <a:latin typeface="微软雅黑" panose="020B0503020204020204" charset="-122"/>
                <a:cs typeface="微软雅黑" panose="020B0503020204020204" charset="-122"/>
              </a:rPr>
              <a:t>然后开始一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天</a:t>
            </a:r>
            <a:r>
              <a:rPr sz="1000" spc="15" dirty="0">
                <a:latin typeface="微软雅黑" panose="020B0503020204020204" charset="-122"/>
                <a:cs typeface="微软雅黑" panose="020B0503020204020204" charset="-122"/>
              </a:rPr>
              <a:t>的行</a:t>
            </a:r>
            <a:r>
              <a:rPr sz="1000" spc="30" dirty="0">
                <a:latin typeface="微软雅黑" panose="020B0503020204020204" charset="-122"/>
                <a:cs typeface="微软雅黑" panose="020B0503020204020204" charset="-122"/>
              </a:rPr>
              <a:t>程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000" spc="15" dirty="0">
                <a:latin typeface="微软雅黑" panose="020B0503020204020204" charset="-122"/>
                <a:cs typeface="微软雅黑" panose="020B0503020204020204" charset="-122"/>
              </a:rPr>
              <a:t>行程的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每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一 </a:t>
            </a:r>
            <a:r>
              <a:rPr sz="1000" spc="15" dirty="0">
                <a:latin typeface="微软雅黑" panose="020B0503020204020204" charset="-122"/>
                <a:cs typeface="微软雅黑" panose="020B0503020204020204" charset="-122"/>
              </a:rPr>
              <a:t>站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都</a:t>
            </a:r>
            <a:r>
              <a:rPr sz="1000" spc="15" dirty="0">
                <a:latin typeface="微软雅黑" panose="020B0503020204020204" charset="-122"/>
                <a:cs typeface="微软雅黑" panose="020B0503020204020204" charset="-122"/>
              </a:rPr>
              <a:t>同步进行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直</a:t>
            </a:r>
            <a:r>
              <a:rPr sz="1000" spc="25" dirty="0">
                <a:latin typeface="微软雅黑" panose="020B0503020204020204" charset="-122"/>
                <a:cs typeface="微软雅黑" panose="020B0503020204020204" charset="-122"/>
              </a:rPr>
              <a:t>播，</a:t>
            </a:r>
            <a:r>
              <a:rPr sz="1000" spc="15" dirty="0">
                <a:latin typeface="微软雅黑" panose="020B0503020204020204" charset="-122"/>
                <a:cs typeface="微软雅黑" panose="020B0503020204020204" charset="-122"/>
              </a:rPr>
              <a:t>在进行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直</a:t>
            </a:r>
            <a:r>
              <a:rPr sz="1000" spc="15" dirty="0">
                <a:latin typeface="微软雅黑" panose="020B0503020204020204" charset="-122"/>
                <a:cs typeface="微软雅黑" panose="020B0503020204020204" charset="-122"/>
              </a:rPr>
              <a:t>播的同时</a:t>
            </a:r>
            <a:r>
              <a:rPr sz="1000" spc="25" dirty="0"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000" spc="15" dirty="0">
                <a:latin typeface="微软雅黑" panose="020B0503020204020204" charset="-122"/>
                <a:cs typeface="微软雅黑" panose="020B0503020204020204" charset="-122"/>
              </a:rPr>
              <a:t>距离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最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近 </a:t>
            </a:r>
            <a:r>
              <a:rPr sz="1000" spc="15" dirty="0">
                <a:latin typeface="微软雅黑" panose="020B0503020204020204" charset="-122"/>
                <a:cs typeface="微软雅黑" panose="020B0503020204020204" charset="-122"/>
              </a:rPr>
              <a:t>的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网</a:t>
            </a:r>
            <a:r>
              <a:rPr sz="1000" spc="15" dirty="0">
                <a:latin typeface="微软雅黑" panose="020B0503020204020204" charset="-122"/>
                <a:cs typeface="微软雅黑" panose="020B0503020204020204" charset="-122"/>
              </a:rPr>
              <a:t>友则可以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通</a:t>
            </a:r>
            <a:r>
              <a:rPr sz="1000" spc="15" dirty="0">
                <a:latin typeface="微软雅黑" panose="020B0503020204020204" charset="-122"/>
                <a:cs typeface="微软雅黑" panose="020B0503020204020204" charset="-122"/>
              </a:rPr>
              <a:t>过线上报</a:t>
            </a:r>
            <a:r>
              <a:rPr sz="1000" spc="40" dirty="0">
                <a:latin typeface="微软雅黑" panose="020B0503020204020204" charset="-122"/>
                <a:cs typeface="微软雅黑" panose="020B0503020204020204" charset="-122"/>
              </a:rPr>
              <a:t>名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000" spc="15" dirty="0">
                <a:latin typeface="微软雅黑" panose="020B0503020204020204" charset="-122"/>
                <a:cs typeface="微软雅黑" panose="020B0503020204020204" charset="-122"/>
              </a:rPr>
              <a:t>如果在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指</a:t>
            </a:r>
            <a:r>
              <a:rPr sz="1000" spc="15" dirty="0">
                <a:latin typeface="微软雅黑" panose="020B0503020204020204" charset="-122"/>
                <a:cs typeface="微软雅黑" panose="020B0503020204020204" charset="-122"/>
              </a:rPr>
              <a:t>定时间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内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赶 到的前10名，则可以一同参与本站活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动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。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1252220" indent="-286385">
              <a:lnSpc>
                <a:spcPct val="100000"/>
              </a:lnSpc>
              <a:spcBef>
                <a:spcPts val="600"/>
              </a:spcBef>
              <a:buFont typeface="Arial" panose="020B0604020202020204"/>
              <a:buChar char="•"/>
              <a:tabLst>
                <a:tab pos="1252220" algn="l"/>
                <a:tab pos="1252855" algn="l"/>
              </a:tabLst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比如一天北京一天的时间表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965835">
              <a:lnSpc>
                <a:spcPct val="100000"/>
              </a:lnSpc>
              <a:spcBef>
                <a:spcPts val="605"/>
              </a:spcBef>
            </a:pP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上午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09:00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集</a:t>
            </a:r>
            <a:r>
              <a:rPr sz="1000" spc="15" dirty="0">
                <a:latin typeface="微软雅黑" panose="020B0503020204020204" charset="-122"/>
                <a:cs typeface="微软雅黑" panose="020B0503020204020204" charset="-122"/>
              </a:rPr>
              <a:t>合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，开</a:t>
            </a:r>
            <a:r>
              <a:rPr sz="1000" spc="15" dirty="0">
                <a:latin typeface="微软雅黑" panose="020B0503020204020204" charset="-122"/>
                <a:cs typeface="微软雅黑" panose="020B0503020204020204" charset="-122"/>
              </a:rPr>
              <a:t>车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前</a:t>
            </a:r>
            <a:r>
              <a:rPr sz="1000" spc="15" dirty="0">
                <a:latin typeface="微软雅黑" panose="020B0503020204020204" charset="-122"/>
                <a:cs typeface="微软雅黑" panose="020B0503020204020204" charset="-122"/>
              </a:rPr>
              <a:t>往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北</a:t>
            </a:r>
            <a:r>
              <a:rPr sz="1000" spc="15" dirty="0">
                <a:latin typeface="微软雅黑" panose="020B0503020204020204" charset="-122"/>
                <a:cs typeface="微软雅黑" panose="020B0503020204020204" charset="-122"/>
              </a:rPr>
              <a:t>京</a:t>
            </a:r>
            <a:r>
              <a:rPr sz="1000" spc="0" dirty="0">
                <a:latin typeface="微软雅黑" panose="020B0503020204020204" charset="-122"/>
                <a:cs typeface="微软雅黑" panose="020B0503020204020204" charset="-122"/>
              </a:rPr>
              <a:t>798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创</a:t>
            </a:r>
            <a:r>
              <a:rPr sz="1000" spc="15" dirty="0">
                <a:latin typeface="微软雅黑" panose="020B0503020204020204" charset="-122"/>
                <a:cs typeface="微软雅黑" panose="020B0503020204020204" charset="-122"/>
              </a:rPr>
              <a:t>意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园</a:t>
            </a:r>
            <a:r>
              <a:rPr sz="1000" spc="15" dirty="0"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000" spc="5" dirty="0">
                <a:latin typeface="微软雅黑" panose="020B0503020204020204" charset="-122"/>
                <a:cs typeface="微软雅黑" panose="020B0503020204020204" charset="-122"/>
              </a:rPr>
              <a:t>由当</a:t>
            </a:r>
            <a:r>
              <a:rPr sz="1000" spc="15" dirty="0">
                <a:latin typeface="微软雅黑" panose="020B0503020204020204" charset="-122"/>
                <a:cs typeface="微软雅黑" panose="020B0503020204020204" charset="-122"/>
              </a:rPr>
              <a:t>代时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尚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965835">
              <a:lnSpc>
                <a:spcPct val="100000"/>
              </a:lnSpc>
              <a:spcBef>
                <a:spcPts val="600"/>
              </a:spcBef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设计先锋讲一堂课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965835">
              <a:lnSpc>
                <a:spcPct val="100000"/>
              </a:lnSpc>
              <a:spcBef>
                <a:spcPts val="600"/>
              </a:spcBef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10:30-11:30，798某咖啡厅咖啡时刻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965835">
              <a:lnSpc>
                <a:spcPct val="100000"/>
              </a:lnSpc>
              <a:spcBef>
                <a:spcPts val="600"/>
              </a:spcBef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11:30-12:00，前往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XX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私房菜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965835">
              <a:lnSpc>
                <a:spcPct val="100000"/>
              </a:lnSpc>
              <a:spcBef>
                <a:spcPts val="600"/>
              </a:spcBef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12:00-13:30，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XX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私房菜会餐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299085" marR="829945" indent="-286385">
              <a:lnSpc>
                <a:spcPct val="150000"/>
              </a:lnSpc>
              <a:spcBef>
                <a:spcPts val="1080"/>
              </a:spcBef>
              <a:buFont typeface="Arial" panose="020B0604020202020204"/>
              <a:buChar char="•"/>
              <a:tabLst>
                <a:tab pos="299085" algn="l"/>
                <a:tab pos="299720" algn="l"/>
              </a:tabLst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在晚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餐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结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束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后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会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有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一个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回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答有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奖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问题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时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刻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前5名 </a:t>
            </a:r>
            <a:r>
              <a:rPr sz="1000" spc="25" dirty="0">
                <a:latin typeface="微软雅黑" panose="020B0503020204020204" charset="-122"/>
                <a:cs typeface="微软雅黑" panose="020B0503020204020204" charset="-122"/>
              </a:rPr>
              <a:t>奖励一台</a:t>
            </a:r>
            <a:r>
              <a:rPr sz="1000" spc="-10" dirty="0">
                <a:latin typeface="微软雅黑" panose="020B0503020204020204" charset="-122"/>
                <a:cs typeface="微软雅黑" panose="020B0503020204020204" charset="-122"/>
              </a:rPr>
              <a:t>IPHONE</a:t>
            </a:r>
            <a:r>
              <a:rPr sz="1000" spc="265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000" spc="25" dirty="0">
                <a:latin typeface="微软雅黑" panose="020B0503020204020204" charset="-122"/>
                <a:cs typeface="微软雅黑" panose="020B0503020204020204" charset="-122"/>
              </a:rPr>
              <a:t>X，</a:t>
            </a:r>
            <a:r>
              <a:rPr sz="1000" spc="30" dirty="0">
                <a:latin typeface="微软雅黑" panose="020B0503020204020204" charset="-122"/>
                <a:cs typeface="微软雅黑" panose="020B0503020204020204" charset="-122"/>
              </a:rPr>
              <a:t>在</a:t>
            </a:r>
            <a:r>
              <a:rPr sz="1000" spc="15" dirty="0">
                <a:latin typeface="微软雅黑" panose="020B0503020204020204" charset="-122"/>
                <a:cs typeface="微软雅黑" panose="020B0503020204020204" charset="-122"/>
              </a:rPr>
              <a:t>每一站参与本站活动的</a:t>
            </a:r>
            <a:r>
              <a:rPr sz="1000" spc="40" dirty="0">
                <a:latin typeface="微软雅黑" panose="020B0503020204020204" charset="-122"/>
                <a:cs typeface="微软雅黑" panose="020B0503020204020204" charset="-122"/>
              </a:rPr>
              <a:t>人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，  也会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参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与抽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奖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抽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出5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台</a:t>
            </a:r>
            <a:r>
              <a:rPr sz="1000" spc="-10" dirty="0">
                <a:latin typeface="微软雅黑" panose="020B0503020204020204" charset="-122"/>
                <a:cs typeface="微软雅黑" panose="020B0503020204020204" charset="-122"/>
              </a:rPr>
              <a:t>IPHONE</a:t>
            </a:r>
            <a:r>
              <a:rPr sz="1000" spc="204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X。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其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他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获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奖的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人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，  获得1-30天的众泰E200免费试用权。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80440" y="3672636"/>
            <a:ext cx="3455035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500" b="1" dirty="0">
                <a:solidFill>
                  <a:srgbClr val="2D75B6"/>
                </a:solidFill>
                <a:latin typeface="微软雅黑" panose="020B0503020204020204" charset="-122"/>
                <a:cs typeface="微软雅黑" panose="020B0503020204020204" charset="-122"/>
              </a:rPr>
              <a:t>活动都充分考虑集客与引流，同时还有大 量的潜客体验参与</a:t>
            </a:r>
            <a:endParaRPr sz="15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/>
              <a:t>后</a:t>
            </a:r>
            <a:r>
              <a:rPr b="1" spc="-5" dirty="0"/>
              <a:t>续</a:t>
            </a:r>
            <a:r>
              <a:rPr b="1" dirty="0"/>
              <a:t>活动建</a:t>
            </a:r>
            <a:r>
              <a:rPr b="1" spc="-10" dirty="0"/>
              <a:t>议</a:t>
            </a:r>
            <a:r>
              <a:rPr spc="-5" dirty="0">
                <a:latin typeface="微软雅黑" panose="020B0503020204020204" charset="-122"/>
                <a:cs typeface="微软雅黑" panose="020B0503020204020204" charset="-122"/>
              </a:rPr>
              <a:t>—</a:t>
            </a:r>
            <a:r>
              <a:rPr dirty="0">
                <a:latin typeface="微软雅黑" panose="020B0503020204020204" charset="-122"/>
                <a:cs typeface="微软雅黑" panose="020B0503020204020204" charset="-122"/>
              </a:rPr>
              <a:t>小车大有作</a:t>
            </a:r>
            <a:r>
              <a:rPr spc="-15" dirty="0">
                <a:latin typeface="微软雅黑" panose="020B0503020204020204" charset="-122"/>
                <a:cs typeface="微软雅黑" panose="020B0503020204020204" charset="-122"/>
              </a:rPr>
              <a:t>为</a:t>
            </a:r>
            <a:r>
              <a:rPr b="1" dirty="0"/>
              <a:t>；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95573" y="1285748"/>
            <a:ext cx="288290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-5" dirty="0"/>
              <a:t>THANKS!</a:t>
            </a:r>
            <a:endParaRPr sz="4800"/>
          </a:p>
        </p:txBody>
      </p:sp>
      <p:sp>
        <p:nvSpPr>
          <p:cNvPr id="3" name="object 3"/>
          <p:cNvSpPr/>
          <p:nvPr/>
        </p:nvSpPr>
        <p:spPr>
          <a:xfrm>
            <a:off x="2796539" y="2269489"/>
            <a:ext cx="3550920" cy="23666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72109" y="2391410"/>
            <a:ext cx="3014979" cy="24269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876925" y="2623820"/>
            <a:ext cx="2682875" cy="20123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内容占位符 21">
            <a:extLst>
              <a:ext uri="{FF2B5EF4-FFF2-40B4-BE49-F238E27FC236}">
                <a16:creationId xmlns:a16="http://schemas.microsoft.com/office/drawing/2014/main" id="{54E384A6-E112-42F4-B760-30011123B8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"/>
          <a:stretch/>
        </p:blipFill>
        <p:spPr>
          <a:xfrm>
            <a:off x="3683043" y="344009"/>
            <a:ext cx="2216130" cy="94173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151" y="4869560"/>
            <a:ext cx="8075930" cy="0"/>
          </a:xfrm>
          <a:custGeom>
            <a:avLst/>
            <a:gdLst/>
            <a:ahLst/>
            <a:cxnLst/>
            <a:rect l="l" t="t" r="r" b="b"/>
            <a:pathLst>
              <a:path w="8075930">
                <a:moveTo>
                  <a:pt x="8075707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16145" cy="365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33222" y="580390"/>
            <a:ext cx="85534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/>
              <a:t>汽车主力消费人群的转变</a:t>
            </a:r>
            <a:r>
              <a:rPr b="1" spc="-5" dirty="0"/>
              <a:t>—</a:t>
            </a:r>
            <a:r>
              <a:rPr b="1" dirty="0"/>
              <a:t>代际传承，</a:t>
            </a:r>
            <a:r>
              <a:rPr b="1" spc="-5" dirty="0"/>
              <a:t>80-90</a:t>
            </a:r>
            <a:r>
              <a:rPr b="1" dirty="0"/>
              <a:t>成为新的消费主体</a:t>
            </a:r>
          </a:p>
        </p:txBody>
      </p:sp>
      <p:sp>
        <p:nvSpPr>
          <p:cNvPr id="5" name="object 5"/>
          <p:cNvSpPr/>
          <p:nvPr/>
        </p:nvSpPr>
        <p:spPr>
          <a:xfrm>
            <a:off x="1662048" y="2284983"/>
            <a:ext cx="257175" cy="227329"/>
          </a:xfrm>
          <a:custGeom>
            <a:avLst/>
            <a:gdLst/>
            <a:ahLst/>
            <a:cxnLst/>
            <a:rect l="l" t="t" r="r" b="b"/>
            <a:pathLst>
              <a:path w="257175" h="227330">
                <a:moveTo>
                  <a:pt x="143382" y="0"/>
                </a:moveTo>
                <a:lnTo>
                  <a:pt x="143382" y="56768"/>
                </a:lnTo>
                <a:lnTo>
                  <a:pt x="0" y="56768"/>
                </a:lnTo>
                <a:lnTo>
                  <a:pt x="0" y="170180"/>
                </a:lnTo>
                <a:lnTo>
                  <a:pt x="143382" y="170180"/>
                </a:lnTo>
                <a:lnTo>
                  <a:pt x="143382" y="226949"/>
                </a:lnTo>
                <a:lnTo>
                  <a:pt x="256794" y="113538"/>
                </a:lnTo>
                <a:lnTo>
                  <a:pt x="143382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018410" y="2026792"/>
            <a:ext cx="777240" cy="743585"/>
          </a:xfrm>
          <a:custGeom>
            <a:avLst/>
            <a:gdLst/>
            <a:ahLst/>
            <a:cxnLst/>
            <a:rect l="l" t="t" r="r" b="b"/>
            <a:pathLst>
              <a:path w="777239" h="743585">
                <a:moveTo>
                  <a:pt x="388365" y="0"/>
                </a:moveTo>
                <a:lnTo>
                  <a:pt x="339647" y="2895"/>
                </a:lnTo>
                <a:lnTo>
                  <a:pt x="292735" y="11349"/>
                </a:lnTo>
                <a:lnTo>
                  <a:pt x="247993" y="25014"/>
                </a:lnTo>
                <a:lnTo>
                  <a:pt x="205786" y="43542"/>
                </a:lnTo>
                <a:lnTo>
                  <a:pt x="166477" y="66585"/>
                </a:lnTo>
                <a:lnTo>
                  <a:pt x="130430" y="93795"/>
                </a:lnTo>
                <a:lnTo>
                  <a:pt x="98009" y="124825"/>
                </a:lnTo>
                <a:lnTo>
                  <a:pt x="69578" y="159326"/>
                </a:lnTo>
                <a:lnTo>
                  <a:pt x="45500" y="196951"/>
                </a:lnTo>
                <a:lnTo>
                  <a:pt x="26139" y="237351"/>
                </a:lnTo>
                <a:lnTo>
                  <a:pt x="11860" y="280180"/>
                </a:lnTo>
                <a:lnTo>
                  <a:pt x="3025" y="325088"/>
                </a:lnTo>
                <a:lnTo>
                  <a:pt x="0" y="371729"/>
                </a:lnTo>
                <a:lnTo>
                  <a:pt x="3025" y="418342"/>
                </a:lnTo>
                <a:lnTo>
                  <a:pt x="11860" y="463227"/>
                </a:lnTo>
                <a:lnTo>
                  <a:pt x="26139" y="506036"/>
                </a:lnTo>
                <a:lnTo>
                  <a:pt x="45500" y="546421"/>
                </a:lnTo>
                <a:lnTo>
                  <a:pt x="69578" y="584034"/>
                </a:lnTo>
                <a:lnTo>
                  <a:pt x="98009" y="618525"/>
                </a:lnTo>
                <a:lnTo>
                  <a:pt x="130430" y="649547"/>
                </a:lnTo>
                <a:lnTo>
                  <a:pt x="166477" y="676752"/>
                </a:lnTo>
                <a:lnTo>
                  <a:pt x="205786" y="699792"/>
                </a:lnTo>
                <a:lnTo>
                  <a:pt x="247993" y="718318"/>
                </a:lnTo>
                <a:lnTo>
                  <a:pt x="292735" y="731982"/>
                </a:lnTo>
                <a:lnTo>
                  <a:pt x="339647" y="740435"/>
                </a:lnTo>
                <a:lnTo>
                  <a:pt x="388365" y="743331"/>
                </a:lnTo>
                <a:lnTo>
                  <a:pt x="437084" y="740435"/>
                </a:lnTo>
                <a:lnTo>
                  <a:pt x="483996" y="731982"/>
                </a:lnTo>
                <a:lnTo>
                  <a:pt x="528738" y="718318"/>
                </a:lnTo>
                <a:lnTo>
                  <a:pt x="570945" y="699792"/>
                </a:lnTo>
                <a:lnTo>
                  <a:pt x="610254" y="676752"/>
                </a:lnTo>
                <a:lnTo>
                  <a:pt x="646301" y="649547"/>
                </a:lnTo>
                <a:lnTo>
                  <a:pt x="678722" y="618525"/>
                </a:lnTo>
                <a:lnTo>
                  <a:pt x="707153" y="584034"/>
                </a:lnTo>
                <a:lnTo>
                  <a:pt x="731231" y="546421"/>
                </a:lnTo>
                <a:lnTo>
                  <a:pt x="750592" y="506036"/>
                </a:lnTo>
                <a:lnTo>
                  <a:pt x="764871" y="463227"/>
                </a:lnTo>
                <a:lnTo>
                  <a:pt x="773706" y="418342"/>
                </a:lnTo>
                <a:lnTo>
                  <a:pt x="776732" y="371729"/>
                </a:lnTo>
                <a:lnTo>
                  <a:pt x="773706" y="325088"/>
                </a:lnTo>
                <a:lnTo>
                  <a:pt x="764871" y="280180"/>
                </a:lnTo>
                <a:lnTo>
                  <a:pt x="750592" y="237351"/>
                </a:lnTo>
                <a:lnTo>
                  <a:pt x="731231" y="196951"/>
                </a:lnTo>
                <a:lnTo>
                  <a:pt x="707153" y="159326"/>
                </a:lnTo>
                <a:lnTo>
                  <a:pt x="678722" y="124825"/>
                </a:lnTo>
                <a:lnTo>
                  <a:pt x="646301" y="93795"/>
                </a:lnTo>
                <a:lnTo>
                  <a:pt x="610254" y="66585"/>
                </a:lnTo>
                <a:lnTo>
                  <a:pt x="570945" y="43542"/>
                </a:lnTo>
                <a:lnTo>
                  <a:pt x="528738" y="25014"/>
                </a:lnTo>
                <a:lnTo>
                  <a:pt x="483996" y="11349"/>
                </a:lnTo>
                <a:lnTo>
                  <a:pt x="437084" y="2895"/>
                </a:lnTo>
                <a:lnTo>
                  <a:pt x="388365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285238" y="2323592"/>
            <a:ext cx="24511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53%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44372" y="2080514"/>
            <a:ext cx="659765" cy="636270"/>
          </a:xfrm>
          <a:custGeom>
            <a:avLst/>
            <a:gdLst/>
            <a:ahLst/>
            <a:cxnLst/>
            <a:rect l="l" t="t" r="r" b="b"/>
            <a:pathLst>
              <a:path w="659765" h="636269">
                <a:moveTo>
                  <a:pt x="329755" y="0"/>
                </a:moveTo>
                <a:lnTo>
                  <a:pt x="281026" y="3447"/>
                </a:lnTo>
                <a:lnTo>
                  <a:pt x="234518" y="13463"/>
                </a:lnTo>
                <a:lnTo>
                  <a:pt x="190739" y="29554"/>
                </a:lnTo>
                <a:lnTo>
                  <a:pt x="150200" y="51230"/>
                </a:lnTo>
                <a:lnTo>
                  <a:pt x="113412" y="77998"/>
                </a:lnTo>
                <a:lnTo>
                  <a:pt x="80883" y="109367"/>
                </a:lnTo>
                <a:lnTo>
                  <a:pt x="53125" y="144844"/>
                </a:lnTo>
                <a:lnTo>
                  <a:pt x="30648" y="183939"/>
                </a:lnTo>
                <a:lnTo>
                  <a:pt x="13961" y="226159"/>
                </a:lnTo>
                <a:lnTo>
                  <a:pt x="3575" y="271012"/>
                </a:lnTo>
                <a:lnTo>
                  <a:pt x="0" y="318008"/>
                </a:lnTo>
                <a:lnTo>
                  <a:pt x="3575" y="365003"/>
                </a:lnTo>
                <a:lnTo>
                  <a:pt x="13961" y="409856"/>
                </a:lnTo>
                <a:lnTo>
                  <a:pt x="30648" y="452076"/>
                </a:lnTo>
                <a:lnTo>
                  <a:pt x="53125" y="491171"/>
                </a:lnTo>
                <a:lnTo>
                  <a:pt x="80883" y="526648"/>
                </a:lnTo>
                <a:lnTo>
                  <a:pt x="113412" y="558017"/>
                </a:lnTo>
                <a:lnTo>
                  <a:pt x="150200" y="584785"/>
                </a:lnTo>
                <a:lnTo>
                  <a:pt x="190739" y="606461"/>
                </a:lnTo>
                <a:lnTo>
                  <a:pt x="234518" y="622552"/>
                </a:lnTo>
                <a:lnTo>
                  <a:pt x="281026" y="632568"/>
                </a:lnTo>
                <a:lnTo>
                  <a:pt x="329768" y="636016"/>
                </a:lnTo>
                <a:lnTo>
                  <a:pt x="378492" y="632568"/>
                </a:lnTo>
                <a:lnTo>
                  <a:pt x="424999" y="622552"/>
                </a:lnTo>
                <a:lnTo>
                  <a:pt x="468780" y="606461"/>
                </a:lnTo>
                <a:lnTo>
                  <a:pt x="509323" y="584785"/>
                </a:lnTo>
                <a:lnTo>
                  <a:pt x="546117" y="558017"/>
                </a:lnTo>
                <a:lnTo>
                  <a:pt x="578652" y="526648"/>
                </a:lnTo>
                <a:lnTo>
                  <a:pt x="606418" y="491171"/>
                </a:lnTo>
                <a:lnTo>
                  <a:pt x="628902" y="452076"/>
                </a:lnTo>
                <a:lnTo>
                  <a:pt x="645594" y="409856"/>
                </a:lnTo>
                <a:lnTo>
                  <a:pt x="655984" y="365003"/>
                </a:lnTo>
                <a:lnTo>
                  <a:pt x="659561" y="318008"/>
                </a:lnTo>
                <a:lnTo>
                  <a:pt x="655984" y="271012"/>
                </a:lnTo>
                <a:lnTo>
                  <a:pt x="645594" y="226159"/>
                </a:lnTo>
                <a:lnTo>
                  <a:pt x="628902" y="183939"/>
                </a:lnTo>
                <a:lnTo>
                  <a:pt x="606418" y="144844"/>
                </a:lnTo>
                <a:lnTo>
                  <a:pt x="578652" y="109367"/>
                </a:lnTo>
                <a:lnTo>
                  <a:pt x="546117" y="77998"/>
                </a:lnTo>
                <a:lnTo>
                  <a:pt x="509323" y="51230"/>
                </a:lnTo>
                <a:lnTo>
                  <a:pt x="468780" y="29554"/>
                </a:lnTo>
                <a:lnTo>
                  <a:pt x="424999" y="13463"/>
                </a:lnTo>
                <a:lnTo>
                  <a:pt x="378492" y="3447"/>
                </a:lnTo>
                <a:lnTo>
                  <a:pt x="329755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052271" y="2323592"/>
            <a:ext cx="24511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45%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06881" y="1825498"/>
            <a:ext cx="78613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spc="-5" dirty="0">
                <a:latin typeface="微软雅黑" panose="020B0503020204020204" charset="-122"/>
                <a:cs typeface="微软雅黑" panose="020B0503020204020204" charset="-122"/>
              </a:rPr>
              <a:t>2015</a:t>
            </a:r>
            <a:r>
              <a:rPr sz="800" b="1" dirty="0">
                <a:latin typeface="微软雅黑" panose="020B0503020204020204" charset="-122"/>
                <a:cs typeface="微软雅黑" panose="020B0503020204020204" charset="-122"/>
              </a:rPr>
              <a:t>年消费占比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027935" y="1825498"/>
            <a:ext cx="78613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spc="-5" dirty="0">
                <a:latin typeface="微软雅黑" panose="020B0503020204020204" charset="-122"/>
                <a:cs typeface="微软雅黑" panose="020B0503020204020204" charset="-122"/>
              </a:rPr>
              <a:t>2020</a:t>
            </a:r>
            <a:r>
              <a:rPr sz="800" b="1" dirty="0">
                <a:latin typeface="微软雅黑" panose="020B0503020204020204" charset="-122"/>
                <a:cs typeface="微软雅黑" panose="020B0503020204020204" charset="-122"/>
              </a:rPr>
              <a:t>年消费占比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70103" y="1085748"/>
            <a:ext cx="3631565" cy="48260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700"/>
              </a:spcBef>
              <a:buFont typeface="Wingdings" panose="05000000000000000000"/>
              <a:buChar char=""/>
              <a:tabLst>
                <a:tab pos="299085" algn="l"/>
                <a:tab pos="299720" algn="l"/>
                <a:tab pos="3523615" algn="l"/>
              </a:tabLst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80、90后拥有庞大的人口数量和客观的</a:t>
            </a:r>
            <a:r>
              <a:rPr sz="1000" spc="0" dirty="0">
                <a:latin typeface="微软雅黑" panose="020B0503020204020204" charset="-122"/>
                <a:cs typeface="微软雅黑" panose="020B0503020204020204" charset="-122"/>
              </a:rPr>
              <a:t>消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费贡</a:t>
            </a:r>
            <a:r>
              <a:rPr sz="1000" spc="0" dirty="0">
                <a:latin typeface="微软雅黑" panose="020B0503020204020204" charset="-122"/>
                <a:cs typeface="微软雅黑" panose="020B0503020204020204" charset="-122"/>
              </a:rPr>
              <a:t>献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潜</a:t>
            </a:r>
            <a:r>
              <a:rPr sz="1000" dirty="0">
                <a:latin typeface="微软雅黑" panose="020B0503020204020204" charset="-122"/>
                <a:cs typeface="微软雅黑" panose="020B0503020204020204" charset="-122"/>
              </a:rPr>
              <a:t>	</a:t>
            </a:r>
            <a:r>
              <a:rPr sz="1000" spc="-5" dirty="0">
                <a:latin typeface="Wingdings" panose="05000000000000000000"/>
                <a:cs typeface="Wingdings" panose="05000000000000000000"/>
              </a:rPr>
              <a:t></a:t>
            </a:r>
            <a:endParaRPr sz="1000">
              <a:latin typeface="Wingdings" panose="05000000000000000000"/>
              <a:cs typeface="Wingdings" panose="05000000000000000000"/>
            </a:endParaRPr>
          </a:p>
          <a:p>
            <a:pPr marL="299085">
              <a:lnSpc>
                <a:spcPct val="100000"/>
              </a:lnSpc>
              <a:spcBef>
                <a:spcPts val="600"/>
              </a:spcBef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力，</a:t>
            </a:r>
            <a:r>
              <a:rPr sz="1000" b="1" spc="-5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预计在</a:t>
            </a:r>
            <a:r>
              <a:rPr sz="1000" b="1" spc="-10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2020</a:t>
            </a:r>
            <a:r>
              <a:rPr sz="1000" b="1" spc="-5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年占消费总量的</a:t>
            </a:r>
            <a:r>
              <a:rPr sz="1000" b="1" spc="-10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53%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299085" marR="5080">
              <a:lnSpc>
                <a:spcPct val="149000"/>
              </a:lnSpc>
              <a:spcBef>
                <a:spcPts val="115"/>
              </a:spcBef>
            </a:pPr>
            <a:r>
              <a:rPr sz="1000" b="0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30岁以下年轻用户逐渐成为中国车市</a:t>
            </a:r>
            <a:r>
              <a:rPr sz="1000" b="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新</a:t>
            </a:r>
            <a:r>
              <a:rPr sz="1000" b="0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生力</a:t>
            </a:r>
            <a:r>
              <a:rPr sz="1000" b="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军</a:t>
            </a:r>
            <a:r>
              <a:rPr sz="1000" b="0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。“85</a:t>
            </a:r>
            <a:r>
              <a:rPr sz="1000" b="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后</a:t>
            </a:r>
            <a:r>
              <a:rPr sz="1000" b="0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”，</a:t>
            </a:r>
            <a:r>
              <a:rPr sz="1000" b="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这</a:t>
            </a:r>
            <a:r>
              <a:rPr sz="1000" b="0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个30岁的</a:t>
            </a:r>
            <a:r>
              <a:rPr sz="1000" b="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门</a:t>
            </a:r>
            <a:r>
              <a:rPr sz="1000" b="0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槛限 定，如今其占比已近4成，并且仍有</a:t>
            </a:r>
            <a:r>
              <a:rPr sz="1000" b="0" spc="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不</a:t>
            </a:r>
            <a:r>
              <a:rPr sz="1000" b="0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断扩</a:t>
            </a:r>
            <a:r>
              <a:rPr sz="1000" b="0" spc="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大</a:t>
            </a:r>
            <a:r>
              <a:rPr sz="1000" b="0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的趋</a:t>
            </a:r>
            <a:r>
              <a:rPr sz="1000" b="0" spc="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势</a:t>
            </a:r>
            <a:r>
              <a:rPr sz="1000" b="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。</a:t>
            </a:r>
            <a:r>
              <a:rPr dirty="0"/>
              <a:t>年轻消费群体不仅更具消费能 力，他们对车的定义也逐步脱离“资产”的概念，开始逐步向“消费品”的本质回归，并 由此引发更多个性化需求。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299085" indent="-286385">
              <a:lnSpc>
                <a:spcPct val="100000"/>
              </a:lnSpc>
              <a:spcBef>
                <a:spcPts val="585"/>
              </a:spcBef>
              <a:buFont typeface="Wingdings" panose="05000000000000000000"/>
              <a:buChar char=""/>
              <a:tabLst>
                <a:tab pos="299085" algn="l"/>
                <a:tab pos="299720" algn="l"/>
              </a:tabLst>
            </a:pPr>
            <a:r>
              <a:rPr sz="1000" b="0" spc="-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如果将年龄限制进一步放宽，把整</a:t>
            </a:r>
            <a:r>
              <a:rPr sz="1000" b="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个</a:t>
            </a:r>
            <a:r>
              <a:rPr sz="1000" spc="-10" dirty="0"/>
              <a:t>“80后</a:t>
            </a:r>
            <a:r>
              <a:rPr sz="1000" spc="-5" dirty="0"/>
              <a:t>”</a:t>
            </a:r>
            <a:r>
              <a:rPr sz="1000" b="0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全</a:t>
            </a:r>
            <a:r>
              <a:rPr sz="1000" b="0" spc="-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体</a:t>
            </a:r>
            <a:r>
              <a:rPr sz="1000" b="0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都纳</a:t>
            </a:r>
            <a:r>
              <a:rPr sz="1000" b="0" spc="-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入</a:t>
            </a:r>
            <a:r>
              <a:rPr sz="1000" b="0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年轻</a:t>
            </a:r>
            <a:r>
              <a:rPr sz="1000" b="0" spc="-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用</a:t>
            </a:r>
            <a:r>
              <a:rPr sz="1000" b="0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户范</a:t>
            </a:r>
            <a:r>
              <a:rPr sz="1000" b="0" spc="-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畴</a:t>
            </a:r>
            <a:r>
              <a:rPr sz="1000" b="0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内，</a:t>
            </a:r>
            <a:r>
              <a:rPr sz="1000" b="0" spc="-10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我</a:t>
            </a:r>
            <a:r>
              <a:rPr sz="1000" b="0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们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299085">
              <a:lnSpc>
                <a:spcPct val="100000"/>
              </a:lnSpc>
              <a:spcBef>
                <a:spcPts val="600"/>
              </a:spcBef>
            </a:pPr>
            <a:r>
              <a:rPr sz="1000" b="0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会发现他们</a:t>
            </a:r>
            <a:r>
              <a:rPr sz="1000" spc="-5" dirty="0"/>
              <a:t>已经占据中国汽车消费</a:t>
            </a:r>
            <a:r>
              <a:rPr sz="1000" dirty="0"/>
              <a:t>者</a:t>
            </a:r>
            <a:r>
              <a:rPr sz="1000" spc="-5" dirty="0"/>
              <a:t>的半</a:t>
            </a:r>
            <a:r>
              <a:rPr sz="1000" dirty="0"/>
              <a:t>壁</a:t>
            </a:r>
            <a:r>
              <a:rPr sz="1000" spc="-5" dirty="0"/>
              <a:t>江山</a:t>
            </a:r>
            <a:r>
              <a:rPr sz="1000" b="0" spc="-5" dirty="0">
                <a:solidFill>
                  <a:srgbClr val="000000"/>
                </a:solidFill>
                <a:latin typeface="微软雅黑" panose="020B0503020204020204" charset="-122"/>
                <a:cs typeface="微软雅黑" panose="020B0503020204020204" charset="-122"/>
              </a:rPr>
              <a:t>。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236720" y="4218432"/>
            <a:ext cx="268605" cy="262255"/>
          </a:xfrm>
          <a:custGeom>
            <a:avLst/>
            <a:gdLst/>
            <a:ahLst/>
            <a:cxnLst/>
            <a:rect l="l" t="t" r="r" b="b"/>
            <a:pathLst>
              <a:path w="268604" h="262254">
                <a:moveTo>
                  <a:pt x="0" y="262128"/>
                </a:moveTo>
                <a:lnTo>
                  <a:pt x="268224" y="262128"/>
                </a:lnTo>
                <a:lnTo>
                  <a:pt x="268224" y="0"/>
                </a:lnTo>
                <a:lnTo>
                  <a:pt x="0" y="0"/>
                </a:lnTo>
                <a:lnTo>
                  <a:pt x="0" y="262128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236720" y="4218432"/>
            <a:ext cx="268605" cy="262255"/>
          </a:xfrm>
          <a:custGeom>
            <a:avLst/>
            <a:gdLst/>
            <a:ahLst/>
            <a:cxnLst/>
            <a:rect l="l" t="t" r="r" b="b"/>
            <a:pathLst>
              <a:path w="268604" h="262254">
                <a:moveTo>
                  <a:pt x="0" y="262128"/>
                </a:moveTo>
                <a:lnTo>
                  <a:pt x="268224" y="262128"/>
                </a:lnTo>
                <a:lnTo>
                  <a:pt x="268224" y="0"/>
                </a:lnTo>
                <a:lnTo>
                  <a:pt x="0" y="0"/>
                </a:lnTo>
                <a:lnTo>
                  <a:pt x="0" y="262128"/>
                </a:lnTo>
                <a:close/>
              </a:path>
            </a:pathLst>
          </a:custGeom>
          <a:ln w="9144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908803" y="4276344"/>
            <a:ext cx="268605" cy="204470"/>
          </a:xfrm>
          <a:custGeom>
            <a:avLst/>
            <a:gdLst/>
            <a:ahLst/>
            <a:cxnLst/>
            <a:rect l="l" t="t" r="r" b="b"/>
            <a:pathLst>
              <a:path w="268604" h="204470">
                <a:moveTo>
                  <a:pt x="0" y="204215"/>
                </a:moveTo>
                <a:lnTo>
                  <a:pt x="268224" y="204215"/>
                </a:lnTo>
                <a:lnTo>
                  <a:pt x="268224" y="0"/>
                </a:lnTo>
                <a:lnTo>
                  <a:pt x="0" y="0"/>
                </a:lnTo>
                <a:lnTo>
                  <a:pt x="0" y="204215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908803" y="4276344"/>
            <a:ext cx="268605" cy="204470"/>
          </a:xfrm>
          <a:custGeom>
            <a:avLst/>
            <a:gdLst/>
            <a:ahLst/>
            <a:cxnLst/>
            <a:rect l="l" t="t" r="r" b="b"/>
            <a:pathLst>
              <a:path w="268604" h="204470">
                <a:moveTo>
                  <a:pt x="0" y="204215"/>
                </a:moveTo>
                <a:lnTo>
                  <a:pt x="268224" y="204215"/>
                </a:lnTo>
                <a:lnTo>
                  <a:pt x="268224" y="0"/>
                </a:lnTo>
                <a:lnTo>
                  <a:pt x="0" y="0"/>
                </a:lnTo>
                <a:lnTo>
                  <a:pt x="0" y="204215"/>
                </a:lnTo>
                <a:close/>
              </a:path>
            </a:pathLst>
          </a:custGeom>
          <a:ln w="9144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579364" y="4265676"/>
            <a:ext cx="269875" cy="215265"/>
          </a:xfrm>
          <a:custGeom>
            <a:avLst/>
            <a:gdLst/>
            <a:ahLst/>
            <a:cxnLst/>
            <a:rect l="l" t="t" r="r" b="b"/>
            <a:pathLst>
              <a:path w="269875" h="215264">
                <a:moveTo>
                  <a:pt x="0" y="214884"/>
                </a:moveTo>
                <a:lnTo>
                  <a:pt x="269748" y="214884"/>
                </a:lnTo>
                <a:lnTo>
                  <a:pt x="269748" y="0"/>
                </a:lnTo>
                <a:lnTo>
                  <a:pt x="0" y="0"/>
                </a:lnTo>
                <a:lnTo>
                  <a:pt x="0" y="214884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579364" y="4265676"/>
            <a:ext cx="269875" cy="215265"/>
          </a:xfrm>
          <a:custGeom>
            <a:avLst/>
            <a:gdLst/>
            <a:ahLst/>
            <a:cxnLst/>
            <a:rect l="l" t="t" r="r" b="b"/>
            <a:pathLst>
              <a:path w="269875" h="215264">
                <a:moveTo>
                  <a:pt x="0" y="214884"/>
                </a:moveTo>
                <a:lnTo>
                  <a:pt x="269748" y="214884"/>
                </a:lnTo>
                <a:lnTo>
                  <a:pt x="269748" y="0"/>
                </a:lnTo>
                <a:lnTo>
                  <a:pt x="0" y="0"/>
                </a:lnTo>
                <a:lnTo>
                  <a:pt x="0" y="214884"/>
                </a:lnTo>
                <a:close/>
              </a:path>
            </a:pathLst>
          </a:custGeom>
          <a:ln w="9144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236720" y="4006596"/>
            <a:ext cx="268605" cy="212090"/>
          </a:xfrm>
          <a:custGeom>
            <a:avLst/>
            <a:gdLst/>
            <a:ahLst/>
            <a:cxnLst/>
            <a:rect l="l" t="t" r="r" b="b"/>
            <a:pathLst>
              <a:path w="268604" h="212089">
                <a:moveTo>
                  <a:pt x="0" y="211835"/>
                </a:moveTo>
                <a:lnTo>
                  <a:pt x="268224" y="211835"/>
                </a:lnTo>
                <a:lnTo>
                  <a:pt x="268224" y="0"/>
                </a:lnTo>
                <a:lnTo>
                  <a:pt x="0" y="0"/>
                </a:lnTo>
                <a:lnTo>
                  <a:pt x="0" y="211835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236720" y="4006596"/>
            <a:ext cx="268605" cy="212090"/>
          </a:xfrm>
          <a:custGeom>
            <a:avLst/>
            <a:gdLst/>
            <a:ahLst/>
            <a:cxnLst/>
            <a:rect l="l" t="t" r="r" b="b"/>
            <a:pathLst>
              <a:path w="268604" h="212089">
                <a:moveTo>
                  <a:pt x="0" y="211835"/>
                </a:moveTo>
                <a:lnTo>
                  <a:pt x="268224" y="211835"/>
                </a:lnTo>
                <a:lnTo>
                  <a:pt x="268224" y="0"/>
                </a:lnTo>
                <a:lnTo>
                  <a:pt x="0" y="0"/>
                </a:lnTo>
                <a:lnTo>
                  <a:pt x="0" y="211835"/>
                </a:lnTo>
                <a:close/>
              </a:path>
            </a:pathLst>
          </a:custGeom>
          <a:ln w="9144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908803" y="4099559"/>
            <a:ext cx="268605" cy="177165"/>
          </a:xfrm>
          <a:custGeom>
            <a:avLst/>
            <a:gdLst/>
            <a:ahLst/>
            <a:cxnLst/>
            <a:rect l="l" t="t" r="r" b="b"/>
            <a:pathLst>
              <a:path w="268604" h="177164">
                <a:moveTo>
                  <a:pt x="0" y="176783"/>
                </a:moveTo>
                <a:lnTo>
                  <a:pt x="268224" y="176783"/>
                </a:lnTo>
                <a:lnTo>
                  <a:pt x="268224" y="0"/>
                </a:lnTo>
                <a:lnTo>
                  <a:pt x="0" y="0"/>
                </a:lnTo>
                <a:lnTo>
                  <a:pt x="0" y="176783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908803" y="4099559"/>
            <a:ext cx="268605" cy="177165"/>
          </a:xfrm>
          <a:custGeom>
            <a:avLst/>
            <a:gdLst/>
            <a:ahLst/>
            <a:cxnLst/>
            <a:rect l="l" t="t" r="r" b="b"/>
            <a:pathLst>
              <a:path w="268604" h="177164">
                <a:moveTo>
                  <a:pt x="0" y="176783"/>
                </a:moveTo>
                <a:lnTo>
                  <a:pt x="268224" y="176783"/>
                </a:lnTo>
                <a:lnTo>
                  <a:pt x="268224" y="0"/>
                </a:lnTo>
                <a:lnTo>
                  <a:pt x="0" y="0"/>
                </a:lnTo>
                <a:lnTo>
                  <a:pt x="0" y="176783"/>
                </a:lnTo>
                <a:close/>
              </a:path>
            </a:pathLst>
          </a:custGeom>
          <a:ln w="9143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579364" y="4090415"/>
            <a:ext cx="269875" cy="175260"/>
          </a:xfrm>
          <a:custGeom>
            <a:avLst/>
            <a:gdLst/>
            <a:ahLst/>
            <a:cxnLst/>
            <a:rect l="l" t="t" r="r" b="b"/>
            <a:pathLst>
              <a:path w="269875" h="175260">
                <a:moveTo>
                  <a:pt x="0" y="175260"/>
                </a:moveTo>
                <a:lnTo>
                  <a:pt x="269748" y="175260"/>
                </a:lnTo>
                <a:lnTo>
                  <a:pt x="269748" y="0"/>
                </a:lnTo>
                <a:lnTo>
                  <a:pt x="0" y="0"/>
                </a:lnTo>
                <a:lnTo>
                  <a:pt x="0" y="17526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579364" y="4090415"/>
            <a:ext cx="269875" cy="175260"/>
          </a:xfrm>
          <a:custGeom>
            <a:avLst/>
            <a:gdLst/>
            <a:ahLst/>
            <a:cxnLst/>
            <a:rect l="l" t="t" r="r" b="b"/>
            <a:pathLst>
              <a:path w="269875" h="175260">
                <a:moveTo>
                  <a:pt x="0" y="175260"/>
                </a:moveTo>
                <a:lnTo>
                  <a:pt x="269748" y="175260"/>
                </a:lnTo>
                <a:lnTo>
                  <a:pt x="269748" y="0"/>
                </a:lnTo>
                <a:lnTo>
                  <a:pt x="0" y="0"/>
                </a:lnTo>
                <a:lnTo>
                  <a:pt x="0" y="175260"/>
                </a:lnTo>
                <a:close/>
              </a:path>
            </a:pathLst>
          </a:custGeom>
          <a:ln w="9143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236720" y="3796284"/>
            <a:ext cx="268605" cy="210820"/>
          </a:xfrm>
          <a:custGeom>
            <a:avLst/>
            <a:gdLst/>
            <a:ahLst/>
            <a:cxnLst/>
            <a:rect l="l" t="t" r="r" b="b"/>
            <a:pathLst>
              <a:path w="268604" h="210820">
                <a:moveTo>
                  <a:pt x="0" y="210311"/>
                </a:moveTo>
                <a:lnTo>
                  <a:pt x="268224" y="210311"/>
                </a:lnTo>
                <a:lnTo>
                  <a:pt x="268224" y="0"/>
                </a:lnTo>
                <a:lnTo>
                  <a:pt x="0" y="0"/>
                </a:lnTo>
                <a:lnTo>
                  <a:pt x="0" y="210311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236720" y="3796284"/>
            <a:ext cx="268605" cy="210820"/>
          </a:xfrm>
          <a:custGeom>
            <a:avLst/>
            <a:gdLst/>
            <a:ahLst/>
            <a:cxnLst/>
            <a:rect l="l" t="t" r="r" b="b"/>
            <a:pathLst>
              <a:path w="268604" h="210820">
                <a:moveTo>
                  <a:pt x="0" y="210311"/>
                </a:moveTo>
                <a:lnTo>
                  <a:pt x="268224" y="210311"/>
                </a:lnTo>
                <a:lnTo>
                  <a:pt x="268224" y="0"/>
                </a:lnTo>
                <a:lnTo>
                  <a:pt x="0" y="0"/>
                </a:lnTo>
                <a:lnTo>
                  <a:pt x="0" y="210311"/>
                </a:lnTo>
                <a:close/>
              </a:path>
            </a:pathLst>
          </a:custGeom>
          <a:ln w="9144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908803" y="3909059"/>
            <a:ext cx="268605" cy="190500"/>
          </a:xfrm>
          <a:custGeom>
            <a:avLst/>
            <a:gdLst/>
            <a:ahLst/>
            <a:cxnLst/>
            <a:rect l="l" t="t" r="r" b="b"/>
            <a:pathLst>
              <a:path w="268604" h="190500">
                <a:moveTo>
                  <a:pt x="0" y="190499"/>
                </a:moveTo>
                <a:lnTo>
                  <a:pt x="268224" y="190499"/>
                </a:lnTo>
                <a:lnTo>
                  <a:pt x="268224" y="0"/>
                </a:lnTo>
                <a:lnTo>
                  <a:pt x="0" y="0"/>
                </a:lnTo>
                <a:lnTo>
                  <a:pt x="0" y="190499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908803" y="3909059"/>
            <a:ext cx="268605" cy="190500"/>
          </a:xfrm>
          <a:custGeom>
            <a:avLst/>
            <a:gdLst/>
            <a:ahLst/>
            <a:cxnLst/>
            <a:rect l="l" t="t" r="r" b="b"/>
            <a:pathLst>
              <a:path w="268604" h="190500">
                <a:moveTo>
                  <a:pt x="0" y="190499"/>
                </a:moveTo>
                <a:lnTo>
                  <a:pt x="268224" y="190499"/>
                </a:lnTo>
                <a:lnTo>
                  <a:pt x="268224" y="0"/>
                </a:lnTo>
                <a:lnTo>
                  <a:pt x="0" y="0"/>
                </a:lnTo>
                <a:lnTo>
                  <a:pt x="0" y="190499"/>
                </a:lnTo>
                <a:close/>
              </a:path>
            </a:pathLst>
          </a:custGeom>
          <a:ln w="9144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579364" y="3901440"/>
            <a:ext cx="269875" cy="189230"/>
          </a:xfrm>
          <a:custGeom>
            <a:avLst/>
            <a:gdLst/>
            <a:ahLst/>
            <a:cxnLst/>
            <a:rect l="l" t="t" r="r" b="b"/>
            <a:pathLst>
              <a:path w="269875" h="189229">
                <a:moveTo>
                  <a:pt x="0" y="188976"/>
                </a:moveTo>
                <a:lnTo>
                  <a:pt x="269748" y="188976"/>
                </a:lnTo>
                <a:lnTo>
                  <a:pt x="269748" y="0"/>
                </a:lnTo>
                <a:lnTo>
                  <a:pt x="0" y="0"/>
                </a:lnTo>
                <a:lnTo>
                  <a:pt x="0" y="188976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579364" y="3901440"/>
            <a:ext cx="269875" cy="189230"/>
          </a:xfrm>
          <a:custGeom>
            <a:avLst/>
            <a:gdLst/>
            <a:ahLst/>
            <a:cxnLst/>
            <a:rect l="l" t="t" r="r" b="b"/>
            <a:pathLst>
              <a:path w="269875" h="189229">
                <a:moveTo>
                  <a:pt x="0" y="188976"/>
                </a:moveTo>
                <a:lnTo>
                  <a:pt x="269748" y="188976"/>
                </a:lnTo>
                <a:lnTo>
                  <a:pt x="269748" y="0"/>
                </a:lnTo>
                <a:lnTo>
                  <a:pt x="0" y="0"/>
                </a:lnTo>
                <a:lnTo>
                  <a:pt x="0" y="188976"/>
                </a:lnTo>
                <a:close/>
              </a:path>
            </a:pathLst>
          </a:custGeom>
          <a:ln w="9144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236720" y="3546347"/>
            <a:ext cx="268605" cy="250190"/>
          </a:xfrm>
          <a:custGeom>
            <a:avLst/>
            <a:gdLst/>
            <a:ahLst/>
            <a:cxnLst/>
            <a:rect l="l" t="t" r="r" b="b"/>
            <a:pathLst>
              <a:path w="268604" h="250189">
                <a:moveTo>
                  <a:pt x="0" y="249935"/>
                </a:moveTo>
                <a:lnTo>
                  <a:pt x="268224" y="249935"/>
                </a:lnTo>
                <a:lnTo>
                  <a:pt x="268224" y="0"/>
                </a:lnTo>
                <a:lnTo>
                  <a:pt x="0" y="0"/>
                </a:lnTo>
                <a:lnTo>
                  <a:pt x="0" y="249935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236720" y="3546347"/>
            <a:ext cx="268605" cy="250190"/>
          </a:xfrm>
          <a:custGeom>
            <a:avLst/>
            <a:gdLst/>
            <a:ahLst/>
            <a:cxnLst/>
            <a:rect l="l" t="t" r="r" b="b"/>
            <a:pathLst>
              <a:path w="268604" h="250189">
                <a:moveTo>
                  <a:pt x="0" y="249935"/>
                </a:moveTo>
                <a:lnTo>
                  <a:pt x="268224" y="249935"/>
                </a:lnTo>
                <a:lnTo>
                  <a:pt x="268224" y="0"/>
                </a:lnTo>
                <a:lnTo>
                  <a:pt x="0" y="0"/>
                </a:lnTo>
                <a:lnTo>
                  <a:pt x="0" y="249935"/>
                </a:lnTo>
                <a:close/>
              </a:path>
            </a:pathLst>
          </a:custGeom>
          <a:ln w="9144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908803" y="3666744"/>
            <a:ext cx="268605" cy="242570"/>
          </a:xfrm>
          <a:custGeom>
            <a:avLst/>
            <a:gdLst/>
            <a:ahLst/>
            <a:cxnLst/>
            <a:rect l="l" t="t" r="r" b="b"/>
            <a:pathLst>
              <a:path w="268604" h="242570">
                <a:moveTo>
                  <a:pt x="0" y="242315"/>
                </a:moveTo>
                <a:lnTo>
                  <a:pt x="268224" y="242315"/>
                </a:lnTo>
                <a:lnTo>
                  <a:pt x="268224" y="0"/>
                </a:lnTo>
                <a:lnTo>
                  <a:pt x="0" y="0"/>
                </a:lnTo>
                <a:lnTo>
                  <a:pt x="0" y="242315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908803" y="3666744"/>
            <a:ext cx="268605" cy="242570"/>
          </a:xfrm>
          <a:custGeom>
            <a:avLst/>
            <a:gdLst/>
            <a:ahLst/>
            <a:cxnLst/>
            <a:rect l="l" t="t" r="r" b="b"/>
            <a:pathLst>
              <a:path w="268604" h="242570">
                <a:moveTo>
                  <a:pt x="0" y="242315"/>
                </a:moveTo>
                <a:lnTo>
                  <a:pt x="268224" y="242315"/>
                </a:lnTo>
                <a:lnTo>
                  <a:pt x="268224" y="0"/>
                </a:lnTo>
                <a:lnTo>
                  <a:pt x="0" y="0"/>
                </a:lnTo>
                <a:lnTo>
                  <a:pt x="0" y="242315"/>
                </a:lnTo>
                <a:close/>
              </a:path>
            </a:pathLst>
          </a:custGeom>
          <a:ln w="9144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579364" y="3675888"/>
            <a:ext cx="269875" cy="226060"/>
          </a:xfrm>
          <a:custGeom>
            <a:avLst/>
            <a:gdLst/>
            <a:ahLst/>
            <a:cxnLst/>
            <a:rect l="l" t="t" r="r" b="b"/>
            <a:pathLst>
              <a:path w="269875" h="226060">
                <a:moveTo>
                  <a:pt x="0" y="225552"/>
                </a:moveTo>
                <a:lnTo>
                  <a:pt x="269748" y="225552"/>
                </a:lnTo>
                <a:lnTo>
                  <a:pt x="269748" y="0"/>
                </a:lnTo>
                <a:lnTo>
                  <a:pt x="0" y="0"/>
                </a:lnTo>
                <a:lnTo>
                  <a:pt x="0" y="225552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579364" y="3675888"/>
            <a:ext cx="269875" cy="226060"/>
          </a:xfrm>
          <a:custGeom>
            <a:avLst/>
            <a:gdLst/>
            <a:ahLst/>
            <a:cxnLst/>
            <a:rect l="l" t="t" r="r" b="b"/>
            <a:pathLst>
              <a:path w="269875" h="226060">
                <a:moveTo>
                  <a:pt x="0" y="225552"/>
                </a:moveTo>
                <a:lnTo>
                  <a:pt x="269748" y="225552"/>
                </a:lnTo>
                <a:lnTo>
                  <a:pt x="269748" y="0"/>
                </a:lnTo>
                <a:lnTo>
                  <a:pt x="0" y="0"/>
                </a:lnTo>
                <a:lnTo>
                  <a:pt x="0" y="225552"/>
                </a:lnTo>
                <a:close/>
              </a:path>
            </a:pathLst>
          </a:custGeom>
          <a:ln w="9144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236720" y="3297935"/>
            <a:ext cx="268605" cy="248920"/>
          </a:xfrm>
          <a:custGeom>
            <a:avLst/>
            <a:gdLst/>
            <a:ahLst/>
            <a:cxnLst/>
            <a:rect l="l" t="t" r="r" b="b"/>
            <a:pathLst>
              <a:path w="268604" h="248920">
                <a:moveTo>
                  <a:pt x="0" y="248411"/>
                </a:moveTo>
                <a:lnTo>
                  <a:pt x="268224" y="248411"/>
                </a:lnTo>
                <a:lnTo>
                  <a:pt x="268224" y="0"/>
                </a:lnTo>
                <a:lnTo>
                  <a:pt x="0" y="0"/>
                </a:lnTo>
                <a:lnTo>
                  <a:pt x="0" y="248411"/>
                </a:lnTo>
                <a:close/>
              </a:path>
            </a:pathLst>
          </a:custGeom>
          <a:ln w="9144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908803" y="3400044"/>
            <a:ext cx="268605" cy="266700"/>
          </a:xfrm>
          <a:custGeom>
            <a:avLst/>
            <a:gdLst/>
            <a:ahLst/>
            <a:cxnLst/>
            <a:rect l="l" t="t" r="r" b="b"/>
            <a:pathLst>
              <a:path w="268604" h="266700">
                <a:moveTo>
                  <a:pt x="0" y="266699"/>
                </a:moveTo>
                <a:lnTo>
                  <a:pt x="268224" y="266699"/>
                </a:lnTo>
                <a:lnTo>
                  <a:pt x="268224" y="0"/>
                </a:lnTo>
                <a:lnTo>
                  <a:pt x="0" y="0"/>
                </a:lnTo>
                <a:lnTo>
                  <a:pt x="0" y="266699"/>
                </a:lnTo>
                <a:close/>
              </a:path>
            </a:pathLst>
          </a:custGeom>
          <a:ln w="9144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579364" y="3386328"/>
            <a:ext cx="269875" cy="289560"/>
          </a:xfrm>
          <a:custGeom>
            <a:avLst/>
            <a:gdLst/>
            <a:ahLst/>
            <a:cxnLst/>
            <a:rect l="l" t="t" r="r" b="b"/>
            <a:pathLst>
              <a:path w="269875" h="289560">
                <a:moveTo>
                  <a:pt x="0" y="289560"/>
                </a:moveTo>
                <a:lnTo>
                  <a:pt x="269748" y="289560"/>
                </a:lnTo>
                <a:lnTo>
                  <a:pt x="269748" y="0"/>
                </a:lnTo>
                <a:lnTo>
                  <a:pt x="0" y="0"/>
                </a:lnTo>
                <a:lnTo>
                  <a:pt x="0" y="289560"/>
                </a:lnTo>
                <a:close/>
              </a:path>
            </a:pathLst>
          </a:custGeom>
          <a:ln w="9144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236720" y="3223260"/>
            <a:ext cx="268605" cy="74930"/>
          </a:xfrm>
          <a:custGeom>
            <a:avLst/>
            <a:gdLst/>
            <a:ahLst/>
            <a:cxnLst/>
            <a:rect l="l" t="t" r="r" b="b"/>
            <a:pathLst>
              <a:path w="268604" h="74929">
                <a:moveTo>
                  <a:pt x="0" y="74675"/>
                </a:moveTo>
                <a:lnTo>
                  <a:pt x="268224" y="74675"/>
                </a:lnTo>
                <a:lnTo>
                  <a:pt x="268224" y="0"/>
                </a:lnTo>
                <a:lnTo>
                  <a:pt x="0" y="0"/>
                </a:lnTo>
                <a:lnTo>
                  <a:pt x="0" y="74675"/>
                </a:lnTo>
                <a:close/>
              </a:path>
            </a:pathLst>
          </a:custGeom>
          <a:ln w="9144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908803" y="3223260"/>
            <a:ext cx="268605" cy="177165"/>
          </a:xfrm>
          <a:custGeom>
            <a:avLst/>
            <a:gdLst/>
            <a:ahLst/>
            <a:cxnLst/>
            <a:rect l="l" t="t" r="r" b="b"/>
            <a:pathLst>
              <a:path w="268604" h="177164">
                <a:moveTo>
                  <a:pt x="0" y="176783"/>
                </a:moveTo>
                <a:lnTo>
                  <a:pt x="268224" y="176783"/>
                </a:lnTo>
                <a:lnTo>
                  <a:pt x="268224" y="0"/>
                </a:lnTo>
                <a:lnTo>
                  <a:pt x="0" y="0"/>
                </a:lnTo>
                <a:lnTo>
                  <a:pt x="0" y="176783"/>
                </a:lnTo>
                <a:close/>
              </a:path>
            </a:pathLst>
          </a:custGeom>
          <a:ln w="9144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579364" y="3223260"/>
            <a:ext cx="269875" cy="163195"/>
          </a:xfrm>
          <a:custGeom>
            <a:avLst/>
            <a:gdLst/>
            <a:ahLst/>
            <a:cxnLst/>
            <a:rect l="l" t="t" r="r" b="b"/>
            <a:pathLst>
              <a:path w="269875" h="163195">
                <a:moveTo>
                  <a:pt x="0" y="163068"/>
                </a:moveTo>
                <a:lnTo>
                  <a:pt x="269748" y="163068"/>
                </a:lnTo>
                <a:lnTo>
                  <a:pt x="269748" y="0"/>
                </a:lnTo>
                <a:lnTo>
                  <a:pt x="0" y="0"/>
                </a:lnTo>
                <a:lnTo>
                  <a:pt x="0" y="163068"/>
                </a:lnTo>
                <a:close/>
              </a:path>
            </a:pathLst>
          </a:custGeom>
          <a:ln w="9144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035552" y="4480559"/>
            <a:ext cx="2014855" cy="0"/>
          </a:xfrm>
          <a:custGeom>
            <a:avLst/>
            <a:gdLst/>
            <a:ahLst/>
            <a:cxnLst/>
            <a:rect l="l" t="t" r="r" b="b"/>
            <a:pathLst>
              <a:path w="2014854">
                <a:moveTo>
                  <a:pt x="0" y="0"/>
                </a:moveTo>
                <a:lnTo>
                  <a:pt x="2014727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4252340" y="4276750"/>
            <a:ext cx="23495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21%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924425" y="4305706"/>
            <a:ext cx="23495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16%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596254" y="4300524"/>
            <a:ext cx="23495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17%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252340" y="4039920"/>
            <a:ext cx="234950" cy="148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17%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924425" y="4115206"/>
            <a:ext cx="23495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14%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596254" y="4105452"/>
            <a:ext cx="23495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14%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4252340" y="3828389"/>
            <a:ext cx="23495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17%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924425" y="3931107"/>
            <a:ext cx="23495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15%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5596254" y="3923182"/>
            <a:ext cx="23495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15%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4252340" y="3597986"/>
            <a:ext cx="234950" cy="148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20%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5175884" y="3597986"/>
            <a:ext cx="426084" cy="148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12750" algn="l"/>
              </a:tabLst>
            </a:pPr>
            <a:r>
              <a:rPr sz="800" u="dash" dirty="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微软雅黑" panose="020B0503020204020204" charset="-122"/>
                <a:cs typeface="微软雅黑" panose="020B0503020204020204" charset="-122"/>
              </a:rPr>
              <a:t> 	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4924425" y="3715003"/>
            <a:ext cx="23495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19%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5596254" y="3715588"/>
            <a:ext cx="234950" cy="148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18%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4252340" y="3349244"/>
            <a:ext cx="23495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20%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4924425" y="3461130"/>
            <a:ext cx="23495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21%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5596254" y="3458083"/>
            <a:ext cx="23495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23%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4282821" y="3187446"/>
            <a:ext cx="17526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6%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4924425" y="3238881"/>
            <a:ext cx="23495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14%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5596254" y="3231642"/>
            <a:ext cx="23495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13%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410362" y="4566310"/>
            <a:ext cx="5530215" cy="242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910"/>
              </a:lnSpc>
              <a:spcBef>
                <a:spcPts val="100"/>
              </a:spcBef>
              <a:tabLst>
                <a:tab pos="671195" algn="l"/>
                <a:tab pos="1249045" algn="l"/>
              </a:tabLst>
            </a:pPr>
            <a:r>
              <a:rPr sz="800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201</a:t>
            </a:r>
            <a:r>
              <a:rPr sz="8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3	</a:t>
            </a:r>
            <a:r>
              <a:rPr sz="800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201</a:t>
            </a:r>
            <a:r>
              <a:rPr sz="8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4	</a:t>
            </a:r>
            <a:r>
              <a:rPr sz="800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2015</a:t>
            </a:r>
            <a:r>
              <a:rPr sz="8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.</a:t>
            </a:r>
            <a:r>
              <a:rPr sz="800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1</a:t>
            </a:r>
            <a:r>
              <a:rPr sz="8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-7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ts val="790"/>
              </a:lnSpc>
            </a:pPr>
            <a:r>
              <a:rPr sz="700" spc="1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数据来源：《</a:t>
            </a:r>
            <a:r>
              <a:rPr sz="700" spc="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2016</a:t>
            </a:r>
            <a:r>
              <a:rPr sz="700" spc="1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年中</a:t>
            </a:r>
            <a:r>
              <a:rPr sz="700" spc="2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国</a:t>
            </a:r>
            <a:r>
              <a:rPr sz="700" spc="1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汽</a:t>
            </a:r>
            <a:r>
              <a:rPr sz="700" spc="2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车</a:t>
            </a:r>
            <a:r>
              <a:rPr sz="700" spc="1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市场</a:t>
            </a:r>
            <a:r>
              <a:rPr sz="700" spc="2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消</a:t>
            </a:r>
            <a:r>
              <a:rPr sz="700" spc="1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费</a:t>
            </a:r>
            <a:r>
              <a:rPr sz="700" spc="2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趋</a:t>
            </a:r>
            <a:r>
              <a:rPr sz="700" spc="1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势</a:t>
            </a:r>
            <a:r>
              <a:rPr sz="700" spc="2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及</a:t>
            </a:r>
            <a:r>
              <a:rPr sz="700" spc="1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用户</a:t>
            </a:r>
            <a:r>
              <a:rPr sz="700" spc="2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洞</a:t>
            </a:r>
            <a:r>
              <a:rPr sz="700" spc="1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察</a:t>
            </a:r>
            <a:r>
              <a:rPr sz="700" spc="2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》</a:t>
            </a:r>
            <a:r>
              <a:rPr sz="700" spc="1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易</a:t>
            </a:r>
            <a:r>
              <a:rPr sz="700" spc="2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车</a:t>
            </a:r>
            <a:r>
              <a:rPr sz="700" spc="1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网，</a:t>
            </a:r>
            <a:r>
              <a:rPr sz="700" spc="5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spc="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BCG</a:t>
            </a:r>
            <a:r>
              <a:rPr sz="700" spc="-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spc="1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《中国消费趋势报告</a:t>
            </a:r>
            <a:r>
              <a:rPr sz="700" spc="5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spc="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-</a:t>
            </a:r>
            <a:r>
              <a:rPr sz="700" spc="-1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spc="1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三大新兴力量引领</a:t>
            </a:r>
            <a:r>
              <a:rPr sz="700" spc="2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消</a:t>
            </a:r>
            <a:r>
              <a:rPr sz="700" spc="1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费新</a:t>
            </a:r>
            <a:r>
              <a:rPr sz="700" spc="2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经</a:t>
            </a:r>
            <a:r>
              <a:rPr sz="700" spc="1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济</a:t>
            </a:r>
            <a:r>
              <a:rPr sz="700" spc="2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》</a:t>
            </a:r>
            <a:r>
              <a:rPr sz="700" spc="0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2016</a:t>
            </a:r>
            <a:endParaRPr sz="7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4149978" y="2782316"/>
            <a:ext cx="15494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汽车用户年龄结构变化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3759200" y="3346450"/>
            <a:ext cx="196850" cy="1206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" b="1" spc="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26%</a:t>
            </a:r>
            <a:endParaRPr sz="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3759200" y="4050284"/>
            <a:ext cx="196850" cy="1206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00" b="1" spc="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74%</a:t>
            </a:r>
            <a:endParaRPr sz="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6681978" y="3351403"/>
            <a:ext cx="842644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&gt;</a:t>
            </a:r>
            <a:r>
              <a:rPr sz="700" spc="135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b="1" spc="-5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消费意识更年轻</a:t>
            </a:r>
            <a:r>
              <a:rPr sz="600" spc="15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：</a:t>
            </a:r>
            <a:endParaRPr sz="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6681978" y="3732657"/>
            <a:ext cx="76327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5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&gt;</a:t>
            </a:r>
            <a:r>
              <a:rPr sz="700" spc="130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b="1" spc="-5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消费力能力更个</a:t>
            </a:r>
            <a:endParaRPr sz="7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6681978" y="3883863"/>
            <a:ext cx="1790700" cy="476250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700" b="1" spc="-5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性</a:t>
            </a:r>
            <a:r>
              <a:rPr sz="600" spc="15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：</a:t>
            </a:r>
            <a:endParaRPr sz="600">
              <a:latin typeface="微软雅黑" panose="020B0503020204020204" charset="-122"/>
              <a:cs typeface="微软雅黑" panose="020B0503020204020204" charset="-122"/>
            </a:endParaRPr>
          </a:p>
          <a:p>
            <a:pPr marL="24765">
              <a:lnSpc>
                <a:spcPct val="100000"/>
              </a:lnSpc>
              <a:spcBef>
                <a:spcPts val="305"/>
              </a:spcBef>
            </a:pPr>
            <a:r>
              <a:rPr sz="700" b="1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&gt;</a:t>
            </a:r>
            <a:r>
              <a:rPr sz="700" b="1" spc="14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b="1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消费高峰已过，进入存量</a:t>
            </a:r>
            <a:r>
              <a:rPr sz="700" b="1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市</a:t>
            </a:r>
            <a:r>
              <a:rPr sz="700" b="1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场缓慢</a:t>
            </a:r>
            <a:r>
              <a:rPr sz="600" b="1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增长阶段</a:t>
            </a:r>
            <a:endParaRPr sz="600">
              <a:latin typeface="微软雅黑" panose="020B0503020204020204" charset="-122"/>
              <a:cs typeface="微软雅黑" panose="020B0503020204020204" charset="-122"/>
            </a:endParaRPr>
          </a:p>
          <a:p>
            <a:pPr marL="24765">
              <a:lnSpc>
                <a:spcPct val="100000"/>
              </a:lnSpc>
              <a:spcBef>
                <a:spcPts val="420"/>
              </a:spcBef>
            </a:pPr>
            <a:r>
              <a:rPr sz="700" b="1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&gt;</a:t>
            </a:r>
            <a:r>
              <a:rPr sz="700" b="1" spc="16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b="1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置换增购等需求待释放，</a:t>
            </a:r>
            <a:r>
              <a:rPr sz="700" b="1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细</a:t>
            </a:r>
            <a:r>
              <a:rPr sz="700" b="1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分市</a:t>
            </a:r>
            <a:r>
              <a:rPr sz="700" b="1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场</a:t>
            </a:r>
            <a:r>
              <a:rPr sz="700" b="1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待挖掘</a:t>
            </a:r>
            <a:endParaRPr sz="7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6006210" y="3311778"/>
            <a:ext cx="234315" cy="863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" spc="-10" dirty="0">
                <a:latin typeface="微软雅黑" panose="020B0503020204020204" charset="-122"/>
                <a:cs typeface="微软雅黑" panose="020B0503020204020204" charset="-122"/>
              </a:rPr>
              <a:t>25</a:t>
            </a:r>
            <a:r>
              <a:rPr sz="400" spc="-5" dirty="0">
                <a:latin typeface="微软雅黑" panose="020B0503020204020204" charset="-122"/>
                <a:cs typeface="微软雅黑" panose="020B0503020204020204" charset="-122"/>
              </a:rPr>
              <a:t>岁以下</a:t>
            </a:r>
            <a:endParaRPr sz="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6006210" y="3573907"/>
            <a:ext cx="213360" cy="863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" spc="-10" dirty="0">
                <a:latin typeface="微软雅黑" panose="020B0503020204020204" charset="-122"/>
                <a:cs typeface="微软雅黑" panose="020B0503020204020204" charset="-122"/>
              </a:rPr>
              <a:t>26-30</a:t>
            </a:r>
            <a:r>
              <a:rPr sz="400" spc="-5" dirty="0">
                <a:latin typeface="微软雅黑" panose="020B0503020204020204" charset="-122"/>
                <a:cs typeface="微软雅黑" panose="020B0503020204020204" charset="-122"/>
              </a:rPr>
              <a:t>岁</a:t>
            </a:r>
            <a:endParaRPr sz="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6006210" y="3805173"/>
            <a:ext cx="213360" cy="863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" spc="-10" dirty="0">
                <a:latin typeface="微软雅黑" panose="020B0503020204020204" charset="-122"/>
                <a:cs typeface="微软雅黑" panose="020B0503020204020204" charset="-122"/>
              </a:rPr>
              <a:t>31-35</a:t>
            </a:r>
            <a:r>
              <a:rPr sz="400" spc="-5" dirty="0">
                <a:latin typeface="微软雅黑" panose="020B0503020204020204" charset="-122"/>
                <a:cs typeface="微软雅黑" panose="020B0503020204020204" charset="-122"/>
              </a:rPr>
              <a:t>岁</a:t>
            </a:r>
            <a:endParaRPr sz="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6271640" y="3397122"/>
            <a:ext cx="196850" cy="1206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" b="1" spc="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36%</a:t>
            </a:r>
            <a:endParaRPr sz="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6006210" y="3995420"/>
            <a:ext cx="459105" cy="3390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475"/>
              </a:lnSpc>
              <a:spcBef>
                <a:spcPts val="95"/>
              </a:spcBef>
            </a:pPr>
            <a:r>
              <a:rPr sz="400" spc="-10" dirty="0">
                <a:latin typeface="微软雅黑" panose="020B0503020204020204" charset="-122"/>
                <a:cs typeface="微软雅黑" panose="020B0503020204020204" charset="-122"/>
              </a:rPr>
              <a:t>36-40</a:t>
            </a:r>
            <a:r>
              <a:rPr sz="400" spc="-5" dirty="0">
                <a:latin typeface="微软雅黑" panose="020B0503020204020204" charset="-122"/>
                <a:cs typeface="微软雅黑" panose="020B0503020204020204" charset="-122"/>
              </a:rPr>
              <a:t>岁</a:t>
            </a:r>
            <a:endParaRPr sz="400">
              <a:latin typeface="微软雅黑" panose="020B0503020204020204" charset="-122"/>
              <a:cs typeface="微软雅黑" panose="020B0503020204020204" charset="-122"/>
            </a:endParaRPr>
          </a:p>
          <a:p>
            <a:pPr marL="274955">
              <a:lnSpc>
                <a:spcPts val="620"/>
              </a:lnSpc>
            </a:pPr>
            <a:r>
              <a:rPr sz="600" b="1" spc="5" dirty="0">
                <a:solidFill>
                  <a:srgbClr val="7E7E7E"/>
                </a:solidFill>
                <a:latin typeface="微软雅黑" panose="020B0503020204020204" charset="-122"/>
                <a:cs typeface="微软雅黑" panose="020B0503020204020204" charset="-122"/>
              </a:rPr>
              <a:t>64%</a:t>
            </a:r>
            <a:endParaRPr sz="6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ts val="385"/>
              </a:lnSpc>
            </a:pPr>
            <a:r>
              <a:rPr sz="400" spc="-10" dirty="0">
                <a:latin typeface="微软雅黑" panose="020B0503020204020204" charset="-122"/>
                <a:cs typeface="微软雅黑" panose="020B0503020204020204" charset="-122"/>
              </a:rPr>
              <a:t>41-45</a:t>
            </a:r>
            <a:r>
              <a:rPr sz="400" spc="-5" dirty="0">
                <a:latin typeface="微软雅黑" panose="020B0503020204020204" charset="-122"/>
                <a:cs typeface="微软雅黑" panose="020B0503020204020204" charset="-122"/>
              </a:rPr>
              <a:t>岁</a:t>
            </a:r>
            <a:endParaRPr sz="40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40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</a:pPr>
            <a:r>
              <a:rPr sz="400" spc="-10" dirty="0">
                <a:latin typeface="微软雅黑" panose="020B0503020204020204" charset="-122"/>
                <a:cs typeface="微软雅黑" panose="020B0503020204020204" charset="-122"/>
              </a:rPr>
              <a:t>45</a:t>
            </a:r>
            <a:r>
              <a:rPr sz="400" spc="-5" dirty="0">
                <a:latin typeface="微软雅黑" panose="020B0503020204020204" charset="-122"/>
                <a:cs typeface="微软雅黑" panose="020B0503020204020204" charset="-122"/>
              </a:rPr>
              <a:t>岁以上</a:t>
            </a:r>
            <a:endParaRPr sz="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3771265" y="3126739"/>
            <a:ext cx="4803775" cy="0"/>
          </a:xfrm>
          <a:custGeom>
            <a:avLst/>
            <a:gdLst/>
            <a:ahLst/>
            <a:cxnLst/>
            <a:rect l="l" t="t" r="r" b="b"/>
            <a:pathLst>
              <a:path w="4803775">
                <a:moveTo>
                  <a:pt x="0" y="0"/>
                </a:moveTo>
                <a:lnTo>
                  <a:pt x="4803775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695065" y="4474209"/>
            <a:ext cx="4803775" cy="0"/>
          </a:xfrm>
          <a:custGeom>
            <a:avLst/>
            <a:gdLst/>
            <a:ahLst/>
            <a:cxnLst/>
            <a:rect l="l" t="t" r="r" b="b"/>
            <a:pathLst>
              <a:path w="4803775">
                <a:moveTo>
                  <a:pt x="0" y="0"/>
                </a:moveTo>
                <a:lnTo>
                  <a:pt x="4803775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771265" y="3500754"/>
            <a:ext cx="458470" cy="0"/>
          </a:xfrm>
          <a:custGeom>
            <a:avLst/>
            <a:gdLst/>
            <a:ahLst/>
            <a:cxnLst/>
            <a:rect l="l" t="t" r="r" b="b"/>
            <a:pathLst>
              <a:path w="458470">
                <a:moveTo>
                  <a:pt x="0" y="0"/>
                </a:moveTo>
                <a:lnTo>
                  <a:pt x="458470" y="0"/>
                </a:lnTo>
              </a:path>
            </a:pathLst>
          </a:custGeom>
          <a:ln w="6350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520565" y="3521075"/>
            <a:ext cx="370840" cy="132715"/>
          </a:xfrm>
          <a:custGeom>
            <a:avLst/>
            <a:gdLst/>
            <a:ahLst/>
            <a:cxnLst/>
            <a:rect l="l" t="t" r="r" b="b"/>
            <a:pathLst>
              <a:path w="370839" h="132714">
                <a:moveTo>
                  <a:pt x="0" y="0"/>
                </a:moveTo>
                <a:lnTo>
                  <a:pt x="370839" y="132715"/>
                </a:lnTo>
              </a:path>
            </a:pathLst>
          </a:custGeom>
          <a:ln w="6349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870575" y="3674109"/>
            <a:ext cx="499745" cy="3175"/>
          </a:xfrm>
          <a:custGeom>
            <a:avLst/>
            <a:gdLst/>
            <a:ahLst/>
            <a:cxnLst/>
            <a:rect l="l" t="t" r="r" b="b"/>
            <a:pathLst>
              <a:path w="499745" h="3175">
                <a:moveTo>
                  <a:pt x="0" y="0"/>
                </a:moveTo>
                <a:lnTo>
                  <a:pt x="499745" y="3174"/>
                </a:lnTo>
              </a:path>
            </a:pathLst>
          </a:custGeom>
          <a:ln w="6350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6370954" y="3677284"/>
            <a:ext cx="229235" cy="210820"/>
          </a:xfrm>
          <a:custGeom>
            <a:avLst/>
            <a:gdLst/>
            <a:ahLst/>
            <a:cxnLst/>
            <a:rect l="l" t="t" r="r" b="b"/>
            <a:pathLst>
              <a:path w="229234" h="210820">
                <a:moveTo>
                  <a:pt x="0" y="0"/>
                </a:moveTo>
                <a:lnTo>
                  <a:pt x="229235" y="210819"/>
                </a:lnTo>
              </a:path>
            </a:pathLst>
          </a:custGeom>
          <a:ln w="6350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609715" y="3891279"/>
            <a:ext cx="1889125" cy="16510"/>
          </a:xfrm>
          <a:custGeom>
            <a:avLst/>
            <a:gdLst/>
            <a:ahLst/>
            <a:cxnLst/>
            <a:rect l="l" t="t" r="r" b="b"/>
            <a:pathLst>
              <a:path w="1889125" h="16510">
                <a:moveTo>
                  <a:pt x="0" y="0"/>
                </a:moveTo>
                <a:lnTo>
                  <a:pt x="1889125" y="16510"/>
                </a:lnTo>
              </a:path>
            </a:pathLst>
          </a:custGeom>
          <a:ln w="6350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6341109" y="3204845"/>
            <a:ext cx="76200" cy="1714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341109" y="3703954"/>
            <a:ext cx="76200" cy="291465"/>
          </a:xfrm>
          <a:custGeom>
            <a:avLst/>
            <a:gdLst/>
            <a:ahLst/>
            <a:cxnLst/>
            <a:rect l="l" t="t" r="r" b="b"/>
            <a:pathLst>
              <a:path w="76200" h="291464">
                <a:moveTo>
                  <a:pt x="44450" y="63500"/>
                </a:moveTo>
                <a:lnTo>
                  <a:pt x="31750" y="63500"/>
                </a:lnTo>
                <a:lnTo>
                  <a:pt x="31750" y="291465"/>
                </a:lnTo>
                <a:lnTo>
                  <a:pt x="44450" y="291465"/>
                </a:lnTo>
                <a:lnTo>
                  <a:pt x="44450" y="63500"/>
                </a:lnTo>
                <a:close/>
              </a:path>
              <a:path w="76200" h="291464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291464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6341109" y="4194175"/>
            <a:ext cx="76200" cy="283210"/>
          </a:xfrm>
          <a:custGeom>
            <a:avLst/>
            <a:gdLst/>
            <a:ahLst/>
            <a:cxnLst/>
            <a:rect l="l" t="t" r="r" b="b"/>
            <a:pathLst>
              <a:path w="76200" h="283210">
                <a:moveTo>
                  <a:pt x="31750" y="207009"/>
                </a:moveTo>
                <a:lnTo>
                  <a:pt x="0" y="207009"/>
                </a:lnTo>
                <a:lnTo>
                  <a:pt x="38100" y="283209"/>
                </a:lnTo>
                <a:lnTo>
                  <a:pt x="69850" y="219709"/>
                </a:lnTo>
                <a:lnTo>
                  <a:pt x="31750" y="219709"/>
                </a:lnTo>
                <a:lnTo>
                  <a:pt x="31750" y="207009"/>
                </a:lnTo>
                <a:close/>
              </a:path>
              <a:path w="76200" h="283210">
                <a:moveTo>
                  <a:pt x="44450" y="0"/>
                </a:moveTo>
                <a:lnTo>
                  <a:pt x="31750" y="0"/>
                </a:lnTo>
                <a:lnTo>
                  <a:pt x="31750" y="219709"/>
                </a:lnTo>
                <a:lnTo>
                  <a:pt x="44450" y="219709"/>
                </a:lnTo>
                <a:lnTo>
                  <a:pt x="44450" y="0"/>
                </a:lnTo>
                <a:close/>
              </a:path>
              <a:path w="76200" h="283210">
                <a:moveTo>
                  <a:pt x="76200" y="207009"/>
                </a:moveTo>
                <a:lnTo>
                  <a:pt x="44450" y="207009"/>
                </a:lnTo>
                <a:lnTo>
                  <a:pt x="44450" y="219709"/>
                </a:lnTo>
                <a:lnTo>
                  <a:pt x="69850" y="219709"/>
                </a:lnTo>
                <a:lnTo>
                  <a:pt x="76200" y="2070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341109" y="3542029"/>
            <a:ext cx="76200" cy="177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6508750" y="3442334"/>
            <a:ext cx="148590" cy="1504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508750" y="4137025"/>
            <a:ext cx="148590" cy="1504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661275" y="3372484"/>
            <a:ext cx="329565" cy="154305"/>
          </a:xfrm>
          <a:custGeom>
            <a:avLst/>
            <a:gdLst/>
            <a:ahLst/>
            <a:cxnLst/>
            <a:rect l="l" t="t" r="r" b="b"/>
            <a:pathLst>
              <a:path w="329565" h="154304">
                <a:moveTo>
                  <a:pt x="0" y="154304"/>
                </a:moveTo>
                <a:lnTo>
                  <a:pt x="329565" y="154304"/>
                </a:lnTo>
                <a:lnTo>
                  <a:pt x="329565" y="0"/>
                </a:lnTo>
                <a:lnTo>
                  <a:pt x="0" y="0"/>
                </a:lnTo>
                <a:lnTo>
                  <a:pt x="0" y="154304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 txBox="1"/>
          <p:nvPr/>
        </p:nvSpPr>
        <p:spPr>
          <a:xfrm>
            <a:off x="7764526" y="3375405"/>
            <a:ext cx="126364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830" marR="5080" indent="-24765">
              <a:lnSpc>
                <a:spcPct val="100000"/>
              </a:lnSpc>
              <a:spcBef>
                <a:spcPts val="95"/>
              </a:spcBef>
            </a:pPr>
            <a:r>
              <a:rPr sz="4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重资 产</a:t>
            </a:r>
            <a:endParaRPr sz="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8131809" y="3372484"/>
            <a:ext cx="329565" cy="154305"/>
          </a:xfrm>
          <a:custGeom>
            <a:avLst/>
            <a:gdLst/>
            <a:ahLst/>
            <a:cxnLst/>
            <a:rect l="l" t="t" r="r" b="b"/>
            <a:pathLst>
              <a:path w="329565" h="154304">
                <a:moveTo>
                  <a:pt x="0" y="154304"/>
                </a:moveTo>
                <a:lnTo>
                  <a:pt x="329565" y="154304"/>
                </a:lnTo>
                <a:lnTo>
                  <a:pt x="329565" y="0"/>
                </a:lnTo>
                <a:lnTo>
                  <a:pt x="0" y="0"/>
                </a:lnTo>
                <a:lnTo>
                  <a:pt x="0" y="154304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 txBox="1"/>
          <p:nvPr/>
        </p:nvSpPr>
        <p:spPr>
          <a:xfrm>
            <a:off x="8235188" y="3375405"/>
            <a:ext cx="126364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830" marR="5080" indent="-24765">
              <a:lnSpc>
                <a:spcPct val="100000"/>
              </a:lnSpc>
              <a:spcBef>
                <a:spcPts val="95"/>
              </a:spcBef>
            </a:pPr>
            <a:r>
              <a:rPr sz="4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消费 品</a:t>
            </a:r>
            <a:endParaRPr sz="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7661275" y="3622040"/>
            <a:ext cx="329565" cy="180340"/>
          </a:xfrm>
          <a:custGeom>
            <a:avLst/>
            <a:gdLst/>
            <a:ahLst/>
            <a:cxnLst/>
            <a:rect l="l" t="t" r="r" b="b"/>
            <a:pathLst>
              <a:path w="329565" h="180339">
                <a:moveTo>
                  <a:pt x="0" y="180340"/>
                </a:moveTo>
                <a:lnTo>
                  <a:pt x="329565" y="180340"/>
                </a:lnTo>
                <a:lnTo>
                  <a:pt x="329565" y="0"/>
                </a:lnTo>
                <a:lnTo>
                  <a:pt x="0" y="0"/>
                </a:lnTo>
                <a:lnTo>
                  <a:pt x="0" y="18034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 txBox="1"/>
          <p:nvPr/>
        </p:nvSpPr>
        <p:spPr>
          <a:xfrm>
            <a:off x="7764526" y="3645789"/>
            <a:ext cx="126364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765">
              <a:lnSpc>
                <a:spcPts val="360"/>
              </a:lnSpc>
              <a:spcBef>
                <a:spcPts val="100"/>
              </a:spcBef>
            </a:pPr>
            <a:r>
              <a:rPr sz="3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消费</a:t>
            </a:r>
            <a:endParaRPr sz="3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ts val="480"/>
              </a:lnSpc>
            </a:pPr>
            <a:r>
              <a:rPr sz="4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能力</a:t>
            </a:r>
            <a:endParaRPr sz="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8131809" y="3622040"/>
            <a:ext cx="329565" cy="180340"/>
          </a:xfrm>
          <a:custGeom>
            <a:avLst/>
            <a:gdLst/>
            <a:ahLst/>
            <a:cxnLst/>
            <a:rect l="l" t="t" r="r" b="b"/>
            <a:pathLst>
              <a:path w="329565" h="180339">
                <a:moveTo>
                  <a:pt x="0" y="180340"/>
                </a:moveTo>
                <a:lnTo>
                  <a:pt x="329565" y="180340"/>
                </a:lnTo>
                <a:lnTo>
                  <a:pt x="329565" y="0"/>
                </a:lnTo>
                <a:lnTo>
                  <a:pt x="0" y="0"/>
                </a:lnTo>
                <a:lnTo>
                  <a:pt x="0" y="18034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 txBox="1"/>
          <p:nvPr/>
        </p:nvSpPr>
        <p:spPr>
          <a:xfrm>
            <a:off x="8235188" y="3645789"/>
            <a:ext cx="126364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765">
              <a:lnSpc>
                <a:spcPts val="360"/>
              </a:lnSpc>
              <a:spcBef>
                <a:spcPts val="100"/>
              </a:spcBef>
            </a:pPr>
            <a:r>
              <a:rPr sz="3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个性</a:t>
            </a:r>
            <a:endParaRPr sz="3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ts val="480"/>
              </a:lnSpc>
            </a:pPr>
            <a:r>
              <a:rPr sz="4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体现</a:t>
            </a:r>
            <a:endParaRPr sz="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7990840" y="3411854"/>
            <a:ext cx="140969" cy="76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7990840" y="3674109"/>
            <a:ext cx="140969" cy="76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852295" y="3164204"/>
            <a:ext cx="610488" cy="64884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852295" y="3164204"/>
            <a:ext cx="610870" cy="648970"/>
          </a:xfrm>
          <a:custGeom>
            <a:avLst/>
            <a:gdLst/>
            <a:ahLst/>
            <a:cxnLst/>
            <a:rect l="l" t="t" r="r" b="b"/>
            <a:pathLst>
              <a:path w="610869" h="648970">
                <a:moveTo>
                  <a:pt x="0" y="0"/>
                </a:moveTo>
                <a:lnTo>
                  <a:pt x="47712" y="1836"/>
                </a:lnTo>
                <a:lnTo>
                  <a:pt x="94419" y="7255"/>
                </a:lnTo>
                <a:lnTo>
                  <a:pt x="139986" y="16122"/>
                </a:lnTo>
                <a:lnTo>
                  <a:pt x="184276" y="28300"/>
                </a:lnTo>
                <a:lnTo>
                  <a:pt x="227155" y="43653"/>
                </a:lnTo>
                <a:lnTo>
                  <a:pt x="268486" y="62047"/>
                </a:lnTo>
                <a:lnTo>
                  <a:pt x="308134" y="83344"/>
                </a:lnTo>
                <a:lnTo>
                  <a:pt x="345964" y="107411"/>
                </a:lnTo>
                <a:lnTo>
                  <a:pt x="381838" y="134110"/>
                </a:lnTo>
                <a:lnTo>
                  <a:pt x="415622" y="163307"/>
                </a:lnTo>
                <a:lnTo>
                  <a:pt x="447181" y="194866"/>
                </a:lnTo>
                <a:lnTo>
                  <a:pt x="476378" y="228650"/>
                </a:lnTo>
                <a:lnTo>
                  <a:pt x="503077" y="264524"/>
                </a:lnTo>
                <a:lnTo>
                  <a:pt x="527144" y="302354"/>
                </a:lnTo>
                <a:lnTo>
                  <a:pt x="548441" y="342002"/>
                </a:lnTo>
                <a:lnTo>
                  <a:pt x="566835" y="383333"/>
                </a:lnTo>
                <a:lnTo>
                  <a:pt x="582188" y="426212"/>
                </a:lnTo>
                <a:lnTo>
                  <a:pt x="594366" y="470502"/>
                </a:lnTo>
                <a:lnTo>
                  <a:pt x="603233" y="516069"/>
                </a:lnTo>
                <a:lnTo>
                  <a:pt x="608652" y="562776"/>
                </a:lnTo>
                <a:lnTo>
                  <a:pt x="610488" y="610488"/>
                </a:lnTo>
                <a:lnTo>
                  <a:pt x="610417" y="620107"/>
                </a:lnTo>
                <a:lnTo>
                  <a:pt x="610203" y="629713"/>
                </a:lnTo>
                <a:lnTo>
                  <a:pt x="609846" y="639296"/>
                </a:lnTo>
                <a:lnTo>
                  <a:pt x="609346" y="648842"/>
                </a:lnTo>
                <a:lnTo>
                  <a:pt x="0" y="610488"/>
                </a:lnTo>
                <a:lnTo>
                  <a:pt x="0" y="0"/>
                </a:lnTo>
                <a:close/>
              </a:path>
            </a:pathLst>
          </a:custGeom>
          <a:ln w="571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241157" y="3550030"/>
            <a:ext cx="1221740" cy="835660"/>
          </a:xfrm>
          <a:custGeom>
            <a:avLst/>
            <a:gdLst/>
            <a:ahLst/>
            <a:cxnLst/>
            <a:rect l="l" t="t" r="r" b="b"/>
            <a:pathLst>
              <a:path w="1221739" h="835660">
                <a:moveTo>
                  <a:pt x="43193" y="0"/>
                </a:moveTo>
                <a:lnTo>
                  <a:pt x="27297" y="45011"/>
                </a:lnTo>
                <a:lnTo>
                  <a:pt x="15105" y="90410"/>
                </a:lnTo>
                <a:lnTo>
                  <a:pt x="6543" y="136021"/>
                </a:lnTo>
                <a:lnTo>
                  <a:pt x="1533" y="181668"/>
                </a:lnTo>
                <a:lnTo>
                  <a:pt x="0" y="227174"/>
                </a:lnTo>
                <a:lnTo>
                  <a:pt x="1866" y="272363"/>
                </a:lnTo>
                <a:lnTo>
                  <a:pt x="7058" y="317059"/>
                </a:lnTo>
                <a:lnTo>
                  <a:pt x="15497" y="361085"/>
                </a:lnTo>
                <a:lnTo>
                  <a:pt x="27107" y="404266"/>
                </a:lnTo>
                <a:lnTo>
                  <a:pt x="41814" y="446425"/>
                </a:lnTo>
                <a:lnTo>
                  <a:pt x="59539" y="487385"/>
                </a:lnTo>
                <a:lnTo>
                  <a:pt x="80208" y="526971"/>
                </a:lnTo>
                <a:lnTo>
                  <a:pt x="103743" y="565007"/>
                </a:lnTo>
                <a:lnTo>
                  <a:pt x="130070" y="601315"/>
                </a:lnTo>
                <a:lnTo>
                  <a:pt x="159111" y="635721"/>
                </a:lnTo>
                <a:lnTo>
                  <a:pt x="190790" y="668046"/>
                </a:lnTo>
                <a:lnTo>
                  <a:pt x="225031" y="698116"/>
                </a:lnTo>
                <a:lnTo>
                  <a:pt x="261758" y="725755"/>
                </a:lnTo>
                <a:lnTo>
                  <a:pt x="300895" y="750784"/>
                </a:lnTo>
                <a:lnTo>
                  <a:pt x="342366" y="773030"/>
                </a:lnTo>
                <a:lnTo>
                  <a:pt x="386093" y="792314"/>
                </a:lnTo>
                <a:lnTo>
                  <a:pt x="431159" y="808186"/>
                </a:lnTo>
                <a:lnTo>
                  <a:pt x="476614" y="820358"/>
                </a:lnTo>
                <a:lnTo>
                  <a:pt x="522280" y="828906"/>
                </a:lnTo>
                <a:lnTo>
                  <a:pt x="567982" y="833905"/>
                </a:lnTo>
                <a:lnTo>
                  <a:pt x="613543" y="835433"/>
                </a:lnTo>
                <a:lnTo>
                  <a:pt x="658787" y="833566"/>
                </a:lnTo>
                <a:lnTo>
                  <a:pt x="703537" y="828379"/>
                </a:lnTo>
                <a:lnTo>
                  <a:pt x="747616" y="819948"/>
                </a:lnTo>
                <a:lnTo>
                  <a:pt x="790849" y="808350"/>
                </a:lnTo>
                <a:lnTo>
                  <a:pt x="833058" y="793662"/>
                </a:lnTo>
                <a:lnTo>
                  <a:pt x="874067" y="775958"/>
                </a:lnTo>
                <a:lnTo>
                  <a:pt x="913699" y="755315"/>
                </a:lnTo>
                <a:lnTo>
                  <a:pt x="951779" y="731810"/>
                </a:lnTo>
                <a:lnTo>
                  <a:pt x="988130" y="705518"/>
                </a:lnTo>
                <a:lnTo>
                  <a:pt x="1022574" y="676516"/>
                </a:lnTo>
                <a:lnTo>
                  <a:pt x="1054937" y="644879"/>
                </a:lnTo>
                <a:lnTo>
                  <a:pt x="1085040" y="610684"/>
                </a:lnTo>
                <a:lnTo>
                  <a:pt x="1112708" y="574007"/>
                </a:lnTo>
                <a:lnTo>
                  <a:pt x="1137764" y="534925"/>
                </a:lnTo>
                <a:lnTo>
                  <a:pt x="1160032" y="493512"/>
                </a:lnTo>
                <a:lnTo>
                  <a:pt x="1179335" y="449846"/>
                </a:lnTo>
                <a:lnTo>
                  <a:pt x="1195329" y="404551"/>
                </a:lnTo>
                <a:lnTo>
                  <a:pt x="1207656" y="358211"/>
                </a:lnTo>
                <a:lnTo>
                  <a:pt x="1216269" y="311045"/>
                </a:lnTo>
                <a:lnTo>
                  <a:pt x="1221118" y="263271"/>
                </a:lnTo>
                <a:lnTo>
                  <a:pt x="611264" y="224917"/>
                </a:lnTo>
                <a:lnTo>
                  <a:pt x="43193" y="0"/>
                </a:lnTo>
                <a:close/>
              </a:path>
            </a:pathLst>
          </a:custGeom>
          <a:solidFill>
            <a:srgbClr val="F4B0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241157" y="3550030"/>
            <a:ext cx="1221740" cy="835660"/>
          </a:xfrm>
          <a:custGeom>
            <a:avLst/>
            <a:gdLst/>
            <a:ahLst/>
            <a:cxnLst/>
            <a:rect l="l" t="t" r="r" b="b"/>
            <a:pathLst>
              <a:path w="1221739" h="835660">
                <a:moveTo>
                  <a:pt x="43193" y="0"/>
                </a:moveTo>
                <a:lnTo>
                  <a:pt x="27297" y="45011"/>
                </a:lnTo>
                <a:lnTo>
                  <a:pt x="15105" y="90410"/>
                </a:lnTo>
                <a:lnTo>
                  <a:pt x="6543" y="136021"/>
                </a:lnTo>
                <a:lnTo>
                  <a:pt x="1533" y="181668"/>
                </a:lnTo>
                <a:lnTo>
                  <a:pt x="0" y="227174"/>
                </a:lnTo>
                <a:lnTo>
                  <a:pt x="1866" y="272363"/>
                </a:lnTo>
                <a:lnTo>
                  <a:pt x="7058" y="317059"/>
                </a:lnTo>
                <a:lnTo>
                  <a:pt x="15497" y="361085"/>
                </a:lnTo>
                <a:lnTo>
                  <a:pt x="27107" y="404266"/>
                </a:lnTo>
                <a:lnTo>
                  <a:pt x="41814" y="446425"/>
                </a:lnTo>
                <a:lnTo>
                  <a:pt x="59539" y="487385"/>
                </a:lnTo>
                <a:lnTo>
                  <a:pt x="80208" y="526971"/>
                </a:lnTo>
                <a:lnTo>
                  <a:pt x="103743" y="565007"/>
                </a:lnTo>
                <a:lnTo>
                  <a:pt x="130070" y="601315"/>
                </a:lnTo>
                <a:lnTo>
                  <a:pt x="159111" y="635721"/>
                </a:lnTo>
                <a:lnTo>
                  <a:pt x="190790" y="668046"/>
                </a:lnTo>
                <a:lnTo>
                  <a:pt x="225031" y="698116"/>
                </a:lnTo>
                <a:lnTo>
                  <a:pt x="261758" y="725755"/>
                </a:lnTo>
                <a:lnTo>
                  <a:pt x="300895" y="750784"/>
                </a:lnTo>
                <a:lnTo>
                  <a:pt x="342366" y="773030"/>
                </a:lnTo>
                <a:lnTo>
                  <a:pt x="386093" y="792314"/>
                </a:lnTo>
                <a:lnTo>
                  <a:pt x="431159" y="808186"/>
                </a:lnTo>
                <a:lnTo>
                  <a:pt x="476614" y="820358"/>
                </a:lnTo>
                <a:lnTo>
                  <a:pt x="522280" y="828906"/>
                </a:lnTo>
                <a:lnTo>
                  <a:pt x="567982" y="833905"/>
                </a:lnTo>
                <a:lnTo>
                  <a:pt x="613543" y="835433"/>
                </a:lnTo>
                <a:lnTo>
                  <a:pt x="658787" y="833566"/>
                </a:lnTo>
                <a:lnTo>
                  <a:pt x="703537" y="828379"/>
                </a:lnTo>
                <a:lnTo>
                  <a:pt x="747616" y="819948"/>
                </a:lnTo>
                <a:lnTo>
                  <a:pt x="790849" y="808350"/>
                </a:lnTo>
                <a:lnTo>
                  <a:pt x="833058" y="793662"/>
                </a:lnTo>
                <a:lnTo>
                  <a:pt x="874067" y="775958"/>
                </a:lnTo>
                <a:lnTo>
                  <a:pt x="913699" y="755315"/>
                </a:lnTo>
                <a:lnTo>
                  <a:pt x="951779" y="731810"/>
                </a:lnTo>
                <a:lnTo>
                  <a:pt x="988130" y="705518"/>
                </a:lnTo>
                <a:lnTo>
                  <a:pt x="1022574" y="676516"/>
                </a:lnTo>
                <a:lnTo>
                  <a:pt x="1054937" y="644879"/>
                </a:lnTo>
                <a:lnTo>
                  <a:pt x="1085040" y="610684"/>
                </a:lnTo>
                <a:lnTo>
                  <a:pt x="1112708" y="574007"/>
                </a:lnTo>
                <a:lnTo>
                  <a:pt x="1137764" y="534925"/>
                </a:lnTo>
                <a:lnTo>
                  <a:pt x="1160032" y="493512"/>
                </a:lnTo>
                <a:lnTo>
                  <a:pt x="1179335" y="449846"/>
                </a:lnTo>
                <a:lnTo>
                  <a:pt x="1195329" y="404551"/>
                </a:lnTo>
                <a:lnTo>
                  <a:pt x="1207656" y="358211"/>
                </a:lnTo>
                <a:lnTo>
                  <a:pt x="1216269" y="311045"/>
                </a:lnTo>
                <a:lnTo>
                  <a:pt x="1221118" y="263271"/>
                </a:lnTo>
                <a:lnTo>
                  <a:pt x="611264" y="224917"/>
                </a:lnTo>
                <a:lnTo>
                  <a:pt x="43193" y="0"/>
                </a:lnTo>
                <a:close/>
              </a:path>
            </a:pathLst>
          </a:custGeom>
          <a:ln w="563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284605" y="3164204"/>
            <a:ext cx="567689" cy="61048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1284605" y="3164204"/>
            <a:ext cx="567690" cy="610870"/>
          </a:xfrm>
          <a:custGeom>
            <a:avLst/>
            <a:gdLst/>
            <a:ahLst/>
            <a:cxnLst/>
            <a:rect l="l" t="t" r="r" b="b"/>
            <a:pathLst>
              <a:path w="567689" h="610870">
                <a:moveTo>
                  <a:pt x="0" y="385825"/>
                </a:moveTo>
                <a:lnTo>
                  <a:pt x="20179" y="340330"/>
                </a:lnTo>
                <a:lnTo>
                  <a:pt x="43711" y="297098"/>
                </a:lnTo>
                <a:lnTo>
                  <a:pt x="70402" y="256259"/>
                </a:lnTo>
                <a:lnTo>
                  <a:pt x="100063" y="217942"/>
                </a:lnTo>
                <a:lnTo>
                  <a:pt x="132503" y="182277"/>
                </a:lnTo>
                <a:lnTo>
                  <a:pt x="167530" y="149394"/>
                </a:lnTo>
                <a:lnTo>
                  <a:pt x="204953" y="119422"/>
                </a:lnTo>
                <a:lnTo>
                  <a:pt x="244582" y="92491"/>
                </a:lnTo>
                <a:lnTo>
                  <a:pt x="286225" y="68730"/>
                </a:lnTo>
                <a:lnTo>
                  <a:pt x="329692" y="48269"/>
                </a:lnTo>
                <a:lnTo>
                  <a:pt x="374790" y="31238"/>
                </a:lnTo>
                <a:lnTo>
                  <a:pt x="421331" y="17765"/>
                </a:lnTo>
                <a:lnTo>
                  <a:pt x="469121" y="7982"/>
                </a:lnTo>
                <a:lnTo>
                  <a:pt x="517971" y="2017"/>
                </a:lnTo>
                <a:lnTo>
                  <a:pt x="567689" y="0"/>
                </a:lnTo>
                <a:lnTo>
                  <a:pt x="567689" y="610488"/>
                </a:lnTo>
                <a:lnTo>
                  <a:pt x="0" y="385825"/>
                </a:lnTo>
                <a:close/>
              </a:path>
            </a:pathLst>
          </a:custGeom>
          <a:ln w="571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1850135" y="3162300"/>
            <a:ext cx="3047" cy="61417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1852295" y="3164204"/>
            <a:ext cx="0" cy="401955"/>
          </a:xfrm>
          <a:custGeom>
            <a:avLst/>
            <a:gdLst/>
            <a:ahLst/>
            <a:cxnLst/>
            <a:rect l="l" t="t" r="r" b="b"/>
            <a:pathLst>
              <a:path h="401954">
                <a:moveTo>
                  <a:pt x="0" y="0"/>
                </a:moveTo>
                <a:lnTo>
                  <a:pt x="0" y="401954"/>
                </a:lnTo>
              </a:path>
            </a:pathLst>
          </a:custGeom>
          <a:ln w="571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1852422" y="3566921"/>
            <a:ext cx="208915" cy="376555"/>
          </a:xfrm>
          <a:custGeom>
            <a:avLst/>
            <a:gdLst/>
            <a:ahLst/>
            <a:cxnLst/>
            <a:rect l="l" t="t" r="r" b="b"/>
            <a:pathLst>
              <a:path w="208914" h="376554">
                <a:moveTo>
                  <a:pt x="0" y="0"/>
                </a:moveTo>
                <a:lnTo>
                  <a:pt x="0" y="208025"/>
                </a:lnTo>
                <a:lnTo>
                  <a:pt x="122427" y="376529"/>
                </a:lnTo>
                <a:lnTo>
                  <a:pt x="157953" y="344110"/>
                </a:lnTo>
                <a:lnTo>
                  <a:pt x="184333" y="305756"/>
                </a:lnTo>
                <a:lnTo>
                  <a:pt x="201285" y="263214"/>
                </a:lnTo>
                <a:lnTo>
                  <a:pt x="208525" y="218231"/>
                </a:lnTo>
                <a:lnTo>
                  <a:pt x="205774" y="172554"/>
                </a:lnTo>
                <a:lnTo>
                  <a:pt x="192747" y="127930"/>
                </a:lnTo>
                <a:lnTo>
                  <a:pt x="169163" y="86105"/>
                </a:lnTo>
                <a:lnTo>
                  <a:pt x="135588" y="49827"/>
                </a:lnTo>
                <a:lnTo>
                  <a:pt x="94964" y="22764"/>
                </a:lnTo>
                <a:lnTo>
                  <a:pt x="49149" y="58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1852422" y="3566921"/>
            <a:ext cx="208915" cy="376555"/>
          </a:xfrm>
          <a:custGeom>
            <a:avLst/>
            <a:gdLst/>
            <a:ahLst/>
            <a:cxnLst/>
            <a:rect l="l" t="t" r="r" b="b"/>
            <a:pathLst>
              <a:path w="208914" h="376554">
                <a:moveTo>
                  <a:pt x="122427" y="376529"/>
                </a:moveTo>
                <a:lnTo>
                  <a:pt x="157953" y="344110"/>
                </a:lnTo>
                <a:lnTo>
                  <a:pt x="184333" y="305756"/>
                </a:lnTo>
                <a:lnTo>
                  <a:pt x="201285" y="263214"/>
                </a:lnTo>
                <a:lnTo>
                  <a:pt x="208525" y="218231"/>
                </a:lnTo>
                <a:lnTo>
                  <a:pt x="205774" y="172554"/>
                </a:lnTo>
                <a:lnTo>
                  <a:pt x="192747" y="127930"/>
                </a:lnTo>
                <a:lnTo>
                  <a:pt x="169163" y="86105"/>
                </a:lnTo>
                <a:lnTo>
                  <a:pt x="135588" y="49827"/>
                </a:lnTo>
                <a:lnTo>
                  <a:pt x="94964" y="22764"/>
                </a:lnTo>
                <a:lnTo>
                  <a:pt x="49149" y="5845"/>
                </a:lnTo>
                <a:lnTo>
                  <a:pt x="0" y="0"/>
                </a:lnTo>
                <a:lnTo>
                  <a:pt x="0" y="208025"/>
                </a:lnTo>
                <a:lnTo>
                  <a:pt x="122427" y="376529"/>
                </a:lnTo>
                <a:close/>
              </a:path>
            </a:pathLst>
          </a:custGeom>
          <a:ln w="563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1644868" y="3663188"/>
            <a:ext cx="330200" cy="319405"/>
          </a:xfrm>
          <a:custGeom>
            <a:avLst/>
            <a:gdLst/>
            <a:ahLst/>
            <a:cxnLst/>
            <a:rect l="l" t="t" r="r" b="b"/>
            <a:pathLst>
              <a:path w="330200" h="319404">
                <a:moveTo>
                  <a:pt x="31404" y="0"/>
                </a:moveTo>
                <a:lnTo>
                  <a:pt x="10370" y="43182"/>
                </a:lnTo>
                <a:lnTo>
                  <a:pt x="28" y="88521"/>
                </a:lnTo>
                <a:lnTo>
                  <a:pt x="0" y="134294"/>
                </a:lnTo>
                <a:lnTo>
                  <a:pt x="9903" y="178774"/>
                </a:lnTo>
                <a:lnTo>
                  <a:pt x="29360" y="220239"/>
                </a:lnTo>
                <a:lnTo>
                  <a:pt x="57989" y="256963"/>
                </a:lnTo>
                <a:lnTo>
                  <a:pt x="95412" y="287223"/>
                </a:lnTo>
                <a:lnTo>
                  <a:pt x="140899" y="308903"/>
                </a:lnTo>
                <a:lnTo>
                  <a:pt x="189227" y="318984"/>
                </a:lnTo>
                <a:lnTo>
                  <a:pt x="238268" y="317530"/>
                </a:lnTo>
                <a:lnTo>
                  <a:pt x="285895" y="304602"/>
                </a:lnTo>
                <a:lnTo>
                  <a:pt x="329981" y="280263"/>
                </a:lnTo>
                <a:lnTo>
                  <a:pt x="207553" y="111759"/>
                </a:lnTo>
                <a:lnTo>
                  <a:pt x="31404" y="0"/>
                </a:lnTo>
                <a:close/>
              </a:path>
            </a:pathLst>
          </a:custGeom>
          <a:solidFill>
            <a:srgbClr val="F4B0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644868" y="3663188"/>
            <a:ext cx="330200" cy="319405"/>
          </a:xfrm>
          <a:custGeom>
            <a:avLst/>
            <a:gdLst/>
            <a:ahLst/>
            <a:cxnLst/>
            <a:rect l="l" t="t" r="r" b="b"/>
            <a:pathLst>
              <a:path w="330200" h="319404">
                <a:moveTo>
                  <a:pt x="31404" y="0"/>
                </a:moveTo>
                <a:lnTo>
                  <a:pt x="10370" y="43182"/>
                </a:lnTo>
                <a:lnTo>
                  <a:pt x="28" y="88521"/>
                </a:lnTo>
                <a:lnTo>
                  <a:pt x="0" y="134294"/>
                </a:lnTo>
                <a:lnTo>
                  <a:pt x="9903" y="178774"/>
                </a:lnTo>
                <a:lnTo>
                  <a:pt x="29360" y="220239"/>
                </a:lnTo>
                <a:lnTo>
                  <a:pt x="57989" y="256963"/>
                </a:lnTo>
                <a:lnTo>
                  <a:pt x="95412" y="287223"/>
                </a:lnTo>
                <a:lnTo>
                  <a:pt x="140899" y="308903"/>
                </a:lnTo>
                <a:lnTo>
                  <a:pt x="189227" y="318984"/>
                </a:lnTo>
                <a:lnTo>
                  <a:pt x="238268" y="317530"/>
                </a:lnTo>
                <a:lnTo>
                  <a:pt x="285895" y="304602"/>
                </a:lnTo>
                <a:lnTo>
                  <a:pt x="329981" y="280263"/>
                </a:lnTo>
                <a:lnTo>
                  <a:pt x="207553" y="111759"/>
                </a:lnTo>
                <a:lnTo>
                  <a:pt x="31404" y="0"/>
                </a:lnTo>
                <a:close/>
              </a:path>
            </a:pathLst>
          </a:custGeom>
          <a:ln w="563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676273" y="3566921"/>
            <a:ext cx="176149" cy="20802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1676273" y="3566921"/>
            <a:ext cx="176530" cy="208279"/>
          </a:xfrm>
          <a:custGeom>
            <a:avLst/>
            <a:gdLst/>
            <a:ahLst/>
            <a:cxnLst/>
            <a:rect l="l" t="t" r="r" b="b"/>
            <a:pathLst>
              <a:path w="176530" h="208279">
                <a:moveTo>
                  <a:pt x="176149" y="0"/>
                </a:moveTo>
                <a:lnTo>
                  <a:pt x="123908" y="6611"/>
                </a:lnTo>
                <a:lnTo>
                  <a:pt x="75692" y="25653"/>
                </a:lnTo>
                <a:lnTo>
                  <a:pt x="33666" y="55935"/>
                </a:lnTo>
                <a:lnTo>
                  <a:pt x="0" y="96265"/>
                </a:lnTo>
                <a:lnTo>
                  <a:pt x="176149" y="208025"/>
                </a:lnTo>
                <a:lnTo>
                  <a:pt x="176149" y="0"/>
                </a:lnTo>
                <a:close/>
              </a:path>
            </a:pathLst>
          </a:custGeom>
          <a:ln w="563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1852422" y="3566159"/>
            <a:ext cx="0" cy="208915"/>
          </a:xfrm>
          <a:custGeom>
            <a:avLst/>
            <a:gdLst/>
            <a:ahLst/>
            <a:cxnLst/>
            <a:rect l="l" t="t" r="r" b="b"/>
            <a:pathLst>
              <a:path h="208914">
                <a:moveTo>
                  <a:pt x="0" y="208787"/>
                </a:moveTo>
                <a:lnTo>
                  <a:pt x="0" y="0"/>
                </a:lnTo>
                <a:lnTo>
                  <a:pt x="0" y="208787"/>
                </a:lnTo>
              </a:path>
            </a:pathLst>
          </a:custGeom>
          <a:ln w="563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1723898" y="3649345"/>
            <a:ext cx="254000" cy="256540"/>
          </a:xfrm>
          <a:custGeom>
            <a:avLst/>
            <a:gdLst/>
            <a:ahLst/>
            <a:cxnLst/>
            <a:rect l="l" t="t" r="r" b="b"/>
            <a:pathLst>
              <a:path w="254000" h="256539">
                <a:moveTo>
                  <a:pt x="126872" y="0"/>
                </a:moveTo>
                <a:lnTo>
                  <a:pt x="77473" y="10054"/>
                </a:lnTo>
                <a:lnTo>
                  <a:pt x="37147" y="37480"/>
                </a:lnTo>
                <a:lnTo>
                  <a:pt x="9965" y="78170"/>
                </a:lnTo>
                <a:lnTo>
                  <a:pt x="0" y="128015"/>
                </a:lnTo>
                <a:lnTo>
                  <a:pt x="9965" y="177790"/>
                </a:lnTo>
                <a:lnTo>
                  <a:pt x="37147" y="218446"/>
                </a:lnTo>
                <a:lnTo>
                  <a:pt x="77473" y="245862"/>
                </a:lnTo>
                <a:lnTo>
                  <a:pt x="126872" y="255917"/>
                </a:lnTo>
                <a:lnTo>
                  <a:pt x="176272" y="245862"/>
                </a:lnTo>
                <a:lnTo>
                  <a:pt x="216598" y="218446"/>
                </a:lnTo>
                <a:lnTo>
                  <a:pt x="243780" y="177790"/>
                </a:lnTo>
                <a:lnTo>
                  <a:pt x="253745" y="128015"/>
                </a:lnTo>
                <a:lnTo>
                  <a:pt x="243780" y="78170"/>
                </a:lnTo>
                <a:lnTo>
                  <a:pt x="216598" y="37480"/>
                </a:lnTo>
                <a:lnTo>
                  <a:pt x="176272" y="10054"/>
                </a:lnTo>
                <a:lnTo>
                  <a:pt x="1268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1189215" y="3093592"/>
            <a:ext cx="1323340" cy="1359535"/>
          </a:xfrm>
          <a:custGeom>
            <a:avLst/>
            <a:gdLst/>
            <a:ahLst/>
            <a:cxnLst/>
            <a:rect l="l" t="t" r="r" b="b"/>
            <a:pathLst>
              <a:path w="1323339" h="1359535">
                <a:moveTo>
                  <a:pt x="0" y="679576"/>
                </a:moveTo>
                <a:lnTo>
                  <a:pt x="1660" y="631048"/>
                </a:lnTo>
                <a:lnTo>
                  <a:pt x="6569" y="583440"/>
                </a:lnTo>
                <a:lnTo>
                  <a:pt x="14613" y="536867"/>
                </a:lnTo>
                <a:lnTo>
                  <a:pt x="25680" y="491445"/>
                </a:lnTo>
                <a:lnTo>
                  <a:pt x="39659" y="447287"/>
                </a:lnTo>
                <a:lnTo>
                  <a:pt x="56437" y="404511"/>
                </a:lnTo>
                <a:lnTo>
                  <a:pt x="75903" y="363230"/>
                </a:lnTo>
                <a:lnTo>
                  <a:pt x="97945" y="323559"/>
                </a:lnTo>
                <a:lnTo>
                  <a:pt x="122451" y="285614"/>
                </a:lnTo>
                <a:lnTo>
                  <a:pt x="149309" y="249510"/>
                </a:lnTo>
                <a:lnTo>
                  <a:pt x="178406" y="215361"/>
                </a:lnTo>
                <a:lnTo>
                  <a:pt x="209632" y="183283"/>
                </a:lnTo>
                <a:lnTo>
                  <a:pt x="242874" y="153391"/>
                </a:lnTo>
                <a:lnTo>
                  <a:pt x="278020" y="125800"/>
                </a:lnTo>
                <a:lnTo>
                  <a:pt x="314958" y="100625"/>
                </a:lnTo>
                <a:lnTo>
                  <a:pt x="353577" y="77980"/>
                </a:lnTo>
                <a:lnTo>
                  <a:pt x="393764" y="57982"/>
                </a:lnTo>
                <a:lnTo>
                  <a:pt x="435408" y="40744"/>
                </a:lnTo>
                <a:lnTo>
                  <a:pt x="478396" y="26383"/>
                </a:lnTo>
                <a:lnTo>
                  <a:pt x="522617" y="15013"/>
                </a:lnTo>
                <a:lnTo>
                  <a:pt x="567958" y="6749"/>
                </a:lnTo>
                <a:lnTo>
                  <a:pt x="614308" y="1706"/>
                </a:lnTo>
                <a:lnTo>
                  <a:pt x="661555" y="0"/>
                </a:lnTo>
                <a:lnTo>
                  <a:pt x="708802" y="1706"/>
                </a:lnTo>
                <a:lnTo>
                  <a:pt x="755152" y="6749"/>
                </a:lnTo>
                <a:lnTo>
                  <a:pt x="800493" y="15013"/>
                </a:lnTo>
                <a:lnTo>
                  <a:pt x="844714" y="26383"/>
                </a:lnTo>
                <a:lnTo>
                  <a:pt x="887701" y="40744"/>
                </a:lnTo>
                <a:lnTo>
                  <a:pt x="929344" y="57982"/>
                </a:lnTo>
                <a:lnTo>
                  <a:pt x="969531" y="77980"/>
                </a:lnTo>
                <a:lnTo>
                  <a:pt x="1008148" y="100625"/>
                </a:lnTo>
                <a:lnTo>
                  <a:pt x="1045086" y="125800"/>
                </a:lnTo>
                <a:lnTo>
                  <a:pt x="1080231" y="153391"/>
                </a:lnTo>
                <a:lnTo>
                  <a:pt x="1113472" y="183283"/>
                </a:lnTo>
                <a:lnTo>
                  <a:pt x="1144697" y="215361"/>
                </a:lnTo>
                <a:lnTo>
                  <a:pt x="1173794" y="249510"/>
                </a:lnTo>
                <a:lnTo>
                  <a:pt x="1200651" y="285614"/>
                </a:lnTo>
                <a:lnTo>
                  <a:pt x="1225156" y="323559"/>
                </a:lnTo>
                <a:lnTo>
                  <a:pt x="1247197" y="363230"/>
                </a:lnTo>
                <a:lnTo>
                  <a:pt x="1266663" y="404511"/>
                </a:lnTo>
                <a:lnTo>
                  <a:pt x="1283441" y="447287"/>
                </a:lnTo>
                <a:lnTo>
                  <a:pt x="1297419" y="491445"/>
                </a:lnTo>
                <a:lnTo>
                  <a:pt x="1308486" y="536867"/>
                </a:lnTo>
                <a:lnTo>
                  <a:pt x="1316529" y="583440"/>
                </a:lnTo>
                <a:lnTo>
                  <a:pt x="1321437" y="631048"/>
                </a:lnTo>
                <a:lnTo>
                  <a:pt x="1323098" y="679576"/>
                </a:lnTo>
                <a:lnTo>
                  <a:pt x="1321437" y="728108"/>
                </a:lnTo>
                <a:lnTo>
                  <a:pt x="1316529" y="775718"/>
                </a:lnTo>
                <a:lnTo>
                  <a:pt x="1308486" y="822293"/>
                </a:lnTo>
                <a:lnTo>
                  <a:pt x="1297419" y="867717"/>
                </a:lnTo>
                <a:lnTo>
                  <a:pt x="1283441" y="911874"/>
                </a:lnTo>
                <a:lnTo>
                  <a:pt x="1266663" y="954651"/>
                </a:lnTo>
                <a:lnTo>
                  <a:pt x="1247197" y="995932"/>
                </a:lnTo>
                <a:lnTo>
                  <a:pt x="1225156" y="1035602"/>
                </a:lnTo>
                <a:lnTo>
                  <a:pt x="1200651" y="1073546"/>
                </a:lnTo>
                <a:lnTo>
                  <a:pt x="1173794" y="1109649"/>
                </a:lnTo>
                <a:lnTo>
                  <a:pt x="1144697" y="1143796"/>
                </a:lnTo>
                <a:lnTo>
                  <a:pt x="1113472" y="1175872"/>
                </a:lnTo>
                <a:lnTo>
                  <a:pt x="1080231" y="1205762"/>
                </a:lnTo>
                <a:lnTo>
                  <a:pt x="1045086" y="1233352"/>
                </a:lnTo>
                <a:lnTo>
                  <a:pt x="1008148" y="1258525"/>
                </a:lnTo>
                <a:lnTo>
                  <a:pt x="969531" y="1281168"/>
                </a:lnTo>
                <a:lnTo>
                  <a:pt x="929344" y="1301165"/>
                </a:lnTo>
                <a:lnTo>
                  <a:pt x="887701" y="1318400"/>
                </a:lnTo>
                <a:lnTo>
                  <a:pt x="844714" y="1332760"/>
                </a:lnTo>
                <a:lnTo>
                  <a:pt x="800493" y="1344129"/>
                </a:lnTo>
                <a:lnTo>
                  <a:pt x="755152" y="1352392"/>
                </a:lnTo>
                <a:lnTo>
                  <a:pt x="708802" y="1357435"/>
                </a:lnTo>
                <a:lnTo>
                  <a:pt x="661555" y="1359141"/>
                </a:lnTo>
                <a:lnTo>
                  <a:pt x="614308" y="1357435"/>
                </a:lnTo>
                <a:lnTo>
                  <a:pt x="567958" y="1352392"/>
                </a:lnTo>
                <a:lnTo>
                  <a:pt x="522617" y="1344129"/>
                </a:lnTo>
                <a:lnTo>
                  <a:pt x="478396" y="1332760"/>
                </a:lnTo>
                <a:lnTo>
                  <a:pt x="435408" y="1318400"/>
                </a:lnTo>
                <a:lnTo>
                  <a:pt x="393764" y="1301165"/>
                </a:lnTo>
                <a:lnTo>
                  <a:pt x="353577" y="1281168"/>
                </a:lnTo>
                <a:lnTo>
                  <a:pt x="314958" y="1258525"/>
                </a:lnTo>
                <a:lnTo>
                  <a:pt x="278020" y="1233352"/>
                </a:lnTo>
                <a:lnTo>
                  <a:pt x="242874" y="1205762"/>
                </a:lnTo>
                <a:lnTo>
                  <a:pt x="209632" y="1175872"/>
                </a:lnTo>
                <a:lnTo>
                  <a:pt x="178406" y="1143796"/>
                </a:lnTo>
                <a:lnTo>
                  <a:pt x="149309" y="1109649"/>
                </a:lnTo>
                <a:lnTo>
                  <a:pt x="122451" y="1073546"/>
                </a:lnTo>
                <a:lnTo>
                  <a:pt x="97945" y="1035602"/>
                </a:lnTo>
                <a:lnTo>
                  <a:pt x="75903" y="995932"/>
                </a:lnTo>
                <a:lnTo>
                  <a:pt x="56437" y="954651"/>
                </a:lnTo>
                <a:lnTo>
                  <a:pt x="39659" y="911874"/>
                </a:lnTo>
                <a:lnTo>
                  <a:pt x="25680" y="867717"/>
                </a:lnTo>
                <a:lnTo>
                  <a:pt x="14613" y="822293"/>
                </a:lnTo>
                <a:lnTo>
                  <a:pt x="6569" y="775718"/>
                </a:lnTo>
                <a:lnTo>
                  <a:pt x="1660" y="728108"/>
                </a:lnTo>
                <a:lnTo>
                  <a:pt x="0" y="679576"/>
                </a:lnTo>
                <a:close/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1578228" y="3496690"/>
            <a:ext cx="539115" cy="553720"/>
          </a:xfrm>
          <a:custGeom>
            <a:avLst/>
            <a:gdLst/>
            <a:ahLst/>
            <a:cxnLst/>
            <a:rect l="l" t="t" r="r" b="b"/>
            <a:pathLst>
              <a:path w="539114" h="553720">
                <a:moveTo>
                  <a:pt x="0" y="276732"/>
                </a:moveTo>
                <a:lnTo>
                  <a:pt x="4341" y="227004"/>
                </a:lnTo>
                <a:lnTo>
                  <a:pt x="16859" y="180193"/>
                </a:lnTo>
                <a:lnTo>
                  <a:pt x="36792" y="137084"/>
                </a:lnTo>
                <a:lnTo>
                  <a:pt x="63379" y="98459"/>
                </a:lnTo>
                <a:lnTo>
                  <a:pt x="95859" y="65102"/>
                </a:lnTo>
                <a:lnTo>
                  <a:pt x="133472" y="37794"/>
                </a:lnTo>
                <a:lnTo>
                  <a:pt x="175456" y="17319"/>
                </a:lnTo>
                <a:lnTo>
                  <a:pt x="221050" y="4460"/>
                </a:lnTo>
                <a:lnTo>
                  <a:pt x="269494" y="0"/>
                </a:lnTo>
                <a:lnTo>
                  <a:pt x="317899" y="4460"/>
                </a:lnTo>
                <a:lnTo>
                  <a:pt x="363464" y="17319"/>
                </a:lnTo>
                <a:lnTo>
                  <a:pt x="405426" y="37794"/>
                </a:lnTo>
                <a:lnTo>
                  <a:pt x="443023" y="65102"/>
                </a:lnTo>
                <a:lnTo>
                  <a:pt x="475492" y="98459"/>
                </a:lnTo>
                <a:lnTo>
                  <a:pt x="502073" y="137084"/>
                </a:lnTo>
                <a:lnTo>
                  <a:pt x="522002" y="180193"/>
                </a:lnTo>
                <a:lnTo>
                  <a:pt x="534519" y="227004"/>
                </a:lnTo>
                <a:lnTo>
                  <a:pt x="538860" y="276732"/>
                </a:lnTo>
                <a:lnTo>
                  <a:pt x="534519" y="326490"/>
                </a:lnTo>
                <a:lnTo>
                  <a:pt x="522002" y="373319"/>
                </a:lnTo>
                <a:lnTo>
                  <a:pt x="502073" y="416439"/>
                </a:lnTo>
                <a:lnTo>
                  <a:pt x="475492" y="455069"/>
                </a:lnTo>
                <a:lnTo>
                  <a:pt x="443023" y="488427"/>
                </a:lnTo>
                <a:lnTo>
                  <a:pt x="405426" y="515731"/>
                </a:lnTo>
                <a:lnTo>
                  <a:pt x="363464" y="536202"/>
                </a:lnTo>
                <a:lnTo>
                  <a:pt x="317899" y="549058"/>
                </a:lnTo>
                <a:lnTo>
                  <a:pt x="269494" y="553516"/>
                </a:lnTo>
                <a:lnTo>
                  <a:pt x="221050" y="549058"/>
                </a:lnTo>
                <a:lnTo>
                  <a:pt x="175456" y="536202"/>
                </a:lnTo>
                <a:lnTo>
                  <a:pt x="133472" y="515731"/>
                </a:lnTo>
                <a:lnTo>
                  <a:pt x="95859" y="488427"/>
                </a:lnTo>
                <a:lnTo>
                  <a:pt x="63379" y="455069"/>
                </a:lnTo>
                <a:lnTo>
                  <a:pt x="36792" y="416439"/>
                </a:lnTo>
                <a:lnTo>
                  <a:pt x="16859" y="373319"/>
                </a:lnTo>
                <a:lnTo>
                  <a:pt x="4341" y="326490"/>
                </a:lnTo>
                <a:lnTo>
                  <a:pt x="0" y="276732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 txBox="1"/>
          <p:nvPr/>
        </p:nvSpPr>
        <p:spPr>
          <a:xfrm>
            <a:off x="1990470" y="3690365"/>
            <a:ext cx="107950" cy="1866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500" b="1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40</a:t>
            </a:r>
            <a:endParaRPr sz="5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500" b="1" spc="2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%</a:t>
            </a:r>
            <a:endParaRPr sz="5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1707895" y="3570477"/>
            <a:ext cx="107950" cy="1060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500" b="1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16</a:t>
            </a:r>
            <a:endParaRPr sz="5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1442466" y="4119473"/>
            <a:ext cx="107950" cy="1866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500" b="1" spc="5" dirty="0">
                <a:latin typeface="微软雅黑" panose="020B0503020204020204" charset="-122"/>
                <a:cs typeface="微软雅黑" panose="020B0503020204020204" charset="-122"/>
              </a:rPr>
              <a:t>55</a:t>
            </a:r>
            <a:endParaRPr sz="5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500" b="1" spc="25" dirty="0">
                <a:latin typeface="微软雅黑" panose="020B0503020204020204" charset="-122"/>
                <a:cs typeface="微软雅黑" panose="020B0503020204020204" charset="-122"/>
              </a:rPr>
              <a:t>%</a:t>
            </a:r>
            <a:endParaRPr sz="5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1707895" y="3651250"/>
            <a:ext cx="170180" cy="1060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500" b="1" spc="2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%</a:t>
            </a:r>
            <a:r>
              <a:rPr sz="500" b="1" spc="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600" b="1" spc="22" baseline="-280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人</a:t>
            </a:r>
            <a:endParaRPr sz="600" baseline="-28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1694433" y="3753103"/>
            <a:ext cx="197485" cy="34226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90805" algn="ctr">
              <a:lnSpc>
                <a:spcPct val="100000"/>
              </a:lnSpc>
              <a:spcBef>
                <a:spcPts val="120"/>
              </a:spcBef>
            </a:pPr>
            <a:r>
              <a:rPr sz="400" b="1" spc="1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数</a:t>
            </a:r>
            <a:endParaRPr sz="400">
              <a:latin typeface="微软雅黑" panose="020B0503020204020204" charset="-122"/>
              <a:cs typeface="微软雅黑" panose="020B0503020204020204" charset="-122"/>
            </a:endParaRPr>
          </a:p>
          <a:p>
            <a:pPr marL="104140" algn="ctr">
              <a:lnSpc>
                <a:spcPct val="100000"/>
              </a:lnSpc>
              <a:spcBef>
                <a:spcPts val="20"/>
              </a:spcBef>
            </a:pPr>
            <a:r>
              <a:rPr sz="500" b="1" spc="2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对</a:t>
            </a:r>
            <a:endParaRPr sz="500">
              <a:latin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500" b="1" spc="5" dirty="0">
                <a:latin typeface="微软雅黑" panose="020B0503020204020204" charset="-122"/>
                <a:cs typeface="微软雅黑" panose="020B0503020204020204" charset="-122"/>
              </a:rPr>
              <a:t>44</a:t>
            </a:r>
            <a:r>
              <a:rPr sz="500" b="1" spc="-3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750" b="1" spc="37" baseline="110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比</a:t>
            </a:r>
            <a:endParaRPr sz="750" baseline="110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500" b="1" spc="25" dirty="0">
                <a:latin typeface="微软雅黑" panose="020B0503020204020204" charset="-122"/>
                <a:cs typeface="微软雅黑" panose="020B0503020204020204" charset="-122"/>
              </a:rPr>
              <a:t>%</a:t>
            </a:r>
            <a:endParaRPr sz="5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1861820" y="3207130"/>
            <a:ext cx="545465" cy="586105"/>
          </a:xfrm>
          <a:custGeom>
            <a:avLst/>
            <a:gdLst/>
            <a:ahLst/>
            <a:cxnLst/>
            <a:rect l="l" t="t" r="r" b="b"/>
            <a:pathLst>
              <a:path w="545464" h="586104">
                <a:moveTo>
                  <a:pt x="4191" y="0"/>
                </a:moveTo>
                <a:lnTo>
                  <a:pt x="0" y="176783"/>
                </a:lnTo>
                <a:lnTo>
                  <a:pt x="7619" y="177037"/>
                </a:lnTo>
                <a:lnTo>
                  <a:pt x="11303" y="177292"/>
                </a:lnTo>
                <a:lnTo>
                  <a:pt x="58477" y="182832"/>
                </a:lnTo>
                <a:lnTo>
                  <a:pt x="103591" y="193927"/>
                </a:lnTo>
                <a:lnTo>
                  <a:pt x="146309" y="210205"/>
                </a:lnTo>
                <a:lnTo>
                  <a:pt x="186297" y="231291"/>
                </a:lnTo>
                <a:lnTo>
                  <a:pt x="223220" y="256812"/>
                </a:lnTo>
                <a:lnTo>
                  <a:pt x="256745" y="286395"/>
                </a:lnTo>
                <a:lnTo>
                  <a:pt x="286537" y="319666"/>
                </a:lnTo>
                <a:lnTo>
                  <a:pt x="312262" y="356251"/>
                </a:lnTo>
                <a:lnTo>
                  <a:pt x="333585" y="395777"/>
                </a:lnTo>
                <a:lnTo>
                  <a:pt x="350172" y="437870"/>
                </a:lnTo>
                <a:lnTo>
                  <a:pt x="361688" y="482157"/>
                </a:lnTo>
                <a:lnTo>
                  <a:pt x="367800" y="528264"/>
                </a:lnTo>
                <a:lnTo>
                  <a:pt x="368173" y="575818"/>
                </a:lnTo>
                <a:lnTo>
                  <a:pt x="544830" y="585597"/>
                </a:lnTo>
                <a:lnTo>
                  <a:pt x="545338" y="574294"/>
                </a:lnTo>
                <a:lnTo>
                  <a:pt x="545465" y="568706"/>
                </a:lnTo>
                <a:lnTo>
                  <a:pt x="544580" y="520759"/>
                </a:lnTo>
                <a:lnTo>
                  <a:pt x="539707" y="473846"/>
                </a:lnTo>
                <a:lnTo>
                  <a:pt x="531010" y="428138"/>
                </a:lnTo>
                <a:lnTo>
                  <a:pt x="518650" y="383805"/>
                </a:lnTo>
                <a:lnTo>
                  <a:pt x="502791" y="341019"/>
                </a:lnTo>
                <a:lnTo>
                  <a:pt x="483593" y="299950"/>
                </a:lnTo>
                <a:lnTo>
                  <a:pt x="461220" y="260769"/>
                </a:lnTo>
                <a:lnTo>
                  <a:pt x="435834" y="223646"/>
                </a:lnTo>
                <a:lnTo>
                  <a:pt x="407598" y="188753"/>
                </a:lnTo>
                <a:lnTo>
                  <a:pt x="376673" y="156260"/>
                </a:lnTo>
                <a:lnTo>
                  <a:pt x="343223" y="126337"/>
                </a:lnTo>
                <a:lnTo>
                  <a:pt x="307410" y="99157"/>
                </a:lnTo>
                <a:lnTo>
                  <a:pt x="269396" y="74888"/>
                </a:lnTo>
                <a:lnTo>
                  <a:pt x="229343" y="53703"/>
                </a:lnTo>
                <a:lnTo>
                  <a:pt x="187415" y="35772"/>
                </a:lnTo>
                <a:lnTo>
                  <a:pt x="143773" y="21265"/>
                </a:lnTo>
                <a:lnTo>
                  <a:pt x="98580" y="10353"/>
                </a:lnTo>
                <a:lnTo>
                  <a:pt x="51998" y="3208"/>
                </a:lnTo>
                <a:lnTo>
                  <a:pt x="41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 txBox="1"/>
          <p:nvPr/>
        </p:nvSpPr>
        <p:spPr>
          <a:xfrm>
            <a:off x="2172080" y="3417189"/>
            <a:ext cx="107950" cy="1866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500" b="1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26</a:t>
            </a:r>
            <a:endParaRPr sz="5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500" b="1" spc="2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%</a:t>
            </a:r>
            <a:endParaRPr sz="5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1409446" y="3280917"/>
            <a:ext cx="434975" cy="339725"/>
          </a:xfrm>
          <a:custGeom>
            <a:avLst/>
            <a:gdLst/>
            <a:ahLst/>
            <a:cxnLst/>
            <a:rect l="l" t="t" r="r" b="b"/>
            <a:pathLst>
              <a:path w="434975" h="339725">
                <a:moveTo>
                  <a:pt x="434466" y="0"/>
                </a:moveTo>
                <a:lnTo>
                  <a:pt x="385725" y="517"/>
                </a:lnTo>
                <a:lnTo>
                  <a:pt x="338096" y="6411"/>
                </a:lnTo>
                <a:lnTo>
                  <a:pt x="291929" y="17436"/>
                </a:lnTo>
                <a:lnTo>
                  <a:pt x="247574" y="33344"/>
                </a:lnTo>
                <a:lnTo>
                  <a:pt x="205382" y="53887"/>
                </a:lnTo>
                <a:lnTo>
                  <a:pt x="165703" y="78819"/>
                </a:lnTo>
                <a:lnTo>
                  <a:pt x="128886" y="107891"/>
                </a:lnTo>
                <a:lnTo>
                  <a:pt x="95282" y="140857"/>
                </a:lnTo>
                <a:lnTo>
                  <a:pt x="65242" y="177468"/>
                </a:lnTo>
                <a:lnTo>
                  <a:pt x="39114" y="217478"/>
                </a:lnTo>
                <a:lnTo>
                  <a:pt x="17250" y="260639"/>
                </a:lnTo>
                <a:lnTo>
                  <a:pt x="0" y="306704"/>
                </a:lnTo>
                <a:lnTo>
                  <a:pt x="103631" y="339470"/>
                </a:lnTo>
                <a:lnTo>
                  <a:pt x="121651" y="293735"/>
                </a:lnTo>
                <a:lnTo>
                  <a:pt x="145662" y="251988"/>
                </a:lnTo>
                <a:lnTo>
                  <a:pt x="175043" y="214672"/>
                </a:lnTo>
                <a:lnTo>
                  <a:pt x="209171" y="182229"/>
                </a:lnTo>
                <a:lnTo>
                  <a:pt x="247425" y="155101"/>
                </a:lnTo>
                <a:lnTo>
                  <a:pt x="289183" y="133730"/>
                </a:lnTo>
                <a:lnTo>
                  <a:pt x="333823" y="118559"/>
                </a:lnTo>
                <a:lnTo>
                  <a:pt x="380722" y="110030"/>
                </a:lnTo>
                <a:lnTo>
                  <a:pt x="429259" y="108584"/>
                </a:lnTo>
                <a:lnTo>
                  <a:pt x="434466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 txBox="1"/>
          <p:nvPr/>
        </p:nvSpPr>
        <p:spPr>
          <a:xfrm>
            <a:off x="1553336" y="3366261"/>
            <a:ext cx="107950" cy="1866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500" b="1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19</a:t>
            </a:r>
            <a:endParaRPr sz="5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500" b="1" spc="2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%</a:t>
            </a:r>
            <a:endParaRPr sz="5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2254504" y="3228213"/>
            <a:ext cx="132715" cy="141605"/>
          </a:xfrm>
          <a:custGeom>
            <a:avLst/>
            <a:gdLst/>
            <a:ahLst/>
            <a:cxnLst/>
            <a:rect l="l" t="t" r="r" b="b"/>
            <a:pathLst>
              <a:path w="132714" h="141604">
                <a:moveTo>
                  <a:pt x="0" y="0"/>
                </a:moveTo>
                <a:lnTo>
                  <a:pt x="132587" y="141097"/>
                </a:lnTo>
                <a:lnTo>
                  <a:pt x="115696" y="2413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1374013" y="3183001"/>
            <a:ext cx="153670" cy="113030"/>
          </a:xfrm>
          <a:custGeom>
            <a:avLst/>
            <a:gdLst/>
            <a:ahLst/>
            <a:cxnLst/>
            <a:rect l="l" t="t" r="r" b="b"/>
            <a:pathLst>
              <a:path w="153669" h="113029">
                <a:moveTo>
                  <a:pt x="35178" y="0"/>
                </a:moveTo>
                <a:lnTo>
                  <a:pt x="0" y="112903"/>
                </a:lnTo>
                <a:lnTo>
                  <a:pt x="153543" y="762"/>
                </a:lnTo>
                <a:lnTo>
                  <a:pt x="3517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340103" y="4211840"/>
            <a:ext cx="139065" cy="130175"/>
          </a:xfrm>
          <a:custGeom>
            <a:avLst/>
            <a:gdLst/>
            <a:ahLst/>
            <a:cxnLst/>
            <a:rect l="l" t="t" r="r" b="b"/>
            <a:pathLst>
              <a:path w="139065" h="130175">
                <a:moveTo>
                  <a:pt x="0" y="0"/>
                </a:moveTo>
                <a:lnTo>
                  <a:pt x="21209" y="116382"/>
                </a:lnTo>
                <a:lnTo>
                  <a:pt x="138811" y="13002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 txBox="1"/>
          <p:nvPr/>
        </p:nvSpPr>
        <p:spPr>
          <a:xfrm>
            <a:off x="2420492" y="3164839"/>
            <a:ext cx="107950" cy="1866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500" b="1" spc="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90</a:t>
            </a:r>
            <a:endParaRPr sz="5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500" b="1" spc="2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后</a:t>
            </a:r>
            <a:endParaRPr sz="5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1153769" y="4291685"/>
            <a:ext cx="107950" cy="1866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500" b="1" spc="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80</a:t>
            </a:r>
            <a:endParaRPr sz="5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500" b="1" spc="2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后</a:t>
            </a:r>
            <a:endParaRPr sz="5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1" name="object 131"/>
          <p:cNvSpPr txBox="1"/>
          <p:nvPr/>
        </p:nvSpPr>
        <p:spPr>
          <a:xfrm>
            <a:off x="1242161" y="3125851"/>
            <a:ext cx="107950" cy="1866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500" b="1" spc="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70</a:t>
            </a:r>
            <a:endParaRPr sz="5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500" b="1" spc="2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后</a:t>
            </a:r>
            <a:endParaRPr sz="5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2" name="object 132"/>
          <p:cNvSpPr txBox="1"/>
          <p:nvPr/>
        </p:nvSpPr>
        <p:spPr>
          <a:xfrm>
            <a:off x="2300477" y="4336796"/>
            <a:ext cx="360680" cy="1866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6000"/>
              </a:lnSpc>
              <a:spcBef>
                <a:spcPts val="90"/>
              </a:spcBef>
            </a:pPr>
            <a:r>
              <a:rPr sz="500" b="1" spc="1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消费金额对 </a:t>
            </a:r>
            <a:r>
              <a:rPr sz="500" b="1" spc="2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比</a:t>
            </a:r>
            <a:endParaRPr sz="5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3" name="object 133"/>
          <p:cNvSpPr txBox="1"/>
          <p:nvPr/>
        </p:nvSpPr>
        <p:spPr>
          <a:xfrm>
            <a:off x="1189126" y="2734183"/>
            <a:ext cx="1654810" cy="2590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80</a:t>
            </a:r>
            <a:r>
              <a:rPr sz="800" b="1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、</a:t>
            </a:r>
            <a:r>
              <a:rPr sz="800" b="1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90</a:t>
            </a:r>
            <a:r>
              <a:rPr sz="700" b="1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后强大的消费力</a:t>
            </a:r>
            <a:endParaRPr sz="700">
              <a:latin typeface="微软雅黑" panose="020B0503020204020204" charset="-122"/>
              <a:cs typeface="微软雅黑" panose="020B0503020204020204" charset="-122"/>
            </a:endParaRPr>
          </a:p>
          <a:p>
            <a:pPr marL="399415">
              <a:lnSpc>
                <a:spcPct val="100000"/>
              </a:lnSpc>
              <a:spcBef>
                <a:spcPts val="30"/>
              </a:spcBef>
            </a:pPr>
            <a:r>
              <a:rPr sz="700" b="1" spc="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——2011-2015</a:t>
            </a:r>
            <a:r>
              <a:rPr sz="700" b="1" spc="1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淘</a:t>
            </a:r>
            <a:r>
              <a:rPr sz="700" b="1" spc="2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宝</a:t>
            </a:r>
            <a:r>
              <a:rPr sz="700" b="1" spc="1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全网</a:t>
            </a:r>
            <a:r>
              <a:rPr sz="700" b="1" spc="2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数</a:t>
            </a:r>
            <a:r>
              <a:rPr sz="700" b="1" spc="1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据</a:t>
            </a:r>
            <a:endParaRPr sz="7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151" y="4869560"/>
            <a:ext cx="8075930" cy="0"/>
          </a:xfrm>
          <a:custGeom>
            <a:avLst/>
            <a:gdLst/>
            <a:ahLst/>
            <a:cxnLst/>
            <a:rect l="l" t="t" r="r" b="b"/>
            <a:pathLst>
              <a:path w="8075930">
                <a:moveTo>
                  <a:pt x="8075707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716145" cy="365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33222" y="580390"/>
            <a:ext cx="46678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5" dirty="0"/>
              <a:t>90</a:t>
            </a:r>
            <a:r>
              <a:rPr b="1" dirty="0"/>
              <a:t>后年轻消费者已经成为大趋势；</a:t>
            </a:r>
          </a:p>
        </p:txBody>
      </p:sp>
      <p:sp>
        <p:nvSpPr>
          <p:cNvPr id="5" name="object 5"/>
          <p:cNvSpPr/>
          <p:nvPr/>
        </p:nvSpPr>
        <p:spPr>
          <a:xfrm>
            <a:off x="1411858" y="2511428"/>
            <a:ext cx="1784410" cy="16246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33222" y="1047115"/>
            <a:ext cx="7632700" cy="815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未来主力</a:t>
            </a:r>
            <a:r>
              <a:rPr sz="1200" b="1" spc="-5" dirty="0">
                <a:latin typeface="微软雅黑" panose="020B0503020204020204" charset="-122"/>
                <a:cs typeface="微软雅黑" panose="020B0503020204020204" charset="-122"/>
              </a:rPr>
              <a:t>，90</a:t>
            </a:r>
            <a:r>
              <a:rPr sz="1200" b="1" dirty="0">
                <a:latin typeface="微软雅黑" panose="020B0503020204020204" charset="-122"/>
                <a:cs typeface="微软雅黑" panose="020B0503020204020204" charset="-122"/>
              </a:rPr>
              <a:t>后车主正在进行时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1180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根据全国第六次人口普查（2010年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），90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后人口总数为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1.74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亿，占全国总人口</a:t>
            </a:r>
            <a:r>
              <a:rPr sz="1200" spc="-10" dirty="0">
                <a:latin typeface="微软雅黑" panose="020B0503020204020204" charset="-122"/>
                <a:cs typeface="微软雅黑" panose="020B0503020204020204" charset="-122"/>
              </a:rPr>
              <a:t>15%，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在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2015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年车主数据中，占据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18.1%。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90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后大学生中拥有驾照的比例达</a:t>
            </a:r>
            <a:r>
              <a:rPr sz="1200" spc="-10" dirty="0">
                <a:latin typeface="微软雅黑" panose="020B0503020204020204" charset="-122"/>
                <a:cs typeface="微软雅黑" panose="020B0503020204020204" charset="-122"/>
              </a:rPr>
              <a:t>72%，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而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90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后车主仅为</a:t>
            </a:r>
            <a:r>
              <a:rPr sz="1200" spc="-10" dirty="0">
                <a:latin typeface="微软雅黑" panose="020B0503020204020204" charset="-122"/>
                <a:cs typeface="微软雅黑" panose="020B0503020204020204" charset="-122"/>
              </a:rPr>
              <a:t>20%</a:t>
            </a:r>
            <a:r>
              <a:rPr sz="1200" dirty="0">
                <a:latin typeface="微软雅黑" panose="020B0503020204020204" charset="-122"/>
                <a:cs typeface="微软雅黑" panose="020B0503020204020204" charset="-122"/>
              </a:rPr>
              <a:t>。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8807" y="4565396"/>
            <a:ext cx="2810510" cy="1517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800" spc="25" dirty="0">
                <a:latin typeface="微软雅黑" panose="020B0503020204020204" charset="-122"/>
                <a:cs typeface="微软雅黑" panose="020B0503020204020204" charset="-122"/>
              </a:rPr>
              <a:t>数据来源：艾瑞《</a:t>
            </a:r>
            <a:r>
              <a:rPr sz="800" spc="0" dirty="0">
                <a:latin typeface="微软雅黑" panose="020B0503020204020204" charset="-122"/>
                <a:cs typeface="微软雅黑" panose="020B0503020204020204" charset="-122"/>
              </a:rPr>
              <a:t>2016</a:t>
            </a:r>
            <a:r>
              <a:rPr sz="800" spc="25" dirty="0">
                <a:latin typeface="微软雅黑" panose="020B0503020204020204" charset="-122"/>
                <a:cs typeface="微软雅黑" panose="020B0503020204020204" charset="-122"/>
              </a:rPr>
              <a:t>年中国</a:t>
            </a:r>
            <a:r>
              <a:rPr sz="800" spc="0" dirty="0">
                <a:latin typeface="微软雅黑" panose="020B0503020204020204" charset="-122"/>
                <a:cs typeface="微软雅黑" panose="020B0503020204020204" charset="-122"/>
              </a:rPr>
              <a:t>90</a:t>
            </a:r>
            <a:r>
              <a:rPr sz="800" spc="25" dirty="0">
                <a:latin typeface="微软雅黑" panose="020B0503020204020204" charset="-122"/>
                <a:cs typeface="微软雅黑" panose="020B0503020204020204" charset="-122"/>
              </a:rPr>
              <a:t>后汽车消费群体研究报告》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921252" y="3593591"/>
            <a:ext cx="332740" cy="216535"/>
          </a:xfrm>
          <a:custGeom>
            <a:avLst/>
            <a:gdLst/>
            <a:ahLst/>
            <a:cxnLst/>
            <a:rect l="l" t="t" r="r" b="b"/>
            <a:pathLst>
              <a:path w="332739" h="216535">
                <a:moveTo>
                  <a:pt x="332232" y="0"/>
                </a:moveTo>
                <a:lnTo>
                  <a:pt x="0" y="0"/>
                </a:lnTo>
                <a:lnTo>
                  <a:pt x="0" y="216408"/>
                </a:lnTo>
                <a:lnTo>
                  <a:pt x="332232" y="216408"/>
                </a:lnTo>
                <a:lnTo>
                  <a:pt x="332232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753355" y="2941320"/>
            <a:ext cx="334010" cy="868680"/>
          </a:xfrm>
          <a:custGeom>
            <a:avLst/>
            <a:gdLst/>
            <a:ahLst/>
            <a:cxnLst/>
            <a:rect l="l" t="t" r="r" b="b"/>
            <a:pathLst>
              <a:path w="334010" h="868679">
                <a:moveTo>
                  <a:pt x="333756" y="0"/>
                </a:moveTo>
                <a:lnTo>
                  <a:pt x="0" y="0"/>
                </a:lnTo>
                <a:lnTo>
                  <a:pt x="0" y="868680"/>
                </a:lnTo>
                <a:lnTo>
                  <a:pt x="333756" y="868680"/>
                </a:lnTo>
                <a:lnTo>
                  <a:pt x="333756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671315" y="3810000"/>
            <a:ext cx="1666239" cy="0"/>
          </a:xfrm>
          <a:custGeom>
            <a:avLst/>
            <a:gdLst/>
            <a:ahLst/>
            <a:cxnLst/>
            <a:rect l="l" t="t" r="r" b="b"/>
            <a:pathLst>
              <a:path w="1666239">
                <a:moveTo>
                  <a:pt x="0" y="0"/>
                </a:moveTo>
                <a:lnTo>
                  <a:pt x="1665732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466332" y="2974848"/>
            <a:ext cx="376555" cy="718185"/>
          </a:xfrm>
          <a:custGeom>
            <a:avLst/>
            <a:gdLst/>
            <a:ahLst/>
            <a:cxnLst/>
            <a:rect l="l" t="t" r="r" b="b"/>
            <a:pathLst>
              <a:path w="376554" h="718185">
                <a:moveTo>
                  <a:pt x="376427" y="0"/>
                </a:moveTo>
                <a:lnTo>
                  <a:pt x="0" y="0"/>
                </a:lnTo>
                <a:lnTo>
                  <a:pt x="0" y="717804"/>
                </a:lnTo>
                <a:lnTo>
                  <a:pt x="376427" y="717804"/>
                </a:lnTo>
                <a:lnTo>
                  <a:pt x="376427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406640" y="3413759"/>
            <a:ext cx="376555" cy="279400"/>
          </a:xfrm>
          <a:custGeom>
            <a:avLst/>
            <a:gdLst/>
            <a:ahLst/>
            <a:cxnLst/>
            <a:rect l="l" t="t" r="r" b="b"/>
            <a:pathLst>
              <a:path w="376554" h="279400">
                <a:moveTo>
                  <a:pt x="376427" y="0"/>
                </a:moveTo>
                <a:lnTo>
                  <a:pt x="0" y="0"/>
                </a:lnTo>
                <a:lnTo>
                  <a:pt x="0" y="278891"/>
                </a:lnTo>
                <a:lnTo>
                  <a:pt x="376427" y="278891"/>
                </a:lnTo>
                <a:lnTo>
                  <a:pt x="376427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184391" y="3692652"/>
            <a:ext cx="1880870" cy="0"/>
          </a:xfrm>
          <a:custGeom>
            <a:avLst/>
            <a:gdLst/>
            <a:ahLst/>
            <a:cxnLst/>
            <a:rect l="l" t="t" r="r" b="b"/>
            <a:pathLst>
              <a:path w="1880870">
                <a:moveTo>
                  <a:pt x="0" y="0"/>
                </a:moveTo>
                <a:lnTo>
                  <a:pt x="1880615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527927" y="2755772"/>
            <a:ext cx="2654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latin typeface="Arial" panose="020B0604020202020204"/>
                <a:cs typeface="Arial" panose="020B0604020202020204"/>
              </a:rPr>
              <a:t>72%</a:t>
            </a:r>
            <a:endParaRPr sz="10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468489" y="3191001"/>
            <a:ext cx="2654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latin typeface="Arial" panose="020B0604020202020204"/>
                <a:cs typeface="Arial" panose="020B0604020202020204"/>
              </a:rPr>
              <a:t>28%</a:t>
            </a:r>
            <a:endParaRPr sz="10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466078" y="3790899"/>
            <a:ext cx="3924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有驾照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406640" y="3790899"/>
            <a:ext cx="3924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无驾照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313296" y="2131567"/>
            <a:ext cx="151701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050" b="1" spc="-5" dirty="0">
                <a:latin typeface="微软雅黑" panose="020B0503020204020204" charset="-122"/>
                <a:cs typeface="微软雅黑" panose="020B0503020204020204" charset="-122"/>
              </a:rPr>
              <a:t>90</a:t>
            </a:r>
            <a:r>
              <a:rPr sz="1050" b="1" spc="0" dirty="0">
                <a:latin typeface="微软雅黑" panose="020B0503020204020204" charset="-122"/>
                <a:cs typeface="微软雅黑" panose="020B0503020204020204" charset="-122"/>
              </a:rPr>
              <a:t>后人群中驾照持</a:t>
            </a:r>
            <a:r>
              <a:rPr sz="1050" b="1" spc="-10" dirty="0">
                <a:latin typeface="微软雅黑" panose="020B0503020204020204" charset="-122"/>
                <a:cs typeface="微软雅黑" panose="020B0503020204020204" charset="-122"/>
              </a:rPr>
              <a:t>有</a:t>
            </a:r>
            <a:r>
              <a:rPr sz="1050" b="1" spc="0" dirty="0">
                <a:latin typeface="微软雅黑" panose="020B0503020204020204" charset="-122"/>
                <a:cs typeface="微软雅黑" panose="020B0503020204020204" charset="-122"/>
              </a:rPr>
              <a:t>比例</a:t>
            </a:r>
            <a:endParaRPr sz="10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95040" y="1979968"/>
            <a:ext cx="2273300" cy="2245360"/>
          </a:xfrm>
          <a:prstGeom prst="rect">
            <a:avLst/>
          </a:prstGeom>
          <a:ln w="6350">
            <a:solidFill>
              <a:srgbClr val="92D050"/>
            </a:solidFill>
          </a:ln>
        </p:spPr>
        <p:txBody>
          <a:bodyPr vert="horz" wrap="square" lIns="0" tIns="147955" rIns="0" bIns="0" rtlCol="0">
            <a:spAutoFit/>
          </a:bodyPr>
          <a:lstStyle/>
          <a:p>
            <a:pPr marR="231775" algn="ctr">
              <a:lnSpc>
                <a:spcPct val="100000"/>
              </a:lnSpc>
              <a:spcBef>
                <a:spcPts val="1165"/>
              </a:spcBef>
            </a:pPr>
            <a:r>
              <a:rPr sz="1050" b="1" spc="-5" dirty="0">
                <a:latin typeface="微软雅黑" panose="020B0503020204020204" charset="-122"/>
                <a:cs typeface="微软雅黑" panose="020B0503020204020204" charset="-122"/>
              </a:rPr>
              <a:t>90</a:t>
            </a:r>
            <a:r>
              <a:rPr sz="1050" b="1" spc="0" dirty="0">
                <a:latin typeface="微软雅黑" panose="020B0503020204020204" charset="-122"/>
                <a:cs typeface="微软雅黑" panose="020B0503020204020204" charset="-122"/>
              </a:rPr>
              <a:t>后人群中车主比例</a:t>
            </a:r>
            <a:endParaRPr sz="105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600">
              <a:latin typeface="Times New Roman" panose="02020603050405020304"/>
              <a:cs typeface="Times New Roman" panose="02020603050405020304"/>
            </a:endParaRPr>
          </a:p>
          <a:p>
            <a:pPr marL="1298575">
              <a:lnSpc>
                <a:spcPct val="100000"/>
              </a:lnSpc>
            </a:pPr>
            <a:r>
              <a:rPr sz="1000" spc="-10" dirty="0">
                <a:latin typeface="Arial" panose="020B0604020202020204"/>
                <a:cs typeface="Arial" panose="020B0604020202020204"/>
              </a:rPr>
              <a:t>80%</a:t>
            </a:r>
            <a:endParaRPr sz="1000">
              <a:latin typeface="Arial" panose="020B0604020202020204"/>
              <a:cs typeface="Arial" panose="020B0604020202020204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200">
              <a:latin typeface="Times New Roman" panose="02020603050405020304"/>
              <a:cs typeface="Times New Roman" panose="02020603050405020304"/>
            </a:endParaRPr>
          </a:p>
          <a:p>
            <a:pPr marL="465455">
              <a:lnSpc>
                <a:spcPct val="100000"/>
              </a:lnSpc>
            </a:pPr>
            <a:r>
              <a:rPr sz="1000" spc="-10" dirty="0">
                <a:latin typeface="Arial" panose="020B0604020202020204"/>
                <a:cs typeface="Arial" panose="020B0604020202020204"/>
              </a:rPr>
              <a:t>20%</a:t>
            </a:r>
            <a:endParaRPr sz="1000">
              <a:latin typeface="Arial" panose="020B0604020202020204"/>
              <a:cs typeface="Arial" panose="020B0604020202020204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00">
              <a:latin typeface="Times New Roman" panose="02020603050405020304"/>
              <a:cs typeface="Times New Roman" panose="02020603050405020304"/>
            </a:endParaRPr>
          </a:p>
          <a:p>
            <a:pPr marR="183515" algn="ctr">
              <a:lnSpc>
                <a:spcPct val="100000"/>
              </a:lnSpc>
              <a:spcBef>
                <a:spcPts val="5"/>
              </a:spcBef>
              <a:tabLst>
                <a:tab pos="769620" algn="l"/>
              </a:tabLst>
            </a:pPr>
            <a:r>
              <a:rPr sz="1000" spc="-10" dirty="0">
                <a:latin typeface="Arial" panose="020B0604020202020204"/>
                <a:cs typeface="Arial" panose="020B0604020202020204"/>
              </a:rPr>
              <a:t>90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后车主	</a:t>
            </a:r>
            <a:r>
              <a:rPr sz="1000" spc="-10" dirty="0">
                <a:latin typeface="Arial" panose="020B0604020202020204"/>
                <a:cs typeface="Arial" panose="020B0604020202020204"/>
              </a:rPr>
              <a:t>90</a:t>
            </a:r>
            <a:r>
              <a:rPr sz="1000" spc="-5" dirty="0">
                <a:latin typeface="微软雅黑" panose="020B0503020204020204" charset="-122"/>
                <a:cs typeface="微软雅黑" panose="020B0503020204020204" charset="-122"/>
              </a:rPr>
              <a:t>后非车主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58239" y="2008543"/>
            <a:ext cx="2229485" cy="2216785"/>
          </a:xfrm>
          <a:prstGeom prst="rect">
            <a:avLst/>
          </a:prstGeom>
          <a:ln w="6350">
            <a:solidFill>
              <a:srgbClr val="92D050"/>
            </a:solidFill>
          </a:ln>
        </p:spPr>
        <p:txBody>
          <a:bodyPr vert="horz" wrap="square" lIns="0" tIns="144145" rIns="0" bIns="0" rtlCol="0">
            <a:spAutoFit/>
          </a:bodyPr>
          <a:lstStyle/>
          <a:p>
            <a:pPr marL="636905">
              <a:lnSpc>
                <a:spcPct val="100000"/>
              </a:lnSpc>
              <a:spcBef>
                <a:spcPts val="1135"/>
              </a:spcBef>
            </a:pPr>
            <a:r>
              <a:rPr sz="1050" b="1" spc="-5" dirty="0">
                <a:latin typeface="微软雅黑" panose="020B0503020204020204" charset="-122"/>
                <a:cs typeface="微软雅黑" panose="020B0503020204020204" charset="-122"/>
              </a:rPr>
              <a:t>90</a:t>
            </a:r>
            <a:r>
              <a:rPr sz="1050" b="1" spc="0" dirty="0">
                <a:latin typeface="微软雅黑" panose="020B0503020204020204" charset="-122"/>
                <a:cs typeface="微软雅黑" panose="020B0503020204020204" charset="-122"/>
              </a:rPr>
              <a:t>后车主比例</a:t>
            </a:r>
            <a:endParaRPr sz="10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013069" y="1979968"/>
            <a:ext cx="2353945" cy="2245360"/>
          </a:xfrm>
          <a:custGeom>
            <a:avLst/>
            <a:gdLst/>
            <a:ahLst/>
            <a:cxnLst/>
            <a:rect l="l" t="t" r="r" b="b"/>
            <a:pathLst>
              <a:path w="2353945" h="2245360">
                <a:moveTo>
                  <a:pt x="0" y="2245105"/>
                </a:moveTo>
                <a:lnTo>
                  <a:pt x="2353691" y="2245105"/>
                </a:lnTo>
                <a:lnTo>
                  <a:pt x="2353691" y="0"/>
                </a:lnTo>
                <a:lnTo>
                  <a:pt x="0" y="0"/>
                </a:lnTo>
                <a:lnTo>
                  <a:pt x="0" y="2245105"/>
                </a:lnTo>
                <a:close/>
              </a:path>
            </a:pathLst>
          </a:custGeom>
          <a:ln w="6350">
            <a:solidFill>
              <a:srgbClr val="92D05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2953</Words>
  <Application>Microsoft Office PowerPoint</Application>
  <PresentationFormat>全屏显示(16:9)</PresentationFormat>
  <Paragraphs>788</Paragraphs>
  <Slides>74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74</vt:i4>
      </vt:variant>
    </vt:vector>
  </HeadingPairs>
  <TitlesOfParts>
    <vt:vector size="81" baseType="lpstr">
      <vt:lpstr>宋体</vt:lpstr>
      <vt:lpstr>微软雅黑</vt:lpstr>
      <vt:lpstr>Arial</vt:lpstr>
      <vt:lpstr>Calibri</vt:lpstr>
      <vt:lpstr>Times New Roman</vt:lpstr>
      <vt:lpstr>Wingdings</vt:lpstr>
      <vt:lpstr>Office Theme</vt:lpstr>
      <vt:lpstr>青春就来电</vt:lpstr>
      <vt:lpstr>市场回顾</vt:lpstr>
      <vt:lpstr>市场竞争环境；</vt:lpstr>
      <vt:lpstr>纯电动新能源市场未来前景；</vt:lpstr>
      <vt:lpstr>主要区域市场情况; 从销售数来看，前十名市场市场占整个新能源汽车总销量的60%； 限牌城市的新能源汽车更是目前销量的主要贡献区域；</vt:lpstr>
      <vt:lpstr>消费需求层面：消费者对纯电动汽车认可度不断提升； 对比2011年和2016年的汽车消费者调查可以发现，五年来消费者对电动汽车的兴趣增长了三倍,对纯电动 汽车认可度在不断提升。从家庭购车来看，购买纯电动车主65%以上为家庭第二辆及以上购车。</vt:lpstr>
      <vt:lpstr>实际电动车车主：最关注外观、续航、充电三大因素； 已购电动车用户最关注的是车辆的外观造型、续航里程、充电时间、价格和内饰造型五大因素； 二手车残值和服务态度等因素消费者关注度极低。</vt:lpstr>
      <vt:lpstr>汽车主力消费人群的转变—代际传承，80-90成为新的消费主体</vt:lpstr>
      <vt:lpstr>90后年轻消费者已经成为大趋势；</vt:lpstr>
      <vt:lpstr>他们的购车观；</vt:lpstr>
      <vt:lpstr>限牌城市和女性用户行驶里程较短的人数占比更大；</vt:lpstr>
      <vt:lpstr>限购因素：大约一半的车主因限购因素选择电动车;</vt:lpstr>
      <vt:lpstr>众泰E200的目标群体洞察；</vt:lpstr>
      <vt:lpstr>TA的消费行为特征—爱尝鲜，自我表现欲强，乐于社交和分享</vt:lpstr>
      <vt:lpstr>众泰E200的目标群体；</vt:lpstr>
      <vt:lpstr>市场回顾</vt:lpstr>
      <vt:lpstr>活动城市选择； 根据百度指数可以看出，华东、华北、华南三个区域为重点用户区域，针对区域设定三个活动开展城市，以上海为主会场， 辐射江浙沪三省，以天津、深圳为分会场，辐射北京、广州等热门城市，引爆上市活动，并邀请当地及周边城市媒体参与上 市活动，增加众泰E200媒体曝光率。</vt:lpstr>
      <vt:lpstr>众泰E200产品USP；</vt:lpstr>
      <vt:lpstr>PowerPoint 演示文稿</vt:lpstr>
      <vt:lpstr>PowerPoint 演示文稿</vt:lpstr>
      <vt:lpstr>PowerPoint 演示文稿</vt:lpstr>
      <vt:lpstr>青春就来电</vt:lpstr>
      <vt:lpstr>活动概述；</vt:lpstr>
      <vt:lpstr>场地建议—上海；</vt:lpstr>
      <vt:lpstr>场地建议—天津；</vt:lpstr>
      <vt:lpstr>场地建议—深圳；</vt:lpstr>
      <vt:lpstr>现场效果图；</vt:lpstr>
      <vt:lpstr>俯瞰效果图；</vt:lpstr>
      <vt:lpstr>出车前效果图；</vt:lpstr>
      <vt:lpstr>出车后效果图；</vt:lpstr>
      <vt:lpstr>市场回顾</vt:lpstr>
      <vt:lpstr>活动项目一览表；</vt:lpstr>
      <vt:lpstr>第一眼，就要惊爆眼球！让人感受到现场的科技与时尚！</vt:lpstr>
      <vt:lpstr>客户入场；</vt:lpstr>
      <vt:lpstr>客户入场；</vt:lpstr>
      <vt:lpstr>互动游戏—彩绘涂鸦；</vt:lpstr>
      <vt:lpstr>互动游戏—废物大变身；</vt:lpstr>
      <vt:lpstr>互动游戏—神秘交换；</vt:lpstr>
      <vt:lpstr>整体与细节的完美糅合，全方位展现产品卖点！</vt:lpstr>
      <vt:lpstr>环境细节一：入场通道；</vt:lpstr>
      <vt:lpstr>环境细节二：观众席位；</vt:lpstr>
      <vt:lpstr>环境细节三：舞美效果；</vt:lpstr>
      <vt:lpstr>环境细节四：茶歇区；</vt:lpstr>
      <vt:lpstr>晚宴热闹而流俗，席间觥筹交错，言语欢畅，其乐融融。</vt:lpstr>
      <vt:lpstr>PowerPoint 演示文稿</vt:lpstr>
      <vt:lpstr>精彩的演艺，唤醒心中对自由的向往！</vt:lpstr>
      <vt:lpstr>自由故事演绎；</vt:lpstr>
      <vt:lpstr>自由故事演绎；</vt:lpstr>
      <vt:lpstr>自由故事演绎；</vt:lpstr>
      <vt:lpstr>自由故事演绎；</vt:lpstr>
      <vt:lpstr>聚焦舞台，呼应受众心中渴望，E200炫彩登场！</vt:lpstr>
      <vt:lpstr>新车上市仪式；</vt:lpstr>
      <vt:lpstr>新车亮相仪式；</vt:lpstr>
      <vt:lpstr>新车亮相仪式；</vt:lpstr>
      <vt:lpstr>新车亮相仪式；</vt:lpstr>
      <vt:lpstr>将前期的积累集中至现场统一曝光，宾客皆欢！</vt:lpstr>
      <vt:lpstr>车主证言；</vt:lpstr>
      <vt:lpstr>PowerPoint 演示文稿</vt:lpstr>
      <vt:lpstr>媒体采访；</vt:lpstr>
      <vt:lpstr>上市活动流程；</vt:lpstr>
      <vt:lpstr>PowerPoint 演示文稿</vt:lpstr>
      <vt:lpstr>后续活动建议—城市巡定展； 针对上市会的后续宣传，经销商自行规划巡定展；通过各种炫色的众泰E200车型开展巡定展活动，吸引当地潜在客户 关注，同时借活动宣传车型，造成事件营销。</vt:lpstr>
      <vt:lpstr>后续活动建议—美•满城市寻宝；</vt:lpstr>
      <vt:lpstr>PowerPoint 演示文稿</vt:lpstr>
      <vt:lpstr>PowerPoint 演示文稿</vt:lpstr>
      <vt:lpstr>PowerPoint 演示文稿</vt:lpstr>
      <vt:lpstr>后续活动建议—美•满AR魔幻赏车会；</vt:lpstr>
      <vt:lpstr>美•满AR魔幻赏车会；</vt:lpstr>
      <vt:lpstr>PowerPoint 演示文稿</vt:lpstr>
      <vt:lpstr>PowerPoint 演示文稿</vt:lpstr>
      <vt:lpstr>其他用户参与形式；</vt:lpstr>
      <vt:lpstr>后续活动建议—小车大有作为；</vt:lpstr>
      <vt:lpstr>后续活动建议—小车大有作为；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青春就来电</dc:title>
  <dc:creator>Administrator</dc:creator>
  <cp:lastModifiedBy>康 邓</cp:lastModifiedBy>
  <cp:revision>2</cp:revision>
  <dcterms:created xsi:type="dcterms:W3CDTF">2019-03-17T12:47:14Z</dcterms:created>
  <dcterms:modified xsi:type="dcterms:W3CDTF">2020-11-02T07:34:39Z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2017-11-14T00:00:00Z</vt:filetime>
  </property>
  <property fmtid="{D5CDD505-2E9C-101B-9397-08002B2CF9AE}" pid="3" name="Creator">
    <vt:lpwstr>Microsoft? Office PowerPoint 2007</vt:lpwstr>
  </property>
  <property fmtid="{D5CDD505-2E9C-101B-9397-08002B2CF9AE}" pid="4" name="LastSaved">
    <vt:filetime>2019-03-15T00:00:00Z</vt:filetime>
  </property>
  <property fmtid="{D5CDD505-2E9C-101B-9397-08002B2CF9AE}" pid="5" name="KSORubyTemplateID">
    <vt:lpwstr>13</vt:lpwstr>
  </property>
  <property fmtid="{D5CDD505-2E9C-101B-9397-08002B2CF9AE}" pid="6" name="KSOProductBuildVer">
    <vt:lpwstr>2052-10.1.0.7698</vt:lpwstr>
  </property>
</Properties>
</file>