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10693400"/>
  <p:notesSz cx="12192000" cy="10693400"/>
  <p:custDataLst>
    <p:tags r:id="rId26"/>
  </p:custDataLst>
  <p:defaultTextStyle>
    <a:defPPr>
      <a:defRPr kern="0"/>
    </a:def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36"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gs" Target="tags/tag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defRPr sz="900" b="0" i="0">
                <a:solidFill>
                  <a:schemeClr val="tx1"/>
                </a:solidFill>
                <a:latin typeface="Arial" panose="020B0604020202020204"/>
                <a:cs typeface="Arial" panose="020B0604020202020204"/>
              </a:defRPr>
            </a:lvl1pPr>
          </a:lstStyle>
          <a:p>
            <a:pPr marL="38100">
              <a:lnSpc>
                <a:spcPct val="100000"/>
              </a:lnSpc>
              <a:spcBef>
                <a:spcPts val="25"/>
              </a:spcBef>
            </a:pPr>
            <a:fld id="{81D60167-4931-47E6-BA6A-407CBD079E47}" type="slidenum">
              <a:rPr spc="-25" dirty="0"/>
            </a:fld>
            <a:endParaRPr spc="-2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p:txBody>
      </p:sp>
      <p:sp>
        <p:nvSpPr>
          <p:cNvPr id="3" name="Holder 3"/>
          <p:cNvSpPr>
            <a:spLocks noGrp="1"/>
          </p:cNvSpPr>
          <p:nvPr>
            <p:ph type="body" idx="1"/>
          </p:nvPr>
        </p:nvSpPr>
        <p:spPr/>
        <p:txBody>
          <a:bodyPr lIns="0" tIns="0" rIns="0" bIns="0"/>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defRPr sz="900" b="0" i="0">
                <a:solidFill>
                  <a:schemeClr val="tx1"/>
                </a:solidFill>
                <a:latin typeface="Arial" panose="020B0604020202020204"/>
                <a:cs typeface="Arial" panose="020B0604020202020204"/>
              </a:defRPr>
            </a:lvl1pPr>
          </a:lstStyle>
          <a:p>
            <a:pPr marL="38100">
              <a:lnSpc>
                <a:spcPct val="100000"/>
              </a:lnSpc>
              <a:spcBef>
                <a:spcPts val="25"/>
              </a:spcBef>
            </a:pPr>
            <a:fld id="{81D60167-4931-47E6-BA6A-407CBD079E47}" type="slidenum">
              <a:rPr spc="-25" dirty="0"/>
            </a:fld>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defRPr sz="900" b="0" i="0">
                <a:solidFill>
                  <a:schemeClr val="tx1"/>
                </a:solidFill>
                <a:latin typeface="Arial" panose="020B0604020202020204"/>
                <a:cs typeface="Arial" panose="020B0604020202020204"/>
              </a:defRPr>
            </a:lvl1pPr>
          </a:lstStyle>
          <a:p>
            <a:pPr marL="38100">
              <a:lnSpc>
                <a:spcPct val="100000"/>
              </a:lnSpc>
              <a:spcBef>
                <a:spcPts val="25"/>
              </a:spcBef>
            </a:pPr>
            <a:fld id="{81D60167-4931-47E6-BA6A-407CBD079E47}" type="slidenum">
              <a:rPr spc="-25" dirty="0"/>
            </a:fld>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defRPr sz="900" b="0" i="0">
                <a:solidFill>
                  <a:schemeClr val="tx1"/>
                </a:solidFill>
                <a:latin typeface="Arial" panose="020B0604020202020204"/>
                <a:cs typeface="Arial" panose="020B0604020202020204"/>
              </a:defRPr>
            </a:lvl1pPr>
          </a:lstStyle>
          <a:p>
            <a:pPr marL="38100">
              <a:lnSpc>
                <a:spcPct val="100000"/>
              </a:lnSpc>
              <a:spcBef>
                <a:spcPts val="25"/>
              </a:spcBef>
            </a:pPr>
            <a:fld id="{81D60167-4931-47E6-BA6A-407CBD079E47}" type="slidenum">
              <a:rPr spc="-25" dirty="0"/>
            </a:fld>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defRPr sz="900" b="0" i="0">
                <a:solidFill>
                  <a:schemeClr val="tx1"/>
                </a:solidFill>
                <a:latin typeface="Arial" panose="020B0604020202020204"/>
                <a:cs typeface="Arial" panose="020B0604020202020204"/>
              </a:defRPr>
            </a:lvl1pPr>
          </a:lstStyle>
          <a:p>
            <a:pPr marL="38100">
              <a:lnSpc>
                <a:spcPct val="100000"/>
              </a:lnSpc>
              <a:spcBef>
                <a:spcPts val="25"/>
              </a:spcBef>
            </a:pPr>
            <a:fld id="{81D60167-4931-47E6-BA6A-407CBD079E47}" type="slidenum">
              <a:rPr spc="-25" dirty="0"/>
            </a:fld>
            <a:endParaRPr spc="-25"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2.png"/><Relationship Id="rId6" Type="http://schemas.openxmlformats.org/officeDocument/2006/relationships/image" Target="../media/image1.pn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6" cstate="print"/>
          <a:stretch>
            <a:fillRect/>
          </a:stretch>
        </p:blipFill>
        <p:spPr>
          <a:xfrm>
            <a:off x="557530" y="0"/>
            <a:ext cx="6471539" cy="715644"/>
          </a:xfrm>
          <a:prstGeom prst="rect">
            <a:avLst/>
          </a:prstGeom>
        </p:spPr>
      </p:pic>
      <p:pic>
        <p:nvPicPr>
          <p:cNvPr id="17" name="bg object 17"/>
          <p:cNvPicPr/>
          <p:nvPr/>
        </p:nvPicPr>
        <p:blipFill>
          <a:blip r:embed="rId7" cstate="print"/>
          <a:stretch>
            <a:fillRect/>
          </a:stretch>
        </p:blipFill>
        <p:spPr>
          <a:xfrm>
            <a:off x="518464" y="10170870"/>
            <a:ext cx="6522084" cy="18287"/>
          </a:xfrm>
          <a:prstGeom prst="rect">
            <a:avLst/>
          </a:prstGeom>
        </p:spPr>
      </p:pic>
      <p:sp>
        <p:nvSpPr>
          <p:cNvPr id="2" name="Holder 2"/>
          <p:cNvSpPr>
            <a:spLocks noGrp="1"/>
          </p:cNvSpPr>
          <p:nvPr>
            <p:ph type="title"/>
          </p:nvPr>
        </p:nvSpPr>
        <p:spPr>
          <a:xfrm>
            <a:off x="378142" y="427736"/>
            <a:ext cx="6806565" cy="1710944"/>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6856221" y="10205718"/>
            <a:ext cx="217170" cy="154940"/>
          </a:xfrm>
          <a:prstGeom prst="rect">
            <a:avLst/>
          </a:prstGeom>
        </p:spPr>
        <p:txBody>
          <a:bodyPr wrap="square" lIns="0" tIns="0" rIns="0" bIns="0">
            <a:spAutoFit/>
          </a:bodyPr>
          <a:lstStyle>
            <a:lvl1pPr>
              <a:defRPr sz="900" b="0" i="0">
                <a:solidFill>
                  <a:schemeClr val="tx1"/>
                </a:solidFill>
                <a:latin typeface="Arial" panose="020B0604020202020204"/>
                <a:cs typeface="Arial" panose="020B0604020202020204"/>
              </a:defRPr>
            </a:lvl1pPr>
          </a:lstStyle>
          <a:p>
            <a:pPr marL="38100">
              <a:lnSpc>
                <a:spcPct val="100000"/>
              </a:lnSpc>
              <a:spcBef>
                <a:spcPts val="25"/>
              </a:spcBef>
            </a:pPr>
            <a:fld id="{81D60167-4931-47E6-BA6A-407CBD079E47}" type="slidenum">
              <a:rPr spc="-25" dirty="0"/>
            </a:fld>
            <a:endParaRPr spc="-25"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33.png"/><Relationship Id="rId1" Type="http://schemas.openxmlformats.org/officeDocument/2006/relationships/image" Target="../media/image32.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35.jpeg"/><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image" Target="../media/image18.png"/></Relationships>
</file>

<file path=ppt/slides/_rels/slide12.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40.png"/><Relationship Id="rId7" Type="http://schemas.openxmlformats.org/officeDocument/2006/relationships/image" Target="../media/image39.png"/><Relationship Id="rId6" Type="http://schemas.openxmlformats.org/officeDocument/2006/relationships/image" Target="../media/image8.png"/><Relationship Id="rId5" Type="http://schemas.openxmlformats.org/officeDocument/2006/relationships/image" Target="../media/image38.png"/><Relationship Id="rId4" Type="http://schemas.openxmlformats.org/officeDocument/2006/relationships/image" Target="../media/image37.png"/><Relationship Id="rId3" Type="http://schemas.openxmlformats.org/officeDocument/2006/relationships/image" Target="../media/image36.png"/><Relationship Id="rId2" Type="http://schemas.openxmlformats.org/officeDocument/2006/relationships/image" Target="../media/image3.png"/><Relationship Id="rId14" Type="http://schemas.openxmlformats.org/officeDocument/2006/relationships/slideLayout" Target="../slideLayouts/slideLayout5.xml"/><Relationship Id="rId13" Type="http://schemas.openxmlformats.org/officeDocument/2006/relationships/image" Target="../media/image44.png"/><Relationship Id="rId12" Type="http://schemas.openxmlformats.org/officeDocument/2006/relationships/image" Target="../media/image43.png"/><Relationship Id="rId11" Type="http://schemas.openxmlformats.org/officeDocument/2006/relationships/image" Target="../media/image42.png"/><Relationship Id="rId10" Type="http://schemas.openxmlformats.org/officeDocument/2006/relationships/image" Target="../media/image41.png"/><Relationship Id="rId1"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9" Type="http://schemas.openxmlformats.org/officeDocument/2006/relationships/image" Target="../media/image52.png"/><Relationship Id="rId8" Type="http://schemas.openxmlformats.org/officeDocument/2006/relationships/image" Target="../media/image51.png"/><Relationship Id="rId7" Type="http://schemas.openxmlformats.org/officeDocument/2006/relationships/image" Target="../media/image50.png"/><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3" Type="http://schemas.openxmlformats.org/officeDocument/2006/relationships/image" Target="../media/image46.png"/><Relationship Id="rId2" Type="http://schemas.openxmlformats.org/officeDocument/2006/relationships/image" Target="../media/image45.png"/><Relationship Id="rId11" Type="http://schemas.openxmlformats.org/officeDocument/2006/relationships/slideLayout" Target="../slideLayouts/slideLayout5.xml"/><Relationship Id="rId10" Type="http://schemas.openxmlformats.org/officeDocument/2006/relationships/image" Target="../media/image53.png"/><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9" Type="http://schemas.openxmlformats.org/officeDocument/2006/relationships/image" Target="../media/image48.png"/><Relationship Id="rId8" Type="http://schemas.openxmlformats.org/officeDocument/2006/relationships/image" Target="../media/image47.png"/><Relationship Id="rId7" Type="http://schemas.openxmlformats.org/officeDocument/2006/relationships/image" Target="../media/image59.png"/><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 Id="rId3" Type="http://schemas.openxmlformats.org/officeDocument/2006/relationships/image" Target="../media/image55.png"/><Relationship Id="rId2" Type="http://schemas.openxmlformats.org/officeDocument/2006/relationships/image" Target="../media/image54.png"/><Relationship Id="rId15" Type="http://schemas.openxmlformats.org/officeDocument/2006/relationships/slideLayout" Target="../slideLayouts/slideLayout5.xml"/><Relationship Id="rId14" Type="http://schemas.openxmlformats.org/officeDocument/2006/relationships/image" Target="../media/image53.png"/><Relationship Id="rId13" Type="http://schemas.openxmlformats.org/officeDocument/2006/relationships/image" Target="../media/image52.png"/><Relationship Id="rId12" Type="http://schemas.openxmlformats.org/officeDocument/2006/relationships/image" Target="../media/image51.png"/><Relationship Id="rId11" Type="http://schemas.openxmlformats.org/officeDocument/2006/relationships/image" Target="../media/image60.png"/><Relationship Id="rId10" Type="http://schemas.openxmlformats.org/officeDocument/2006/relationships/image" Target="../media/image49.png"/><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image" Target="../media/image64.png"/><Relationship Id="rId7" Type="http://schemas.openxmlformats.org/officeDocument/2006/relationships/image" Target="../media/image8.png"/><Relationship Id="rId6" Type="http://schemas.openxmlformats.org/officeDocument/2006/relationships/image" Target="../media/image63.png"/><Relationship Id="rId5" Type="http://schemas.openxmlformats.org/officeDocument/2006/relationships/image" Target="../media/image9.png"/><Relationship Id="rId4" Type="http://schemas.openxmlformats.org/officeDocument/2006/relationships/image" Target="../media/image62.png"/><Relationship Id="rId3" Type="http://schemas.openxmlformats.org/officeDocument/2006/relationships/image" Target="../media/image61.png"/><Relationship Id="rId2" Type="http://schemas.openxmlformats.org/officeDocument/2006/relationships/image" Target="../media/image3.png"/><Relationship Id="rId1" Type="http://schemas.openxmlformats.org/officeDocument/2006/relationships/image" Target="../media/image18.png"/></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image" Target="../media/image70.png"/><Relationship Id="rId7" Type="http://schemas.openxmlformats.org/officeDocument/2006/relationships/image" Target="../media/image69.png"/><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 Id="rId3" Type="http://schemas.openxmlformats.org/officeDocument/2006/relationships/image" Target="../media/image65.png"/><Relationship Id="rId2" Type="http://schemas.openxmlformats.org/officeDocument/2006/relationships/image" Target="../media/image18.png"/><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image" Target="../media/image74.png"/><Relationship Id="rId4" Type="http://schemas.openxmlformats.org/officeDocument/2006/relationships/image" Target="../media/image73.png"/><Relationship Id="rId3" Type="http://schemas.openxmlformats.org/officeDocument/2006/relationships/image" Target="../media/image18.png"/><Relationship Id="rId2" Type="http://schemas.openxmlformats.org/officeDocument/2006/relationships/image" Target="../media/image72.png"/><Relationship Id="rId1" Type="http://schemas.openxmlformats.org/officeDocument/2006/relationships/image" Target="../media/image7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76.png"/><Relationship Id="rId1" Type="http://schemas.openxmlformats.org/officeDocument/2006/relationships/image" Target="../media/image7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17.jpe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8.xml.rels><?xml version="1.0" encoding="UTF-8" standalone="yes"?>
<Relationships xmlns="http://schemas.openxmlformats.org/package/2006/relationships"><Relationship Id="rId9" Type="http://schemas.openxmlformats.org/officeDocument/2006/relationships/image" Target="../media/image25.png"/><Relationship Id="rId8" Type="http://schemas.openxmlformats.org/officeDocument/2006/relationships/image" Target="../media/image24.png"/><Relationship Id="rId7" Type="http://schemas.openxmlformats.org/officeDocument/2006/relationships/image" Target="../media/image23.png"/><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3.png"/><Relationship Id="rId15" Type="http://schemas.openxmlformats.org/officeDocument/2006/relationships/slideLayout" Target="../slideLayouts/slideLayout5.xml"/><Relationship Id="rId14" Type="http://schemas.openxmlformats.org/officeDocument/2006/relationships/image" Target="../media/image27.png"/><Relationship Id="rId13" Type="http://schemas.openxmlformats.org/officeDocument/2006/relationships/image" Target="../media/image11.png"/><Relationship Id="rId12" Type="http://schemas.openxmlformats.org/officeDocument/2006/relationships/image" Target="../media/image9.png"/><Relationship Id="rId11" Type="http://schemas.openxmlformats.org/officeDocument/2006/relationships/image" Target="../media/image8.png"/><Relationship Id="rId10" Type="http://schemas.openxmlformats.org/officeDocument/2006/relationships/image" Target="../media/image26.png"/><Relationship Id="rId1" Type="http://schemas.openxmlformats.org/officeDocument/2006/relationships/image" Target="../media/image18.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30.jpeg"/><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3676" y="496569"/>
            <a:ext cx="488950" cy="164465"/>
          </a:xfrm>
          <a:prstGeom prst="rect">
            <a:avLst/>
          </a:prstGeom>
        </p:spPr>
        <p:txBody>
          <a:bodyPr vert="horz" wrap="square" lIns="0" tIns="13970" rIns="0" bIns="0" rtlCol="0">
            <a:spAutoFit/>
          </a:bodyPr>
          <a:lstStyle/>
          <a:p>
            <a:pPr marL="12700">
              <a:lnSpc>
                <a:spcPct val="100000"/>
              </a:lnSpc>
              <a:spcBef>
                <a:spcPts val="110"/>
              </a:spcBef>
            </a:pPr>
            <a:r>
              <a:rPr sz="900" b="1" spc="-15" dirty="0">
                <a:solidFill>
                  <a:srgbClr val="FFFFFF"/>
                </a:solidFill>
                <a:latin typeface="楷体" panose="02010609060101010101" charset="-122"/>
                <a:cs typeface="楷体" panose="02010609060101010101" charset="-122"/>
              </a:rPr>
              <a:t>食品饮料</a:t>
            </a:r>
            <a:endParaRPr sz="900">
              <a:latin typeface="楷体" panose="02010609060101010101" charset="-122"/>
              <a:cs typeface="楷体" panose="02010609060101010101" charset="-122"/>
            </a:endParaRPr>
          </a:p>
        </p:txBody>
      </p:sp>
      <p:sp>
        <p:nvSpPr>
          <p:cNvPr id="3" name="object 3"/>
          <p:cNvSpPr txBox="1"/>
          <p:nvPr/>
        </p:nvSpPr>
        <p:spPr>
          <a:xfrm>
            <a:off x="542340" y="938530"/>
            <a:ext cx="6487795" cy="4737100"/>
          </a:xfrm>
          <a:prstGeom prst="rect">
            <a:avLst/>
          </a:prstGeom>
        </p:spPr>
        <p:txBody>
          <a:bodyPr vert="horz" wrap="square" lIns="0" tIns="11430" rIns="0" bIns="0" rtlCol="0">
            <a:spAutoFit/>
          </a:bodyPr>
          <a:lstStyle/>
          <a:p>
            <a:pPr marL="12700">
              <a:lnSpc>
                <a:spcPct val="100000"/>
              </a:lnSpc>
              <a:spcBef>
                <a:spcPts val="90"/>
              </a:spcBef>
            </a:pPr>
            <a:r>
              <a:rPr sz="1400" b="1" dirty="0">
                <a:solidFill>
                  <a:srgbClr val="003778"/>
                </a:solidFill>
                <a:latin typeface="楷体" panose="02010609060101010101" charset="-122"/>
                <a:cs typeface="楷体" panose="02010609060101010101" charset="-122"/>
              </a:rPr>
              <a:t>正</a:t>
            </a:r>
            <a:r>
              <a:rPr sz="1400" b="1" dirty="0">
                <a:solidFill>
                  <a:srgbClr val="003778"/>
                </a:solidFill>
                <a:latin typeface="楷体" panose="02010609060101010101" charset="-122"/>
                <a:cs typeface="楷体" panose="02010609060101010101" charset="-122"/>
              </a:rPr>
              <a:t>文</a:t>
            </a:r>
            <a:r>
              <a:rPr sz="1400" b="1" spc="-20" dirty="0">
                <a:solidFill>
                  <a:srgbClr val="003778"/>
                </a:solidFill>
                <a:latin typeface="楷体" panose="02010609060101010101" charset="-122"/>
                <a:cs typeface="楷体" panose="02010609060101010101" charset="-122"/>
              </a:rPr>
              <a:t>目</a:t>
            </a:r>
            <a:r>
              <a:rPr sz="1400" b="1" spc="-50" dirty="0">
                <a:solidFill>
                  <a:srgbClr val="003778"/>
                </a:solidFill>
                <a:latin typeface="楷体" panose="02010609060101010101" charset="-122"/>
                <a:cs typeface="楷体" panose="02010609060101010101" charset="-122"/>
              </a:rPr>
              <a:t>录</a:t>
            </a:r>
            <a:endParaRPr sz="1400">
              <a:latin typeface="楷体" panose="02010609060101010101" charset="-122"/>
              <a:cs typeface="楷体" panose="02010609060101010101" charset="-122"/>
            </a:endParaRPr>
          </a:p>
          <a:p>
            <a:pPr>
              <a:lnSpc>
                <a:spcPct val="100000"/>
              </a:lnSpc>
              <a:spcBef>
                <a:spcPts val="20"/>
              </a:spcBef>
            </a:pPr>
            <a:endParaRPr sz="1400">
              <a:latin typeface="楷体" panose="02010609060101010101" charset="-122"/>
              <a:cs typeface="楷体" panose="02010609060101010101" charset="-122"/>
            </a:endParaRPr>
          </a:p>
          <a:p>
            <a:pPr marR="5080" algn="r">
              <a:lnSpc>
                <a:spcPct val="100000"/>
              </a:lnSpc>
              <a:spcBef>
                <a:spcPts val="5"/>
              </a:spcBef>
            </a:pPr>
            <a:r>
              <a:rPr sz="1000" b="1" spc="20" dirty="0">
                <a:latin typeface="楷体" panose="02010609060101010101" charset="-122"/>
                <a:cs typeface="楷体" panose="02010609060101010101" charset="-122"/>
              </a:rPr>
              <a:t>核心观点 </a:t>
            </a:r>
            <a:r>
              <a:rPr sz="1000" b="1" dirty="0">
                <a:latin typeface="Arial" panose="020B0604020202020204"/>
                <a:cs typeface="Arial" panose="020B0604020202020204"/>
              </a:rPr>
              <a:t>............................................................................................................................................................... </a:t>
            </a:r>
            <a:r>
              <a:rPr sz="1000" b="1" spc="-50" dirty="0">
                <a:latin typeface="Arial" panose="020B0604020202020204"/>
                <a:cs typeface="Arial" panose="020B0604020202020204"/>
              </a:rPr>
              <a:t>3</a:t>
            </a:r>
            <a:endParaRPr sz="1000">
              <a:latin typeface="Arial" panose="020B0604020202020204"/>
              <a:cs typeface="Arial" panose="020B0604020202020204"/>
            </a:endParaRPr>
          </a:p>
          <a:p>
            <a:pPr>
              <a:lnSpc>
                <a:spcPct val="100000"/>
              </a:lnSpc>
              <a:spcBef>
                <a:spcPts val="50"/>
              </a:spcBef>
            </a:pPr>
            <a:endParaRPr sz="1000">
              <a:latin typeface="Arial" panose="020B0604020202020204"/>
              <a:cs typeface="Arial" panose="020B0604020202020204"/>
            </a:endParaRPr>
          </a:p>
          <a:p>
            <a:pPr marR="5080" algn="r">
              <a:lnSpc>
                <a:spcPct val="100000"/>
              </a:lnSpc>
            </a:pPr>
            <a:r>
              <a:rPr sz="1000" b="1" spc="-15" dirty="0">
                <a:latin typeface="楷体" panose="02010609060101010101" charset="-122"/>
                <a:cs typeface="楷体" panose="02010609060101010101" charset="-122"/>
              </a:rPr>
              <a:t>逻辑切换：高端 </a:t>
            </a:r>
            <a:r>
              <a:rPr sz="1000" b="1" dirty="0">
                <a:latin typeface="Arial" panose="020B0604020202020204"/>
                <a:cs typeface="Arial" panose="020B0604020202020204"/>
              </a:rPr>
              <a:t>vs</a:t>
            </a:r>
            <a:r>
              <a:rPr sz="1000" b="1" spc="114" dirty="0">
                <a:latin typeface="Arial" panose="020B0604020202020204"/>
                <a:cs typeface="Arial" panose="020B0604020202020204"/>
              </a:rPr>
              <a:t> </a:t>
            </a:r>
            <a:r>
              <a:rPr sz="1000" b="1" spc="-5" dirty="0">
                <a:latin typeface="楷体" panose="02010609060101010101" charset="-122"/>
                <a:cs typeface="楷体" panose="02010609060101010101" charset="-122"/>
              </a:rPr>
              <a:t>低端，竞争有何不同？</a:t>
            </a:r>
            <a:r>
              <a:rPr sz="1000" b="1" dirty="0">
                <a:latin typeface="Arial" panose="020B0604020202020204"/>
                <a:cs typeface="Arial" panose="020B0604020202020204"/>
              </a:rPr>
              <a:t>............................................................................................................. </a:t>
            </a:r>
            <a:r>
              <a:rPr sz="1000" b="1" spc="-50" dirty="0">
                <a:latin typeface="Arial" panose="020B0604020202020204"/>
                <a:cs typeface="Arial" panose="020B0604020202020204"/>
              </a:rPr>
              <a:t>5</a:t>
            </a:r>
            <a:endParaRPr sz="1000">
              <a:latin typeface="Arial" panose="020B0604020202020204"/>
              <a:cs typeface="Arial" panose="020B0604020202020204"/>
            </a:endParaRPr>
          </a:p>
          <a:p>
            <a:pPr marR="5080" algn="r">
              <a:lnSpc>
                <a:spcPct val="100000"/>
              </a:lnSpc>
              <a:spcBef>
                <a:spcPts val="600"/>
              </a:spcBef>
            </a:pPr>
            <a:r>
              <a:rPr sz="1000" spc="-20" dirty="0">
                <a:latin typeface="楷体" panose="02010609060101010101" charset="-122"/>
                <a:cs typeface="楷体" panose="02010609060101010101" charset="-122"/>
              </a:rPr>
              <a:t>低端竞争：终端为王，渠道制胜，效率为先</a:t>
            </a:r>
            <a:r>
              <a:rPr sz="1000" dirty="0">
                <a:latin typeface="Arial" panose="020B0604020202020204"/>
                <a:cs typeface="Arial" panose="020B0604020202020204"/>
              </a:rPr>
              <a:t>....................................................................................................</a:t>
            </a:r>
            <a:r>
              <a:rPr sz="1000" spc="470" dirty="0">
                <a:latin typeface="Arial" panose="020B0604020202020204"/>
                <a:cs typeface="Arial" panose="020B0604020202020204"/>
              </a:rPr>
              <a:t> </a:t>
            </a:r>
            <a:r>
              <a:rPr sz="1000" spc="-50" dirty="0">
                <a:latin typeface="Arial" panose="020B0604020202020204"/>
                <a:cs typeface="Arial" panose="020B0604020202020204"/>
              </a:rPr>
              <a:t>5</a:t>
            </a:r>
            <a:endParaRPr sz="1000">
              <a:latin typeface="Arial" panose="020B0604020202020204"/>
              <a:cs typeface="Arial" panose="020B0604020202020204"/>
            </a:endParaRPr>
          </a:p>
          <a:p>
            <a:pPr marR="5080" algn="r">
              <a:lnSpc>
                <a:spcPct val="100000"/>
              </a:lnSpc>
              <a:spcBef>
                <a:spcPts val="600"/>
              </a:spcBef>
            </a:pPr>
            <a:r>
              <a:rPr sz="1000" spc="-20" dirty="0">
                <a:latin typeface="楷体" panose="02010609060101010101" charset="-122"/>
                <a:cs typeface="楷体" panose="02010609060101010101" charset="-122"/>
              </a:rPr>
              <a:t>高端竞争：产品为基，品牌为矛，渠道为盾</a:t>
            </a:r>
            <a:r>
              <a:rPr sz="1000" dirty="0">
                <a:latin typeface="Arial" panose="020B0604020202020204"/>
                <a:cs typeface="Arial" panose="020B0604020202020204"/>
              </a:rPr>
              <a:t>....................................................................................................</a:t>
            </a:r>
            <a:r>
              <a:rPr sz="1000" spc="470" dirty="0">
                <a:latin typeface="Arial" panose="020B0604020202020204"/>
                <a:cs typeface="Arial" panose="020B0604020202020204"/>
              </a:rPr>
              <a:t> </a:t>
            </a:r>
            <a:r>
              <a:rPr sz="1000" spc="-50" dirty="0">
                <a:latin typeface="Arial" panose="020B0604020202020204"/>
                <a:cs typeface="Arial" panose="020B0604020202020204"/>
              </a:rPr>
              <a:t>6</a:t>
            </a:r>
            <a:endParaRPr sz="1000">
              <a:latin typeface="Arial" panose="020B0604020202020204"/>
              <a:cs typeface="Arial" panose="020B0604020202020204"/>
            </a:endParaRPr>
          </a:p>
          <a:p>
            <a:pPr marR="5080" algn="r">
              <a:lnSpc>
                <a:spcPct val="100000"/>
              </a:lnSpc>
              <a:spcBef>
                <a:spcPts val="600"/>
              </a:spcBef>
            </a:pPr>
            <a:r>
              <a:rPr sz="1000" spc="-25" dirty="0">
                <a:latin typeface="楷体" panose="02010609060101010101" charset="-122"/>
                <a:cs typeface="楷体" panose="02010609060101010101" charset="-122"/>
              </a:rPr>
              <a:t>理论为基：产品、品牌、渠道转型，打造新竞争格局</a:t>
            </a:r>
            <a:r>
              <a:rPr sz="1000" dirty="0">
                <a:latin typeface="Arial" panose="020B0604020202020204"/>
                <a:cs typeface="Arial" panose="020B0604020202020204"/>
              </a:rPr>
              <a:t>............................................................................... </a:t>
            </a:r>
            <a:r>
              <a:rPr sz="1000" spc="-50" dirty="0">
                <a:latin typeface="Arial" panose="020B0604020202020204"/>
                <a:cs typeface="Arial" panose="020B0604020202020204"/>
              </a:rPr>
              <a:t>6</a:t>
            </a:r>
            <a:endParaRPr sz="1000">
              <a:latin typeface="Arial" panose="020B0604020202020204"/>
              <a:cs typeface="Arial" panose="020B0604020202020204"/>
            </a:endParaRPr>
          </a:p>
          <a:p>
            <a:pPr marR="5080" algn="r">
              <a:lnSpc>
                <a:spcPct val="100000"/>
              </a:lnSpc>
              <a:spcBef>
                <a:spcPts val="600"/>
              </a:spcBef>
            </a:pPr>
            <a:r>
              <a:rPr sz="1000" spc="-80" dirty="0">
                <a:latin typeface="楷体" panose="02010609060101010101" charset="-122"/>
                <a:cs typeface="楷体" panose="02010609060101010101" charset="-122"/>
              </a:rPr>
              <a:t>日本为鉴：“朝日”起于平成，“三得利”走赢差异化之路</a:t>
            </a:r>
            <a:r>
              <a:rPr sz="1000" dirty="0">
                <a:latin typeface="Arial" panose="020B0604020202020204"/>
                <a:cs typeface="Arial" panose="020B0604020202020204"/>
              </a:rPr>
              <a:t>........................................................................ </a:t>
            </a:r>
            <a:r>
              <a:rPr sz="1000" spc="-50" dirty="0">
                <a:latin typeface="Arial" panose="020B0604020202020204"/>
                <a:cs typeface="Arial" panose="020B0604020202020204"/>
              </a:rPr>
              <a:t>7</a:t>
            </a:r>
            <a:endParaRPr sz="1000">
              <a:latin typeface="Arial" panose="020B0604020202020204"/>
              <a:cs typeface="Arial" panose="020B0604020202020204"/>
            </a:endParaRPr>
          </a:p>
          <a:p>
            <a:pPr>
              <a:lnSpc>
                <a:spcPct val="100000"/>
              </a:lnSpc>
              <a:spcBef>
                <a:spcPts val="50"/>
              </a:spcBef>
            </a:pPr>
            <a:endParaRPr sz="1000">
              <a:latin typeface="Arial" panose="020B0604020202020204"/>
              <a:cs typeface="Arial" panose="020B0604020202020204"/>
            </a:endParaRPr>
          </a:p>
          <a:p>
            <a:pPr marR="5715" algn="r">
              <a:lnSpc>
                <a:spcPct val="100000"/>
              </a:lnSpc>
              <a:spcBef>
                <a:spcPts val="5"/>
              </a:spcBef>
            </a:pPr>
            <a:r>
              <a:rPr sz="1000" b="1" spc="-5" dirty="0">
                <a:latin typeface="楷体" panose="02010609060101010101" charset="-122"/>
                <a:cs typeface="楷体" panose="02010609060101010101" charset="-122"/>
              </a:rPr>
              <a:t>龙头跃迁：产品多元、品牌强化、渠道赋能</a:t>
            </a:r>
            <a:r>
              <a:rPr sz="1000" b="1" dirty="0">
                <a:latin typeface="Arial" panose="020B0604020202020204"/>
                <a:cs typeface="Arial" panose="020B0604020202020204"/>
              </a:rPr>
              <a:t>.........................................................................................................</a:t>
            </a:r>
            <a:r>
              <a:rPr sz="1000" b="1" spc="515" dirty="0">
                <a:latin typeface="Arial" panose="020B0604020202020204"/>
                <a:cs typeface="Arial" panose="020B0604020202020204"/>
              </a:rPr>
              <a:t> </a:t>
            </a:r>
            <a:r>
              <a:rPr sz="1000" b="1" spc="-25" dirty="0">
                <a:latin typeface="Arial" panose="020B0604020202020204"/>
                <a:cs typeface="Arial" panose="020B0604020202020204"/>
              </a:rPr>
              <a:t>10</a:t>
            </a:r>
            <a:endParaRPr sz="1000">
              <a:latin typeface="Arial" panose="020B0604020202020204"/>
              <a:cs typeface="Arial" panose="020B0604020202020204"/>
            </a:endParaRPr>
          </a:p>
          <a:p>
            <a:pPr marR="5715" algn="r">
              <a:lnSpc>
                <a:spcPct val="100000"/>
              </a:lnSpc>
              <a:spcBef>
                <a:spcPts val="600"/>
              </a:spcBef>
            </a:pPr>
            <a:r>
              <a:rPr sz="1000" spc="-10" dirty="0">
                <a:latin typeface="楷体" panose="02010609060101010101" charset="-122"/>
                <a:cs typeface="楷体" panose="02010609060101010101" charset="-122"/>
              </a:rPr>
              <a:t>产品：内生</a:t>
            </a:r>
            <a:r>
              <a:rPr sz="1000" spc="-15" dirty="0">
                <a:latin typeface="Arial" panose="020B0604020202020204"/>
                <a:cs typeface="Arial" panose="020B0604020202020204"/>
              </a:rPr>
              <a:t>+</a:t>
            </a:r>
            <a:r>
              <a:rPr sz="1000" spc="-20" dirty="0">
                <a:latin typeface="楷体" panose="02010609060101010101" charset="-122"/>
                <a:cs typeface="楷体" panose="02010609060101010101" charset="-122"/>
              </a:rPr>
              <a:t>外延并举，大单品</a:t>
            </a:r>
            <a:r>
              <a:rPr sz="1000" dirty="0">
                <a:latin typeface="Arial" panose="020B0604020202020204"/>
                <a:cs typeface="Arial" panose="020B0604020202020204"/>
              </a:rPr>
              <a:t>+</a:t>
            </a:r>
            <a:r>
              <a:rPr sz="1000" spc="15" dirty="0">
                <a:latin typeface="楷体" panose="02010609060101010101" charset="-122"/>
                <a:cs typeface="楷体" panose="02010609060101010101" charset="-122"/>
              </a:rPr>
              <a:t>多元化同行</a:t>
            </a:r>
            <a:r>
              <a:rPr sz="1000" dirty="0">
                <a:latin typeface="Arial" panose="020B0604020202020204"/>
                <a:cs typeface="Arial" panose="020B0604020202020204"/>
              </a:rPr>
              <a:t>..........................................................................................</a:t>
            </a:r>
            <a:r>
              <a:rPr sz="1000" spc="455" dirty="0">
                <a:latin typeface="Arial" panose="020B0604020202020204"/>
                <a:cs typeface="Arial" panose="020B0604020202020204"/>
              </a:rPr>
              <a:t> </a:t>
            </a:r>
            <a:r>
              <a:rPr sz="1000" spc="-25" dirty="0">
                <a:latin typeface="Arial" panose="020B0604020202020204"/>
                <a:cs typeface="Arial" panose="020B0604020202020204"/>
              </a:rPr>
              <a:t>10</a:t>
            </a:r>
            <a:endParaRPr sz="1000">
              <a:latin typeface="Arial" panose="020B0604020202020204"/>
              <a:cs typeface="Arial" panose="020B0604020202020204"/>
            </a:endParaRPr>
          </a:p>
          <a:p>
            <a:pPr marR="5715" algn="r">
              <a:lnSpc>
                <a:spcPct val="100000"/>
              </a:lnSpc>
              <a:spcBef>
                <a:spcPts val="600"/>
              </a:spcBef>
            </a:pPr>
            <a:r>
              <a:rPr sz="1000" spc="-15" dirty="0">
                <a:latin typeface="楷体" panose="02010609060101010101" charset="-122"/>
                <a:cs typeface="楷体" panose="02010609060101010101" charset="-122"/>
              </a:rPr>
              <a:t>品牌：高端化时代龙头制胜关键</a:t>
            </a:r>
            <a:r>
              <a:rPr sz="1000" dirty="0">
                <a:latin typeface="Arial" panose="020B0604020202020204"/>
                <a:cs typeface="Arial" panose="020B0604020202020204"/>
              </a:rPr>
              <a:t>............................................................................................................</a:t>
            </a:r>
            <a:r>
              <a:rPr sz="1000" spc="530" dirty="0">
                <a:latin typeface="Arial" panose="020B0604020202020204"/>
                <a:cs typeface="Arial" panose="020B0604020202020204"/>
              </a:rPr>
              <a:t> </a:t>
            </a:r>
            <a:r>
              <a:rPr sz="1000" spc="-25" dirty="0">
                <a:latin typeface="Arial" panose="020B0604020202020204"/>
                <a:cs typeface="Arial" panose="020B0604020202020204"/>
              </a:rPr>
              <a:t>12</a:t>
            </a:r>
            <a:endParaRPr sz="1000">
              <a:latin typeface="Arial" panose="020B0604020202020204"/>
              <a:cs typeface="Arial" panose="020B0604020202020204"/>
            </a:endParaRPr>
          </a:p>
          <a:p>
            <a:pPr marR="5715" algn="r">
              <a:lnSpc>
                <a:spcPct val="100000"/>
              </a:lnSpc>
              <a:spcBef>
                <a:spcPts val="600"/>
              </a:spcBef>
            </a:pPr>
            <a:r>
              <a:rPr sz="1000" spc="-15" dirty="0">
                <a:latin typeface="楷体" panose="02010609060101010101" charset="-122"/>
                <a:cs typeface="楷体" panose="02010609060101010101" charset="-122"/>
              </a:rPr>
              <a:t>渠道：赋能经销商，发力新零售</a:t>
            </a:r>
            <a:r>
              <a:rPr sz="1000" dirty="0">
                <a:latin typeface="Arial" panose="020B0604020202020204"/>
                <a:cs typeface="Arial" panose="020B0604020202020204"/>
              </a:rPr>
              <a:t>............................................................................................................</a:t>
            </a:r>
            <a:r>
              <a:rPr sz="1000" spc="530" dirty="0">
                <a:latin typeface="Arial" panose="020B0604020202020204"/>
                <a:cs typeface="Arial" panose="020B0604020202020204"/>
              </a:rPr>
              <a:t> </a:t>
            </a:r>
            <a:r>
              <a:rPr sz="1000" spc="-25" dirty="0">
                <a:latin typeface="Arial" panose="020B0604020202020204"/>
                <a:cs typeface="Arial" panose="020B0604020202020204"/>
              </a:rPr>
              <a:t>12</a:t>
            </a:r>
            <a:endParaRPr sz="1000">
              <a:latin typeface="Arial" panose="020B0604020202020204"/>
              <a:cs typeface="Arial" panose="020B0604020202020204"/>
            </a:endParaRPr>
          </a:p>
          <a:p>
            <a:pPr>
              <a:lnSpc>
                <a:spcPct val="100000"/>
              </a:lnSpc>
              <a:spcBef>
                <a:spcPts val="50"/>
              </a:spcBef>
            </a:pPr>
            <a:endParaRPr sz="1000">
              <a:latin typeface="Arial" panose="020B0604020202020204"/>
              <a:cs typeface="Arial" panose="020B0604020202020204"/>
            </a:endParaRPr>
          </a:p>
          <a:p>
            <a:pPr marR="5715" algn="r">
              <a:lnSpc>
                <a:spcPct val="100000"/>
              </a:lnSpc>
            </a:pPr>
            <a:r>
              <a:rPr sz="1000" b="1" spc="-20" dirty="0">
                <a:latin typeface="楷体" panose="02010609060101010101" charset="-122"/>
                <a:cs typeface="楷体" panose="02010609060101010101" charset="-122"/>
              </a:rPr>
              <a:t>趋势演化：新变量、新环境、新趋势，定力不改，战术进阶</a:t>
            </a:r>
            <a:r>
              <a:rPr sz="1000" b="1" dirty="0">
                <a:latin typeface="Arial" panose="020B0604020202020204"/>
                <a:cs typeface="Arial" panose="020B0604020202020204"/>
              </a:rPr>
              <a:t>.................................................................................</a:t>
            </a:r>
            <a:r>
              <a:rPr sz="1000" b="1" spc="395" dirty="0">
                <a:latin typeface="Arial" panose="020B0604020202020204"/>
                <a:cs typeface="Arial" panose="020B0604020202020204"/>
              </a:rPr>
              <a:t> </a:t>
            </a:r>
            <a:r>
              <a:rPr sz="1000" b="1" spc="-25" dirty="0">
                <a:latin typeface="Arial" panose="020B0604020202020204"/>
                <a:cs typeface="Arial" panose="020B0604020202020204"/>
              </a:rPr>
              <a:t>14</a:t>
            </a:r>
            <a:endParaRPr sz="1000">
              <a:latin typeface="Arial" panose="020B0604020202020204"/>
              <a:cs typeface="Arial" panose="020B0604020202020204"/>
            </a:endParaRPr>
          </a:p>
          <a:p>
            <a:pPr marR="5715" algn="r">
              <a:lnSpc>
                <a:spcPct val="100000"/>
              </a:lnSpc>
              <a:spcBef>
                <a:spcPts val="600"/>
              </a:spcBef>
            </a:pPr>
            <a:r>
              <a:rPr sz="1000" spc="-10" dirty="0">
                <a:latin typeface="楷体" panose="02010609060101010101" charset="-122"/>
                <a:cs typeface="楷体" panose="02010609060101010101" charset="-122"/>
              </a:rPr>
              <a:t>新变量：疫情干扰，量伏价增，长期趋稳</a:t>
            </a:r>
            <a:r>
              <a:rPr sz="1000" dirty="0">
                <a:latin typeface="Arial" panose="020B0604020202020204"/>
                <a:cs typeface="Arial" panose="020B0604020202020204"/>
              </a:rPr>
              <a:t>.....................................................................................................</a:t>
            </a:r>
            <a:r>
              <a:rPr sz="1000" spc="495" dirty="0">
                <a:latin typeface="Arial" panose="020B0604020202020204"/>
                <a:cs typeface="Arial" panose="020B0604020202020204"/>
              </a:rPr>
              <a:t> </a:t>
            </a:r>
            <a:r>
              <a:rPr sz="1000" spc="-25" dirty="0">
                <a:latin typeface="Arial" panose="020B0604020202020204"/>
                <a:cs typeface="Arial" panose="020B0604020202020204"/>
              </a:rPr>
              <a:t>14</a:t>
            </a:r>
            <a:endParaRPr sz="1000">
              <a:latin typeface="Arial" panose="020B0604020202020204"/>
              <a:cs typeface="Arial" panose="020B0604020202020204"/>
            </a:endParaRPr>
          </a:p>
          <a:p>
            <a:pPr marR="5715" algn="r">
              <a:lnSpc>
                <a:spcPct val="100000"/>
              </a:lnSpc>
              <a:spcBef>
                <a:spcPts val="600"/>
              </a:spcBef>
            </a:pPr>
            <a:r>
              <a:rPr sz="1000" spc="-10" dirty="0">
                <a:latin typeface="楷体" panose="02010609060101010101" charset="-122"/>
                <a:cs typeface="楷体" panose="02010609060101010101" charset="-122"/>
              </a:rPr>
              <a:t>新环境：消费分层，升级主导，高端坚定</a:t>
            </a:r>
            <a:r>
              <a:rPr sz="1000" dirty="0">
                <a:latin typeface="Arial" panose="020B0604020202020204"/>
                <a:cs typeface="Arial" panose="020B0604020202020204"/>
              </a:rPr>
              <a:t>.....................................................................................................</a:t>
            </a:r>
            <a:r>
              <a:rPr sz="1000" spc="495" dirty="0">
                <a:latin typeface="Arial" panose="020B0604020202020204"/>
                <a:cs typeface="Arial" panose="020B0604020202020204"/>
              </a:rPr>
              <a:t> </a:t>
            </a:r>
            <a:r>
              <a:rPr sz="1000" spc="-25" dirty="0">
                <a:latin typeface="Arial" panose="020B0604020202020204"/>
                <a:cs typeface="Arial" panose="020B0604020202020204"/>
              </a:rPr>
              <a:t>17</a:t>
            </a:r>
            <a:endParaRPr sz="1000">
              <a:latin typeface="Arial" panose="020B0604020202020204"/>
              <a:cs typeface="Arial" panose="020B0604020202020204"/>
            </a:endParaRPr>
          </a:p>
          <a:p>
            <a:pPr marR="5715" algn="r">
              <a:lnSpc>
                <a:spcPct val="100000"/>
              </a:lnSpc>
              <a:spcBef>
                <a:spcPts val="600"/>
              </a:spcBef>
            </a:pPr>
            <a:r>
              <a:rPr sz="1000" spc="-10" dirty="0">
                <a:latin typeface="楷体" panose="02010609060101010101" charset="-122"/>
                <a:cs typeface="楷体" panose="02010609060101010101" charset="-122"/>
              </a:rPr>
              <a:t>新趋势：开源节流，定力更强，战术进阶</a:t>
            </a:r>
            <a:r>
              <a:rPr sz="1000" dirty="0">
                <a:latin typeface="Arial" panose="020B0604020202020204"/>
                <a:cs typeface="Arial" panose="020B0604020202020204"/>
              </a:rPr>
              <a:t>.....................................................................................................</a:t>
            </a:r>
            <a:r>
              <a:rPr sz="1000" spc="495" dirty="0">
                <a:latin typeface="Arial" panose="020B0604020202020204"/>
                <a:cs typeface="Arial" panose="020B0604020202020204"/>
              </a:rPr>
              <a:t> </a:t>
            </a:r>
            <a:r>
              <a:rPr sz="1000" spc="-25" dirty="0">
                <a:latin typeface="Arial" panose="020B0604020202020204"/>
                <a:cs typeface="Arial" panose="020B0604020202020204"/>
              </a:rPr>
              <a:t>18</a:t>
            </a:r>
            <a:endParaRPr sz="1000">
              <a:latin typeface="Arial" panose="020B0604020202020204"/>
              <a:cs typeface="Arial" panose="020B0604020202020204"/>
            </a:endParaRPr>
          </a:p>
          <a:p>
            <a:pPr marR="5715" algn="r">
              <a:lnSpc>
                <a:spcPct val="100000"/>
              </a:lnSpc>
              <a:spcBef>
                <a:spcPts val="600"/>
              </a:spcBef>
            </a:pPr>
            <a:r>
              <a:rPr sz="1000" spc="-10" dirty="0">
                <a:latin typeface="楷体" panose="02010609060101010101" charset="-122"/>
                <a:cs typeface="楷体" panose="02010609060101010101" charset="-122"/>
              </a:rPr>
              <a:t>重点公司：改善通道开启，旺季弹性可期</a:t>
            </a:r>
            <a:r>
              <a:rPr sz="1000" dirty="0">
                <a:latin typeface="Arial" panose="020B0604020202020204"/>
                <a:cs typeface="Arial" panose="020B0604020202020204"/>
              </a:rPr>
              <a:t>.....................................................................................................</a:t>
            </a:r>
            <a:r>
              <a:rPr sz="1000" spc="495" dirty="0">
                <a:latin typeface="Arial" panose="020B0604020202020204"/>
                <a:cs typeface="Arial" panose="020B0604020202020204"/>
              </a:rPr>
              <a:t> </a:t>
            </a:r>
            <a:r>
              <a:rPr sz="1000" spc="-25" dirty="0">
                <a:latin typeface="Arial" panose="020B0604020202020204"/>
                <a:cs typeface="Arial" panose="020B0604020202020204"/>
              </a:rPr>
              <a:t>20</a:t>
            </a:r>
            <a:endParaRPr sz="1000">
              <a:latin typeface="Arial" panose="020B0604020202020204"/>
              <a:cs typeface="Arial" panose="020B0604020202020204"/>
            </a:endParaRPr>
          </a:p>
          <a:p>
            <a:pPr marR="5715" algn="r">
              <a:lnSpc>
                <a:spcPct val="100000"/>
              </a:lnSpc>
              <a:spcBef>
                <a:spcPts val="605"/>
              </a:spcBef>
            </a:pPr>
            <a:r>
              <a:rPr sz="1000" spc="-10" dirty="0">
                <a:latin typeface="楷体" panose="02010609060101010101" charset="-122"/>
                <a:cs typeface="楷体" panose="02010609060101010101" charset="-122"/>
              </a:rPr>
              <a:t>重庆啤酒</a:t>
            </a:r>
            <a:r>
              <a:rPr sz="1000" dirty="0">
                <a:latin typeface="楷体" panose="02010609060101010101" charset="-122"/>
                <a:cs typeface="楷体" panose="02010609060101010101" charset="-122"/>
              </a:rPr>
              <a:t>（</a:t>
            </a:r>
            <a:r>
              <a:rPr sz="1000" dirty="0">
                <a:latin typeface="Arial" panose="020B0604020202020204"/>
                <a:cs typeface="Arial" panose="020B0604020202020204"/>
              </a:rPr>
              <a:t>600132</a:t>
            </a:r>
            <a:r>
              <a:rPr sz="1000" spc="85" dirty="0">
                <a:latin typeface="Arial" panose="020B0604020202020204"/>
                <a:cs typeface="Arial" panose="020B0604020202020204"/>
              </a:rPr>
              <a:t> </a:t>
            </a:r>
            <a:r>
              <a:rPr sz="1000" spc="-10" dirty="0">
                <a:latin typeface="Arial" panose="020B0604020202020204"/>
                <a:cs typeface="Arial" panose="020B0604020202020204"/>
              </a:rPr>
              <a:t>CH</a:t>
            </a:r>
            <a:r>
              <a:rPr sz="1000" spc="-15" dirty="0">
                <a:latin typeface="楷体" panose="02010609060101010101" charset="-122"/>
                <a:cs typeface="楷体" panose="02010609060101010101" charset="-122"/>
              </a:rPr>
              <a:t>，买入，目标价：</a:t>
            </a:r>
            <a:r>
              <a:rPr sz="1000" spc="-10" dirty="0">
                <a:latin typeface="Arial" panose="020B0604020202020204"/>
                <a:cs typeface="Arial" panose="020B0604020202020204"/>
              </a:rPr>
              <a:t>150.00</a:t>
            </a:r>
            <a:r>
              <a:rPr sz="1000" spc="35" dirty="0">
                <a:latin typeface="Arial" panose="020B0604020202020204"/>
                <a:cs typeface="Arial" panose="020B0604020202020204"/>
              </a:rPr>
              <a:t> </a:t>
            </a:r>
            <a:r>
              <a:rPr sz="1000" dirty="0">
                <a:latin typeface="楷体" panose="02010609060101010101" charset="-122"/>
                <a:cs typeface="楷体" panose="02010609060101010101" charset="-122"/>
              </a:rPr>
              <a:t>元）</a:t>
            </a:r>
            <a:r>
              <a:rPr sz="1000" spc="-150" dirty="0">
                <a:latin typeface="楷体" panose="02010609060101010101" charset="-122"/>
                <a:cs typeface="楷体" panose="02010609060101010101" charset="-122"/>
              </a:rPr>
              <a:t> </a:t>
            </a:r>
            <a:r>
              <a:rPr sz="1000" dirty="0">
                <a:latin typeface="Arial" panose="020B0604020202020204"/>
                <a:cs typeface="Arial" panose="020B0604020202020204"/>
              </a:rPr>
              <a:t>........................................................................... </a:t>
            </a:r>
            <a:r>
              <a:rPr sz="1000" spc="-25" dirty="0">
                <a:latin typeface="Arial" panose="020B0604020202020204"/>
                <a:cs typeface="Arial" panose="020B0604020202020204"/>
              </a:rPr>
              <a:t>20</a:t>
            </a:r>
            <a:endParaRPr sz="1000">
              <a:latin typeface="Arial" panose="020B0604020202020204"/>
              <a:cs typeface="Arial" panose="020B0604020202020204"/>
            </a:endParaRPr>
          </a:p>
          <a:p>
            <a:pPr marR="5715" algn="r">
              <a:lnSpc>
                <a:spcPct val="100000"/>
              </a:lnSpc>
              <a:spcBef>
                <a:spcPts val="600"/>
              </a:spcBef>
            </a:pPr>
            <a:r>
              <a:rPr sz="1000" spc="-10" dirty="0">
                <a:latin typeface="楷体" panose="02010609060101010101" charset="-122"/>
                <a:cs typeface="楷体" panose="02010609060101010101" charset="-122"/>
              </a:rPr>
              <a:t>青岛啤酒</a:t>
            </a:r>
            <a:r>
              <a:rPr sz="1000" dirty="0">
                <a:latin typeface="楷体" panose="02010609060101010101" charset="-122"/>
                <a:cs typeface="楷体" panose="02010609060101010101" charset="-122"/>
              </a:rPr>
              <a:t>（</a:t>
            </a:r>
            <a:r>
              <a:rPr sz="1000" dirty="0">
                <a:latin typeface="Arial" panose="020B0604020202020204"/>
                <a:cs typeface="Arial" panose="020B0604020202020204"/>
              </a:rPr>
              <a:t>600600</a:t>
            </a:r>
            <a:r>
              <a:rPr sz="1000" spc="85" dirty="0">
                <a:latin typeface="Arial" panose="020B0604020202020204"/>
                <a:cs typeface="Arial" panose="020B0604020202020204"/>
              </a:rPr>
              <a:t> </a:t>
            </a:r>
            <a:r>
              <a:rPr sz="1000" spc="-10" dirty="0">
                <a:latin typeface="Arial" panose="020B0604020202020204"/>
                <a:cs typeface="Arial" panose="020B0604020202020204"/>
              </a:rPr>
              <a:t>CH</a:t>
            </a:r>
            <a:r>
              <a:rPr sz="1000" spc="-15" dirty="0">
                <a:latin typeface="楷体" panose="02010609060101010101" charset="-122"/>
                <a:cs typeface="楷体" panose="02010609060101010101" charset="-122"/>
              </a:rPr>
              <a:t>，买入，目标价：</a:t>
            </a:r>
            <a:r>
              <a:rPr sz="1000" spc="-10" dirty="0">
                <a:latin typeface="Arial" panose="020B0604020202020204"/>
                <a:cs typeface="Arial" panose="020B0604020202020204"/>
              </a:rPr>
              <a:t>108.56</a:t>
            </a:r>
            <a:r>
              <a:rPr sz="1000" spc="35" dirty="0">
                <a:latin typeface="Arial" panose="020B0604020202020204"/>
                <a:cs typeface="Arial" panose="020B0604020202020204"/>
              </a:rPr>
              <a:t> </a:t>
            </a:r>
            <a:r>
              <a:rPr sz="1000" dirty="0">
                <a:latin typeface="楷体" panose="02010609060101010101" charset="-122"/>
                <a:cs typeface="楷体" panose="02010609060101010101" charset="-122"/>
              </a:rPr>
              <a:t>元）</a:t>
            </a:r>
            <a:r>
              <a:rPr sz="1000" spc="-150" dirty="0">
                <a:latin typeface="楷体" panose="02010609060101010101" charset="-122"/>
                <a:cs typeface="楷体" panose="02010609060101010101" charset="-122"/>
              </a:rPr>
              <a:t> </a:t>
            </a:r>
            <a:r>
              <a:rPr sz="1000" dirty="0">
                <a:latin typeface="Arial" panose="020B0604020202020204"/>
                <a:cs typeface="Arial" panose="020B0604020202020204"/>
              </a:rPr>
              <a:t>........................................................................... </a:t>
            </a:r>
            <a:r>
              <a:rPr sz="1000" spc="-25" dirty="0">
                <a:latin typeface="Arial" panose="020B0604020202020204"/>
                <a:cs typeface="Arial" panose="020B0604020202020204"/>
              </a:rPr>
              <a:t>21</a:t>
            </a:r>
            <a:endParaRPr sz="1000">
              <a:latin typeface="Arial" panose="020B0604020202020204"/>
              <a:cs typeface="Arial" panose="020B0604020202020204"/>
            </a:endParaRPr>
          </a:p>
          <a:p>
            <a:pPr marR="5715" algn="r">
              <a:lnSpc>
                <a:spcPct val="100000"/>
              </a:lnSpc>
              <a:spcBef>
                <a:spcPts val="600"/>
              </a:spcBef>
            </a:pPr>
            <a:r>
              <a:rPr sz="1000" spc="30" dirty="0">
                <a:latin typeface="楷体" panose="02010609060101010101" charset="-122"/>
                <a:cs typeface="楷体" panose="02010609060101010101" charset="-122"/>
              </a:rPr>
              <a:t>风险提示</a:t>
            </a:r>
            <a:r>
              <a:rPr sz="1000" dirty="0">
                <a:latin typeface="Arial" panose="020B0604020202020204"/>
                <a:cs typeface="Arial" panose="020B0604020202020204"/>
              </a:rPr>
              <a:t>......................................................................................................................................................  </a:t>
            </a:r>
            <a:r>
              <a:rPr sz="1000" spc="-25" dirty="0">
                <a:latin typeface="Arial" panose="020B0604020202020204"/>
                <a:cs typeface="Arial" panose="020B0604020202020204"/>
              </a:rPr>
              <a:t>21</a:t>
            </a:r>
            <a:endParaRPr sz="1000">
              <a:latin typeface="Arial" panose="020B0604020202020204"/>
              <a:cs typeface="Arial" panose="020B0604020202020204"/>
            </a:endParaRPr>
          </a:p>
        </p:txBody>
      </p:sp>
      <p:sp>
        <p:nvSpPr>
          <p:cNvPr id="5" name="object 5"/>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r>
              <a:rPr spc="-25" dirty="0"/>
              <a:t>2</a:t>
            </a:r>
            <a:endParaRPr spc="-25"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3676" y="496569"/>
            <a:ext cx="488950" cy="164465"/>
          </a:xfrm>
          <a:prstGeom prst="rect">
            <a:avLst/>
          </a:prstGeom>
        </p:spPr>
        <p:txBody>
          <a:bodyPr vert="horz" wrap="square" lIns="0" tIns="13970" rIns="0" bIns="0" rtlCol="0">
            <a:spAutoFit/>
          </a:bodyPr>
          <a:lstStyle/>
          <a:p>
            <a:pPr marL="12700">
              <a:lnSpc>
                <a:spcPct val="100000"/>
              </a:lnSpc>
              <a:spcBef>
                <a:spcPts val="110"/>
              </a:spcBef>
            </a:pPr>
            <a:r>
              <a:rPr sz="900" b="1" spc="-15" dirty="0">
                <a:solidFill>
                  <a:srgbClr val="FFFFFF"/>
                </a:solidFill>
                <a:latin typeface="楷体" panose="02010609060101010101" charset="-122"/>
                <a:cs typeface="楷体" panose="02010609060101010101" charset="-122"/>
              </a:rPr>
              <a:t>食品饮料</a:t>
            </a:r>
            <a:endParaRPr sz="900">
              <a:latin typeface="楷体" panose="02010609060101010101" charset="-122"/>
              <a:cs typeface="楷体" panose="02010609060101010101" charset="-122"/>
            </a:endParaRPr>
          </a:p>
        </p:txBody>
      </p:sp>
      <p:sp>
        <p:nvSpPr>
          <p:cNvPr id="3" name="object 3"/>
          <p:cNvSpPr txBox="1"/>
          <p:nvPr/>
        </p:nvSpPr>
        <p:spPr>
          <a:xfrm>
            <a:off x="1999869" y="836117"/>
            <a:ext cx="5096510" cy="2486660"/>
          </a:xfrm>
          <a:prstGeom prst="rect">
            <a:avLst/>
          </a:prstGeom>
        </p:spPr>
        <p:txBody>
          <a:bodyPr vert="horz" wrap="square" lIns="0" tIns="10795" rIns="0" bIns="0" rtlCol="0">
            <a:spAutoFit/>
          </a:bodyPr>
          <a:lstStyle/>
          <a:p>
            <a:pPr marL="12700" marR="5080">
              <a:lnSpc>
                <a:spcPct val="117000"/>
              </a:lnSpc>
              <a:spcBef>
                <a:spcPts val="85"/>
              </a:spcBef>
            </a:pPr>
            <a:r>
              <a:rPr sz="1000" b="1" spc="-40" dirty="0">
                <a:latin typeface="楷体" panose="02010609060101010101" charset="-122"/>
                <a:cs typeface="楷体" panose="02010609060101010101" charset="-122"/>
              </a:rPr>
              <a:t>大单品打造：百威为标杆，龙头同中存异。</a:t>
            </a:r>
            <a:r>
              <a:rPr sz="1000" spc="-60" dirty="0">
                <a:latin typeface="楷体" panose="02010609060101010101" charset="-122"/>
                <a:cs typeface="楷体" panose="02010609060101010101" charset="-122"/>
              </a:rPr>
              <a:t>百威经典 </a:t>
            </a:r>
            <a:r>
              <a:rPr sz="1000" spc="-20" dirty="0">
                <a:latin typeface="Arial" panose="020B0604020202020204"/>
                <a:cs typeface="Arial" panose="020B0604020202020204"/>
              </a:rPr>
              <a:t>1995</a:t>
            </a:r>
            <a:r>
              <a:rPr sz="1000" spc="-35" dirty="0">
                <a:latin typeface="Arial" panose="020B0604020202020204"/>
                <a:cs typeface="Arial" panose="020B0604020202020204"/>
              </a:rPr>
              <a:t> </a:t>
            </a:r>
            <a:r>
              <a:rPr sz="1000" spc="-30" dirty="0">
                <a:latin typeface="楷体" panose="02010609060101010101" charset="-122"/>
                <a:cs typeface="楷体" panose="02010609060101010101" charset="-122"/>
              </a:rPr>
              <a:t>年进入中国市场，麦芽浓度及酒</a:t>
            </a:r>
            <a:r>
              <a:rPr sz="1000" spc="-90" dirty="0">
                <a:latin typeface="楷体" panose="02010609060101010101" charset="-122"/>
                <a:cs typeface="楷体" panose="02010609060101010101" charset="-122"/>
              </a:rPr>
              <a:t>精度数</a:t>
            </a:r>
            <a:r>
              <a:rPr sz="1000" spc="-50" dirty="0">
                <a:latin typeface="楷体" panose="02010609060101010101" charset="-122"/>
                <a:cs typeface="楷体" panose="02010609060101010101" charset="-122"/>
              </a:rPr>
              <a:t>（</a:t>
            </a:r>
            <a:r>
              <a:rPr sz="1000" spc="-50" dirty="0">
                <a:latin typeface="Arial" panose="020B0604020202020204"/>
                <a:cs typeface="Arial" panose="020B0604020202020204"/>
              </a:rPr>
              <a:t>9.7</a:t>
            </a:r>
            <a:r>
              <a:rPr sz="1000" spc="-50" dirty="0">
                <a:latin typeface="楷体" panose="02010609060101010101" charset="-122"/>
                <a:cs typeface="楷体" panose="02010609060101010101" charset="-122"/>
              </a:rPr>
              <a:t>°</a:t>
            </a:r>
            <a:r>
              <a:rPr sz="1000" spc="-50" dirty="0">
                <a:latin typeface="Arial" panose="020B0604020202020204"/>
                <a:cs typeface="Arial" panose="020B0604020202020204"/>
              </a:rPr>
              <a:t>P</a:t>
            </a:r>
            <a:r>
              <a:rPr sz="1000" spc="-50" dirty="0">
                <a:latin typeface="楷体" panose="02010609060101010101" charset="-122"/>
                <a:cs typeface="楷体" panose="02010609060101010101" charset="-122"/>
              </a:rPr>
              <a:t>，≥</a:t>
            </a:r>
            <a:r>
              <a:rPr sz="1000" spc="-50" dirty="0">
                <a:latin typeface="Arial" panose="020B0604020202020204"/>
                <a:cs typeface="Arial" panose="020B0604020202020204"/>
              </a:rPr>
              <a:t>3.6%vol</a:t>
            </a:r>
            <a:r>
              <a:rPr sz="1000" spc="-50" dirty="0">
                <a:latin typeface="楷体" panose="02010609060101010101" charset="-122"/>
                <a:cs typeface="楷体" panose="02010609060101010101" charset="-122"/>
              </a:rPr>
              <a:t>）</a:t>
            </a:r>
            <a:r>
              <a:rPr sz="1000" spc="-40" dirty="0">
                <a:latin typeface="楷体" panose="02010609060101010101" charset="-122"/>
                <a:cs typeface="楷体" panose="02010609060101010101" charset="-122"/>
              </a:rPr>
              <a:t>显著高于当时占据主流的中低端产品</a:t>
            </a:r>
            <a:r>
              <a:rPr sz="1000" spc="40" dirty="0">
                <a:latin typeface="楷体" panose="02010609060101010101" charset="-122"/>
                <a:cs typeface="楷体" panose="02010609060101010101" charset="-122"/>
              </a:rPr>
              <a:t>（</a:t>
            </a:r>
            <a:r>
              <a:rPr sz="1000" spc="30" dirty="0">
                <a:latin typeface="Arial" panose="020B0604020202020204"/>
                <a:cs typeface="Arial" panose="020B0604020202020204"/>
              </a:rPr>
              <a:t>8</a:t>
            </a:r>
            <a:r>
              <a:rPr sz="1000" spc="45" dirty="0">
                <a:latin typeface="Arial" panose="020B0604020202020204"/>
                <a:cs typeface="Arial" panose="020B0604020202020204"/>
              </a:rPr>
              <a:t>.</a:t>
            </a:r>
            <a:r>
              <a:rPr sz="1000" spc="30" dirty="0">
                <a:latin typeface="Arial" panose="020B0604020202020204"/>
                <a:cs typeface="Arial" panose="020B0604020202020204"/>
              </a:rPr>
              <a:t>0</a:t>
            </a:r>
            <a:r>
              <a:rPr sz="1000" spc="15" dirty="0">
                <a:latin typeface="楷体" panose="02010609060101010101" charset="-122"/>
                <a:cs typeface="楷体" panose="02010609060101010101" charset="-122"/>
              </a:rPr>
              <a:t>°</a:t>
            </a:r>
            <a:r>
              <a:rPr sz="1000" spc="35" dirty="0">
                <a:latin typeface="Arial" panose="020B0604020202020204"/>
                <a:cs typeface="Arial" panose="020B0604020202020204"/>
              </a:rPr>
              <a:t>P</a:t>
            </a:r>
            <a:r>
              <a:rPr sz="1000" spc="-95" dirty="0">
                <a:latin typeface="楷体" panose="02010609060101010101" charset="-122"/>
                <a:cs typeface="楷体" panose="02010609060101010101" charset="-122"/>
              </a:rPr>
              <a:t>，≥</a:t>
            </a:r>
            <a:r>
              <a:rPr sz="1000" spc="30" dirty="0">
                <a:latin typeface="Arial" panose="020B0604020202020204"/>
                <a:cs typeface="Arial" panose="020B0604020202020204"/>
              </a:rPr>
              <a:t>3</a:t>
            </a:r>
            <a:r>
              <a:rPr sz="1000" spc="45" dirty="0">
                <a:latin typeface="Arial" panose="020B0604020202020204"/>
                <a:cs typeface="Arial" panose="020B0604020202020204"/>
              </a:rPr>
              <a:t>.</a:t>
            </a:r>
            <a:r>
              <a:rPr sz="1000" spc="30" dirty="0">
                <a:latin typeface="Arial" panose="020B0604020202020204"/>
                <a:cs typeface="Arial" panose="020B0604020202020204"/>
              </a:rPr>
              <a:t>0</a:t>
            </a:r>
            <a:r>
              <a:rPr sz="1000" spc="5" dirty="0">
                <a:latin typeface="Arial" panose="020B0604020202020204"/>
                <a:cs typeface="Arial" panose="020B0604020202020204"/>
              </a:rPr>
              <a:t>%</a:t>
            </a:r>
            <a:r>
              <a:rPr sz="1000" spc="60" dirty="0">
                <a:latin typeface="Arial" panose="020B0604020202020204"/>
                <a:cs typeface="Arial" panose="020B0604020202020204"/>
              </a:rPr>
              <a:t>v</a:t>
            </a:r>
            <a:r>
              <a:rPr sz="1000" spc="5" dirty="0">
                <a:latin typeface="Arial" panose="020B0604020202020204"/>
                <a:cs typeface="Arial" panose="020B0604020202020204"/>
              </a:rPr>
              <a:t>o</a:t>
            </a:r>
            <a:r>
              <a:rPr sz="1000" spc="55" dirty="0">
                <a:latin typeface="Arial" panose="020B0604020202020204"/>
                <a:cs typeface="Arial" panose="020B0604020202020204"/>
              </a:rPr>
              <a:t>l</a:t>
            </a:r>
            <a:r>
              <a:rPr sz="1000" spc="-465" dirty="0">
                <a:latin typeface="楷体" panose="02010609060101010101" charset="-122"/>
                <a:cs typeface="楷体" panose="02010609060101010101" charset="-122"/>
              </a:rPr>
              <a:t>）</a:t>
            </a:r>
            <a:r>
              <a:rPr sz="1000" spc="40" dirty="0">
                <a:latin typeface="楷体" panose="02010609060101010101" charset="-122"/>
                <a:cs typeface="楷体" panose="02010609060101010101" charset="-122"/>
              </a:rPr>
              <a:t>，</a:t>
            </a:r>
            <a:r>
              <a:rPr sz="1000" spc="-30" dirty="0">
                <a:latin typeface="楷体" panose="02010609060101010101" charset="-122"/>
                <a:cs typeface="楷体" panose="02010609060101010101" charset="-122"/>
              </a:rPr>
              <a:t>通过品质化宣传及同高端夜场绑定，线上定价 </a:t>
            </a:r>
            <a:r>
              <a:rPr sz="1000" dirty="0">
                <a:latin typeface="Arial" panose="020B0604020202020204"/>
                <a:cs typeface="Arial" panose="020B0604020202020204"/>
              </a:rPr>
              <a:t>8</a:t>
            </a:r>
            <a:r>
              <a:rPr sz="1000" spc="140" dirty="0">
                <a:latin typeface="Arial" panose="020B0604020202020204"/>
                <a:cs typeface="Arial" panose="020B0604020202020204"/>
              </a:rPr>
              <a:t> </a:t>
            </a:r>
            <a:r>
              <a:rPr sz="1000" dirty="0">
                <a:latin typeface="楷体" panose="02010609060101010101" charset="-122"/>
                <a:cs typeface="楷体" panose="02010609060101010101" charset="-122"/>
              </a:rPr>
              <a:t>元</a:t>
            </a:r>
            <a:r>
              <a:rPr sz="1000" spc="-10" dirty="0">
                <a:latin typeface="Arial" panose="020B0604020202020204"/>
                <a:cs typeface="Arial" panose="020B0604020202020204"/>
              </a:rPr>
              <a:t>/500ml</a:t>
            </a:r>
            <a:r>
              <a:rPr sz="1000" spc="-30" dirty="0">
                <a:latin typeface="楷体" panose="02010609060101010101" charset="-122"/>
                <a:cs typeface="楷体" panose="02010609060101010101" charset="-122"/>
              </a:rPr>
              <a:t>，成为高端淡啤标杆。近年来其</a:t>
            </a:r>
            <a:r>
              <a:rPr sz="1000" dirty="0">
                <a:latin typeface="楷体" panose="02010609060101010101" charset="-122"/>
                <a:cs typeface="楷体" panose="02010609060101010101" charset="-122"/>
              </a:rPr>
              <a:t>他啤酒厂商聚焦大单品推广、带动高端化加速推进。</a:t>
            </a:r>
            <a:r>
              <a:rPr sz="1000" b="1" dirty="0">
                <a:latin typeface="楷体" panose="02010609060101010101" charset="-122"/>
                <a:cs typeface="楷体" panose="02010609060101010101" charset="-122"/>
              </a:rPr>
              <a:t>产品属性上，</a:t>
            </a:r>
            <a:r>
              <a:rPr sz="1000" spc="-5" dirty="0">
                <a:latin typeface="楷体" panose="02010609060101010101" charset="-122"/>
                <a:cs typeface="楷体" panose="02010609060101010101" charset="-122"/>
              </a:rPr>
              <a:t>大单品从品质、人群、</a:t>
            </a:r>
            <a:r>
              <a:rPr sz="1000" spc="-30" dirty="0">
                <a:latin typeface="楷体" panose="02010609060101010101" charset="-122"/>
                <a:cs typeface="楷体" panose="02010609060101010101" charset="-122"/>
              </a:rPr>
              <a:t>场景、调性等不同角度切入，青啤、雪花旗下最大高端单品为 </a:t>
            </a:r>
            <a:r>
              <a:rPr sz="1000" dirty="0">
                <a:latin typeface="Arial" panose="020B0604020202020204"/>
                <a:cs typeface="Arial" panose="020B0604020202020204"/>
              </a:rPr>
              <a:t>2010s </a:t>
            </a:r>
            <a:r>
              <a:rPr sz="1000" spc="-20" dirty="0">
                <a:latin typeface="楷体" panose="02010609060101010101" charset="-122"/>
                <a:cs typeface="楷体" panose="02010609060101010101" charset="-122"/>
              </a:rPr>
              <a:t>推出的纯生产品，技</a:t>
            </a:r>
            <a:r>
              <a:rPr sz="1000" spc="-50" dirty="0">
                <a:latin typeface="楷体" panose="02010609060101010101" charset="-122"/>
                <a:cs typeface="楷体" panose="02010609060101010101" charset="-122"/>
              </a:rPr>
              <a:t>术优势塑造纯生品类独特的饮酒体验</a:t>
            </a:r>
            <a:r>
              <a:rPr sz="1000" dirty="0">
                <a:latin typeface="楷体" panose="02010609060101010101" charset="-122"/>
                <a:cs typeface="楷体" panose="02010609060101010101" charset="-122"/>
              </a:rPr>
              <a:t>（</a:t>
            </a:r>
            <a:r>
              <a:rPr sz="1000" spc="-60" dirty="0">
                <a:latin typeface="楷体" panose="02010609060101010101" charset="-122"/>
                <a:cs typeface="楷体" panose="02010609060101010101" charset="-122"/>
              </a:rPr>
              <a:t>酒香更浓、酒体清冽</a:t>
            </a:r>
            <a:r>
              <a:rPr sz="1000" spc="-440" dirty="0">
                <a:latin typeface="楷体" panose="02010609060101010101" charset="-122"/>
                <a:cs typeface="楷体" panose="02010609060101010101" charset="-122"/>
              </a:rPr>
              <a:t>）</a:t>
            </a:r>
            <a:r>
              <a:rPr sz="1000" spc="-85" dirty="0">
                <a:latin typeface="楷体" panose="02010609060101010101" charset="-122"/>
                <a:cs typeface="楷体" panose="02010609060101010101" charset="-122"/>
              </a:rPr>
              <a:t>，此外雪花发力喜力与 </a:t>
            </a:r>
            <a:r>
              <a:rPr sz="1000" spc="-10" dirty="0">
                <a:latin typeface="Arial" panose="020B0604020202020204"/>
                <a:cs typeface="Arial" panose="020B0604020202020204"/>
              </a:rPr>
              <a:t>SuperX</a:t>
            </a:r>
            <a:r>
              <a:rPr sz="1000" spc="-10" dirty="0">
                <a:latin typeface="楷体" panose="02010609060101010101" charset="-122"/>
                <a:cs typeface="楷体" panose="02010609060101010101" charset="-122"/>
              </a:rPr>
              <a:t>，</a:t>
            </a:r>
            <a:r>
              <a:rPr sz="1000" spc="-5" dirty="0">
                <a:latin typeface="楷体" panose="02010609060101010101" charset="-122"/>
                <a:cs typeface="楷体" panose="02010609060101010101" charset="-122"/>
              </a:rPr>
              <a:t>促进品牌形象高端化与年轻化，广泛的渠道布局推动放量；嘉士伯旗下的乌苏具有高度数</a:t>
            </a:r>
            <a:r>
              <a:rPr sz="1000" dirty="0">
                <a:latin typeface="楷体" panose="02010609060101010101" charset="-122"/>
                <a:cs typeface="楷体" panose="02010609060101010101" charset="-122"/>
              </a:rPr>
              <a:t>与浓郁麦汁风味特征，</a:t>
            </a:r>
            <a:r>
              <a:rPr sz="1000" dirty="0">
                <a:latin typeface="Arial" panose="020B0604020202020204"/>
                <a:cs typeface="Arial" panose="020B0604020202020204"/>
              </a:rPr>
              <a:t>620ml</a:t>
            </a:r>
            <a:r>
              <a:rPr sz="1000" spc="185" dirty="0">
                <a:latin typeface="Arial" panose="020B0604020202020204"/>
                <a:cs typeface="Arial" panose="020B0604020202020204"/>
              </a:rPr>
              <a:t> </a:t>
            </a:r>
            <a:r>
              <a:rPr sz="1000" spc="-20" dirty="0">
                <a:latin typeface="楷体" panose="02010609060101010101" charset="-122"/>
                <a:cs typeface="楷体" panose="02010609060101010101" charset="-122"/>
              </a:rPr>
              <a:t>的大瓶装逆精致化与小瓶化，源自新疆的神秘气质为“夺命</a:t>
            </a:r>
            <a:r>
              <a:rPr sz="1000" spc="-35" dirty="0">
                <a:latin typeface="楷体" panose="02010609060101010101" charset="-122"/>
                <a:cs typeface="楷体" panose="02010609060101010101" charset="-122"/>
              </a:rPr>
              <a:t>大乌苏”营销记忆点的打造奠定基础；燕京啤酒 </a:t>
            </a:r>
            <a:r>
              <a:rPr sz="1000" dirty="0">
                <a:latin typeface="Arial" panose="020B0604020202020204"/>
                <a:cs typeface="Arial" panose="020B0604020202020204"/>
              </a:rPr>
              <a:t>2020</a:t>
            </a:r>
            <a:r>
              <a:rPr sz="1000" spc="-25" dirty="0">
                <a:latin typeface="Arial" panose="020B0604020202020204"/>
                <a:cs typeface="Arial" panose="020B0604020202020204"/>
              </a:rPr>
              <a:t> </a:t>
            </a:r>
            <a:r>
              <a:rPr sz="1000" spc="-35" dirty="0">
                <a:latin typeface="楷体" panose="02010609060101010101" charset="-122"/>
                <a:cs typeface="楷体" panose="02010609060101010101" charset="-122"/>
              </a:rPr>
              <a:t>年推出高端大单品 </a:t>
            </a:r>
            <a:r>
              <a:rPr sz="1000" spc="-10" dirty="0">
                <a:latin typeface="Arial" panose="020B0604020202020204"/>
                <a:cs typeface="Arial" panose="020B0604020202020204"/>
              </a:rPr>
              <a:t>U8</a:t>
            </a:r>
            <a:r>
              <a:rPr sz="1000" spc="-25" dirty="0">
                <a:latin typeface="楷体" panose="02010609060101010101" charset="-122"/>
                <a:cs typeface="楷体" panose="02010609060101010101" charset="-122"/>
              </a:rPr>
              <a:t>，主打“小度</a:t>
            </a:r>
            <a:r>
              <a:rPr sz="1000" spc="-70" dirty="0">
                <a:latin typeface="楷体" panose="02010609060101010101" charset="-122"/>
                <a:cs typeface="楷体" panose="02010609060101010101" charset="-122"/>
              </a:rPr>
              <a:t>酒、不上头、大滋味”。</a:t>
            </a:r>
            <a:r>
              <a:rPr sz="1000" b="1" dirty="0">
                <a:latin typeface="楷体" panose="02010609060101010101" charset="-122"/>
                <a:cs typeface="楷体" panose="02010609060101010101" charset="-122"/>
              </a:rPr>
              <a:t>价格定位上，</a:t>
            </a:r>
            <a:r>
              <a:rPr sz="1000" spc="-25" dirty="0">
                <a:latin typeface="楷体" panose="02010609060101010101" charset="-122"/>
                <a:cs typeface="楷体" panose="02010609060101010101" charset="-122"/>
              </a:rPr>
              <a:t>主要啤酒厂商的大单品均定位 </a:t>
            </a:r>
            <a:r>
              <a:rPr sz="1000" spc="-10" dirty="0">
                <a:latin typeface="Arial" panose="020B0604020202020204"/>
                <a:cs typeface="Arial" panose="020B0604020202020204"/>
              </a:rPr>
              <a:t>8-</a:t>
            </a:r>
            <a:r>
              <a:rPr sz="1000" dirty="0">
                <a:latin typeface="Arial" panose="020B0604020202020204"/>
                <a:cs typeface="Arial" panose="020B0604020202020204"/>
              </a:rPr>
              <a:t>12</a:t>
            </a:r>
            <a:r>
              <a:rPr sz="1000" spc="180" dirty="0">
                <a:latin typeface="Arial" panose="020B0604020202020204"/>
                <a:cs typeface="Arial" panose="020B0604020202020204"/>
              </a:rPr>
              <a:t> </a:t>
            </a:r>
            <a:r>
              <a:rPr sz="1000" spc="-25" dirty="0">
                <a:latin typeface="楷体" panose="02010609060101010101" charset="-122"/>
                <a:cs typeface="楷体" panose="02010609060101010101" charset="-122"/>
              </a:rPr>
              <a:t>元</a:t>
            </a:r>
            <a:r>
              <a:rPr sz="1000" spc="-10" dirty="0">
                <a:latin typeface="Arial" panose="020B0604020202020204"/>
                <a:cs typeface="Arial" panose="020B0604020202020204"/>
              </a:rPr>
              <a:t>/500ml</a:t>
            </a:r>
            <a:r>
              <a:rPr sz="1000" spc="-20" dirty="0">
                <a:latin typeface="楷体" panose="02010609060101010101" charset="-122"/>
                <a:cs typeface="楷体" panose="02010609060101010101" charset="-122"/>
              </a:rPr>
              <a:t>，这亦</a:t>
            </a:r>
            <a:r>
              <a:rPr sz="1000" dirty="0">
                <a:latin typeface="楷体" panose="02010609060101010101" charset="-122"/>
                <a:cs typeface="楷体" panose="02010609060101010101" charset="-122"/>
              </a:rPr>
              <a:t>是我国目前高端啤酒的主力价格带。</a:t>
            </a:r>
            <a:r>
              <a:rPr sz="1000" b="1" dirty="0">
                <a:latin typeface="楷体" panose="02010609060101010101" charset="-122"/>
                <a:cs typeface="楷体" panose="02010609060101010101" charset="-122"/>
              </a:rPr>
              <a:t>消费人群及场景上，</a:t>
            </a:r>
            <a:r>
              <a:rPr sz="1000" spc="-5" dirty="0">
                <a:latin typeface="楷体" panose="02010609060101010101" charset="-122"/>
                <a:cs typeface="楷体" panose="02010609060101010101" charset="-122"/>
              </a:rPr>
              <a:t>高端大单品主要面向主力啤酒消</a:t>
            </a:r>
            <a:r>
              <a:rPr sz="1000" dirty="0">
                <a:latin typeface="楷体" panose="02010609060101010101" charset="-122"/>
                <a:cs typeface="楷体" panose="02010609060101010101" charset="-122"/>
              </a:rPr>
              <a:t>费群体</a:t>
            </a:r>
            <a:r>
              <a:rPr sz="1000" spc="-25" dirty="0">
                <a:latin typeface="楷体" panose="02010609060101010101" charset="-122"/>
                <a:cs typeface="楷体" panose="02010609060101010101" charset="-122"/>
              </a:rPr>
              <a:t>（</a:t>
            </a:r>
            <a:r>
              <a:rPr sz="1000" spc="-10" dirty="0">
                <a:latin typeface="楷体" panose="02010609060101010101" charset="-122"/>
                <a:cs typeface="楷体" panose="02010609060101010101" charset="-122"/>
              </a:rPr>
              <a:t>中青年男性</a:t>
            </a:r>
            <a:r>
              <a:rPr sz="1000" spc="-25" dirty="0">
                <a:latin typeface="楷体" panose="02010609060101010101" charset="-122"/>
                <a:cs typeface="楷体" panose="02010609060101010101" charset="-122"/>
              </a:rPr>
              <a:t>）</a:t>
            </a:r>
            <a:r>
              <a:rPr sz="1000" spc="-30" dirty="0">
                <a:latin typeface="楷体" panose="02010609060101010101" charset="-122"/>
                <a:cs typeface="楷体" panose="02010609060101010101" charset="-122"/>
              </a:rPr>
              <a:t>与餐饮消费场景，以谋求快速放量。</a:t>
            </a:r>
            <a:endParaRPr sz="1000">
              <a:latin typeface="楷体" panose="02010609060101010101" charset="-122"/>
              <a:cs typeface="楷体" panose="02010609060101010101" charset="-122"/>
            </a:endParaRPr>
          </a:p>
          <a:p>
            <a:pPr>
              <a:lnSpc>
                <a:spcPct val="100000"/>
              </a:lnSpc>
              <a:spcBef>
                <a:spcPts val="15"/>
              </a:spcBef>
            </a:pPr>
            <a:endParaRPr sz="1250">
              <a:latin typeface="楷体" panose="02010609060101010101" charset="-122"/>
              <a:cs typeface="楷体" panose="02010609060101010101" charset="-122"/>
            </a:endParaRPr>
          </a:p>
          <a:p>
            <a:pPr marL="12700">
              <a:lnSpc>
                <a:spcPct val="100000"/>
              </a:lnSpc>
            </a:pPr>
            <a:r>
              <a:rPr sz="800" b="1" dirty="0">
                <a:latin typeface="楷体" panose="02010609060101010101" charset="-122"/>
                <a:cs typeface="楷体" panose="02010609060101010101" charset="-122"/>
              </a:rPr>
              <a:t>图</a:t>
            </a:r>
            <a:r>
              <a:rPr sz="800" b="1" dirty="0">
                <a:latin typeface="楷体" panose="02010609060101010101" charset="-122"/>
                <a:cs typeface="楷体" panose="02010609060101010101" charset="-122"/>
              </a:rPr>
              <a:t>表</a:t>
            </a:r>
            <a:r>
              <a:rPr sz="800" b="1" dirty="0">
                <a:latin typeface="Arial" panose="020B0604020202020204"/>
                <a:cs typeface="Arial" panose="020B0604020202020204"/>
              </a:rPr>
              <a:t>15</a:t>
            </a:r>
            <a:r>
              <a:rPr sz="800" b="1" spc="-20" dirty="0">
                <a:latin typeface="楷体" panose="02010609060101010101" charset="-122"/>
                <a:cs typeface="楷体" panose="02010609060101010101" charset="-122"/>
              </a:rPr>
              <a:t>： 各品牌高端大单品基</a:t>
            </a:r>
            <a:r>
              <a:rPr sz="800" b="1" spc="-25" dirty="0">
                <a:latin typeface="楷体" panose="02010609060101010101" charset="-122"/>
                <a:cs typeface="楷体" panose="02010609060101010101" charset="-122"/>
              </a:rPr>
              <a:t>本</a:t>
            </a:r>
            <a:r>
              <a:rPr sz="800" b="1" spc="-25" dirty="0">
                <a:latin typeface="楷体" panose="02010609060101010101" charset="-122"/>
                <a:cs typeface="楷体" panose="02010609060101010101" charset="-122"/>
              </a:rPr>
              <a:t>信</a:t>
            </a:r>
            <a:r>
              <a:rPr sz="800" b="1" spc="-50" dirty="0">
                <a:latin typeface="楷体" panose="02010609060101010101" charset="-122"/>
                <a:cs typeface="楷体" panose="02010609060101010101" charset="-122"/>
              </a:rPr>
              <a:t>息</a:t>
            </a:r>
            <a:endParaRPr sz="800">
              <a:latin typeface="楷体" panose="02010609060101010101" charset="-122"/>
              <a:cs typeface="楷体" panose="02010609060101010101" charset="-122"/>
            </a:endParaRPr>
          </a:p>
        </p:txBody>
      </p:sp>
      <p:sp>
        <p:nvSpPr>
          <p:cNvPr id="4" name="object 4"/>
          <p:cNvSpPr txBox="1"/>
          <p:nvPr/>
        </p:nvSpPr>
        <p:spPr>
          <a:xfrm>
            <a:off x="542340" y="5495950"/>
            <a:ext cx="6550659" cy="2385060"/>
          </a:xfrm>
          <a:prstGeom prst="rect">
            <a:avLst/>
          </a:prstGeom>
        </p:spPr>
        <p:txBody>
          <a:bodyPr vert="horz" wrap="square" lIns="0" tIns="31114" rIns="0" bIns="0" rtlCol="0">
            <a:spAutoFit/>
          </a:bodyPr>
          <a:lstStyle/>
          <a:p>
            <a:pPr marL="1470025">
              <a:lnSpc>
                <a:spcPct val="100000"/>
              </a:lnSpc>
              <a:spcBef>
                <a:spcPts val="245"/>
              </a:spcBef>
            </a:pPr>
            <a:r>
              <a:rPr sz="700" spc="-10" dirty="0">
                <a:solidFill>
                  <a:srgbClr val="7E7E7E"/>
                </a:solidFill>
                <a:latin typeface="楷体" panose="02010609060101010101" charset="-122"/>
                <a:cs typeface="楷体" panose="02010609060101010101" charset="-122"/>
              </a:rPr>
              <a:t>注</a:t>
            </a:r>
            <a:r>
              <a:rPr sz="700" spc="-5" dirty="0">
                <a:solidFill>
                  <a:srgbClr val="7E7E7E"/>
                </a:solidFill>
                <a:latin typeface="楷体" panose="02010609060101010101" charset="-122"/>
                <a:cs typeface="楷体" panose="02010609060101010101" charset="-122"/>
              </a:rPr>
              <a:t>：产</a:t>
            </a:r>
            <a:r>
              <a:rPr sz="700" spc="-10" dirty="0">
                <a:solidFill>
                  <a:srgbClr val="7E7E7E"/>
                </a:solidFill>
                <a:latin typeface="楷体" panose="02010609060101010101" charset="-122"/>
                <a:cs typeface="楷体" panose="02010609060101010101" charset="-122"/>
              </a:rPr>
              <a:t>品</a:t>
            </a:r>
            <a:r>
              <a:rPr sz="700" spc="-10" dirty="0">
                <a:solidFill>
                  <a:srgbClr val="7E7E7E"/>
                </a:solidFill>
                <a:latin typeface="楷体" panose="02010609060101010101" charset="-122"/>
                <a:cs typeface="楷体" panose="02010609060101010101" charset="-122"/>
              </a:rPr>
              <a:t>价</a:t>
            </a:r>
            <a:r>
              <a:rPr sz="700" spc="-10" dirty="0">
                <a:solidFill>
                  <a:srgbClr val="7E7E7E"/>
                </a:solidFill>
                <a:latin typeface="楷体" panose="02010609060101010101" charset="-122"/>
                <a:cs typeface="楷体" panose="02010609060101010101" charset="-122"/>
              </a:rPr>
              <a:t>格</a:t>
            </a:r>
            <a:r>
              <a:rPr sz="700" spc="-10" dirty="0">
                <a:solidFill>
                  <a:srgbClr val="7E7E7E"/>
                </a:solidFill>
                <a:latin typeface="楷体" panose="02010609060101010101" charset="-122"/>
                <a:cs typeface="楷体" panose="02010609060101010101" charset="-122"/>
              </a:rPr>
              <a:t>使</a:t>
            </a:r>
            <a:r>
              <a:rPr sz="700" spc="-10" dirty="0">
                <a:solidFill>
                  <a:srgbClr val="7E7E7E"/>
                </a:solidFill>
                <a:latin typeface="楷体" panose="02010609060101010101" charset="-122"/>
                <a:cs typeface="楷体" panose="02010609060101010101" charset="-122"/>
              </a:rPr>
              <a:t>用</a:t>
            </a:r>
            <a:r>
              <a:rPr sz="700" dirty="0">
                <a:solidFill>
                  <a:srgbClr val="7E7E7E"/>
                </a:solidFill>
                <a:latin typeface="楷体" panose="02010609060101010101" charset="-122"/>
                <a:cs typeface="楷体" panose="02010609060101010101" charset="-122"/>
              </a:rPr>
              <a:t>折</a:t>
            </a:r>
            <a:r>
              <a:rPr sz="700" spc="-10" dirty="0">
                <a:solidFill>
                  <a:srgbClr val="7E7E7E"/>
                </a:solidFill>
                <a:latin typeface="楷体" panose="02010609060101010101" charset="-122"/>
                <a:cs typeface="楷体" panose="02010609060101010101" charset="-122"/>
              </a:rPr>
              <a:t>扣</a:t>
            </a:r>
            <a:r>
              <a:rPr sz="700" spc="-10" dirty="0">
                <a:solidFill>
                  <a:srgbClr val="7E7E7E"/>
                </a:solidFill>
                <a:latin typeface="楷体" panose="02010609060101010101" charset="-122"/>
                <a:cs typeface="楷体" panose="02010609060101010101" charset="-122"/>
              </a:rPr>
              <a:t>前</a:t>
            </a:r>
            <a:r>
              <a:rPr sz="700" spc="-10" dirty="0">
                <a:solidFill>
                  <a:srgbClr val="7E7E7E"/>
                </a:solidFill>
                <a:latin typeface="楷体" panose="02010609060101010101" charset="-122"/>
                <a:cs typeface="楷体" panose="02010609060101010101" charset="-122"/>
              </a:rPr>
              <a:t>价</a:t>
            </a:r>
            <a:r>
              <a:rPr sz="700" spc="-50" dirty="0">
                <a:solidFill>
                  <a:srgbClr val="7E7E7E"/>
                </a:solidFill>
                <a:latin typeface="楷体" panose="02010609060101010101" charset="-122"/>
                <a:cs typeface="楷体" panose="02010609060101010101" charset="-122"/>
              </a:rPr>
              <a:t>格</a:t>
            </a:r>
            <a:endParaRPr sz="700">
              <a:latin typeface="楷体" panose="02010609060101010101" charset="-122"/>
              <a:cs typeface="楷体" panose="02010609060101010101" charset="-122"/>
            </a:endParaRPr>
          </a:p>
          <a:p>
            <a:pPr marL="1470025">
              <a:lnSpc>
                <a:spcPct val="100000"/>
              </a:lnSpc>
              <a:spcBef>
                <a:spcPts val="140"/>
              </a:spcBef>
            </a:pPr>
            <a:r>
              <a:rPr sz="700" spc="-10" dirty="0">
                <a:solidFill>
                  <a:srgbClr val="7E7E7E"/>
                </a:solidFill>
                <a:latin typeface="楷体" panose="02010609060101010101" charset="-122"/>
                <a:cs typeface="楷体" panose="02010609060101010101" charset="-122"/>
              </a:rPr>
              <a:t>资</a:t>
            </a:r>
            <a:r>
              <a:rPr sz="700" spc="-10" dirty="0">
                <a:solidFill>
                  <a:srgbClr val="7E7E7E"/>
                </a:solidFill>
                <a:latin typeface="楷体" panose="02010609060101010101" charset="-122"/>
                <a:cs typeface="楷体" panose="02010609060101010101" charset="-122"/>
              </a:rPr>
              <a:t>料</a:t>
            </a:r>
            <a:r>
              <a:rPr sz="700" dirty="0">
                <a:solidFill>
                  <a:srgbClr val="7E7E7E"/>
                </a:solidFill>
                <a:latin typeface="楷体" panose="02010609060101010101" charset="-122"/>
                <a:cs typeface="楷体" panose="02010609060101010101" charset="-122"/>
              </a:rPr>
              <a:t>来</a:t>
            </a:r>
            <a:r>
              <a:rPr sz="700" spc="-10" dirty="0">
                <a:solidFill>
                  <a:srgbClr val="7E7E7E"/>
                </a:solidFill>
                <a:latin typeface="楷体" panose="02010609060101010101" charset="-122"/>
                <a:cs typeface="楷体" panose="02010609060101010101" charset="-122"/>
              </a:rPr>
              <a:t>源</a:t>
            </a:r>
            <a:r>
              <a:rPr sz="700" spc="-10" dirty="0">
                <a:solidFill>
                  <a:srgbClr val="7E7E7E"/>
                </a:solidFill>
                <a:latin typeface="楷体" panose="02010609060101010101" charset="-122"/>
                <a:cs typeface="楷体" panose="02010609060101010101" charset="-122"/>
              </a:rPr>
              <a:t>：</a:t>
            </a:r>
            <a:r>
              <a:rPr sz="700" spc="-10" dirty="0">
                <a:solidFill>
                  <a:srgbClr val="7E7E7E"/>
                </a:solidFill>
                <a:latin typeface="楷体" panose="02010609060101010101" charset="-122"/>
                <a:cs typeface="楷体" panose="02010609060101010101" charset="-122"/>
              </a:rPr>
              <a:t>天</a:t>
            </a:r>
            <a:r>
              <a:rPr sz="700" spc="-10" dirty="0">
                <a:solidFill>
                  <a:srgbClr val="7E7E7E"/>
                </a:solidFill>
                <a:latin typeface="楷体" panose="02010609060101010101" charset="-122"/>
                <a:cs typeface="楷体" panose="02010609060101010101" charset="-122"/>
              </a:rPr>
              <a:t>猫</a:t>
            </a:r>
            <a:r>
              <a:rPr sz="700" spc="-10" dirty="0">
                <a:solidFill>
                  <a:srgbClr val="7E7E7E"/>
                </a:solidFill>
                <a:latin typeface="楷体" panose="02010609060101010101" charset="-122"/>
                <a:cs typeface="楷体" panose="02010609060101010101" charset="-122"/>
              </a:rPr>
              <a:t>旗</a:t>
            </a:r>
            <a:r>
              <a:rPr sz="700" dirty="0">
                <a:solidFill>
                  <a:srgbClr val="7E7E7E"/>
                </a:solidFill>
                <a:latin typeface="楷体" panose="02010609060101010101" charset="-122"/>
                <a:cs typeface="楷体" panose="02010609060101010101" charset="-122"/>
              </a:rPr>
              <a:t>舰</a:t>
            </a:r>
            <a:r>
              <a:rPr sz="700" spc="-10" dirty="0">
                <a:solidFill>
                  <a:srgbClr val="7E7E7E"/>
                </a:solidFill>
                <a:latin typeface="楷体" panose="02010609060101010101" charset="-122"/>
                <a:cs typeface="楷体" panose="02010609060101010101" charset="-122"/>
              </a:rPr>
              <a:t>店</a:t>
            </a:r>
            <a:r>
              <a:rPr sz="700" spc="-10" dirty="0">
                <a:solidFill>
                  <a:srgbClr val="7E7E7E"/>
                </a:solidFill>
                <a:latin typeface="楷体" panose="02010609060101010101" charset="-122"/>
                <a:cs typeface="楷体" panose="02010609060101010101" charset="-122"/>
              </a:rPr>
              <a:t>，</a:t>
            </a:r>
            <a:r>
              <a:rPr sz="700" spc="-10" dirty="0">
                <a:solidFill>
                  <a:srgbClr val="7E7E7E"/>
                </a:solidFill>
                <a:latin typeface="楷体" panose="02010609060101010101" charset="-122"/>
                <a:cs typeface="楷体" panose="02010609060101010101" charset="-122"/>
              </a:rPr>
              <a:t>华</a:t>
            </a:r>
            <a:r>
              <a:rPr sz="700" spc="-10" dirty="0">
                <a:solidFill>
                  <a:srgbClr val="7E7E7E"/>
                </a:solidFill>
                <a:latin typeface="楷体" panose="02010609060101010101" charset="-122"/>
                <a:cs typeface="楷体" panose="02010609060101010101" charset="-122"/>
              </a:rPr>
              <a:t>泰</a:t>
            </a:r>
            <a:r>
              <a:rPr sz="700" spc="-10" dirty="0">
                <a:solidFill>
                  <a:srgbClr val="7E7E7E"/>
                </a:solidFill>
                <a:latin typeface="楷体" panose="02010609060101010101" charset="-122"/>
                <a:cs typeface="楷体" panose="02010609060101010101" charset="-122"/>
              </a:rPr>
              <a:t>研</a:t>
            </a:r>
            <a:r>
              <a:rPr sz="700" spc="-50" dirty="0">
                <a:solidFill>
                  <a:srgbClr val="7E7E7E"/>
                </a:solidFill>
                <a:latin typeface="楷体" panose="02010609060101010101" charset="-122"/>
                <a:cs typeface="楷体" panose="02010609060101010101" charset="-122"/>
              </a:rPr>
              <a:t>究</a:t>
            </a:r>
            <a:endParaRPr sz="700">
              <a:latin typeface="楷体" panose="02010609060101010101" charset="-122"/>
              <a:cs typeface="楷体" panose="02010609060101010101" charset="-122"/>
            </a:endParaRPr>
          </a:p>
          <a:p>
            <a:pPr>
              <a:lnSpc>
                <a:spcPct val="100000"/>
              </a:lnSpc>
            </a:pPr>
            <a:endParaRPr sz="700">
              <a:latin typeface="楷体" panose="02010609060101010101" charset="-122"/>
              <a:cs typeface="楷体" panose="02010609060101010101" charset="-122"/>
            </a:endParaRPr>
          </a:p>
          <a:p>
            <a:pPr marL="1470025" marR="5080">
              <a:lnSpc>
                <a:spcPct val="117000"/>
              </a:lnSpc>
              <a:spcBef>
                <a:spcPts val="500"/>
              </a:spcBef>
            </a:pPr>
            <a:r>
              <a:rPr sz="1000" b="1" spc="-25" dirty="0">
                <a:latin typeface="楷体" panose="02010609060101010101" charset="-122"/>
                <a:cs typeface="楷体" panose="02010609060101010101" charset="-122"/>
              </a:rPr>
              <a:t>产品矩阵：价位带攻守兼具，差异化产品满足多元化需求。</a:t>
            </a:r>
            <a:r>
              <a:rPr sz="1000" spc="-30" dirty="0">
                <a:latin typeface="楷体" panose="02010609060101010101" charset="-122"/>
                <a:cs typeface="楷体" panose="02010609060101010101" charset="-122"/>
              </a:rPr>
              <a:t>除了发力高端大单品，龙头亦布</a:t>
            </a:r>
            <a:r>
              <a:rPr sz="1000" spc="-40" dirty="0">
                <a:latin typeface="楷体" panose="02010609060101010101" charset="-122"/>
                <a:cs typeface="楷体" panose="02010609060101010101" charset="-122"/>
              </a:rPr>
              <a:t>局多元化“价格×特色”多元产品矩阵。</a:t>
            </a:r>
            <a:r>
              <a:rPr sz="1000" b="1" spc="-20" dirty="0">
                <a:latin typeface="楷体" panose="02010609060101010101" charset="-122"/>
                <a:cs typeface="楷体" panose="02010609060101010101" charset="-122"/>
              </a:rPr>
              <a:t>价位带：</a:t>
            </a:r>
            <a:r>
              <a:rPr sz="1000" spc="-45" dirty="0">
                <a:latin typeface="楷体" panose="02010609060101010101" charset="-122"/>
                <a:cs typeface="楷体" panose="02010609060101010101" charset="-122"/>
              </a:rPr>
              <a:t>龙头在高端主流价位带</a:t>
            </a:r>
            <a:r>
              <a:rPr sz="1000" spc="-25" dirty="0">
                <a:latin typeface="楷体" panose="02010609060101010101" charset="-122"/>
                <a:cs typeface="楷体" panose="02010609060101010101" charset="-122"/>
              </a:rPr>
              <a:t>（</a:t>
            </a:r>
            <a:r>
              <a:rPr sz="1000" spc="-25" dirty="0">
                <a:latin typeface="Arial" panose="020B0604020202020204"/>
                <a:cs typeface="Arial" panose="020B0604020202020204"/>
              </a:rPr>
              <a:t>8-</a:t>
            </a:r>
            <a:r>
              <a:rPr sz="1000" spc="-10" dirty="0">
                <a:latin typeface="Arial" panose="020B0604020202020204"/>
                <a:cs typeface="Arial" panose="020B0604020202020204"/>
              </a:rPr>
              <a:t>12</a:t>
            </a:r>
            <a:r>
              <a:rPr sz="1000" spc="-50" dirty="0">
                <a:latin typeface="Arial" panose="020B0604020202020204"/>
                <a:cs typeface="Arial" panose="020B0604020202020204"/>
              </a:rPr>
              <a:t> </a:t>
            </a:r>
            <a:r>
              <a:rPr sz="1000" spc="-25" dirty="0">
                <a:latin typeface="楷体" panose="02010609060101010101" charset="-122"/>
                <a:cs typeface="楷体" panose="02010609060101010101" charset="-122"/>
              </a:rPr>
              <a:t>元）</a:t>
            </a:r>
            <a:r>
              <a:rPr sz="1000" spc="-35" dirty="0">
                <a:latin typeface="楷体" panose="02010609060101010101" charset="-122"/>
                <a:cs typeface="楷体" panose="02010609060101010101" charset="-122"/>
              </a:rPr>
              <a:t>附近设</a:t>
            </a:r>
            <a:r>
              <a:rPr sz="1000" spc="-30" dirty="0">
                <a:latin typeface="楷体" panose="02010609060101010101" charset="-122"/>
                <a:cs typeface="楷体" panose="02010609060101010101" charset="-122"/>
              </a:rPr>
              <a:t>置较为密集的产品布局，一方面可充分享受主流价位带变动的红利，另一方面可有效防止未</a:t>
            </a:r>
            <a:r>
              <a:rPr sz="1000" spc="-85" dirty="0">
                <a:latin typeface="楷体" panose="02010609060101010101" charset="-122"/>
                <a:cs typeface="楷体" panose="02010609060101010101" charset="-122"/>
              </a:rPr>
              <a:t>布局价位带被竞争对手抢夺市场的可能，此外近年来龙头加大超高端产品布局，华润啤酒</a:t>
            </a:r>
            <a:r>
              <a:rPr sz="1000" spc="-25" dirty="0">
                <a:latin typeface="楷体" panose="02010609060101010101" charset="-122"/>
                <a:cs typeface="楷体" panose="02010609060101010101" charset="-122"/>
              </a:rPr>
              <a:t>（</a:t>
            </a:r>
            <a:r>
              <a:rPr sz="1000" spc="-50" dirty="0">
                <a:solidFill>
                  <a:srgbClr val="333333"/>
                </a:solidFill>
                <a:latin typeface="楷体" panose="02010609060101010101" charset="-122"/>
                <a:cs typeface="楷体" panose="02010609060101010101" charset="-122"/>
              </a:rPr>
              <a:t>醴，</a:t>
            </a:r>
            <a:r>
              <a:rPr sz="1000" spc="-90" dirty="0">
                <a:solidFill>
                  <a:srgbClr val="333333"/>
                </a:solidFill>
                <a:latin typeface="楷体" panose="02010609060101010101" charset="-122"/>
                <a:cs typeface="楷体" panose="02010609060101010101" charset="-122"/>
              </a:rPr>
              <a:t>定价 </a:t>
            </a:r>
            <a:r>
              <a:rPr sz="1000" spc="-15" dirty="0">
                <a:solidFill>
                  <a:srgbClr val="333333"/>
                </a:solidFill>
                <a:latin typeface="Arial" panose="020B0604020202020204"/>
                <a:cs typeface="Arial" panose="020B0604020202020204"/>
              </a:rPr>
              <a:t>999</a:t>
            </a:r>
            <a:r>
              <a:rPr sz="1000" spc="-55" dirty="0">
                <a:solidFill>
                  <a:srgbClr val="333333"/>
                </a:solidFill>
                <a:latin typeface="Arial" panose="020B0604020202020204"/>
                <a:cs typeface="Arial" panose="020B0604020202020204"/>
              </a:rPr>
              <a:t> </a:t>
            </a:r>
            <a:r>
              <a:rPr sz="1000" spc="-25" dirty="0">
                <a:solidFill>
                  <a:srgbClr val="333333"/>
                </a:solidFill>
                <a:latin typeface="楷体" panose="02010609060101010101" charset="-122"/>
                <a:cs typeface="楷体" panose="02010609060101010101" charset="-122"/>
              </a:rPr>
              <a:t>元</a:t>
            </a:r>
            <a:r>
              <a:rPr sz="1000" spc="-20" dirty="0">
                <a:solidFill>
                  <a:srgbClr val="333333"/>
                </a:solidFill>
                <a:latin typeface="Arial" panose="020B0604020202020204"/>
                <a:cs typeface="Arial" panose="020B0604020202020204"/>
              </a:rPr>
              <a:t>/999ml*2</a:t>
            </a:r>
            <a:r>
              <a:rPr sz="1000" spc="-55" dirty="0">
                <a:solidFill>
                  <a:srgbClr val="333333"/>
                </a:solidFill>
                <a:latin typeface="Arial" panose="020B0604020202020204"/>
                <a:cs typeface="Arial" panose="020B0604020202020204"/>
              </a:rPr>
              <a:t> </a:t>
            </a:r>
            <a:r>
              <a:rPr sz="1000" spc="-25" dirty="0">
                <a:solidFill>
                  <a:srgbClr val="333333"/>
                </a:solidFill>
                <a:latin typeface="楷体" panose="02010609060101010101" charset="-122"/>
                <a:cs typeface="楷体" panose="02010609060101010101" charset="-122"/>
              </a:rPr>
              <a:t>瓶</a:t>
            </a:r>
            <a:r>
              <a:rPr sz="1000" spc="-505" dirty="0">
                <a:solidFill>
                  <a:srgbClr val="333333"/>
                </a:solidFill>
                <a:latin typeface="楷体" panose="02010609060101010101" charset="-122"/>
                <a:cs typeface="楷体" panose="02010609060101010101" charset="-122"/>
              </a:rPr>
              <a:t>）</a:t>
            </a:r>
            <a:r>
              <a:rPr sz="1000" spc="-55" dirty="0">
                <a:solidFill>
                  <a:srgbClr val="333333"/>
                </a:solidFill>
                <a:latin typeface="楷体" panose="02010609060101010101" charset="-122"/>
                <a:cs typeface="楷体" panose="02010609060101010101" charset="-122"/>
              </a:rPr>
              <a:t>、青岛啤酒</a:t>
            </a:r>
            <a:r>
              <a:rPr sz="1000" spc="-25" dirty="0">
                <a:solidFill>
                  <a:srgbClr val="333333"/>
                </a:solidFill>
                <a:latin typeface="楷体" panose="02010609060101010101" charset="-122"/>
                <a:cs typeface="楷体" panose="02010609060101010101" charset="-122"/>
              </a:rPr>
              <a:t>（</a:t>
            </a:r>
            <a:r>
              <a:rPr sz="1000" spc="-70" dirty="0">
                <a:solidFill>
                  <a:srgbClr val="333333"/>
                </a:solidFill>
                <a:latin typeface="楷体" panose="02010609060101010101" charset="-122"/>
                <a:cs typeface="楷体" panose="02010609060101010101" charset="-122"/>
              </a:rPr>
              <a:t>一世传奇，定价 </a:t>
            </a:r>
            <a:r>
              <a:rPr sz="1000" spc="-20" dirty="0">
                <a:solidFill>
                  <a:srgbClr val="333333"/>
                </a:solidFill>
                <a:latin typeface="Arial" panose="020B0604020202020204"/>
                <a:cs typeface="Arial" panose="020B0604020202020204"/>
              </a:rPr>
              <a:t>1399</a:t>
            </a:r>
            <a:r>
              <a:rPr sz="1000" spc="-25" dirty="0">
                <a:solidFill>
                  <a:srgbClr val="333333"/>
                </a:solidFill>
                <a:latin typeface="Arial" panose="020B0604020202020204"/>
                <a:cs typeface="Arial" panose="020B0604020202020204"/>
              </a:rPr>
              <a:t> </a:t>
            </a:r>
            <a:r>
              <a:rPr sz="1000" spc="-25" dirty="0">
                <a:solidFill>
                  <a:srgbClr val="333333"/>
                </a:solidFill>
                <a:latin typeface="楷体" panose="02010609060101010101" charset="-122"/>
                <a:cs typeface="楷体" panose="02010609060101010101" charset="-122"/>
              </a:rPr>
              <a:t>元</a:t>
            </a:r>
            <a:r>
              <a:rPr sz="1000" spc="-20" dirty="0">
                <a:solidFill>
                  <a:srgbClr val="333333"/>
                </a:solidFill>
                <a:latin typeface="Arial" panose="020B0604020202020204"/>
                <a:cs typeface="Arial" panose="020B0604020202020204"/>
              </a:rPr>
              <a:t>/1.5L*1</a:t>
            </a:r>
            <a:r>
              <a:rPr sz="1000" spc="-55" dirty="0">
                <a:solidFill>
                  <a:srgbClr val="333333"/>
                </a:solidFill>
                <a:latin typeface="Arial" panose="020B0604020202020204"/>
                <a:cs typeface="Arial" panose="020B0604020202020204"/>
              </a:rPr>
              <a:t> </a:t>
            </a:r>
            <a:r>
              <a:rPr sz="1000" spc="-25" dirty="0">
                <a:solidFill>
                  <a:srgbClr val="333333"/>
                </a:solidFill>
                <a:latin typeface="楷体" panose="02010609060101010101" charset="-122"/>
                <a:cs typeface="楷体" panose="02010609060101010101" charset="-122"/>
              </a:rPr>
              <a:t>瓶</a:t>
            </a:r>
            <a:r>
              <a:rPr sz="1000" spc="-505" dirty="0">
                <a:solidFill>
                  <a:srgbClr val="333333"/>
                </a:solidFill>
                <a:latin typeface="楷体" panose="02010609060101010101" charset="-122"/>
                <a:cs typeface="楷体" panose="02010609060101010101" charset="-122"/>
              </a:rPr>
              <a:t>）</a:t>
            </a:r>
            <a:r>
              <a:rPr sz="1000" spc="-55" dirty="0">
                <a:solidFill>
                  <a:srgbClr val="333333"/>
                </a:solidFill>
                <a:latin typeface="楷体" panose="02010609060101010101" charset="-122"/>
                <a:cs typeface="楷体" panose="02010609060101010101" charset="-122"/>
              </a:rPr>
              <a:t>、百威啤酒</a:t>
            </a:r>
            <a:r>
              <a:rPr sz="1000" spc="-50" dirty="0">
                <a:solidFill>
                  <a:srgbClr val="333333"/>
                </a:solidFill>
                <a:latin typeface="楷体" panose="02010609060101010101" charset="-122"/>
                <a:cs typeface="楷体" panose="02010609060101010101" charset="-122"/>
              </a:rPr>
              <a:t>（</a:t>
            </a:r>
            <a:r>
              <a:rPr sz="1000" spc="-40" dirty="0">
                <a:solidFill>
                  <a:srgbClr val="333333"/>
                </a:solidFill>
                <a:latin typeface="楷体" panose="02010609060101010101" charset="-122"/>
                <a:cs typeface="楷体" panose="02010609060101010101" charset="-122"/>
              </a:rPr>
              <a:t>大师</a:t>
            </a:r>
            <a:r>
              <a:rPr sz="1000" spc="-30" dirty="0">
                <a:solidFill>
                  <a:srgbClr val="333333"/>
                </a:solidFill>
                <a:latin typeface="楷体" panose="02010609060101010101" charset="-122"/>
                <a:cs typeface="楷体" panose="02010609060101010101" charset="-122"/>
              </a:rPr>
              <a:t>传奇虎年限量装，</a:t>
            </a:r>
            <a:r>
              <a:rPr sz="1000" spc="-40" dirty="0">
                <a:solidFill>
                  <a:srgbClr val="333333"/>
                </a:solidFill>
                <a:latin typeface="Arial" panose="020B0604020202020204"/>
                <a:cs typeface="Arial" panose="020B0604020202020204"/>
              </a:rPr>
              <a:t>1588</a:t>
            </a:r>
            <a:r>
              <a:rPr sz="1000" spc="-45" dirty="0">
                <a:solidFill>
                  <a:srgbClr val="333333"/>
                </a:solidFill>
                <a:latin typeface="Arial" panose="020B0604020202020204"/>
                <a:cs typeface="Arial" panose="020B0604020202020204"/>
              </a:rPr>
              <a:t> </a:t>
            </a:r>
            <a:r>
              <a:rPr sz="1000" spc="-25" dirty="0">
                <a:solidFill>
                  <a:srgbClr val="333333"/>
                </a:solidFill>
                <a:latin typeface="楷体" panose="02010609060101010101" charset="-122"/>
                <a:cs typeface="楷体" panose="02010609060101010101" charset="-122"/>
              </a:rPr>
              <a:t>元</a:t>
            </a:r>
            <a:r>
              <a:rPr sz="1000" spc="-20" dirty="0">
                <a:solidFill>
                  <a:srgbClr val="333333"/>
                </a:solidFill>
                <a:latin typeface="Arial" panose="020B0604020202020204"/>
                <a:cs typeface="Arial" panose="020B0604020202020204"/>
              </a:rPr>
              <a:t>/798ml*1</a:t>
            </a:r>
            <a:r>
              <a:rPr sz="1000" spc="-40" dirty="0">
                <a:solidFill>
                  <a:srgbClr val="333333"/>
                </a:solidFill>
                <a:latin typeface="Arial" panose="020B0604020202020204"/>
                <a:cs typeface="Arial" panose="020B0604020202020204"/>
              </a:rPr>
              <a:t> </a:t>
            </a:r>
            <a:r>
              <a:rPr sz="1000" dirty="0">
                <a:solidFill>
                  <a:srgbClr val="333333"/>
                </a:solidFill>
                <a:latin typeface="楷体" panose="02010609060101010101" charset="-122"/>
                <a:cs typeface="楷体" panose="02010609060101010101" charset="-122"/>
              </a:rPr>
              <a:t>瓶</a:t>
            </a:r>
            <a:r>
              <a:rPr sz="1000" spc="-145" dirty="0">
                <a:solidFill>
                  <a:srgbClr val="333333"/>
                </a:solidFill>
                <a:latin typeface="楷体" panose="02010609060101010101" charset="-122"/>
                <a:cs typeface="楷体" panose="02010609060101010101" charset="-122"/>
              </a:rPr>
              <a:t>）</a:t>
            </a:r>
            <a:r>
              <a:rPr sz="1000" spc="-60" dirty="0">
                <a:solidFill>
                  <a:srgbClr val="333333"/>
                </a:solidFill>
                <a:latin typeface="楷体" panose="02010609060101010101" charset="-122"/>
                <a:cs typeface="楷体" panose="02010609060101010101" charset="-122"/>
              </a:rPr>
              <a:t>陆续推出千元产品，从文化、品质等方面强化品类与</a:t>
            </a:r>
            <a:r>
              <a:rPr sz="1000" spc="-25" dirty="0">
                <a:solidFill>
                  <a:srgbClr val="333333"/>
                </a:solidFill>
                <a:latin typeface="楷体" panose="02010609060101010101" charset="-122"/>
                <a:cs typeface="楷体" panose="02010609060101010101" charset="-122"/>
              </a:rPr>
              <a:t>品牌高端</a:t>
            </a:r>
            <a:r>
              <a:rPr sz="1000" spc="-65" dirty="0">
                <a:latin typeface="楷体" panose="02010609060101010101" charset="-122"/>
                <a:cs typeface="楷体" panose="02010609060101010101" charset="-122"/>
              </a:rPr>
              <a:t>形象；</a:t>
            </a:r>
            <a:r>
              <a:rPr sz="1000" b="1" spc="-40" dirty="0">
                <a:latin typeface="楷体" panose="02010609060101010101" charset="-122"/>
                <a:cs typeface="楷体" panose="02010609060101010101" charset="-122"/>
              </a:rPr>
              <a:t>特色产品：</a:t>
            </a:r>
            <a:r>
              <a:rPr sz="1000" spc="-60" dirty="0">
                <a:latin typeface="楷体" panose="02010609060101010101" charset="-122"/>
                <a:cs typeface="楷体" panose="02010609060101010101" charset="-122"/>
              </a:rPr>
              <a:t>华润啤酒围绕不同消费人群及场景，整合喜力构建“</a:t>
            </a:r>
            <a:r>
              <a:rPr sz="1000" spc="-45" dirty="0">
                <a:latin typeface="Arial" panose="020B0604020202020204"/>
                <a:cs typeface="Arial" panose="020B0604020202020204"/>
              </a:rPr>
              <a:t>4+4</a:t>
            </a:r>
            <a:r>
              <a:rPr sz="1000" spc="-40" dirty="0">
                <a:latin typeface="楷体" panose="02010609060101010101" charset="-122"/>
                <a:cs typeface="楷体" panose="02010609060101010101" charset="-122"/>
              </a:rPr>
              <a:t>”高端产</a:t>
            </a:r>
            <a:r>
              <a:rPr sz="1000" spc="-60" dirty="0">
                <a:latin typeface="楷体" panose="02010609060101010101" charset="-122"/>
                <a:cs typeface="楷体" panose="02010609060101010101" charset="-122"/>
              </a:rPr>
              <a:t>品矩阵；青岛啤酒布局 </a:t>
            </a:r>
            <a:r>
              <a:rPr sz="1000" spc="-15" dirty="0">
                <a:latin typeface="Arial" panose="020B0604020202020204"/>
                <a:cs typeface="Arial" panose="020B0604020202020204"/>
              </a:rPr>
              <a:t>1+1+N</a:t>
            </a:r>
            <a:r>
              <a:rPr sz="1000" spc="-70" dirty="0">
                <a:latin typeface="Arial" panose="020B0604020202020204"/>
                <a:cs typeface="Arial" panose="020B0604020202020204"/>
              </a:rPr>
              <a:t> </a:t>
            </a:r>
            <a:r>
              <a:rPr sz="1000" spc="-45" dirty="0">
                <a:latin typeface="楷体" panose="02010609060101010101" charset="-122"/>
                <a:cs typeface="楷体" panose="02010609060101010101" charset="-122"/>
              </a:rPr>
              <a:t>产品组合，立足不同工艺品类，推出白啤、黑啤、</a:t>
            </a:r>
            <a:r>
              <a:rPr sz="1000" spc="-45" dirty="0">
                <a:latin typeface="Arial" panose="020B0604020202020204"/>
                <a:cs typeface="Arial" panose="020B0604020202020204"/>
              </a:rPr>
              <a:t>IPA</a:t>
            </a:r>
            <a:r>
              <a:rPr sz="1000" spc="-65" dirty="0">
                <a:latin typeface="Arial" panose="020B0604020202020204"/>
                <a:cs typeface="Arial" panose="020B0604020202020204"/>
              </a:rPr>
              <a:t> </a:t>
            </a:r>
            <a:r>
              <a:rPr sz="1000" spc="-35" dirty="0">
                <a:latin typeface="楷体" panose="02010609060101010101" charset="-122"/>
                <a:cs typeface="楷体" panose="02010609060101010101" charset="-122"/>
              </a:rPr>
              <a:t>等不同</a:t>
            </a:r>
            <a:r>
              <a:rPr sz="1000" spc="-35" dirty="0">
                <a:latin typeface="楷体" panose="02010609060101010101" charset="-122"/>
                <a:cs typeface="楷体" panose="02010609060101010101" charset="-122"/>
              </a:rPr>
              <a:t>产品；重庆啤酒整合嘉士伯国内资产，</a:t>
            </a:r>
            <a:r>
              <a:rPr sz="1000" spc="-20" dirty="0">
                <a:latin typeface="Arial" panose="020B0604020202020204"/>
                <a:cs typeface="Arial" panose="020B0604020202020204"/>
              </a:rPr>
              <a:t>6+6</a:t>
            </a:r>
            <a:r>
              <a:rPr sz="1000" spc="-40" dirty="0">
                <a:latin typeface="Arial" panose="020B0604020202020204"/>
                <a:cs typeface="Arial" panose="020B0604020202020204"/>
              </a:rPr>
              <a:t> </a:t>
            </a:r>
            <a:r>
              <a:rPr sz="1000" spc="-30" dirty="0">
                <a:latin typeface="楷体" panose="02010609060101010101" charset="-122"/>
                <a:cs typeface="楷体" panose="02010609060101010101" charset="-122"/>
              </a:rPr>
              <a:t>的本地强势品牌</a:t>
            </a:r>
            <a:r>
              <a:rPr sz="1000" spc="-15" dirty="0">
                <a:latin typeface="Arial" panose="020B0604020202020204"/>
                <a:cs typeface="Arial" panose="020B0604020202020204"/>
              </a:rPr>
              <a:t>+</a:t>
            </a:r>
            <a:r>
              <a:rPr sz="1000" spc="-35" dirty="0">
                <a:latin typeface="楷体" panose="02010609060101010101" charset="-122"/>
                <a:cs typeface="楷体" panose="02010609060101010101" charset="-122"/>
              </a:rPr>
              <a:t>国际高端品牌共同发展。</a:t>
            </a:r>
            <a:endParaRPr sz="1000">
              <a:latin typeface="楷体" panose="02010609060101010101" charset="-122"/>
              <a:cs typeface="楷体" panose="02010609060101010101" charset="-122"/>
            </a:endParaRPr>
          </a:p>
          <a:p>
            <a:pPr>
              <a:lnSpc>
                <a:spcPct val="100000"/>
              </a:lnSpc>
              <a:spcBef>
                <a:spcPts val="35"/>
              </a:spcBef>
            </a:pPr>
            <a:endParaRPr sz="1250">
              <a:latin typeface="楷体" panose="02010609060101010101" charset="-122"/>
              <a:cs typeface="楷体" panose="02010609060101010101" charset="-122"/>
            </a:endParaRPr>
          </a:p>
          <a:p>
            <a:pPr marL="12700">
              <a:lnSpc>
                <a:spcPct val="100000"/>
              </a:lnSpc>
              <a:spcBef>
                <a:spcPts val="5"/>
              </a:spcBef>
            </a:pPr>
            <a:r>
              <a:rPr sz="800" b="1" dirty="0">
                <a:latin typeface="楷体" panose="02010609060101010101" charset="-122"/>
                <a:cs typeface="楷体" panose="02010609060101010101" charset="-122"/>
              </a:rPr>
              <a:t>图</a:t>
            </a:r>
            <a:r>
              <a:rPr sz="800" b="1" dirty="0">
                <a:latin typeface="楷体" panose="02010609060101010101" charset="-122"/>
                <a:cs typeface="楷体" panose="02010609060101010101" charset="-122"/>
              </a:rPr>
              <a:t>表</a:t>
            </a:r>
            <a:r>
              <a:rPr sz="800" b="1" dirty="0">
                <a:latin typeface="Arial" panose="020B0604020202020204"/>
                <a:cs typeface="Arial" panose="020B0604020202020204"/>
              </a:rPr>
              <a:t>16</a:t>
            </a:r>
            <a:r>
              <a:rPr sz="800" b="1" spc="-10" dirty="0">
                <a:latin typeface="楷体" panose="02010609060101010101" charset="-122"/>
                <a:cs typeface="楷体" panose="02010609060101010101" charset="-122"/>
              </a:rPr>
              <a:t>： 龙头企业中高端产品</a:t>
            </a:r>
            <a:r>
              <a:rPr sz="800" b="1" spc="-25" dirty="0">
                <a:latin typeface="楷体" panose="02010609060101010101" charset="-122"/>
                <a:cs typeface="楷体" panose="02010609060101010101" charset="-122"/>
              </a:rPr>
              <a:t>布</a:t>
            </a:r>
            <a:r>
              <a:rPr sz="800" b="1" spc="-25" dirty="0">
                <a:latin typeface="楷体" panose="02010609060101010101" charset="-122"/>
                <a:cs typeface="楷体" panose="02010609060101010101" charset="-122"/>
              </a:rPr>
              <a:t>局</a:t>
            </a:r>
            <a:r>
              <a:rPr sz="800" b="1" spc="-10" dirty="0">
                <a:latin typeface="楷体" panose="02010609060101010101" charset="-122"/>
                <a:cs typeface="楷体" panose="02010609060101010101" charset="-122"/>
              </a:rPr>
              <a:t>及价格</a:t>
            </a:r>
            <a:r>
              <a:rPr sz="800" b="1" spc="-25" dirty="0">
                <a:latin typeface="楷体" panose="02010609060101010101" charset="-122"/>
                <a:cs typeface="楷体" panose="02010609060101010101" charset="-122"/>
              </a:rPr>
              <a:t>（</a:t>
            </a:r>
            <a:r>
              <a:rPr sz="800" b="1" dirty="0">
                <a:latin typeface="楷体" panose="02010609060101010101" charset="-122"/>
                <a:cs typeface="楷体" panose="02010609060101010101" charset="-122"/>
              </a:rPr>
              <a:t>元</a:t>
            </a:r>
            <a:r>
              <a:rPr sz="800" b="1" spc="-10" dirty="0">
                <a:latin typeface="Arial" panose="020B0604020202020204"/>
                <a:cs typeface="Arial" panose="020B0604020202020204"/>
              </a:rPr>
              <a:t>/500ml</a:t>
            </a:r>
            <a:r>
              <a:rPr sz="800" b="1" spc="-10" dirty="0">
                <a:latin typeface="楷体" panose="02010609060101010101" charset="-122"/>
                <a:cs typeface="楷体" panose="02010609060101010101" charset="-122"/>
              </a:rPr>
              <a:t>）</a:t>
            </a:r>
            <a:endParaRPr sz="800">
              <a:latin typeface="楷体" panose="02010609060101010101" charset="-122"/>
              <a:cs typeface="楷体" panose="02010609060101010101" charset="-122"/>
            </a:endParaRPr>
          </a:p>
        </p:txBody>
      </p:sp>
      <p:sp>
        <p:nvSpPr>
          <p:cNvPr id="5" name="object 5"/>
          <p:cNvSpPr txBox="1"/>
          <p:nvPr/>
        </p:nvSpPr>
        <p:spPr>
          <a:xfrm>
            <a:off x="1932558" y="7905115"/>
            <a:ext cx="208279" cy="132080"/>
          </a:xfrm>
          <a:prstGeom prst="rect">
            <a:avLst/>
          </a:prstGeom>
        </p:spPr>
        <p:txBody>
          <a:bodyPr vert="horz" wrap="square" lIns="0" tIns="12065" rIns="0" bIns="0" rtlCol="0">
            <a:spAutoFit/>
          </a:bodyPr>
          <a:lstStyle/>
          <a:p>
            <a:pPr marL="12700">
              <a:lnSpc>
                <a:spcPct val="100000"/>
              </a:lnSpc>
              <a:spcBef>
                <a:spcPts val="95"/>
              </a:spcBef>
            </a:pPr>
            <a:r>
              <a:rPr sz="700" b="1" dirty="0">
                <a:latin typeface="楷体" panose="02010609060101010101" charset="-122"/>
                <a:cs typeface="楷体" panose="02010609060101010101" charset="-122"/>
              </a:rPr>
              <a:t>百</a:t>
            </a:r>
            <a:r>
              <a:rPr sz="700" b="1" spc="-50" dirty="0">
                <a:latin typeface="楷体" panose="02010609060101010101" charset="-122"/>
                <a:cs typeface="楷体" panose="02010609060101010101" charset="-122"/>
              </a:rPr>
              <a:t>威</a:t>
            </a:r>
            <a:endParaRPr sz="700">
              <a:latin typeface="楷体" panose="02010609060101010101" charset="-122"/>
              <a:cs typeface="楷体" panose="02010609060101010101" charset="-122"/>
            </a:endParaRPr>
          </a:p>
        </p:txBody>
      </p:sp>
      <p:sp>
        <p:nvSpPr>
          <p:cNvPr id="6" name="object 6"/>
          <p:cNvSpPr txBox="1"/>
          <p:nvPr/>
        </p:nvSpPr>
        <p:spPr>
          <a:xfrm>
            <a:off x="3277361" y="7905115"/>
            <a:ext cx="382270" cy="132080"/>
          </a:xfrm>
          <a:prstGeom prst="rect">
            <a:avLst/>
          </a:prstGeom>
        </p:spPr>
        <p:txBody>
          <a:bodyPr vert="horz" wrap="square" lIns="0" tIns="12065" rIns="0" bIns="0" rtlCol="0">
            <a:spAutoFit/>
          </a:bodyPr>
          <a:lstStyle/>
          <a:p>
            <a:pPr marL="12700">
              <a:lnSpc>
                <a:spcPct val="100000"/>
              </a:lnSpc>
              <a:spcBef>
                <a:spcPts val="95"/>
              </a:spcBef>
            </a:pPr>
            <a:r>
              <a:rPr sz="700" b="1" dirty="0">
                <a:latin typeface="楷体" panose="02010609060101010101" charset="-122"/>
                <a:cs typeface="楷体" panose="02010609060101010101" charset="-122"/>
              </a:rPr>
              <a:t>青</a:t>
            </a:r>
            <a:r>
              <a:rPr sz="700" b="1" spc="-10" dirty="0">
                <a:latin typeface="楷体" panose="02010609060101010101" charset="-122"/>
                <a:cs typeface="楷体" panose="02010609060101010101" charset="-122"/>
              </a:rPr>
              <a:t>岛</a:t>
            </a:r>
            <a:r>
              <a:rPr sz="700" b="1" spc="-10" dirty="0">
                <a:latin typeface="楷体" panose="02010609060101010101" charset="-122"/>
                <a:cs typeface="楷体" panose="02010609060101010101" charset="-122"/>
              </a:rPr>
              <a:t>啤</a:t>
            </a:r>
            <a:r>
              <a:rPr sz="700" b="1" spc="-50" dirty="0">
                <a:latin typeface="楷体" panose="02010609060101010101" charset="-122"/>
                <a:cs typeface="楷体" panose="02010609060101010101" charset="-122"/>
              </a:rPr>
              <a:t>酒</a:t>
            </a:r>
            <a:endParaRPr sz="700">
              <a:latin typeface="楷体" panose="02010609060101010101" charset="-122"/>
              <a:cs typeface="楷体" panose="02010609060101010101" charset="-122"/>
            </a:endParaRPr>
          </a:p>
        </p:txBody>
      </p:sp>
      <p:sp>
        <p:nvSpPr>
          <p:cNvPr id="7" name="object 7"/>
          <p:cNvSpPr txBox="1"/>
          <p:nvPr/>
        </p:nvSpPr>
        <p:spPr>
          <a:xfrm>
            <a:off x="4713478" y="7905115"/>
            <a:ext cx="382270" cy="132080"/>
          </a:xfrm>
          <a:prstGeom prst="rect">
            <a:avLst/>
          </a:prstGeom>
        </p:spPr>
        <p:txBody>
          <a:bodyPr vert="horz" wrap="square" lIns="0" tIns="12065" rIns="0" bIns="0" rtlCol="0">
            <a:spAutoFit/>
          </a:bodyPr>
          <a:lstStyle/>
          <a:p>
            <a:pPr marL="12700">
              <a:lnSpc>
                <a:spcPct val="100000"/>
              </a:lnSpc>
              <a:spcBef>
                <a:spcPts val="95"/>
              </a:spcBef>
            </a:pPr>
            <a:r>
              <a:rPr sz="700" b="1" dirty="0">
                <a:latin typeface="楷体" panose="02010609060101010101" charset="-122"/>
                <a:cs typeface="楷体" panose="02010609060101010101" charset="-122"/>
              </a:rPr>
              <a:t>华</a:t>
            </a:r>
            <a:r>
              <a:rPr sz="700" b="1" spc="-10" dirty="0">
                <a:latin typeface="楷体" panose="02010609060101010101" charset="-122"/>
                <a:cs typeface="楷体" panose="02010609060101010101" charset="-122"/>
              </a:rPr>
              <a:t>润</a:t>
            </a:r>
            <a:r>
              <a:rPr sz="700" b="1" spc="-10" dirty="0">
                <a:latin typeface="楷体" panose="02010609060101010101" charset="-122"/>
                <a:cs typeface="楷体" panose="02010609060101010101" charset="-122"/>
              </a:rPr>
              <a:t>啤</a:t>
            </a:r>
            <a:r>
              <a:rPr sz="700" b="1" spc="-50" dirty="0">
                <a:latin typeface="楷体" panose="02010609060101010101" charset="-122"/>
                <a:cs typeface="楷体" panose="02010609060101010101" charset="-122"/>
              </a:rPr>
              <a:t>酒</a:t>
            </a:r>
            <a:endParaRPr sz="700">
              <a:latin typeface="楷体" panose="02010609060101010101" charset="-122"/>
              <a:cs typeface="楷体" panose="02010609060101010101" charset="-122"/>
            </a:endParaRPr>
          </a:p>
        </p:txBody>
      </p:sp>
      <p:sp>
        <p:nvSpPr>
          <p:cNvPr id="8" name="object 8"/>
          <p:cNvSpPr txBox="1"/>
          <p:nvPr/>
        </p:nvSpPr>
        <p:spPr>
          <a:xfrm>
            <a:off x="6146672" y="7905115"/>
            <a:ext cx="382270" cy="132080"/>
          </a:xfrm>
          <a:prstGeom prst="rect">
            <a:avLst/>
          </a:prstGeom>
        </p:spPr>
        <p:txBody>
          <a:bodyPr vert="horz" wrap="square" lIns="0" tIns="12065" rIns="0" bIns="0" rtlCol="0">
            <a:spAutoFit/>
          </a:bodyPr>
          <a:lstStyle/>
          <a:p>
            <a:pPr marL="12700">
              <a:lnSpc>
                <a:spcPct val="100000"/>
              </a:lnSpc>
              <a:spcBef>
                <a:spcPts val="95"/>
              </a:spcBef>
            </a:pPr>
            <a:r>
              <a:rPr sz="700" b="1" dirty="0">
                <a:latin typeface="楷体" panose="02010609060101010101" charset="-122"/>
                <a:cs typeface="楷体" panose="02010609060101010101" charset="-122"/>
              </a:rPr>
              <a:t>重</a:t>
            </a:r>
            <a:r>
              <a:rPr sz="700" b="1" spc="-10" dirty="0">
                <a:latin typeface="楷体" panose="02010609060101010101" charset="-122"/>
                <a:cs typeface="楷体" panose="02010609060101010101" charset="-122"/>
              </a:rPr>
              <a:t>庆</a:t>
            </a:r>
            <a:r>
              <a:rPr sz="700" b="1" spc="-10" dirty="0">
                <a:latin typeface="楷体" panose="02010609060101010101" charset="-122"/>
                <a:cs typeface="楷体" panose="02010609060101010101" charset="-122"/>
              </a:rPr>
              <a:t>啤</a:t>
            </a:r>
            <a:r>
              <a:rPr sz="700" b="1" spc="-50" dirty="0">
                <a:latin typeface="楷体" panose="02010609060101010101" charset="-122"/>
                <a:cs typeface="楷体" panose="02010609060101010101" charset="-122"/>
              </a:rPr>
              <a:t>酒</a:t>
            </a:r>
            <a:endParaRPr sz="700">
              <a:latin typeface="楷体" panose="02010609060101010101" charset="-122"/>
              <a:cs typeface="楷体" panose="02010609060101010101" charset="-122"/>
            </a:endParaRPr>
          </a:p>
        </p:txBody>
      </p:sp>
      <p:pic>
        <p:nvPicPr>
          <p:cNvPr id="9" name="object 9"/>
          <p:cNvPicPr/>
          <p:nvPr/>
        </p:nvPicPr>
        <p:blipFill>
          <a:blip r:embed="rId1" cstate="print"/>
          <a:stretch>
            <a:fillRect/>
          </a:stretch>
        </p:blipFill>
        <p:spPr>
          <a:xfrm>
            <a:off x="555040" y="7878191"/>
            <a:ext cx="6473393" cy="6095"/>
          </a:xfrm>
          <a:prstGeom prst="rect">
            <a:avLst/>
          </a:prstGeom>
        </p:spPr>
      </p:pic>
      <p:sp>
        <p:nvSpPr>
          <p:cNvPr id="10" name="object 10"/>
          <p:cNvSpPr txBox="1"/>
          <p:nvPr/>
        </p:nvSpPr>
        <p:spPr>
          <a:xfrm>
            <a:off x="4109965" y="8100932"/>
            <a:ext cx="88900" cy="88900"/>
          </a:xfrm>
          <a:prstGeom prst="rect">
            <a:avLst/>
          </a:prstGeom>
        </p:spPr>
        <p:txBody>
          <a:bodyPr vert="horz" wrap="square" lIns="0" tIns="0" rIns="0" bIns="0" rtlCol="0">
            <a:spAutoFit/>
          </a:bodyPr>
          <a:lstStyle/>
          <a:p>
            <a:pPr>
              <a:lnSpc>
                <a:spcPts val="695"/>
              </a:lnSpc>
            </a:pPr>
            <a:r>
              <a:rPr sz="700" spc="-5" dirty="0">
                <a:latin typeface="楷体" panose="02010609060101010101" charset="-122"/>
                <a:cs typeface="楷体" panose="02010609060101010101" charset="-122"/>
              </a:rPr>
              <a:t>）</a:t>
            </a:r>
            <a:endParaRPr sz="700">
              <a:latin typeface="楷体" panose="02010609060101010101" charset="-122"/>
              <a:cs typeface="楷体" panose="02010609060101010101" charset="-122"/>
            </a:endParaRPr>
          </a:p>
        </p:txBody>
      </p:sp>
      <p:graphicFrame>
        <p:nvGraphicFramePr>
          <p:cNvPr id="11" name="object 11"/>
          <p:cNvGraphicFramePr>
            <a:graphicFrameLocks noGrp="1"/>
          </p:cNvGraphicFramePr>
          <p:nvPr/>
        </p:nvGraphicFramePr>
        <p:xfrm>
          <a:off x="545896" y="8048879"/>
          <a:ext cx="6483349" cy="1682750"/>
        </p:xfrm>
        <a:graphic>
          <a:graphicData uri="http://schemas.openxmlformats.org/drawingml/2006/table">
            <a:tbl>
              <a:tblPr firstRow="1" bandRow="1">
                <a:tableStyleId>{2D5ABB26-0587-4C30-8999-92F81FD0307C}</a:tableStyleId>
              </a:tblPr>
              <a:tblGrid>
                <a:gridCol w="747395"/>
                <a:gridCol w="1433195"/>
                <a:gridCol w="1436369"/>
                <a:gridCol w="1433195"/>
                <a:gridCol w="1433195"/>
              </a:tblGrid>
              <a:tr h="1682750">
                <a:tc>
                  <a:txBody>
                    <a:bodyPr/>
                    <a:lstStyle/>
                    <a:p>
                      <a:pPr marL="8890">
                        <a:lnSpc>
                          <a:spcPct val="100000"/>
                        </a:lnSpc>
                        <a:spcBef>
                          <a:spcPts val="280"/>
                        </a:spcBef>
                      </a:pPr>
                      <a:r>
                        <a:rPr sz="700" b="1" dirty="0">
                          <a:latin typeface="楷体" panose="02010609060101010101" charset="-122"/>
                          <a:cs typeface="楷体" panose="02010609060101010101" charset="-122"/>
                        </a:rPr>
                        <a:t>产</a:t>
                      </a:r>
                      <a:r>
                        <a:rPr sz="700" b="1" spc="-10" dirty="0">
                          <a:latin typeface="楷体" panose="02010609060101010101" charset="-122"/>
                          <a:cs typeface="楷体" panose="02010609060101010101" charset="-122"/>
                        </a:rPr>
                        <a:t>品</a:t>
                      </a:r>
                      <a:r>
                        <a:rPr sz="700" b="1" spc="-10" dirty="0">
                          <a:latin typeface="楷体" panose="02010609060101010101" charset="-122"/>
                          <a:cs typeface="楷体" panose="02010609060101010101" charset="-122"/>
                        </a:rPr>
                        <a:t>战</a:t>
                      </a:r>
                      <a:r>
                        <a:rPr sz="700" b="1" spc="-50" dirty="0">
                          <a:latin typeface="楷体" panose="02010609060101010101" charset="-122"/>
                          <a:cs typeface="楷体" panose="02010609060101010101" charset="-122"/>
                        </a:rPr>
                        <a:t>略</a:t>
                      </a:r>
                      <a:endParaRPr sz="700">
                        <a:latin typeface="楷体" panose="02010609060101010101" charset="-122"/>
                        <a:cs typeface="楷体" panose="02010609060101010101" charset="-122"/>
                      </a:endParaRPr>
                    </a:p>
                    <a:p>
                      <a:pPr marL="8890">
                        <a:lnSpc>
                          <a:spcPct val="100000"/>
                        </a:lnSpc>
                        <a:spcBef>
                          <a:spcPts val="360"/>
                        </a:spcBef>
                      </a:pPr>
                      <a:r>
                        <a:rPr sz="700" b="1" dirty="0">
                          <a:latin typeface="楷体" panose="02010609060101010101" charset="-122"/>
                          <a:cs typeface="楷体" panose="02010609060101010101" charset="-122"/>
                        </a:rPr>
                        <a:t>主</a:t>
                      </a:r>
                      <a:r>
                        <a:rPr sz="700" b="1" spc="-10" dirty="0">
                          <a:latin typeface="楷体" panose="02010609060101010101" charset="-122"/>
                          <a:cs typeface="楷体" panose="02010609060101010101" charset="-122"/>
                        </a:rPr>
                        <a:t>要</a:t>
                      </a:r>
                      <a:r>
                        <a:rPr sz="700" b="1" spc="-10" dirty="0">
                          <a:latin typeface="楷体" panose="02010609060101010101" charset="-122"/>
                          <a:cs typeface="楷体" panose="02010609060101010101" charset="-122"/>
                        </a:rPr>
                        <a:t>产</a:t>
                      </a:r>
                      <a:r>
                        <a:rPr sz="700" b="1" spc="-10" dirty="0">
                          <a:latin typeface="楷体" panose="02010609060101010101" charset="-122"/>
                          <a:cs typeface="楷体" panose="02010609060101010101" charset="-122"/>
                        </a:rPr>
                        <a:t>品</a:t>
                      </a:r>
                      <a:r>
                        <a:rPr sz="700" b="1" dirty="0">
                          <a:latin typeface="楷体" panose="02010609060101010101" charset="-122"/>
                          <a:cs typeface="楷体" panose="02010609060101010101" charset="-122"/>
                        </a:rPr>
                        <a:t>及</a:t>
                      </a:r>
                      <a:r>
                        <a:rPr sz="700" b="1" spc="-10" dirty="0">
                          <a:latin typeface="楷体" panose="02010609060101010101" charset="-122"/>
                          <a:cs typeface="楷体" panose="02010609060101010101" charset="-122"/>
                        </a:rPr>
                        <a:t>价</a:t>
                      </a:r>
                      <a:r>
                        <a:rPr sz="700" b="1" spc="-50" dirty="0">
                          <a:latin typeface="楷体" panose="02010609060101010101" charset="-122"/>
                          <a:cs typeface="楷体" panose="02010609060101010101" charset="-122"/>
                        </a:rPr>
                        <a:t>格</a:t>
                      </a:r>
                      <a:endParaRPr sz="700">
                        <a:latin typeface="楷体" panose="02010609060101010101" charset="-122"/>
                        <a:cs typeface="楷体" panose="02010609060101010101" charset="-122"/>
                      </a:endParaRPr>
                    </a:p>
                  </a:txBody>
                  <a:tcPr marL="0" marR="0" marT="35560" marB="0">
                    <a:lnB w="6350">
                      <a:solidFill>
                        <a:srgbClr val="5F82AA"/>
                      </a:solidFill>
                      <a:prstDash val="solid"/>
                    </a:lnB>
                  </a:tcPr>
                </a:tc>
                <a:tc>
                  <a:txBody>
                    <a:bodyPr/>
                    <a:lstStyle/>
                    <a:p>
                      <a:pPr marL="29845" marR="135890">
                        <a:lnSpc>
                          <a:spcPts val="1200"/>
                        </a:lnSpc>
                        <a:spcBef>
                          <a:spcPts val="20"/>
                        </a:spcBef>
                        <a:tabLst>
                          <a:tab pos="746760" algn="l"/>
                        </a:tabLst>
                      </a:pPr>
                      <a:r>
                        <a:rPr sz="700" spc="-10" dirty="0">
                          <a:latin typeface="楷体" panose="02010609060101010101" charset="-122"/>
                          <a:cs typeface="楷体" panose="02010609060101010101" charset="-122"/>
                        </a:rPr>
                        <a:t>实</a:t>
                      </a:r>
                      <a:r>
                        <a:rPr sz="700" dirty="0">
                          <a:latin typeface="楷体" panose="02010609060101010101" charset="-122"/>
                          <a:cs typeface="楷体" panose="02010609060101010101" charset="-122"/>
                        </a:rPr>
                        <a:t>惠</a:t>
                      </a:r>
                      <a:r>
                        <a:rPr sz="700" spc="-10" dirty="0">
                          <a:latin typeface="Arial" panose="020B0604020202020204"/>
                          <a:cs typeface="Arial" panose="020B0604020202020204"/>
                        </a:rPr>
                        <a:t>+</a:t>
                      </a:r>
                      <a:r>
                        <a:rPr sz="700" spc="-10" dirty="0">
                          <a:latin typeface="楷体" panose="02010609060101010101" charset="-122"/>
                          <a:cs typeface="楷体" panose="02010609060101010101" charset="-122"/>
                        </a:rPr>
                        <a:t>核</a:t>
                      </a:r>
                      <a:r>
                        <a:rPr sz="700" dirty="0">
                          <a:latin typeface="楷体" panose="02010609060101010101" charset="-122"/>
                          <a:cs typeface="楷体" panose="02010609060101010101" charset="-122"/>
                        </a:rPr>
                        <a:t>心</a:t>
                      </a:r>
                      <a:r>
                        <a:rPr sz="700" spc="-35" dirty="0">
                          <a:latin typeface="Arial" panose="020B0604020202020204"/>
                          <a:cs typeface="Arial" panose="020B0604020202020204"/>
                        </a:rPr>
                        <a:t>+</a:t>
                      </a:r>
                      <a:r>
                        <a:rPr sz="700" spc="-10" dirty="0">
                          <a:latin typeface="楷体" panose="02010609060101010101" charset="-122"/>
                          <a:cs typeface="楷体" panose="02010609060101010101" charset="-122"/>
                        </a:rPr>
                        <a:t>高</a:t>
                      </a:r>
                      <a:r>
                        <a:rPr sz="700" spc="-10" dirty="0">
                          <a:latin typeface="楷体" panose="02010609060101010101" charset="-122"/>
                          <a:cs typeface="楷体" panose="02010609060101010101" charset="-122"/>
                        </a:rPr>
                        <a:t>端</a:t>
                      </a:r>
                      <a:r>
                        <a:rPr sz="700" spc="-10" dirty="0">
                          <a:latin typeface="楷体" panose="02010609060101010101" charset="-122"/>
                          <a:cs typeface="楷体" panose="02010609060101010101" charset="-122"/>
                        </a:rPr>
                        <a:t>多</a:t>
                      </a:r>
                      <a:r>
                        <a:rPr sz="700" dirty="0">
                          <a:latin typeface="楷体" panose="02010609060101010101" charset="-122"/>
                          <a:cs typeface="楷体" panose="02010609060101010101" charset="-122"/>
                        </a:rPr>
                        <a:t>元</a:t>
                      </a:r>
                      <a:r>
                        <a:rPr sz="700" spc="-10" dirty="0">
                          <a:latin typeface="楷体" panose="02010609060101010101" charset="-122"/>
                          <a:cs typeface="楷体" panose="02010609060101010101" charset="-122"/>
                        </a:rPr>
                        <a:t>化</a:t>
                      </a:r>
                      <a:r>
                        <a:rPr sz="700" spc="-10" dirty="0">
                          <a:latin typeface="楷体" panose="02010609060101010101" charset="-122"/>
                          <a:cs typeface="楷体" panose="02010609060101010101" charset="-122"/>
                        </a:rPr>
                        <a:t>品</a:t>
                      </a:r>
                      <a:r>
                        <a:rPr sz="700" spc="-10" dirty="0">
                          <a:latin typeface="楷体" panose="02010609060101010101" charset="-122"/>
                          <a:cs typeface="楷体" panose="02010609060101010101" charset="-122"/>
                        </a:rPr>
                        <a:t>牌</a:t>
                      </a:r>
                      <a:r>
                        <a:rPr sz="700" spc="-10" dirty="0">
                          <a:latin typeface="楷体" panose="02010609060101010101" charset="-122"/>
                          <a:cs typeface="楷体" panose="02010609060101010101" charset="-122"/>
                        </a:rPr>
                        <a:t>布</a:t>
                      </a:r>
                      <a:r>
                        <a:rPr sz="700" spc="-50" dirty="0">
                          <a:latin typeface="楷体" panose="02010609060101010101" charset="-122"/>
                          <a:cs typeface="楷体" panose="02010609060101010101" charset="-122"/>
                        </a:rPr>
                        <a:t>局</a:t>
                      </a:r>
                      <a:r>
                        <a:rPr sz="700" spc="-10" dirty="0">
                          <a:latin typeface="楷体" panose="02010609060101010101" charset="-122"/>
                          <a:cs typeface="楷体" panose="02010609060101010101" charset="-122"/>
                        </a:rPr>
                        <a:t>时</a:t>
                      </a:r>
                      <a:r>
                        <a:rPr sz="700" spc="-50" dirty="0">
                          <a:latin typeface="楷体" panose="02010609060101010101" charset="-122"/>
                          <a:cs typeface="楷体" panose="02010609060101010101" charset="-122"/>
                        </a:rPr>
                        <a:t>代</a:t>
                      </a:r>
                      <a:r>
                        <a:rPr sz="700" dirty="0">
                          <a:latin typeface="楷体" panose="02010609060101010101" charset="-122"/>
                          <a:cs typeface="楷体" panose="02010609060101010101" charset="-122"/>
                        </a:rPr>
                        <a:t>	</a:t>
                      </a:r>
                      <a:r>
                        <a:rPr sz="700" spc="-35" dirty="0">
                          <a:latin typeface="Arial" panose="020B0604020202020204"/>
                          <a:cs typeface="Arial" panose="020B0604020202020204"/>
                        </a:rPr>
                        <a:t>21</a:t>
                      </a:r>
                      <a:endParaRPr sz="700">
                        <a:latin typeface="Arial" panose="020B0604020202020204"/>
                        <a:cs typeface="Arial" panose="020B0604020202020204"/>
                      </a:endParaRPr>
                    </a:p>
                    <a:p>
                      <a:pPr marL="29845">
                        <a:lnSpc>
                          <a:spcPct val="100000"/>
                        </a:lnSpc>
                        <a:spcBef>
                          <a:spcPts val="265"/>
                        </a:spcBef>
                        <a:tabLst>
                          <a:tab pos="746760" algn="l"/>
                        </a:tabLst>
                      </a:pPr>
                      <a:r>
                        <a:rPr sz="700" spc="-10" dirty="0">
                          <a:latin typeface="楷体" panose="02010609060101010101" charset="-122"/>
                          <a:cs typeface="楷体" panose="02010609060101010101" charset="-122"/>
                        </a:rPr>
                        <a:t>福</a:t>
                      </a:r>
                      <a:r>
                        <a:rPr sz="700" spc="-50" dirty="0">
                          <a:latin typeface="楷体" panose="02010609060101010101" charset="-122"/>
                          <a:cs typeface="楷体" panose="02010609060101010101" charset="-122"/>
                        </a:rPr>
                        <a:t>佳</a:t>
                      </a:r>
                      <a:r>
                        <a:rPr sz="700" dirty="0">
                          <a:latin typeface="楷体" panose="02010609060101010101" charset="-122"/>
                          <a:cs typeface="楷体" panose="02010609060101010101" charset="-122"/>
                        </a:rPr>
                        <a:t>	</a:t>
                      </a:r>
                      <a:r>
                        <a:rPr sz="700" spc="-35" dirty="0">
                          <a:latin typeface="Arial" panose="020B0604020202020204"/>
                          <a:cs typeface="Arial" panose="020B0604020202020204"/>
                        </a:rPr>
                        <a:t>18</a:t>
                      </a:r>
                      <a:endParaRPr sz="700">
                        <a:latin typeface="Arial" panose="020B0604020202020204"/>
                        <a:cs typeface="Arial" panose="020B0604020202020204"/>
                      </a:endParaRPr>
                    </a:p>
                    <a:p>
                      <a:pPr marL="29845">
                        <a:lnSpc>
                          <a:spcPct val="100000"/>
                        </a:lnSpc>
                        <a:spcBef>
                          <a:spcPts val="360"/>
                        </a:spcBef>
                        <a:tabLst>
                          <a:tab pos="746760" algn="l"/>
                        </a:tabLst>
                      </a:pPr>
                      <a:r>
                        <a:rPr sz="700" spc="-10" dirty="0">
                          <a:latin typeface="楷体" panose="02010609060101010101" charset="-122"/>
                          <a:cs typeface="楷体" panose="02010609060101010101" charset="-122"/>
                        </a:rPr>
                        <a:t>科</a:t>
                      </a:r>
                      <a:r>
                        <a:rPr sz="700" spc="-10" dirty="0">
                          <a:latin typeface="楷体" panose="02010609060101010101" charset="-122"/>
                          <a:cs typeface="楷体" panose="02010609060101010101" charset="-122"/>
                        </a:rPr>
                        <a:t>罗</a:t>
                      </a:r>
                      <a:r>
                        <a:rPr sz="700" spc="-50" dirty="0">
                          <a:latin typeface="楷体" panose="02010609060101010101" charset="-122"/>
                          <a:cs typeface="楷体" panose="02010609060101010101" charset="-122"/>
                        </a:rPr>
                        <a:t>娜</a:t>
                      </a:r>
                      <a:r>
                        <a:rPr sz="700" dirty="0">
                          <a:latin typeface="楷体" panose="02010609060101010101" charset="-122"/>
                          <a:cs typeface="楷体" panose="02010609060101010101" charset="-122"/>
                        </a:rPr>
                        <a:t>	</a:t>
                      </a:r>
                      <a:r>
                        <a:rPr sz="700" spc="-35" dirty="0">
                          <a:latin typeface="Arial" panose="020B0604020202020204"/>
                          <a:cs typeface="Arial" panose="020B0604020202020204"/>
                        </a:rPr>
                        <a:t>17</a:t>
                      </a:r>
                      <a:endParaRPr sz="700">
                        <a:latin typeface="Arial" panose="020B0604020202020204"/>
                        <a:cs typeface="Arial" panose="020B0604020202020204"/>
                      </a:endParaRPr>
                    </a:p>
                    <a:p>
                      <a:pPr marL="29845">
                        <a:lnSpc>
                          <a:spcPct val="100000"/>
                        </a:lnSpc>
                        <a:spcBef>
                          <a:spcPts val="360"/>
                        </a:spcBef>
                        <a:tabLst>
                          <a:tab pos="746760" algn="l"/>
                        </a:tabLst>
                      </a:pPr>
                      <a:r>
                        <a:rPr sz="700" spc="-10" dirty="0">
                          <a:latin typeface="楷体" panose="02010609060101010101" charset="-122"/>
                          <a:cs typeface="楷体" panose="02010609060101010101" charset="-122"/>
                        </a:rPr>
                        <a:t>百</a:t>
                      </a:r>
                      <a:r>
                        <a:rPr sz="700" spc="-10" dirty="0">
                          <a:latin typeface="楷体" panose="02010609060101010101" charset="-122"/>
                          <a:cs typeface="楷体" panose="02010609060101010101" charset="-122"/>
                        </a:rPr>
                        <a:t>威</a:t>
                      </a:r>
                      <a:r>
                        <a:rPr sz="700" dirty="0">
                          <a:latin typeface="楷体" panose="02010609060101010101" charset="-122"/>
                          <a:cs typeface="楷体" panose="02010609060101010101" charset="-122"/>
                        </a:rPr>
                        <a:t>金</a:t>
                      </a:r>
                      <a:r>
                        <a:rPr sz="700" spc="-50" dirty="0">
                          <a:latin typeface="楷体" panose="02010609060101010101" charset="-122"/>
                          <a:cs typeface="楷体" panose="02010609060101010101" charset="-122"/>
                        </a:rPr>
                        <a:t>尊</a:t>
                      </a:r>
                      <a:r>
                        <a:rPr sz="700" dirty="0">
                          <a:latin typeface="楷体" panose="02010609060101010101" charset="-122"/>
                          <a:cs typeface="楷体" panose="02010609060101010101" charset="-122"/>
                        </a:rPr>
                        <a:t>	</a:t>
                      </a:r>
                      <a:r>
                        <a:rPr sz="700" spc="-35" dirty="0">
                          <a:latin typeface="Arial" panose="020B0604020202020204"/>
                          <a:cs typeface="Arial" panose="020B0604020202020204"/>
                        </a:rPr>
                        <a:t>14</a:t>
                      </a:r>
                      <a:endParaRPr sz="700">
                        <a:latin typeface="Arial" panose="020B0604020202020204"/>
                        <a:cs typeface="Arial" panose="020B0604020202020204"/>
                      </a:endParaRPr>
                    </a:p>
                    <a:p>
                      <a:pPr marL="29845">
                        <a:lnSpc>
                          <a:spcPct val="100000"/>
                        </a:lnSpc>
                        <a:spcBef>
                          <a:spcPts val="360"/>
                        </a:spcBef>
                        <a:tabLst>
                          <a:tab pos="746760" algn="l"/>
                        </a:tabLst>
                      </a:pPr>
                      <a:r>
                        <a:rPr sz="700" spc="-10" dirty="0">
                          <a:latin typeface="楷体" panose="02010609060101010101" charset="-122"/>
                          <a:cs typeface="楷体" panose="02010609060101010101" charset="-122"/>
                        </a:rPr>
                        <a:t>百</a:t>
                      </a:r>
                      <a:r>
                        <a:rPr sz="700" spc="-10" dirty="0">
                          <a:latin typeface="楷体" panose="02010609060101010101" charset="-122"/>
                          <a:cs typeface="楷体" panose="02010609060101010101" charset="-122"/>
                        </a:rPr>
                        <a:t>威</a:t>
                      </a:r>
                      <a:r>
                        <a:rPr sz="700" dirty="0">
                          <a:latin typeface="楷体" panose="02010609060101010101" charset="-122"/>
                          <a:cs typeface="楷体" panose="02010609060101010101" charset="-122"/>
                        </a:rPr>
                        <a:t>经</a:t>
                      </a:r>
                      <a:r>
                        <a:rPr sz="700" spc="-50" dirty="0">
                          <a:latin typeface="楷体" panose="02010609060101010101" charset="-122"/>
                          <a:cs typeface="楷体" panose="02010609060101010101" charset="-122"/>
                        </a:rPr>
                        <a:t>典</a:t>
                      </a:r>
                      <a:r>
                        <a:rPr sz="700" dirty="0">
                          <a:latin typeface="楷体" panose="02010609060101010101" charset="-122"/>
                          <a:cs typeface="楷体" panose="02010609060101010101" charset="-122"/>
                        </a:rPr>
                        <a:t>	</a:t>
                      </a:r>
                      <a:r>
                        <a:rPr sz="700" spc="-50" dirty="0">
                          <a:latin typeface="Arial" panose="020B0604020202020204"/>
                          <a:cs typeface="Arial" panose="020B0604020202020204"/>
                        </a:rPr>
                        <a:t>8</a:t>
                      </a:r>
                      <a:endParaRPr sz="700">
                        <a:latin typeface="Arial" panose="020B0604020202020204"/>
                        <a:cs typeface="Arial" panose="020B0604020202020204"/>
                      </a:endParaRPr>
                    </a:p>
                  </a:txBody>
                  <a:tcPr marL="0" marR="0" marT="2540" marB="0">
                    <a:lnT w="6350">
                      <a:solidFill>
                        <a:srgbClr val="5F82AA"/>
                      </a:solidFill>
                      <a:prstDash val="solid"/>
                    </a:lnT>
                    <a:lnB w="6350">
                      <a:solidFill>
                        <a:srgbClr val="5F82AA"/>
                      </a:solidFill>
                      <a:prstDash val="solid"/>
                    </a:lnB>
                    <a:solidFill>
                      <a:srgbClr val="BEEBFA"/>
                    </a:solidFill>
                  </a:tcPr>
                </a:tc>
                <a:tc>
                  <a:txBody>
                    <a:bodyPr/>
                    <a:lstStyle/>
                    <a:p>
                      <a:pPr marL="30480" marR="46990">
                        <a:lnSpc>
                          <a:spcPts val="1200"/>
                        </a:lnSpc>
                        <a:spcBef>
                          <a:spcPts val="20"/>
                        </a:spcBef>
                        <a:tabLst>
                          <a:tab pos="749935" algn="l"/>
                        </a:tabLst>
                      </a:pPr>
                      <a:r>
                        <a:rPr sz="700" spc="-65" dirty="0">
                          <a:latin typeface="Arial" panose="020B0604020202020204"/>
                          <a:cs typeface="Arial" panose="020B0604020202020204"/>
                        </a:rPr>
                        <a:t>1</a:t>
                      </a:r>
                      <a:r>
                        <a:rPr sz="700" spc="-65" dirty="0">
                          <a:latin typeface="楷体" panose="02010609060101010101" charset="-122"/>
                          <a:cs typeface="楷体" panose="02010609060101010101" charset="-122"/>
                        </a:rPr>
                        <a:t>（</a:t>
                      </a:r>
                      <a:r>
                        <a:rPr sz="700" spc="-10" dirty="0">
                          <a:latin typeface="楷体" panose="02010609060101010101" charset="-122"/>
                          <a:cs typeface="楷体" panose="02010609060101010101" charset="-122"/>
                        </a:rPr>
                        <a:t>经</a:t>
                      </a:r>
                      <a:r>
                        <a:rPr sz="700" spc="-10" dirty="0">
                          <a:latin typeface="楷体" panose="02010609060101010101" charset="-122"/>
                          <a:cs typeface="楷体" panose="02010609060101010101" charset="-122"/>
                        </a:rPr>
                        <a:t>典</a:t>
                      </a:r>
                      <a:r>
                        <a:rPr sz="700" spc="-70" dirty="0">
                          <a:latin typeface="楷体" panose="02010609060101010101" charset="-122"/>
                          <a:cs typeface="楷体" panose="02010609060101010101" charset="-122"/>
                        </a:rPr>
                        <a:t>）</a:t>
                      </a:r>
                      <a:r>
                        <a:rPr sz="700" spc="-70" dirty="0">
                          <a:latin typeface="Arial" panose="020B0604020202020204"/>
                          <a:cs typeface="Arial" panose="020B0604020202020204"/>
                        </a:rPr>
                        <a:t>+1</a:t>
                      </a:r>
                      <a:r>
                        <a:rPr sz="700" spc="-70" dirty="0">
                          <a:latin typeface="楷体" panose="02010609060101010101" charset="-122"/>
                          <a:cs typeface="楷体" panose="02010609060101010101" charset="-122"/>
                        </a:rPr>
                        <a:t>（</a:t>
                      </a:r>
                      <a:r>
                        <a:rPr sz="700" spc="-10" dirty="0">
                          <a:latin typeface="楷体" panose="02010609060101010101" charset="-122"/>
                          <a:cs typeface="楷体" panose="02010609060101010101" charset="-122"/>
                        </a:rPr>
                        <a:t>纯</a:t>
                      </a:r>
                      <a:r>
                        <a:rPr sz="700" dirty="0">
                          <a:latin typeface="楷体" panose="02010609060101010101" charset="-122"/>
                          <a:cs typeface="楷体" panose="02010609060101010101" charset="-122"/>
                        </a:rPr>
                        <a:t>生</a:t>
                      </a:r>
                      <a:r>
                        <a:rPr sz="700" spc="-70" dirty="0">
                          <a:latin typeface="楷体" panose="02010609060101010101" charset="-122"/>
                          <a:cs typeface="楷体" panose="02010609060101010101" charset="-122"/>
                        </a:rPr>
                        <a:t>）</a:t>
                      </a:r>
                      <a:r>
                        <a:rPr sz="700" spc="-70" dirty="0">
                          <a:latin typeface="Arial" panose="020B0604020202020204"/>
                          <a:cs typeface="Arial" panose="020B0604020202020204"/>
                        </a:rPr>
                        <a:t>+N</a:t>
                      </a:r>
                      <a:r>
                        <a:rPr sz="700" spc="-70" dirty="0">
                          <a:latin typeface="楷体" panose="02010609060101010101" charset="-122"/>
                          <a:cs typeface="楷体" panose="02010609060101010101" charset="-122"/>
                        </a:rPr>
                        <a:t>（</a:t>
                      </a:r>
                      <a:r>
                        <a:rPr sz="700" spc="-10" dirty="0">
                          <a:latin typeface="楷体" panose="02010609060101010101" charset="-122"/>
                          <a:cs typeface="楷体" panose="02010609060101010101" charset="-122"/>
                        </a:rPr>
                        <a:t>新</a:t>
                      </a:r>
                      <a:r>
                        <a:rPr sz="700" spc="-10" dirty="0">
                          <a:latin typeface="楷体" panose="02010609060101010101" charset="-122"/>
                          <a:cs typeface="楷体" panose="02010609060101010101" charset="-122"/>
                        </a:rPr>
                        <a:t>特</a:t>
                      </a:r>
                      <a:r>
                        <a:rPr sz="700" spc="-10" dirty="0">
                          <a:latin typeface="楷体" panose="02010609060101010101" charset="-122"/>
                          <a:cs typeface="楷体" panose="02010609060101010101" charset="-122"/>
                        </a:rPr>
                        <a:t>产</a:t>
                      </a:r>
                      <a:r>
                        <a:rPr sz="700" spc="-50" dirty="0">
                          <a:latin typeface="楷体" panose="02010609060101010101" charset="-122"/>
                          <a:cs typeface="楷体" panose="02010609060101010101" charset="-122"/>
                        </a:rPr>
                        <a:t>品</a:t>
                      </a:r>
                      <a:r>
                        <a:rPr sz="700" spc="-50" dirty="0">
                          <a:latin typeface="楷体" panose="02010609060101010101" charset="-122"/>
                          <a:cs typeface="楷体" panose="02010609060101010101" charset="-122"/>
                        </a:rPr>
                        <a:t> </a:t>
                      </a:r>
                      <a:r>
                        <a:rPr sz="700" spc="-25" dirty="0">
                          <a:latin typeface="Arial" panose="020B0604020202020204"/>
                          <a:cs typeface="Arial" panose="020B0604020202020204"/>
                        </a:rPr>
                        <a:t>IPA</a:t>
                      </a:r>
                      <a:r>
                        <a:rPr sz="700" dirty="0">
                          <a:latin typeface="Arial" panose="020B0604020202020204"/>
                          <a:cs typeface="Arial" panose="020B0604020202020204"/>
                        </a:rPr>
                        <a:t>	</a:t>
                      </a:r>
                      <a:r>
                        <a:rPr sz="700" spc="-25" dirty="0">
                          <a:latin typeface="Arial" panose="020B0604020202020204"/>
                          <a:cs typeface="Arial" panose="020B0604020202020204"/>
                        </a:rPr>
                        <a:t>25</a:t>
                      </a:r>
                      <a:endParaRPr sz="700">
                        <a:latin typeface="Arial" panose="020B0604020202020204"/>
                        <a:cs typeface="Arial" panose="020B0604020202020204"/>
                      </a:endParaRPr>
                    </a:p>
                    <a:p>
                      <a:pPr marL="30480">
                        <a:lnSpc>
                          <a:spcPct val="100000"/>
                        </a:lnSpc>
                        <a:spcBef>
                          <a:spcPts val="265"/>
                        </a:spcBef>
                        <a:tabLst>
                          <a:tab pos="749935" algn="l"/>
                        </a:tabLst>
                      </a:pPr>
                      <a:r>
                        <a:rPr sz="700" spc="-10" dirty="0">
                          <a:latin typeface="楷体" panose="02010609060101010101" charset="-122"/>
                          <a:cs typeface="楷体" panose="02010609060101010101" charset="-122"/>
                        </a:rPr>
                        <a:t>鸿</a:t>
                      </a:r>
                      <a:r>
                        <a:rPr sz="700" spc="-10" dirty="0">
                          <a:latin typeface="楷体" panose="02010609060101010101" charset="-122"/>
                          <a:cs typeface="楷体" panose="02010609060101010101" charset="-122"/>
                        </a:rPr>
                        <a:t>运</a:t>
                      </a:r>
                      <a:r>
                        <a:rPr sz="700" dirty="0">
                          <a:latin typeface="楷体" panose="02010609060101010101" charset="-122"/>
                          <a:cs typeface="楷体" panose="02010609060101010101" charset="-122"/>
                        </a:rPr>
                        <a:t>当</a:t>
                      </a:r>
                      <a:r>
                        <a:rPr sz="700" spc="-50" dirty="0">
                          <a:latin typeface="楷体" panose="02010609060101010101" charset="-122"/>
                          <a:cs typeface="楷体" panose="02010609060101010101" charset="-122"/>
                        </a:rPr>
                        <a:t>头</a:t>
                      </a:r>
                      <a:r>
                        <a:rPr sz="700" dirty="0">
                          <a:latin typeface="楷体" panose="02010609060101010101" charset="-122"/>
                          <a:cs typeface="楷体" panose="02010609060101010101" charset="-122"/>
                        </a:rPr>
                        <a:t>	</a:t>
                      </a:r>
                      <a:r>
                        <a:rPr sz="700" spc="-35" dirty="0">
                          <a:latin typeface="Arial" panose="020B0604020202020204"/>
                          <a:cs typeface="Arial" panose="020B0604020202020204"/>
                        </a:rPr>
                        <a:t>20</a:t>
                      </a:r>
                      <a:endParaRPr sz="700">
                        <a:latin typeface="Arial" panose="020B0604020202020204"/>
                        <a:cs typeface="Arial" panose="020B0604020202020204"/>
                      </a:endParaRPr>
                    </a:p>
                    <a:p>
                      <a:pPr marL="30480">
                        <a:lnSpc>
                          <a:spcPct val="100000"/>
                        </a:lnSpc>
                        <a:spcBef>
                          <a:spcPts val="360"/>
                        </a:spcBef>
                        <a:tabLst>
                          <a:tab pos="749935" algn="l"/>
                        </a:tabLst>
                      </a:pPr>
                      <a:r>
                        <a:rPr sz="700" spc="-10" dirty="0">
                          <a:latin typeface="楷体" panose="02010609060101010101" charset="-122"/>
                          <a:cs typeface="楷体" panose="02010609060101010101" charset="-122"/>
                        </a:rPr>
                        <a:t>奥</a:t>
                      </a:r>
                      <a:r>
                        <a:rPr sz="700" spc="-10" dirty="0">
                          <a:latin typeface="楷体" panose="02010609060101010101" charset="-122"/>
                          <a:cs typeface="楷体" panose="02010609060101010101" charset="-122"/>
                        </a:rPr>
                        <a:t>古</a:t>
                      </a:r>
                      <a:r>
                        <a:rPr sz="700" spc="-50" dirty="0">
                          <a:latin typeface="楷体" panose="02010609060101010101" charset="-122"/>
                          <a:cs typeface="楷体" panose="02010609060101010101" charset="-122"/>
                        </a:rPr>
                        <a:t>特</a:t>
                      </a:r>
                      <a:r>
                        <a:rPr sz="700" dirty="0">
                          <a:latin typeface="楷体" panose="02010609060101010101" charset="-122"/>
                          <a:cs typeface="楷体" panose="02010609060101010101" charset="-122"/>
                        </a:rPr>
                        <a:t>	</a:t>
                      </a:r>
                      <a:r>
                        <a:rPr sz="700" spc="-25" dirty="0">
                          <a:latin typeface="Arial" panose="020B0604020202020204"/>
                          <a:cs typeface="Arial" panose="020B0604020202020204"/>
                        </a:rPr>
                        <a:t>15</a:t>
                      </a:r>
                      <a:endParaRPr sz="700">
                        <a:latin typeface="Arial" panose="020B0604020202020204"/>
                        <a:cs typeface="Arial" panose="020B0604020202020204"/>
                      </a:endParaRPr>
                    </a:p>
                    <a:p>
                      <a:pPr marL="30480">
                        <a:lnSpc>
                          <a:spcPct val="100000"/>
                        </a:lnSpc>
                        <a:spcBef>
                          <a:spcPts val="360"/>
                        </a:spcBef>
                        <a:tabLst>
                          <a:tab pos="749935" algn="l"/>
                        </a:tabLst>
                      </a:pPr>
                      <a:r>
                        <a:rPr sz="700" spc="-10" dirty="0">
                          <a:latin typeface="楷体" panose="02010609060101010101" charset="-122"/>
                          <a:cs typeface="楷体" panose="02010609060101010101" charset="-122"/>
                        </a:rPr>
                        <a:t>皮</a:t>
                      </a:r>
                      <a:r>
                        <a:rPr sz="700" spc="-10" dirty="0">
                          <a:latin typeface="楷体" panose="02010609060101010101" charset="-122"/>
                          <a:cs typeface="楷体" panose="02010609060101010101" charset="-122"/>
                        </a:rPr>
                        <a:t>尔</a:t>
                      </a:r>
                      <a:r>
                        <a:rPr sz="700" spc="-50" dirty="0">
                          <a:latin typeface="楷体" panose="02010609060101010101" charset="-122"/>
                          <a:cs typeface="楷体" panose="02010609060101010101" charset="-122"/>
                        </a:rPr>
                        <a:t>森</a:t>
                      </a:r>
                      <a:r>
                        <a:rPr sz="700" dirty="0">
                          <a:latin typeface="楷体" panose="02010609060101010101" charset="-122"/>
                          <a:cs typeface="楷体" panose="02010609060101010101" charset="-122"/>
                        </a:rPr>
                        <a:t>	</a:t>
                      </a:r>
                      <a:r>
                        <a:rPr sz="700" spc="-25" dirty="0">
                          <a:latin typeface="Arial" panose="020B0604020202020204"/>
                          <a:cs typeface="Arial" panose="020B0604020202020204"/>
                        </a:rPr>
                        <a:t>12</a:t>
                      </a:r>
                      <a:endParaRPr sz="700">
                        <a:latin typeface="Arial" panose="020B0604020202020204"/>
                        <a:cs typeface="Arial" panose="020B0604020202020204"/>
                      </a:endParaRPr>
                    </a:p>
                    <a:p>
                      <a:pPr marL="30480">
                        <a:lnSpc>
                          <a:spcPct val="100000"/>
                        </a:lnSpc>
                        <a:spcBef>
                          <a:spcPts val="360"/>
                        </a:spcBef>
                        <a:tabLst>
                          <a:tab pos="749935" algn="l"/>
                        </a:tabLst>
                      </a:pPr>
                      <a:r>
                        <a:rPr sz="700" spc="-10" dirty="0">
                          <a:latin typeface="楷体" panose="02010609060101010101" charset="-122"/>
                          <a:cs typeface="楷体" panose="02010609060101010101" charset="-122"/>
                        </a:rPr>
                        <a:t>青</a:t>
                      </a:r>
                      <a:r>
                        <a:rPr sz="700" spc="-10" dirty="0">
                          <a:latin typeface="楷体" panose="02010609060101010101" charset="-122"/>
                          <a:cs typeface="楷体" panose="02010609060101010101" charset="-122"/>
                        </a:rPr>
                        <a:t>岛</a:t>
                      </a:r>
                      <a:r>
                        <a:rPr sz="700" dirty="0">
                          <a:latin typeface="楷体" panose="02010609060101010101" charset="-122"/>
                          <a:cs typeface="楷体" panose="02010609060101010101" charset="-122"/>
                        </a:rPr>
                        <a:t>黑</a:t>
                      </a:r>
                      <a:r>
                        <a:rPr sz="700" spc="-50" dirty="0">
                          <a:latin typeface="楷体" panose="02010609060101010101" charset="-122"/>
                          <a:cs typeface="楷体" panose="02010609060101010101" charset="-122"/>
                        </a:rPr>
                        <a:t>啤</a:t>
                      </a:r>
                      <a:r>
                        <a:rPr sz="700" dirty="0">
                          <a:latin typeface="楷体" panose="02010609060101010101" charset="-122"/>
                          <a:cs typeface="楷体" panose="02010609060101010101" charset="-122"/>
                        </a:rPr>
                        <a:t>	</a:t>
                      </a:r>
                      <a:r>
                        <a:rPr sz="700" spc="-35" dirty="0">
                          <a:latin typeface="Arial" panose="020B0604020202020204"/>
                          <a:cs typeface="Arial" panose="020B0604020202020204"/>
                        </a:rPr>
                        <a:t>11</a:t>
                      </a:r>
                      <a:endParaRPr sz="700">
                        <a:latin typeface="Arial" panose="020B0604020202020204"/>
                        <a:cs typeface="Arial" panose="020B0604020202020204"/>
                      </a:endParaRPr>
                    </a:p>
                    <a:p>
                      <a:pPr marL="30480">
                        <a:lnSpc>
                          <a:spcPct val="100000"/>
                        </a:lnSpc>
                        <a:spcBef>
                          <a:spcPts val="360"/>
                        </a:spcBef>
                        <a:tabLst>
                          <a:tab pos="749935" algn="l"/>
                        </a:tabLst>
                      </a:pPr>
                      <a:r>
                        <a:rPr sz="700" spc="-10" dirty="0">
                          <a:latin typeface="楷体" panose="02010609060101010101" charset="-122"/>
                          <a:cs typeface="楷体" panose="02010609060101010101" charset="-122"/>
                        </a:rPr>
                        <a:t>青</a:t>
                      </a:r>
                      <a:r>
                        <a:rPr sz="700" spc="-10" dirty="0">
                          <a:latin typeface="楷体" panose="02010609060101010101" charset="-122"/>
                          <a:cs typeface="楷体" panose="02010609060101010101" charset="-122"/>
                        </a:rPr>
                        <a:t>岛</a:t>
                      </a:r>
                      <a:r>
                        <a:rPr sz="700" dirty="0">
                          <a:latin typeface="楷体" panose="02010609060101010101" charset="-122"/>
                          <a:cs typeface="楷体" panose="02010609060101010101" charset="-122"/>
                        </a:rPr>
                        <a:t>纯</a:t>
                      </a:r>
                      <a:r>
                        <a:rPr sz="700" spc="-50" dirty="0">
                          <a:latin typeface="楷体" panose="02010609060101010101" charset="-122"/>
                          <a:cs typeface="楷体" panose="02010609060101010101" charset="-122"/>
                        </a:rPr>
                        <a:t>生</a:t>
                      </a:r>
                      <a:r>
                        <a:rPr sz="700" dirty="0">
                          <a:latin typeface="楷体" panose="02010609060101010101" charset="-122"/>
                          <a:cs typeface="楷体" panose="02010609060101010101" charset="-122"/>
                        </a:rPr>
                        <a:t>	</a:t>
                      </a:r>
                      <a:r>
                        <a:rPr sz="700" spc="-35" dirty="0">
                          <a:latin typeface="Arial" panose="020B0604020202020204"/>
                          <a:cs typeface="Arial" panose="020B0604020202020204"/>
                        </a:rPr>
                        <a:t>10</a:t>
                      </a:r>
                      <a:endParaRPr sz="700">
                        <a:latin typeface="Arial" panose="020B0604020202020204"/>
                        <a:cs typeface="Arial" panose="020B0604020202020204"/>
                      </a:endParaRPr>
                    </a:p>
                    <a:p>
                      <a:pPr marL="30480">
                        <a:lnSpc>
                          <a:spcPct val="100000"/>
                        </a:lnSpc>
                        <a:spcBef>
                          <a:spcPts val="360"/>
                        </a:spcBef>
                        <a:tabLst>
                          <a:tab pos="749935" algn="l"/>
                        </a:tabLst>
                      </a:pPr>
                      <a:r>
                        <a:rPr sz="700" spc="-20" dirty="0">
                          <a:latin typeface="Arial" panose="020B0604020202020204"/>
                          <a:cs typeface="Arial" panose="020B0604020202020204"/>
                        </a:rPr>
                        <a:t>1903</a:t>
                      </a:r>
                      <a:r>
                        <a:rPr sz="700" dirty="0">
                          <a:latin typeface="Arial" panose="020B0604020202020204"/>
                          <a:cs typeface="Arial" panose="020B0604020202020204"/>
                        </a:rPr>
                        <a:t>	</a:t>
                      </a:r>
                      <a:r>
                        <a:rPr sz="700" spc="-50" dirty="0">
                          <a:latin typeface="Arial" panose="020B0604020202020204"/>
                          <a:cs typeface="Arial" panose="020B0604020202020204"/>
                        </a:rPr>
                        <a:t>8</a:t>
                      </a:r>
                      <a:endParaRPr sz="700">
                        <a:latin typeface="Arial" panose="020B0604020202020204"/>
                        <a:cs typeface="Arial" panose="020B0604020202020204"/>
                      </a:endParaRPr>
                    </a:p>
                    <a:p>
                      <a:pPr marL="30480">
                        <a:lnSpc>
                          <a:spcPct val="100000"/>
                        </a:lnSpc>
                        <a:spcBef>
                          <a:spcPts val="360"/>
                        </a:spcBef>
                        <a:tabLst>
                          <a:tab pos="749935" algn="l"/>
                        </a:tabLst>
                      </a:pPr>
                      <a:r>
                        <a:rPr sz="700" spc="-10" dirty="0">
                          <a:latin typeface="楷体" panose="02010609060101010101" charset="-122"/>
                          <a:cs typeface="楷体" panose="02010609060101010101" charset="-122"/>
                        </a:rPr>
                        <a:t>全</a:t>
                      </a:r>
                      <a:r>
                        <a:rPr sz="700" spc="-10" dirty="0">
                          <a:latin typeface="楷体" panose="02010609060101010101" charset="-122"/>
                          <a:cs typeface="楷体" panose="02010609060101010101" charset="-122"/>
                        </a:rPr>
                        <a:t>麦</a:t>
                      </a:r>
                      <a:r>
                        <a:rPr sz="700" dirty="0">
                          <a:latin typeface="楷体" panose="02010609060101010101" charset="-122"/>
                          <a:cs typeface="楷体" panose="02010609060101010101" charset="-122"/>
                        </a:rPr>
                        <a:t>白</a:t>
                      </a:r>
                      <a:r>
                        <a:rPr sz="700" spc="-50" dirty="0">
                          <a:latin typeface="楷体" panose="02010609060101010101" charset="-122"/>
                          <a:cs typeface="楷体" panose="02010609060101010101" charset="-122"/>
                        </a:rPr>
                        <a:t>啤</a:t>
                      </a:r>
                      <a:r>
                        <a:rPr sz="700" dirty="0">
                          <a:latin typeface="楷体" panose="02010609060101010101" charset="-122"/>
                          <a:cs typeface="楷体" panose="02010609060101010101" charset="-122"/>
                        </a:rPr>
                        <a:t>	</a:t>
                      </a:r>
                      <a:r>
                        <a:rPr sz="700" spc="-50" dirty="0">
                          <a:latin typeface="Arial" panose="020B0604020202020204"/>
                          <a:cs typeface="Arial" panose="020B0604020202020204"/>
                        </a:rPr>
                        <a:t>8</a:t>
                      </a:r>
                      <a:endParaRPr sz="700">
                        <a:latin typeface="Arial" panose="020B0604020202020204"/>
                        <a:cs typeface="Arial" panose="020B0604020202020204"/>
                      </a:endParaRPr>
                    </a:p>
                    <a:p>
                      <a:pPr marL="30480">
                        <a:lnSpc>
                          <a:spcPct val="100000"/>
                        </a:lnSpc>
                        <a:spcBef>
                          <a:spcPts val="360"/>
                        </a:spcBef>
                        <a:tabLst>
                          <a:tab pos="749935" algn="l"/>
                        </a:tabLst>
                      </a:pPr>
                      <a:r>
                        <a:rPr sz="700" spc="-10" dirty="0">
                          <a:latin typeface="楷体" panose="02010609060101010101" charset="-122"/>
                          <a:cs typeface="楷体" panose="02010609060101010101" charset="-122"/>
                        </a:rPr>
                        <a:t>经</a:t>
                      </a:r>
                      <a:r>
                        <a:rPr sz="700" spc="-50" dirty="0">
                          <a:latin typeface="楷体" panose="02010609060101010101" charset="-122"/>
                          <a:cs typeface="楷体" panose="02010609060101010101" charset="-122"/>
                        </a:rPr>
                        <a:t>典</a:t>
                      </a:r>
                      <a:r>
                        <a:rPr sz="700" dirty="0">
                          <a:latin typeface="楷体" panose="02010609060101010101" charset="-122"/>
                          <a:cs typeface="楷体" panose="02010609060101010101" charset="-122"/>
                        </a:rPr>
                        <a:t>	</a:t>
                      </a:r>
                      <a:r>
                        <a:rPr sz="700" spc="-50" dirty="0">
                          <a:latin typeface="Arial" panose="020B0604020202020204"/>
                          <a:cs typeface="Arial" panose="020B0604020202020204"/>
                        </a:rPr>
                        <a:t>6</a:t>
                      </a:r>
                      <a:endParaRPr sz="700">
                        <a:latin typeface="Arial" panose="020B0604020202020204"/>
                        <a:cs typeface="Arial" panose="020B0604020202020204"/>
                      </a:endParaRPr>
                    </a:p>
                  </a:txBody>
                  <a:tcPr marL="0" marR="0" marT="2540" marB="0">
                    <a:lnT w="6350">
                      <a:solidFill>
                        <a:srgbClr val="5F82AA"/>
                      </a:solidFill>
                      <a:prstDash val="solid"/>
                    </a:lnT>
                    <a:lnB w="6350">
                      <a:solidFill>
                        <a:srgbClr val="5F82AA"/>
                      </a:solidFill>
                      <a:prstDash val="solid"/>
                    </a:lnB>
                  </a:tcPr>
                </a:tc>
                <a:tc>
                  <a:txBody>
                    <a:bodyPr/>
                    <a:lstStyle/>
                    <a:p>
                      <a:pPr marL="29845" marR="178435">
                        <a:lnSpc>
                          <a:spcPts val="1200"/>
                        </a:lnSpc>
                        <a:spcBef>
                          <a:spcPts val="20"/>
                        </a:spcBef>
                        <a:tabLst>
                          <a:tab pos="746760" algn="l"/>
                        </a:tabLst>
                      </a:pPr>
                      <a:r>
                        <a:rPr sz="700" dirty="0">
                          <a:latin typeface="Arial" panose="020B0604020202020204"/>
                          <a:cs typeface="Arial" panose="020B0604020202020204"/>
                        </a:rPr>
                        <a:t>4</a:t>
                      </a:r>
                      <a:r>
                        <a:rPr sz="700" dirty="0">
                          <a:latin typeface="楷体" panose="02010609060101010101" charset="-122"/>
                          <a:cs typeface="楷体" panose="02010609060101010101" charset="-122"/>
                        </a:rPr>
                        <a:t>（</a:t>
                      </a:r>
                      <a:r>
                        <a:rPr sz="700" spc="-10" dirty="0">
                          <a:latin typeface="楷体" panose="02010609060101010101" charset="-122"/>
                          <a:cs typeface="楷体" panose="02010609060101010101" charset="-122"/>
                        </a:rPr>
                        <a:t>国</a:t>
                      </a:r>
                      <a:r>
                        <a:rPr sz="700" spc="-10" dirty="0">
                          <a:latin typeface="楷体" panose="02010609060101010101" charset="-122"/>
                          <a:cs typeface="楷体" panose="02010609060101010101" charset="-122"/>
                        </a:rPr>
                        <a:t>际</a:t>
                      </a:r>
                      <a:r>
                        <a:rPr sz="700" spc="-10" dirty="0">
                          <a:latin typeface="楷体" panose="02010609060101010101" charset="-122"/>
                          <a:cs typeface="楷体" panose="02010609060101010101" charset="-122"/>
                        </a:rPr>
                        <a:t>品</a:t>
                      </a:r>
                      <a:r>
                        <a:rPr sz="700" spc="-10" dirty="0">
                          <a:latin typeface="楷体" panose="02010609060101010101" charset="-122"/>
                          <a:cs typeface="楷体" panose="02010609060101010101" charset="-122"/>
                        </a:rPr>
                        <a:t>牌</a:t>
                      </a:r>
                      <a:r>
                        <a:rPr sz="700" spc="-10" dirty="0">
                          <a:latin typeface="楷体" panose="02010609060101010101" charset="-122"/>
                          <a:cs typeface="楷体" panose="02010609060101010101" charset="-122"/>
                        </a:rPr>
                        <a:t>）</a:t>
                      </a:r>
                      <a:r>
                        <a:rPr sz="700" spc="-10" dirty="0">
                          <a:latin typeface="Arial" panose="020B0604020202020204"/>
                          <a:cs typeface="Arial" panose="020B0604020202020204"/>
                        </a:rPr>
                        <a:t>+4</a:t>
                      </a:r>
                      <a:r>
                        <a:rPr sz="700" spc="-10" dirty="0">
                          <a:latin typeface="楷体" panose="02010609060101010101" charset="-122"/>
                          <a:cs typeface="楷体" panose="02010609060101010101" charset="-122"/>
                        </a:rPr>
                        <a:t>（</a:t>
                      </a:r>
                      <a:r>
                        <a:rPr sz="700" spc="-10" dirty="0">
                          <a:latin typeface="楷体" panose="02010609060101010101" charset="-122"/>
                          <a:cs typeface="楷体" panose="02010609060101010101" charset="-122"/>
                        </a:rPr>
                        <a:t>本</a:t>
                      </a:r>
                      <a:r>
                        <a:rPr sz="700" spc="-10" dirty="0">
                          <a:latin typeface="楷体" panose="02010609060101010101" charset="-122"/>
                          <a:cs typeface="楷体" panose="02010609060101010101" charset="-122"/>
                        </a:rPr>
                        <a:t>土</a:t>
                      </a:r>
                      <a:r>
                        <a:rPr sz="700" spc="-10" dirty="0">
                          <a:latin typeface="楷体" panose="02010609060101010101" charset="-122"/>
                          <a:cs typeface="楷体" panose="02010609060101010101" charset="-122"/>
                        </a:rPr>
                        <a:t>品</a:t>
                      </a:r>
                      <a:r>
                        <a:rPr sz="700" spc="-10" dirty="0">
                          <a:latin typeface="楷体" panose="02010609060101010101" charset="-122"/>
                          <a:cs typeface="楷体" panose="02010609060101010101" charset="-122"/>
                        </a:rPr>
                        <a:t>牌</a:t>
                      </a:r>
                      <a:r>
                        <a:rPr sz="700" spc="-50" dirty="0">
                          <a:latin typeface="楷体" panose="02010609060101010101" charset="-122"/>
                          <a:cs typeface="楷体" panose="02010609060101010101" charset="-122"/>
                        </a:rPr>
                        <a:t>）</a:t>
                      </a:r>
                      <a:r>
                        <a:rPr sz="700" spc="-10" dirty="0">
                          <a:latin typeface="楷体" panose="02010609060101010101" charset="-122"/>
                          <a:cs typeface="楷体" panose="02010609060101010101" charset="-122"/>
                        </a:rPr>
                        <a:t>苏</a:t>
                      </a:r>
                      <a:r>
                        <a:rPr sz="700" spc="-50" dirty="0">
                          <a:latin typeface="楷体" panose="02010609060101010101" charset="-122"/>
                          <a:cs typeface="楷体" panose="02010609060101010101" charset="-122"/>
                        </a:rPr>
                        <a:t>尔</a:t>
                      </a:r>
                      <a:r>
                        <a:rPr sz="700" dirty="0">
                          <a:latin typeface="楷体" panose="02010609060101010101" charset="-122"/>
                          <a:cs typeface="楷体" panose="02010609060101010101" charset="-122"/>
                        </a:rPr>
                        <a:t>	</a:t>
                      </a:r>
                      <a:r>
                        <a:rPr sz="700" spc="-35" dirty="0">
                          <a:latin typeface="Arial" panose="020B0604020202020204"/>
                          <a:cs typeface="Arial" panose="020B0604020202020204"/>
                        </a:rPr>
                        <a:t>20</a:t>
                      </a:r>
                      <a:endParaRPr sz="700">
                        <a:latin typeface="Arial" panose="020B0604020202020204"/>
                        <a:cs typeface="Arial" panose="020B0604020202020204"/>
                      </a:endParaRPr>
                    </a:p>
                    <a:p>
                      <a:pPr marL="29845">
                        <a:lnSpc>
                          <a:spcPct val="100000"/>
                        </a:lnSpc>
                        <a:spcBef>
                          <a:spcPts val="265"/>
                        </a:spcBef>
                        <a:tabLst>
                          <a:tab pos="746760" algn="l"/>
                        </a:tabLst>
                      </a:pPr>
                      <a:r>
                        <a:rPr sz="700" spc="-10" dirty="0">
                          <a:latin typeface="楷体" panose="02010609060101010101" charset="-122"/>
                          <a:cs typeface="楷体" panose="02010609060101010101" charset="-122"/>
                        </a:rPr>
                        <a:t>亡</a:t>
                      </a:r>
                      <a:r>
                        <a:rPr sz="700" spc="-10" dirty="0">
                          <a:latin typeface="楷体" panose="02010609060101010101" charset="-122"/>
                          <a:cs typeface="楷体" panose="02010609060101010101" charset="-122"/>
                        </a:rPr>
                        <a:t>命</a:t>
                      </a:r>
                      <a:r>
                        <a:rPr sz="700" dirty="0">
                          <a:latin typeface="楷体" panose="02010609060101010101" charset="-122"/>
                          <a:cs typeface="楷体" panose="02010609060101010101" charset="-122"/>
                        </a:rPr>
                        <a:t>之</a:t>
                      </a:r>
                      <a:r>
                        <a:rPr sz="700" spc="-50" dirty="0">
                          <a:latin typeface="楷体" panose="02010609060101010101" charset="-122"/>
                          <a:cs typeface="楷体" panose="02010609060101010101" charset="-122"/>
                        </a:rPr>
                        <a:t>徒</a:t>
                      </a:r>
                      <a:r>
                        <a:rPr sz="700" dirty="0">
                          <a:latin typeface="楷体" panose="02010609060101010101" charset="-122"/>
                          <a:cs typeface="楷体" panose="02010609060101010101" charset="-122"/>
                        </a:rPr>
                        <a:t>	</a:t>
                      </a:r>
                      <a:r>
                        <a:rPr sz="700" spc="-35" dirty="0">
                          <a:latin typeface="Arial" panose="020B0604020202020204"/>
                          <a:cs typeface="Arial" panose="020B0604020202020204"/>
                        </a:rPr>
                        <a:t>18</a:t>
                      </a:r>
                      <a:endParaRPr sz="700">
                        <a:latin typeface="Arial" panose="020B0604020202020204"/>
                        <a:cs typeface="Arial" panose="020B0604020202020204"/>
                      </a:endParaRPr>
                    </a:p>
                    <a:p>
                      <a:pPr marL="29845">
                        <a:lnSpc>
                          <a:spcPct val="100000"/>
                        </a:lnSpc>
                        <a:spcBef>
                          <a:spcPts val="360"/>
                        </a:spcBef>
                        <a:tabLst>
                          <a:tab pos="746760" algn="l"/>
                        </a:tabLst>
                      </a:pPr>
                      <a:r>
                        <a:rPr sz="700" spc="-10" dirty="0">
                          <a:latin typeface="楷体" panose="02010609060101010101" charset="-122"/>
                          <a:cs typeface="楷体" panose="02010609060101010101" charset="-122"/>
                        </a:rPr>
                        <a:t>雪</a:t>
                      </a:r>
                      <a:r>
                        <a:rPr sz="700" spc="-10" dirty="0">
                          <a:latin typeface="楷体" panose="02010609060101010101" charset="-122"/>
                          <a:cs typeface="楷体" panose="02010609060101010101" charset="-122"/>
                        </a:rPr>
                        <a:t>花</a:t>
                      </a:r>
                      <a:r>
                        <a:rPr sz="700" dirty="0">
                          <a:latin typeface="楷体" panose="02010609060101010101" charset="-122"/>
                          <a:cs typeface="楷体" panose="02010609060101010101" charset="-122"/>
                        </a:rPr>
                        <a:t>脸</a:t>
                      </a:r>
                      <a:r>
                        <a:rPr sz="700" spc="-50" dirty="0">
                          <a:latin typeface="楷体" panose="02010609060101010101" charset="-122"/>
                          <a:cs typeface="楷体" panose="02010609060101010101" charset="-122"/>
                        </a:rPr>
                        <a:t>谱</a:t>
                      </a:r>
                      <a:r>
                        <a:rPr sz="700" dirty="0">
                          <a:latin typeface="楷体" panose="02010609060101010101" charset="-122"/>
                          <a:cs typeface="楷体" panose="02010609060101010101" charset="-122"/>
                        </a:rPr>
                        <a:t>	</a:t>
                      </a:r>
                      <a:r>
                        <a:rPr sz="700" spc="-35" dirty="0">
                          <a:latin typeface="Arial" panose="020B0604020202020204"/>
                          <a:cs typeface="Arial" panose="020B0604020202020204"/>
                        </a:rPr>
                        <a:t>15</a:t>
                      </a:r>
                      <a:endParaRPr sz="700">
                        <a:latin typeface="Arial" panose="020B0604020202020204"/>
                        <a:cs typeface="Arial" panose="020B0604020202020204"/>
                      </a:endParaRPr>
                    </a:p>
                    <a:p>
                      <a:pPr marL="29845">
                        <a:lnSpc>
                          <a:spcPct val="100000"/>
                        </a:lnSpc>
                        <a:spcBef>
                          <a:spcPts val="360"/>
                        </a:spcBef>
                        <a:tabLst>
                          <a:tab pos="746760" algn="l"/>
                        </a:tabLst>
                      </a:pPr>
                      <a:r>
                        <a:rPr sz="700" spc="-10" dirty="0">
                          <a:latin typeface="楷体" panose="02010609060101010101" charset="-122"/>
                          <a:cs typeface="楷体" panose="02010609060101010101" charset="-122"/>
                        </a:rPr>
                        <a:t>匠</a:t>
                      </a:r>
                      <a:r>
                        <a:rPr sz="700" spc="-10" dirty="0">
                          <a:latin typeface="楷体" panose="02010609060101010101" charset="-122"/>
                          <a:cs typeface="楷体" panose="02010609060101010101" charset="-122"/>
                        </a:rPr>
                        <a:t>心</a:t>
                      </a:r>
                      <a:r>
                        <a:rPr sz="700" dirty="0">
                          <a:latin typeface="楷体" panose="02010609060101010101" charset="-122"/>
                          <a:cs typeface="楷体" panose="02010609060101010101" charset="-122"/>
                        </a:rPr>
                        <a:t>营</a:t>
                      </a:r>
                      <a:r>
                        <a:rPr sz="700" spc="-50" dirty="0">
                          <a:latin typeface="楷体" panose="02010609060101010101" charset="-122"/>
                          <a:cs typeface="楷体" panose="02010609060101010101" charset="-122"/>
                        </a:rPr>
                        <a:t>造</a:t>
                      </a:r>
                      <a:r>
                        <a:rPr sz="700" dirty="0">
                          <a:latin typeface="楷体" panose="02010609060101010101" charset="-122"/>
                          <a:cs typeface="楷体" panose="02010609060101010101" charset="-122"/>
                        </a:rPr>
                        <a:t>	</a:t>
                      </a:r>
                      <a:r>
                        <a:rPr sz="700" spc="-35" dirty="0">
                          <a:latin typeface="Arial" panose="020B0604020202020204"/>
                          <a:cs typeface="Arial" panose="020B0604020202020204"/>
                        </a:rPr>
                        <a:t>12</a:t>
                      </a:r>
                      <a:endParaRPr sz="700">
                        <a:latin typeface="Arial" panose="020B0604020202020204"/>
                        <a:cs typeface="Arial" panose="020B0604020202020204"/>
                      </a:endParaRPr>
                    </a:p>
                    <a:p>
                      <a:pPr marL="29845">
                        <a:lnSpc>
                          <a:spcPct val="100000"/>
                        </a:lnSpc>
                        <a:spcBef>
                          <a:spcPts val="360"/>
                        </a:spcBef>
                        <a:tabLst>
                          <a:tab pos="746760" algn="l"/>
                        </a:tabLst>
                      </a:pPr>
                      <a:r>
                        <a:rPr sz="700" spc="-10" dirty="0">
                          <a:latin typeface="楷体" panose="02010609060101010101" charset="-122"/>
                          <a:cs typeface="楷体" panose="02010609060101010101" charset="-122"/>
                        </a:rPr>
                        <a:t>马</a:t>
                      </a:r>
                      <a:r>
                        <a:rPr sz="700" spc="-10" dirty="0">
                          <a:latin typeface="楷体" panose="02010609060101010101" charset="-122"/>
                          <a:cs typeface="楷体" panose="02010609060101010101" charset="-122"/>
                        </a:rPr>
                        <a:t>尔</a:t>
                      </a:r>
                      <a:r>
                        <a:rPr sz="700" dirty="0">
                          <a:latin typeface="楷体" panose="02010609060101010101" charset="-122"/>
                          <a:cs typeface="楷体" panose="02010609060101010101" charset="-122"/>
                        </a:rPr>
                        <a:t>斯</a:t>
                      </a:r>
                      <a:r>
                        <a:rPr sz="700" spc="-50" dirty="0">
                          <a:latin typeface="楷体" panose="02010609060101010101" charset="-122"/>
                          <a:cs typeface="楷体" panose="02010609060101010101" charset="-122"/>
                        </a:rPr>
                        <a:t>绿</a:t>
                      </a:r>
                      <a:r>
                        <a:rPr sz="700" dirty="0">
                          <a:latin typeface="楷体" panose="02010609060101010101" charset="-122"/>
                          <a:cs typeface="楷体" panose="02010609060101010101" charset="-122"/>
                        </a:rPr>
                        <a:t>	</a:t>
                      </a:r>
                      <a:r>
                        <a:rPr sz="700" spc="-35" dirty="0">
                          <a:latin typeface="Arial" panose="020B0604020202020204"/>
                          <a:cs typeface="Arial" panose="020B0604020202020204"/>
                        </a:rPr>
                        <a:t>11</a:t>
                      </a:r>
                      <a:endParaRPr sz="700">
                        <a:latin typeface="Arial" panose="020B0604020202020204"/>
                        <a:cs typeface="Arial" panose="020B0604020202020204"/>
                      </a:endParaRPr>
                    </a:p>
                    <a:p>
                      <a:pPr marL="29845">
                        <a:lnSpc>
                          <a:spcPct val="100000"/>
                        </a:lnSpc>
                        <a:spcBef>
                          <a:spcPts val="360"/>
                        </a:spcBef>
                        <a:tabLst>
                          <a:tab pos="746760" algn="l"/>
                        </a:tabLst>
                      </a:pPr>
                      <a:r>
                        <a:rPr sz="700" spc="-10" dirty="0">
                          <a:latin typeface="楷体" panose="02010609060101010101" charset="-122"/>
                          <a:cs typeface="楷体" panose="02010609060101010101" charset="-122"/>
                        </a:rPr>
                        <a:t>雪</a:t>
                      </a:r>
                      <a:r>
                        <a:rPr sz="700" spc="-10" dirty="0">
                          <a:latin typeface="楷体" panose="02010609060101010101" charset="-122"/>
                          <a:cs typeface="楷体" panose="02010609060101010101" charset="-122"/>
                        </a:rPr>
                        <a:t>花</a:t>
                      </a:r>
                      <a:r>
                        <a:rPr sz="700" dirty="0">
                          <a:latin typeface="楷体" panose="02010609060101010101" charset="-122"/>
                          <a:cs typeface="楷体" panose="02010609060101010101" charset="-122"/>
                        </a:rPr>
                        <a:t>纯</a:t>
                      </a:r>
                      <a:r>
                        <a:rPr sz="700" spc="-50" dirty="0">
                          <a:latin typeface="楷体" panose="02010609060101010101" charset="-122"/>
                          <a:cs typeface="楷体" panose="02010609060101010101" charset="-122"/>
                        </a:rPr>
                        <a:t>生</a:t>
                      </a:r>
                      <a:r>
                        <a:rPr sz="700" dirty="0">
                          <a:latin typeface="楷体" panose="02010609060101010101" charset="-122"/>
                          <a:cs typeface="楷体" panose="02010609060101010101" charset="-122"/>
                        </a:rPr>
                        <a:t>	</a:t>
                      </a:r>
                      <a:r>
                        <a:rPr sz="700" spc="-35" dirty="0">
                          <a:latin typeface="Arial" panose="020B0604020202020204"/>
                          <a:cs typeface="Arial" panose="020B0604020202020204"/>
                        </a:rPr>
                        <a:t>10</a:t>
                      </a:r>
                      <a:endParaRPr sz="700">
                        <a:latin typeface="Arial" panose="020B0604020202020204"/>
                        <a:cs typeface="Arial" panose="020B0604020202020204"/>
                      </a:endParaRPr>
                    </a:p>
                    <a:p>
                      <a:pPr marL="29845">
                        <a:lnSpc>
                          <a:spcPct val="100000"/>
                        </a:lnSpc>
                        <a:spcBef>
                          <a:spcPts val="360"/>
                        </a:spcBef>
                        <a:tabLst>
                          <a:tab pos="746760" algn="l"/>
                        </a:tabLst>
                      </a:pPr>
                      <a:r>
                        <a:rPr sz="700" spc="-10" dirty="0">
                          <a:latin typeface="楷体" panose="02010609060101010101" charset="-122"/>
                          <a:cs typeface="楷体" panose="02010609060101010101" charset="-122"/>
                        </a:rPr>
                        <a:t>喜</a:t>
                      </a:r>
                      <a:r>
                        <a:rPr sz="700" spc="-10" dirty="0">
                          <a:latin typeface="楷体" panose="02010609060101010101" charset="-122"/>
                          <a:cs typeface="楷体" panose="02010609060101010101" charset="-122"/>
                        </a:rPr>
                        <a:t>力</a:t>
                      </a:r>
                      <a:r>
                        <a:rPr sz="700" dirty="0">
                          <a:latin typeface="楷体" panose="02010609060101010101" charset="-122"/>
                          <a:cs typeface="楷体" panose="02010609060101010101" charset="-122"/>
                        </a:rPr>
                        <a:t>经</a:t>
                      </a:r>
                      <a:r>
                        <a:rPr sz="700" spc="-50" dirty="0">
                          <a:latin typeface="楷体" panose="02010609060101010101" charset="-122"/>
                          <a:cs typeface="楷体" panose="02010609060101010101" charset="-122"/>
                        </a:rPr>
                        <a:t>典</a:t>
                      </a:r>
                      <a:r>
                        <a:rPr sz="700" dirty="0">
                          <a:latin typeface="楷体" panose="02010609060101010101" charset="-122"/>
                          <a:cs typeface="楷体" panose="02010609060101010101" charset="-122"/>
                        </a:rPr>
                        <a:t>	</a:t>
                      </a:r>
                      <a:r>
                        <a:rPr sz="700" spc="-35" dirty="0">
                          <a:latin typeface="Arial" panose="020B0604020202020204"/>
                          <a:cs typeface="Arial" panose="020B0604020202020204"/>
                        </a:rPr>
                        <a:t>10</a:t>
                      </a:r>
                      <a:endParaRPr sz="700">
                        <a:latin typeface="Arial" panose="020B0604020202020204"/>
                        <a:cs typeface="Arial" panose="020B0604020202020204"/>
                      </a:endParaRPr>
                    </a:p>
                    <a:p>
                      <a:pPr marL="29845">
                        <a:lnSpc>
                          <a:spcPct val="100000"/>
                        </a:lnSpc>
                        <a:spcBef>
                          <a:spcPts val="360"/>
                        </a:spcBef>
                        <a:tabLst>
                          <a:tab pos="746760" algn="l"/>
                        </a:tabLst>
                      </a:pPr>
                      <a:r>
                        <a:rPr sz="700" spc="-10" dirty="0">
                          <a:latin typeface="楷体" panose="02010609060101010101" charset="-122"/>
                          <a:cs typeface="楷体" panose="02010609060101010101" charset="-122"/>
                        </a:rPr>
                        <a:t>虎</a:t>
                      </a:r>
                      <a:r>
                        <a:rPr sz="700" spc="-50" dirty="0">
                          <a:latin typeface="楷体" panose="02010609060101010101" charset="-122"/>
                          <a:cs typeface="楷体" panose="02010609060101010101" charset="-122"/>
                        </a:rPr>
                        <a:t>牌</a:t>
                      </a:r>
                      <a:r>
                        <a:rPr sz="700" dirty="0">
                          <a:latin typeface="楷体" panose="02010609060101010101" charset="-122"/>
                          <a:cs typeface="楷体" panose="02010609060101010101" charset="-122"/>
                        </a:rPr>
                        <a:t>	</a:t>
                      </a:r>
                      <a:r>
                        <a:rPr sz="700" spc="-35" dirty="0">
                          <a:latin typeface="Arial" panose="020B0604020202020204"/>
                          <a:cs typeface="Arial" panose="020B0604020202020204"/>
                        </a:rPr>
                        <a:t>10</a:t>
                      </a:r>
                      <a:endParaRPr sz="700">
                        <a:latin typeface="Arial" panose="020B0604020202020204"/>
                        <a:cs typeface="Arial" panose="020B0604020202020204"/>
                      </a:endParaRPr>
                    </a:p>
                    <a:p>
                      <a:pPr marL="29845">
                        <a:lnSpc>
                          <a:spcPct val="100000"/>
                        </a:lnSpc>
                        <a:spcBef>
                          <a:spcPts val="360"/>
                        </a:spcBef>
                      </a:pPr>
                      <a:r>
                        <a:rPr sz="700" spc="-10" dirty="0">
                          <a:latin typeface="楷体" panose="02010609060101010101" charset="-122"/>
                          <a:cs typeface="楷体" panose="02010609060101010101" charset="-122"/>
                        </a:rPr>
                        <a:t>勇</a:t>
                      </a:r>
                      <a:r>
                        <a:rPr sz="700" spc="-10" dirty="0">
                          <a:latin typeface="楷体" panose="02010609060101010101" charset="-122"/>
                          <a:cs typeface="楷体" panose="02010609060101010101" charset="-122"/>
                        </a:rPr>
                        <a:t>闯</a:t>
                      </a:r>
                      <a:r>
                        <a:rPr sz="700" spc="-55" dirty="0">
                          <a:latin typeface="楷体" panose="02010609060101010101" charset="-122"/>
                          <a:cs typeface="楷体" panose="02010609060101010101" charset="-122"/>
                        </a:rPr>
                        <a:t>天涯 </a:t>
                      </a:r>
                      <a:r>
                        <a:rPr sz="700" dirty="0">
                          <a:latin typeface="Arial" panose="020B0604020202020204"/>
                          <a:cs typeface="Arial" panose="020B0604020202020204"/>
                        </a:rPr>
                        <a:t>SuperX</a:t>
                      </a:r>
                      <a:r>
                        <a:rPr sz="700" spc="100" dirty="0">
                          <a:latin typeface="Arial" panose="020B0604020202020204"/>
                          <a:cs typeface="Arial" panose="020B0604020202020204"/>
                        </a:rPr>
                        <a:t> </a:t>
                      </a:r>
                      <a:r>
                        <a:rPr sz="700" spc="-25" dirty="0">
                          <a:latin typeface="Arial" panose="020B0604020202020204"/>
                          <a:cs typeface="Arial" panose="020B0604020202020204"/>
                        </a:rPr>
                        <a:t>10</a:t>
                      </a:r>
                      <a:endParaRPr sz="700">
                        <a:latin typeface="Arial" panose="020B0604020202020204"/>
                        <a:cs typeface="Arial" panose="020B0604020202020204"/>
                      </a:endParaRPr>
                    </a:p>
                    <a:p>
                      <a:pPr marL="29845">
                        <a:lnSpc>
                          <a:spcPct val="100000"/>
                        </a:lnSpc>
                        <a:spcBef>
                          <a:spcPts val="360"/>
                        </a:spcBef>
                        <a:tabLst>
                          <a:tab pos="746760" algn="l"/>
                        </a:tabLst>
                      </a:pPr>
                      <a:r>
                        <a:rPr sz="700" spc="-10" dirty="0">
                          <a:latin typeface="楷体" panose="02010609060101010101" charset="-122"/>
                          <a:cs typeface="楷体" panose="02010609060101010101" charset="-122"/>
                        </a:rPr>
                        <a:t>勇</a:t>
                      </a:r>
                      <a:r>
                        <a:rPr sz="700" spc="-10" dirty="0">
                          <a:latin typeface="楷体" panose="02010609060101010101" charset="-122"/>
                          <a:cs typeface="楷体" panose="02010609060101010101" charset="-122"/>
                        </a:rPr>
                        <a:t>闯</a:t>
                      </a:r>
                      <a:r>
                        <a:rPr sz="700" dirty="0">
                          <a:latin typeface="楷体" panose="02010609060101010101" charset="-122"/>
                          <a:cs typeface="楷体" panose="02010609060101010101" charset="-122"/>
                        </a:rPr>
                        <a:t>天</a:t>
                      </a:r>
                      <a:r>
                        <a:rPr sz="700" spc="-50" dirty="0">
                          <a:latin typeface="楷体" panose="02010609060101010101" charset="-122"/>
                          <a:cs typeface="楷体" panose="02010609060101010101" charset="-122"/>
                        </a:rPr>
                        <a:t>涯</a:t>
                      </a:r>
                      <a:r>
                        <a:rPr sz="700" dirty="0">
                          <a:latin typeface="楷体" panose="02010609060101010101" charset="-122"/>
                          <a:cs typeface="楷体" panose="02010609060101010101" charset="-122"/>
                        </a:rPr>
                        <a:t>	</a:t>
                      </a:r>
                      <a:r>
                        <a:rPr sz="700" spc="-50" dirty="0">
                          <a:latin typeface="Arial" panose="020B0604020202020204"/>
                          <a:cs typeface="Arial" panose="020B0604020202020204"/>
                        </a:rPr>
                        <a:t>6</a:t>
                      </a:r>
                      <a:endParaRPr sz="700">
                        <a:latin typeface="Arial" panose="020B0604020202020204"/>
                        <a:cs typeface="Arial" panose="020B0604020202020204"/>
                      </a:endParaRPr>
                    </a:p>
                  </a:txBody>
                  <a:tcPr marL="0" marR="0" marT="2540" marB="0">
                    <a:lnT w="6350">
                      <a:solidFill>
                        <a:srgbClr val="5F82AA"/>
                      </a:solidFill>
                      <a:prstDash val="solid"/>
                    </a:lnT>
                    <a:lnB w="6350">
                      <a:solidFill>
                        <a:srgbClr val="5F82AA"/>
                      </a:solidFill>
                      <a:prstDash val="solid"/>
                    </a:lnB>
                    <a:solidFill>
                      <a:srgbClr val="BEEBFA"/>
                    </a:solidFill>
                  </a:tcPr>
                </a:tc>
                <a:tc>
                  <a:txBody>
                    <a:bodyPr/>
                    <a:lstStyle/>
                    <a:p>
                      <a:pPr marL="29845" marR="178435">
                        <a:lnSpc>
                          <a:spcPts val="1200"/>
                        </a:lnSpc>
                        <a:spcBef>
                          <a:spcPts val="20"/>
                        </a:spcBef>
                        <a:tabLst>
                          <a:tab pos="746760" algn="l"/>
                        </a:tabLst>
                      </a:pPr>
                      <a:r>
                        <a:rPr sz="700" dirty="0">
                          <a:latin typeface="Arial" panose="020B0604020202020204"/>
                          <a:cs typeface="Arial" panose="020B0604020202020204"/>
                        </a:rPr>
                        <a:t>6</a:t>
                      </a:r>
                      <a:r>
                        <a:rPr sz="700" dirty="0">
                          <a:latin typeface="楷体" panose="02010609060101010101" charset="-122"/>
                          <a:cs typeface="楷体" panose="02010609060101010101" charset="-122"/>
                        </a:rPr>
                        <a:t>（</a:t>
                      </a:r>
                      <a:r>
                        <a:rPr sz="700" spc="-10" dirty="0">
                          <a:latin typeface="楷体" panose="02010609060101010101" charset="-122"/>
                          <a:cs typeface="楷体" panose="02010609060101010101" charset="-122"/>
                        </a:rPr>
                        <a:t>国</a:t>
                      </a:r>
                      <a:r>
                        <a:rPr sz="700" spc="-10" dirty="0">
                          <a:latin typeface="楷体" panose="02010609060101010101" charset="-122"/>
                          <a:cs typeface="楷体" panose="02010609060101010101" charset="-122"/>
                        </a:rPr>
                        <a:t>际</a:t>
                      </a:r>
                      <a:r>
                        <a:rPr sz="700" spc="-10" dirty="0">
                          <a:latin typeface="楷体" panose="02010609060101010101" charset="-122"/>
                          <a:cs typeface="楷体" panose="02010609060101010101" charset="-122"/>
                        </a:rPr>
                        <a:t>品</a:t>
                      </a:r>
                      <a:r>
                        <a:rPr sz="700" spc="-10" dirty="0">
                          <a:latin typeface="楷体" panose="02010609060101010101" charset="-122"/>
                          <a:cs typeface="楷体" panose="02010609060101010101" charset="-122"/>
                        </a:rPr>
                        <a:t>牌</a:t>
                      </a:r>
                      <a:r>
                        <a:rPr sz="700" spc="-10" dirty="0">
                          <a:latin typeface="楷体" panose="02010609060101010101" charset="-122"/>
                          <a:cs typeface="楷体" panose="02010609060101010101" charset="-122"/>
                        </a:rPr>
                        <a:t>）</a:t>
                      </a:r>
                      <a:r>
                        <a:rPr sz="700" spc="-10" dirty="0">
                          <a:latin typeface="Arial" panose="020B0604020202020204"/>
                          <a:cs typeface="Arial" panose="020B0604020202020204"/>
                        </a:rPr>
                        <a:t>+6</a:t>
                      </a:r>
                      <a:r>
                        <a:rPr sz="700" spc="-10" dirty="0">
                          <a:latin typeface="楷体" panose="02010609060101010101" charset="-122"/>
                          <a:cs typeface="楷体" panose="02010609060101010101" charset="-122"/>
                        </a:rPr>
                        <a:t>（</a:t>
                      </a:r>
                      <a:r>
                        <a:rPr sz="700" spc="-10" dirty="0">
                          <a:latin typeface="楷体" panose="02010609060101010101" charset="-122"/>
                          <a:cs typeface="楷体" panose="02010609060101010101" charset="-122"/>
                        </a:rPr>
                        <a:t>本</a:t>
                      </a:r>
                      <a:r>
                        <a:rPr sz="700" spc="-10" dirty="0">
                          <a:latin typeface="楷体" panose="02010609060101010101" charset="-122"/>
                          <a:cs typeface="楷体" panose="02010609060101010101" charset="-122"/>
                        </a:rPr>
                        <a:t>土</a:t>
                      </a:r>
                      <a:r>
                        <a:rPr sz="700" spc="-10" dirty="0">
                          <a:latin typeface="楷体" panose="02010609060101010101" charset="-122"/>
                          <a:cs typeface="楷体" panose="02010609060101010101" charset="-122"/>
                        </a:rPr>
                        <a:t>品</a:t>
                      </a:r>
                      <a:r>
                        <a:rPr sz="700" spc="-10" dirty="0">
                          <a:latin typeface="楷体" panose="02010609060101010101" charset="-122"/>
                          <a:cs typeface="楷体" panose="02010609060101010101" charset="-122"/>
                        </a:rPr>
                        <a:t>牌</a:t>
                      </a:r>
                      <a:r>
                        <a:rPr sz="700" spc="-50" dirty="0">
                          <a:latin typeface="楷体" panose="02010609060101010101" charset="-122"/>
                          <a:cs typeface="楷体" panose="02010609060101010101" charset="-122"/>
                        </a:rPr>
                        <a:t>）</a:t>
                      </a:r>
                      <a:r>
                        <a:rPr sz="700" spc="-10" dirty="0">
                          <a:latin typeface="楷体" panose="02010609060101010101" charset="-122"/>
                          <a:cs typeface="楷体" panose="02010609060101010101" charset="-122"/>
                        </a:rPr>
                        <a:t>格</a:t>
                      </a:r>
                      <a:r>
                        <a:rPr sz="700" spc="-10" dirty="0">
                          <a:latin typeface="楷体" panose="02010609060101010101" charset="-122"/>
                          <a:cs typeface="楷体" panose="02010609060101010101" charset="-122"/>
                        </a:rPr>
                        <a:t>林</a:t>
                      </a:r>
                      <a:r>
                        <a:rPr sz="700" spc="-50" dirty="0">
                          <a:latin typeface="楷体" panose="02010609060101010101" charset="-122"/>
                          <a:cs typeface="楷体" panose="02010609060101010101" charset="-122"/>
                        </a:rPr>
                        <a:t>堡</a:t>
                      </a:r>
                      <a:r>
                        <a:rPr sz="700" dirty="0">
                          <a:latin typeface="楷体" panose="02010609060101010101" charset="-122"/>
                          <a:cs typeface="楷体" panose="02010609060101010101" charset="-122"/>
                        </a:rPr>
                        <a:t>	</a:t>
                      </a:r>
                      <a:r>
                        <a:rPr sz="700" spc="-35" dirty="0">
                          <a:latin typeface="Arial" panose="020B0604020202020204"/>
                          <a:cs typeface="Arial" panose="020B0604020202020204"/>
                        </a:rPr>
                        <a:t>20</a:t>
                      </a:r>
                      <a:endParaRPr sz="700">
                        <a:latin typeface="Arial" panose="020B0604020202020204"/>
                        <a:cs typeface="Arial" panose="020B0604020202020204"/>
                      </a:endParaRPr>
                    </a:p>
                    <a:p>
                      <a:pPr marL="29845">
                        <a:lnSpc>
                          <a:spcPct val="100000"/>
                        </a:lnSpc>
                        <a:spcBef>
                          <a:spcPts val="265"/>
                        </a:spcBef>
                        <a:tabLst>
                          <a:tab pos="746760" algn="l"/>
                        </a:tabLst>
                      </a:pPr>
                      <a:r>
                        <a:rPr sz="700" spc="-20" dirty="0">
                          <a:latin typeface="Arial" panose="020B0604020202020204"/>
                          <a:cs typeface="Arial" panose="020B0604020202020204"/>
                        </a:rPr>
                        <a:t>1664</a:t>
                      </a:r>
                      <a:r>
                        <a:rPr sz="700" dirty="0">
                          <a:latin typeface="Arial" panose="020B0604020202020204"/>
                          <a:cs typeface="Arial" panose="020B0604020202020204"/>
                        </a:rPr>
                        <a:t>	</a:t>
                      </a:r>
                      <a:r>
                        <a:rPr sz="700" spc="-35" dirty="0">
                          <a:latin typeface="Arial" panose="020B0604020202020204"/>
                          <a:cs typeface="Arial" panose="020B0604020202020204"/>
                        </a:rPr>
                        <a:t>15</a:t>
                      </a:r>
                      <a:endParaRPr sz="700">
                        <a:latin typeface="Arial" panose="020B0604020202020204"/>
                        <a:cs typeface="Arial" panose="020B0604020202020204"/>
                      </a:endParaRPr>
                    </a:p>
                    <a:p>
                      <a:pPr marL="29845">
                        <a:lnSpc>
                          <a:spcPct val="100000"/>
                        </a:lnSpc>
                        <a:spcBef>
                          <a:spcPts val="360"/>
                        </a:spcBef>
                        <a:tabLst>
                          <a:tab pos="746760" algn="l"/>
                        </a:tabLst>
                      </a:pPr>
                      <a:r>
                        <a:rPr sz="700" spc="-10" dirty="0">
                          <a:latin typeface="楷体" panose="02010609060101010101" charset="-122"/>
                          <a:cs typeface="楷体" panose="02010609060101010101" charset="-122"/>
                        </a:rPr>
                        <a:t>风</a:t>
                      </a:r>
                      <a:r>
                        <a:rPr sz="700" spc="-10" dirty="0">
                          <a:latin typeface="楷体" panose="02010609060101010101" charset="-122"/>
                          <a:cs typeface="楷体" panose="02010609060101010101" charset="-122"/>
                        </a:rPr>
                        <a:t>花</a:t>
                      </a:r>
                      <a:r>
                        <a:rPr sz="700" dirty="0">
                          <a:latin typeface="楷体" panose="02010609060101010101" charset="-122"/>
                          <a:cs typeface="楷体" panose="02010609060101010101" charset="-122"/>
                        </a:rPr>
                        <a:t>雪</a:t>
                      </a:r>
                      <a:r>
                        <a:rPr sz="700" spc="-50" dirty="0">
                          <a:latin typeface="楷体" panose="02010609060101010101" charset="-122"/>
                          <a:cs typeface="楷体" panose="02010609060101010101" charset="-122"/>
                        </a:rPr>
                        <a:t>月</a:t>
                      </a:r>
                      <a:r>
                        <a:rPr sz="700" dirty="0">
                          <a:latin typeface="楷体" panose="02010609060101010101" charset="-122"/>
                          <a:cs typeface="楷体" panose="02010609060101010101" charset="-122"/>
                        </a:rPr>
                        <a:t>	</a:t>
                      </a:r>
                      <a:r>
                        <a:rPr sz="700" spc="-35" dirty="0">
                          <a:latin typeface="Arial" panose="020B0604020202020204"/>
                          <a:cs typeface="Arial" panose="020B0604020202020204"/>
                        </a:rPr>
                        <a:t>14</a:t>
                      </a:r>
                      <a:endParaRPr sz="700">
                        <a:latin typeface="Arial" panose="020B0604020202020204"/>
                        <a:cs typeface="Arial" panose="020B0604020202020204"/>
                      </a:endParaRPr>
                    </a:p>
                    <a:p>
                      <a:pPr marL="29845">
                        <a:lnSpc>
                          <a:spcPct val="100000"/>
                        </a:lnSpc>
                        <a:spcBef>
                          <a:spcPts val="360"/>
                        </a:spcBef>
                        <a:tabLst>
                          <a:tab pos="746760" algn="l"/>
                        </a:tabLst>
                      </a:pPr>
                      <a:r>
                        <a:rPr sz="700" spc="-10" dirty="0">
                          <a:latin typeface="楷体" panose="02010609060101010101" charset="-122"/>
                          <a:cs typeface="楷体" panose="02010609060101010101" charset="-122"/>
                        </a:rPr>
                        <a:t>乌</a:t>
                      </a:r>
                      <a:r>
                        <a:rPr sz="700" spc="-50" dirty="0">
                          <a:latin typeface="楷体" panose="02010609060101010101" charset="-122"/>
                          <a:cs typeface="楷体" panose="02010609060101010101" charset="-122"/>
                        </a:rPr>
                        <a:t>苏</a:t>
                      </a:r>
                      <a:r>
                        <a:rPr sz="700" dirty="0">
                          <a:latin typeface="楷体" panose="02010609060101010101" charset="-122"/>
                          <a:cs typeface="楷体" panose="02010609060101010101" charset="-122"/>
                        </a:rPr>
                        <a:t>	</a:t>
                      </a:r>
                      <a:r>
                        <a:rPr sz="700" spc="-35" dirty="0">
                          <a:latin typeface="Arial" panose="020B0604020202020204"/>
                          <a:cs typeface="Arial" panose="020B0604020202020204"/>
                        </a:rPr>
                        <a:t>10</a:t>
                      </a:r>
                      <a:endParaRPr sz="700">
                        <a:latin typeface="Arial" panose="020B0604020202020204"/>
                        <a:cs typeface="Arial" panose="020B0604020202020204"/>
                      </a:endParaRPr>
                    </a:p>
                    <a:p>
                      <a:pPr marL="29845">
                        <a:lnSpc>
                          <a:spcPct val="100000"/>
                        </a:lnSpc>
                        <a:spcBef>
                          <a:spcPts val="360"/>
                        </a:spcBef>
                        <a:tabLst>
                          <a:tab pos="746760" algn="l"/>
                        </a:tabLst>
                      </a:pPr>
                      <a:r>
                        <a:rPr sz="700" spc="-10" dirty="0">
                          <a:latin typeface="楷体" panose="02010609060101010101" charset="-122"/>
                          <a:cs typeface="楷体" panose="02010609060101010101" charset="-122"/>
                        </a:rPr>
                        <a:t>嘉</a:t>
                      </a:r>
                      <a:r>
                        <a:rPr sz="700" spc="-10" dirty="0">
                          <a:latin typeface="楷体" panose="02010609060101010101" charset="-122"/>
                          <a:cs typeface="楷体" panose="02010609060101010101" charset="-122"/>
                        </a:rPr>
                        <a:t>士</a:t>
                      </a:r>
                      <a:r>
                        <a:rPr sz="700" dirty="0">
                          <a:latin typeface="楷体" panose="02010609060101010101" charset="-122"/>
                          <a:cs typeface="楷体" panose="02010609060101010101" charset="-122"/>
                        </a:rPr>
                        <a:t>伯</a:t>
                      </a:r>
                      <a:r>
                        <a:rPr sz="700" spc="-10" dirty="0">
                          <a:latin typeface="楷体" panose="02010609060101010101" charset="-122"/>
                          <a:cs typeface="楷体" panose="02010609060101010101" charset="-122"/>
                        </a:rPr>
                        <a:t>特</a:t>
                      </a:r>
                      <a:r>
                        <a:rPr sz="700" spc="-60" dirty="0">
                          <a:latin typeface="楷体" panose="02010609060101010101" charset="-122"/>
                          <a:cs typeface="楷体" panose="02010609060101010101" charset="-122"/>
                        </a:rPr>
                        <a:t>醇</a:t>
                      </a:r>
                      <a:r>
                        <a:rPr sz="700" dirty="0">
                          <a:latin typeface="楷体" panose="02010609060101010101" charset="-122"/>
                          <a:cs typeface="楷体" panose="02010609060101010101" charset="-122"/>
                        </a:rPr>
                        <a:t>	</a:t>
                      </a:r>
                      <a:r>
                        <a:rPr sz="700" spc="-50" dirty="0">
                          <a:latin typeface="Arial" panose="020B0604020202020204"/>
                          <a:cs typeface="Arial" panose="020B0604020202020204"/>
                        </a:rPr>
                        <a:t>8</a:t>
                      </a:r>
                      <a:endParaRPr sz="700">
                        <a:latin typeface="Arial" panose="020B0604020202020204"/>
                        <a:cs typeface="Arial" panose="020B0604020202020204"/>
                      </a:endParaRPr>
                    </a:p>
                    <a:p>
                      <a:pPr marL="29845">
                        <a:lnSpc>
                          <a:spcPct val="100000"/>
                        </a:lnSpc>
                        <a:spcBef>
                          <a:spcPts val="360"/>
                        </a:spcBef>
                        <a:tabLst>
                          <a:tab pos="746760" algn="l"/>
                        </a:tabLst>
                      </a:pPr>
                      <a:r>
                        <a:rPr sz="700" spc="-10" dirty="0">
                          <a:latin typeface="楷体" panose="02010609060101010101" charset="-122"/>
                          <a:cs typeface="楷体" panose="02010609060101010101" charset="-122"/>
                        </a:rPr>
                        <a:t>国</a:t>
                      </a:r>
                      <a:r>
                        <a:rPr sz="700" spc="-50" dirty="0">
                          <a:latin typeface="楷体" panose="02010609060101010101" charset="-122"/>
                          <a:cs typeface="楷体" panose="02010609060101010101" charset="-122"/>
                        </a:rPr>
                        <a:t>宾</a:t>
                      </a:r>
                      <a:r>
                        <a:rPr sz="700" dirty="0">
                          <a:latin typeface="楷体" panose="02010609060101010101" charset="-122"/>
                          <a:cs typeface="楷体" panose="02010609060101010101" charset="-122"/>
                        </a:rPr>
                        <a:t>	</a:t>
                      </a:r>
                      <a:r>
                        <a:rPr sz="700" spc="-50" dirty="0">
                          <a:latin typeface="Arial" panose="020B0604020202020204"/>
                          <a:cs typeface="Arial" panose="020B0604020202020204"/>
                        </a:rPr>
                        <a:t>7</a:t>
                      </a:r>
                      <a:endParaRPr sz="700">
                        <a:latin typeface="Arial" panose="020B0604020202020204"/>
                        <a:cs typeface="Arial" panose="020B0604020202020204"/>
                      </a:endParaRPr>
                    </a:p>
                    <a:p>
                      <a:pPr marL="29845">
                        <a:lnSpc>
                          <a:spcPct val="100000"/>
                        </a:lnSpc>
                        <a:spcBef>
                          <a:spcPts val="360"/>
                        </a:spcBef>
                        <a:tabLst>
                          <a:tab pos="746760" algn="l"/>
                        </a:tabLst>
                      </a:pPr>
                      <a:r>
                        <a:rPr sz="700" spc="-10" dirty="0">
                          <a:latin typeface="楷体" panose="02010609060101010101" charset="-122"/>
                          <a:cs typeface="楷体" panose="02010609060101010101" charset="-122"/>
                        </a:rPr>
                        <a:t>重</a:t>
                      </a:r>
                      <a:r>
                        <a:rPr sz="700" spc="-10" dirty="0">
                          <a:latin typeface="楷体" panose="02010609060101010101" charset="-122"/>
                          <a:cs typeface="楷体" panose="02010609060101010101" charset="-122"/>
                        </a:rPr>
                        <a:t>庆</a:t>
                      </a:r>
                      <a:r>
                        <a:rPr sz="700" dirty="0">
                          <a:latin typeface="楷体" panose="02010609060101010101" charset="-122"/>
                          <a:cs typeface="楷体" panose="02010609060101010101" charset="-122"/>
                        </a:rPr>
                        <a:t>纯</a:t>
                      </a:r>
                      <a:r>
                        <a:rPr sz="700" spc="-50" dirty="0">
                          <a:latin typeface="楷体" panose="02010609060101010101" charset="-122"/>
                          <a:cs typeface="楷体" panose="02010609060101010101" charset="-122"/>
                        </a:rPr>
                        <a:t>生</a:t>
                      </a:r>
                      <a:r>
                        <a:rPr sz="700" dirty="0">
                          <a:latin typeface="楷体" panose="02010609060101010101" charset="-122"/>
                          <a:cs typeface="楷体" panose="02010609060101010101" charset="-122"/>
                        </a:rPr>
                        <a:t>	</a:t>
                      </a:r>
                      <a:r>
                        <a:rPr sz="700" spc="-50" dirty="0">
                          <a:latin typeface="Arial" panose="020B0604020202020204"/>
                          <a:cs typeface="Arial" panose="020B0604020202020204"/>
                        </a:rPr>
                        <a:t>7</a:t>
                      </a:r>
                      <a:endParaRPr sz="700">
                        <a:latin typeface="Arial" panose="020B0604020202020204"/>
                        <a:cs typeface="Arial" panose="020B0604020202020204"/>
                      </a:endParaRPr>
                    </a:p>
                  </a:txBody>
                  <a:tcPr marL="0" marR="0" marT="2540" marB="0">
                    <a:lnT w="6350">
                      <a:solidFill>
                        <a:srgbClr val="5F82AA"/>
                      </a:solidFill>
                      <a:prstDash val="solid"/>
                    </a:lnT>
                    <a:lnB w="6350">
                      <a:solidFill>
                        <a:srgbClr val="5F82AA"/>
                      </a:solidFill>
                      <a:prstDash val="solid"/>
                    </a:lnB>
                  </a:tcPr>
                </a:tc>
              </a:tr>
            </a:tbl>
          </a:graphicData>
        </a:graphic>
      </p:graphicFrame>
      <p:sp>
        <p:nvSpPr>
          <p:cNvPr id="12" name="object 12"/>
          <p:cNvSpPr txBox="1"/>
          <p:nvPr/>
        </p:nvSpPr>
        <p:spPr>
          <a:xfrm>
            <a:off x="542340" y="9737546"/>
            <a:ext cx="1358265" cy="132080"/>
          </a:xfrm>
          <a:prstGeom prst="rect">
            <a:avLst/>
          </a:prstGeom>
        </p:spPr>
        <p:txBody>
          <a:bodyPr vert="horz" wrap="square" lIns="0" tIns="12065" rIns="0" bIns="0" rtlCol="0">
            <a:spAutoFit/>
          </a:bodyPr>
          <a:lstStyle/>
          <a:p>
            <a:pPr marL="12700">
              <a:lnSpc>
                <a:spcPct val="100000"/>
              </a:lnSpc>
              <a:spcBef>
                <a:spcPts val="95"/>
              </a:spcBef>
            </a:pPr>
            <a:r>
              <a:rPr sz="700" spc="-10" dirty="0">
                <a:solidFill>
                  <a:srgbClr val="7E7E7E"/>
                </a:solidFill>
                <a:latin typeface="楷体" panose="02010609060101010101" charset="-122"/>
                <a:cs typeface="楷体" panose="02010609060101010101" charset="-122"/>
              </a:rPr>
              <a:t>资</a:t>
            </a:r>
            <a:r>
              <a:rPr sz="700" spc="-10" dirty="0">
                <a:solidFill>
                  <a:srgbClr val="7E7E7E"/>
                </a:solidFill>
                <a:latin typeface="楷体" panose="02010609060101010101" charset="-122"/>
                <a:cs typeface="楷体" panose="02010609060101010101" charset="-122"/>
              </a:rPr>
              <a:t>料</a:t>
            </a:r>
            <a:r>
              <a:rPr sz="700" dirty="0">
                <a:solidFill>
                  <a:srgbClr val="7E7E7E"/>
                </a:solidFill>
                <a:latin typeface="楷体" panose="02010609060101010101" charset="-122"/>
                <a:cs typeface="楷体" panose="02010609060101010101" charset="-122"/>
              </a:rPr>
              <a:t>来</a:t>
            </a:r>
            <a:r>
              <a:rPr sz="700" spc="-10" dirty="0">
                <a:solidFill>
                  <a:srgbClr val="7E7E7E"/>
                </a:solidFill>
                <a:latin typeface="楷体" panose="02010609060101010101" charset="-122"/>
                <a:cs typeface="楷体" panose="02010609060101010101" charset="-122"/>
              </a:rPr>
              <a:t>源</a:t>
            </a:r>
            <a:r>
              <a:rPr sz="700" spc="-10" dirty="0">
                <a:solidFill>
                  <a:srgbClr val="7E7E7E"/>
                </a:solidFill>
                <a:latin typeface="楷体" panose="02010609060101010101" charset="-122"/>
                <a:cs typeface="楷体" panose="02010609060101010101" charset="-122"/>
              </a:rPr>
              <a:t>：</a:t>
            </a:r>
            <a:r>
              <a:rPr sz="700" spc="-10" dirty="0">
                <a:solidFill>
                  <a:srgbClr val="7E7E7E"/>
                </a:solidFill>
                <a:latin typeface="楷体" panose="02010609060101010101" charset="-122"/>
                <a:cs typeface="楷体" panose="02010609060101010101" charset="-122"/>
              </a:rPr>
              <a:t>天</a:t>
            </a:r>
            <a:r>
              <a:rPr sz="700" spc="-10" dirty="0">
                <a:solidFill>
                  <a:srgbClr val="7E7E7E"/>
                </a:solidFill>
                <a:latin typeface="楷体" panose="02010609060101010101" charset="-122"/>
                <a:cs typeface="楷体" panose="02010609060101010101" charset="-122"/>
              </a:rPr>
              <a:t>猫</a:t>
            </a:r>
            <a:r>
              <a:rPr sz="700" spc="-10" dirty="0">
                <a:solidFill>
                  <a:srgbClr val="7E7E7E"/>
                </a:solidFill>
                <a:latin typeface="楷体" panose="02010609060101010101" charset="-122"/>
                <a:cs typeface="楷体" panose="02010609060101010101" charset="-122"/>
              </a:rPr>
              <a:t>旗</a:t>
            </a:r>
            <a:r>
              <a:rPr sz="700" dirty="0">
                <a:solidFill>
                  <a:srgbClr val="7E7E7E"/>
                </a:solidFill>
                <a:latin typeface="楷体" panose="02010609060101010101" charset="-122"/>
                <a:cs typeface="楷体" panose="02010609060101010101" charset="-122"/>
              </a:rPr>
              <a:t>舰</a:t>
            </a:r>
            <a:r>
              <a:rPr sz="700" spc="-10" dirty="0">
                <a:solidFill>
                  <a:srgbClr val="7E7E7E"/>
                </a:solidFill>
                <a:latin typeface="楷体" panose="02010609060101010101" charset="-122"/>
                <a:cs typeface="楷体" panose="02010609060101010101" charset="-122"/>
              </a:rPr>
              <a:t>店</a:t>
            </a:r>
            <a:r>
              <a:rPr sz="700" spc="-10" dirty="0">
                <a:solidFill>
                  <a:srgbClr val="7E7E7E"/>
                </a:solidFill>
                <a:latin typeface="楷体" panose="02010609060101010101" charset="-122"/>
                <a:cs typeface="楷体" panose="02010609060101010101" charset="-122"/>
              </a:rPr>
              <a:t>，</a:t>
            </a:r>
            <a:r>
              <a:rPr sz="700" spc="-10" dirty="0">
                <a:solidFill>
                  <a:srgbClr val="7E7E7E"/>
                </a:solidFill>
                <a:latin typeface="楷体" panose="02010609060101010101" charset="-122"/>
                <a:cs typeface="楷体" panose="02010609060101010101" charset="-122"/>
              </a:rPr>
              <a:t>华</a:t>
            </a:r>
            <a:r>
              <a:rPr sz="700" spc="-10" dirty="0">
                <a:solidFill>
                  <a:srgbClr val="7E7E7E"/>
                </a:solidFill>
                <a:latin typeface="楷体" panose="02010609060101010101" charset="-122"/>
                <a:cs typeface="楷体" panose="02010609060101010101" charset="-122"/>
              </a:rPr>
              <a:t>泰</a:t>
            </a:r>
            <a:r>
              <a:rPr sz="700" spc="-10" dirty="0">
                <a:solidFill>
                  <a:srgbClr val="7E7E7E"/>
                </a:solidFill>
                <a:latin typeface="楷体" panose="02010609060101010101" charset="-122"/>
                <a:cs typeface="楷体" panose="02010609060101010101" charset="-122"/>
              </a:rPr>
              <a:t>研</a:t>
            </a:r>
            <a:r>
              <a:rPr sz="700" spc="-50" dirty="0">
                <a:solidFill>
                  <a:srgbClr val="7E7E7E"/>
                </a:solidFill>
                <a:latin typeface="楷体" panose="02010609060101010101" charset="-122"/>
                <a:cs typeface="楷体" panose="02010609060101010101" charset="-122"/>
              </a:rPr>
              <a:t>究</a:t>
            </a:r>
            <a:endParaRPr sz="700">
              <a:latin typeface="楷体" panose="02010609060101010101" charset="-122"/>
              <a:cs typeface="楷体" panose="02010609060101010101" charset="-122"/>
            </a:endParaRPr>
          </a:p>
        </p:txBody>
      </p:sp>
      <p:pic>
        <p:nvPicPr>
          <p:cNvPr id="13" name="object 13"/>
          <p:cNvPicPr/>
          <p:nvPr/>
        </p:nvPicPr>
        <p:blipFill>
          <a:blip r:embed="rId2" cstate="print"/>
          <a:stretch>
            <a:fillRect/>
          </a:stretch>
        </p:blipFill>
        <p:spPr>
          <a:xfrm>
            <a:off x="2012569" y="3320160"/>
            <a:ext cx="5012689" cy="219214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3676" y="496569"/>
            <a:ext cx="488950" cy="164465"/>
          </a:xfrm>
          <a:prstGeom prst="rect">
            <a:avLst/>
          </a:prstGeom>
        </p:spPr>
        <p:txBody>
          <a:bodyPr vert="horz" wrap="square" lIns="0" tIns="13970" rIns="0" bIns="0" rtlCol="0">
            <a:spAutoFit/>
          </a:bodyPr>
          <a:lstStyle/>
          <a:p>
            <a:pPr marL="12700">
              <a:lnSpc>
                <a:spcPct val="100000"/>
              </a:lnSpc>
              <a:spcBef>
                <a:spcPts val="110"/>
              </a:spcBef>
            </a:pPr>
            <a:r>
              <a:rPr sz="900" b="1" spc="-15" dirty="0">
                <a:solidFill>
                  <a:srgbClr val="FFFFFF"/>
                </a:solidFill>
                <a:latin typeface="楷体" panose="02010609060101010101" charset="-122"/>
                <a:cs typeface="楷体" panose="02010609060101010101" charset="-122"/>
              </a:rPr>
              <a:t>食品饮料</a:t>
            </a:r>
            <a:endParaRPr sz="900">
              <a:latin typeface="楷体" panose="02010609060101010101" charset="-122"/>
              <a:cs typeface="楷体" panose="02010609060101010101" charset="-122"/>
            </a:endParaRPr>
          </a:p>
        </p:txBody>
      </p:sp>
      <p:sp>
        <p:nvSpPr>
          <p:cNvPr id="3" name="object 3"/>
          <p:cNvSpPr txBox="1"/>
          <p:nvPr/>
        </p:nvSpPr>
        <p:spPr>
          <a:xfrm>
            <a:off x="1999869" y="793445"/>
            <a:ext cx="5099050" cy="3089275"/>
          </a:xfrm>
          <a:prstGeom prst="rect">
            <a:avLst/>
          </a:prstGeom>
        </p:spPr>
        <p:txBody>
          <a:bodyPr vert="horz" wrap="square" lIns="0" tIns="57785" rIns="0" bIns="0" rtlCol="0">
            <a:spAutoFit/>
          </a:bodyPr>
          <a:lstStyle/>
          <a:p>
            <a:pPr marL="12700">
              <a:lnSpc>
                <a:spcPct val="100000"/>
              </a:lnSpc>
              <a:spcBef>
                <a:spcPts val="455"/>
              </a:spcBef>
            </a:pPr>
            <a:r>
              <a:rPr sz="1000" b="1" spc="-10" dirty="0">
                <a:solidFill>
                  <a:srgbClr val="003778"/>
                </a:solidFill>
                <a:latin typeface="楷体" panose="02010609060101010101" charset="-122"/>
                <a:cs typeface="楷体" panose="02010609060101010101" charset="-122"/>
              </a:rPr>
              <a:t>品牌：高端化时代龙头制胜关键</a:t>
            </a:r>
            <a:endParaRPr sz="1000">
              <a:latin typeface="楷体" panose="02010609060101010101" charset="-122"/>
              <a:cs typeface="楷体" panose="02010609060101010101" charset="-122"/>
            </a:endParaRPr>
          </a:p>
          <a:p>
            <a:pPr marL="12700" marR="71755" algn="just">
              <a:lnSpc>
                <a:spcPct val="117000"/>
              </a:lnSpc>
              <a:spcBef>
                <a:spcPts val="160"/>
              </a:spcBef>
            </a:pPr>
            <a:r>
              <a:rPr sz="1000" b="1" dirty="0">
                <a:latin typeface="楷体" panose="02010609060101010101" charset="-122"/>
                <a:cs typeface="楷体" panose="02010609060101010101" charset="-122"/>
              </a:rPr>
              <a:t>品牌打造是实现溢价的关键，营销手段需精准多元。</a:t>
            </a:r>
            <a:r>
              <a:rPr sz="1000" spc="-15" dirty="0">
                <a:latin typeface="楷体" panose="02010609060101010101" charset="-122"/>
                <a:cs typeface="楷体" panose="02010609060101010101" charset="-122"/>
              </a:rPr>
              <a:t>啤酒作为工业化的快消品，生产成本</a:t>
            </a:r>
            <a:r>
              <a:rPr sz="1000" spc="-5" dirty="0">
                <a:latin typeface="楷体" panose="02010609060101010101" charset="-122"/>
                <a:cs typeface="楷体" panose="02010609060101010101" charset="-122"/>
              </a:rPr>
              <a:t>及技术壁垒较低，高端化进程中溢价主要来自于品牌力。在产品端，品牌力体现在厂家通</a:t>
            </a:r>
            <a:r>
              <a:rPr sz="1000" spc="-5" dirty="0">
                <a:latin typeface="楷体" panose="02010609060101010101" charset="-122"/>
                <a:cs typeface="楷体" panose="02010609060101010101" charset="-122"/>
              </a:rPr>
              <a:t>过调整麦芽汁浓度、酒精度数、风味等提供多元产品，满足不同消费者需求，突出产品差</a:t>
            </a:r>
            <a:r>
              <a:rPr sz="1000" spc="-5" dirty="0">
                <a:latin typeface="楷体" panose="02010609060101010101" charset="-122"/>
                <a:cs typeface="楷体" panose="02010609060101010101" charset="-122"/>
              </a:rPr>
              <a:t>异性，并通过核心单品奠定品牌基调；产业链角度，品牌力体现在终端话语权减弱，厂家</a:t>
            </a:r>
            <a:r>
              <a:rPr sz="1000" spc="-5" dirty="0">
                <a:latin typeface="楷体" panose="02010609060101010101" charset="-122"/>
                <a:cs typeface="楷体" panose="02010609060101010101" charset="-122"/>
              </a:rPr>
              <a:t>通过多元及精准营销同消费者建立直接联系，消费者出于品牌认同感形成消费意愿，传统</a:t>
            </a:r>
            <a:r>
              <a:rPr sz="1000" spc="-30" dirty="0">
                <a:latin typeface="楷体" panose="02010609060101010101" charset="-122"/>
                <a:cs typeface="楷体" panose="02010609060101010101" charset="-122"/>
              </a:rPr>
              <a:t>的终端陈列等形式功能弱化，品牌形成消费拉力。</a:t>
            </a:r>
            <a:endParaRPr sz="1000">
              <a:latin typeface="楷体" panose="02010609060101010101" charset="-122"/>
              <a:cs typeface="楷体" panose="02010609060101010101" charset="-122"/>
            </a:endParaRPr>
          </a:p>
          <a:p>
            <a:pPr>
              <a:lnSpc>
                <a:spcPct val="100000"/>
              </a:lnSpc>
            </a:pPr>
            <a:endParaRPr sz="1100">
              <a:latin typeface="楷体" panose="02010609060101010101" charset="-122"/>
              <a:cs typeface="楷体" panose="02010609060101010101" charset="-122"/>
            </a:endParaRPr>
          </a:p>
          <a:p>
            <a:pPr marL="12700" marR="5080">
              <a:lnSpc>
                <a:spcPct val="117000"/>
              </a:lnSpc>
            </a:pPr>
            <a:r>
              <a:rPr sz="1000" b="1" dirty="0">
                <a:latin typeface="楷体" panose="02010609060101010101" charset="-122"/>
                <a:cs typeface="楷体" panose="02010609060101010101" charset="-122"/>
              </a:rPr>
              <a:t>高举高打与精准营销并举，龙头全方位发力品牌塑造。</a:t>
            </a:r>
            <a:r>
              <a:rPr sz="1000" spc="5" dirty="0">
                <a:latin typeface="楷体" panose="02010609060101010101" charset="-122"/>
                <a:cs typeface="楷体" panose="02010609060101010101" charset="-122"/>
              </a:rPr>
              <a:t>品牌力的形成源自于消费者对于产品风格调性与价格定位的认同，如何能够与消费者达成深层的交互成为品牌重要议题。龙</a:t>
            </a:r>
            <a:r>
              <a:rPr sz="1000" spc="-10" dirty="0">
                <a:latin typeface="楷体" panose="02010609060101010101" charset="-122"/>
                <a:cs typeface="楷体" panose="02010609060101010101" charset="-122"/>
              </a:rPr>
              <a:t>头全方位发力打造高端品牌，广宣费用持续增长，</a:t>
            </a:r>
            <a:r>
              <a:rPr sz="1000" spc="-10" dirty="0">
                <a:latin typeface="Arial" panose="020B0604020202020204"/>
                <a:cs typeface="Arial" panose="020B0604020202020204"/>
              </a:rPr>
              <a:t>202</a:t>
            </a:r>
            <a:r>
              <a:rPr sz="1000" dirty="0">
                <a:latin typeface="Arial" panose="020B0604020202020204"/>
                <a:cs typeface="Arial" panose="020B0604020202020204"/>
              </a:rPr>
              <a:t>1</a:t>
            </a:r>
            <a:r>
              <a:rPr sz="1000" spc="-35" dirty="0">
                <a:latin typeface="Arial" panose="020B0604020202020204"/>
                <a:cs typeface="Arial" panose="020B0604020202020204"/>
              </a:rPr>
              <a:t>  </a:t>
            </a:r>
            <a:r>
              <a:rPr sz="1000" spc="5" dirty="0">
                <a:latin typeface="楷体" panose="02010609060101010101" charset="-122"/>
                <a:cs typeface="楷体" panose="02010609060101010101" charset="-122"/>
              </a:rPr>
              <a:t>年青岛啤酒</a:t>
            </a:r>
            <a:r>
              <a:rPr sz="1000" spc="5" dirty="0">
                <a:latin typeface="Arial" panose="020B0604020202020204"/>
                <a:cs typeface="Arial" panose="020B0604020202020204"/>
              </a:rPr>
              <a:t>/</a:t>
            </a:r>
            <a:r>
              <a:rPr sz="1000" spc="-5" dirty="0">
                <a:latin typeface="楷体" panose="02010609060101010101" charset="-122"/>
                <a:cs typeface="楷体" panose="02010609060101010101" charset="-122"/>
              </a:rPr>
              <a:t>重庆啤酒</a:t>
            </a:r>
            <a:r>
              <a:rPr sz="1000" spc="5" dirty="0">
                <a:latin typeface="Arial" panose="020B0604020202020204"/>
                <a:cs typeface="Arial" panose="020B0604020202020204"/>
              </a:rPr>
              <a:t>/</a:t>
            </a:r>
            <a:r>
              <a:rPr sz="1000" spc="-5" dirty="0">
                <a:latin typeface="楷体" panose="02010609060101010101" charset="-122"/>
                <a:cs typeface="楷体" panose="02010609060101010101" charset="-122"/>
              </a:rPr>
              <a:t>燕京啤酒广告费用率为</a:t>
            </a:r>
            <a:r>
              <a:rPr sz="1000" spc="-260" dirty="0">
                <a:latin typeface="楷体" panose="02010609060101010101" charset="-122"/>
                <a:cs typeface="楷体" panose="02010609060101010101" charset="-122"/>
              </a:rPr>
              <a:t> </a:t>
            </a:r>
            <a:r>
              <a:rPr sz="1000" spc="-35" dirty="0">
                <a:latin typeface="Arial" panose="020B0604020202020204"/>
                <a:cs typeface="Arial" panose="020B0604020202020204"/>
              </a:rPr>
              <a:t>3</a:t>
            </a:r>
            <a:r>
              <a:rPr sz="1000" spc="10" dirty="0">
                <a:latin typeface="Arial" panose="020B0604020202020204"/>
                <a:cs typeface="Arial" panose="020B0604020202020204"/>
              </a:rPr>
              <a:t>.</a:t>
            </a:r>
            <a:r>
              <a:rPr sz="1000" spc="-5" dirty="0">
                <a:latin typeface="Arial" panose="020B0604020202020204"/>
                <a:cs typeface="Arial" panose="020B0604020202020204"/>
              </a:rPr>
              <a:t>9%</a:t>
            </a:r>
            <a:r>
              <a:rPr sz="1000" spc="5" dirty="0">
                <a:latin typeface="Arial" panose="020B0604020202020204"/>
                <a:cs typeface="Arial" panose="020B0604020202020204"/>
              </a:rPr>
              <a:t>/</a:t>
            </a:r>
            <a:r>
              <a:rPr sz="1000" spc="-10" dirty="0">
                <a:latin typeface="Arial" panose="020B0604020202020204"/>
                <a:cs typeface="Arial" panose="020B0604020202020204"/>
              </a:rPr>
              <a:t>8</a:t>
            </a:r>
            <a:r>
              <a:rPr sz="1000" spc="5" dirty="0">
                <a:latin typeface="Arial" panose="020B0604020202020204"/>
                <a:cs typeface="Arial" panose="020B0604020202020204"/>
              </a:rPr>
              <a:t>.</a:t>
            </a:r>
            <a:r>
              <a:rPr sz="1000" spc="-5" dirty="0">
                <a:latin typeface="Arial" panose="020B0604020202020204"/>
                <a:cs typeface="Arial" panose="020B0604020202020204"/>
              </a:rPr>
              <a:t>1%</a:t>
            </a:r>
            <a:r>
              <a:rPr sz="1000" spc="5" dirty="0">
                <a:latin typeface="Arial" panose="020B0604020202020204"/>
                <a:cs typeface="Arial" panose="020B0604020202020204"/>
              </a:rPr>
              <a:t>/</a:t>
            </a:r>
            <a:r>
              <a:rPr sz="1000" spc="-10" dirty="0">
                <a:latin typeface="Arial" panose="020B0604020202020204"/>
                <a:cs typeface="Arial" panose="020B0604020202020204"/>
              </a:rPr>
              <a:t>4</a:t>
            </a:r>
            <a:r>
              <a:rPr sz="1000" spc="5" dirty="0">
                <a:latin typeface="Arial" panose="020B0604020202020204"/>
                <a:cs typeface="Arial" panose="020B0604020202020204"/>
              </a:rPr>
              <a:t>.</a:t>
            </a:r>
            <a:r>
              <a:rPr sz="1000" spc="-10" dirty="0">
                <a:latin typeface="Arial" panose="020B0604020202020204"/>
                <a:cs typeface="Arial" panose="020B0604020202020204"/>
              </a:rPr>
              <a:t>7</a:t>
            </a:r>
            <a:r>
              <a:rPr sz="1000" spc="-25" dirty="0">
                <a:latin typeface="Arial" panose="020B0604020202020204"/>
                <a:cs typeface="Arial" panose="020B0604020202020204"/>
              </a:rPr>
              <a:t>%</a:t>
            </a:r>
            <a:r>
              <a:rPr sz="1000" spc="-20" dirty="0">
                <a:latin typeface="楷体" panose="02010609060101010101" charset="-122"/>
                <a:cs typeface="楷体" panose="02010609060101010101" charset="-122"/>
              </a:rPr>
              <a:t>，较</a:t>
            </a:r>
            <a:r>
              <a:rPr sz="1000" spc="-260" dirty="0">
                <a:latin typeface="楷体" panose="02010609060101010101" charset="-122"/>
                <a:cs typeface="楷体" panose="02010609060101010101" charset="-122"/>
              </a:rPr>
              <a:t> </a:t>
            </a:r>
            <a:r>
              <a:rPr sz="1000" spc="-10" dirty="0">
                <a:latin typeface="Arial" panose="020B0604020202020204"/>
                <a:cs typeface="Arial" panose="020B0604020202020204"/>
              </a:rPr>
              <a:t>20</a:t>
            </a:r>
            <a:r>
              <a:rPr sz="1000" spc="-85" dirty="0">
                <a:latin typeface="Arial" panose="020B0604020202020204"/>
                <a:cs typeface="Arial" panose="020B0604020202020204"/>
              </a:rPr>
              <a:t>1</a:t>
            </a:r>
            <a:r>
              <a:rPr sz="1000" dirty="0">
                <a:latin typeface="Arial" panose="020B0604020202020204"/>
                <a:cs typeface="Arial" panose="020B0604020202020204"/>
              </a:rPr>
              <a:t>1</a:t>
            </a:r>
            <a:r>
              <a:rPr sz="1000" spc="-50" dirty="0">
                <a:latin typeface="Arial" panose="020B0604020202020204"/>
                <a:cs typeface="Arial" panose="020B0604020202020204"/>
              </a:rPr>
              <a:t> </a:t>
            </a:r>
            <a:r>
              <a:rPr sz="1000" spc="5" dirty="0">
                <a:latin typeface="楷体" panose="02010609060101010101" charset="-122"/>
                <a:cs typeface="楷体" panose="02010609060101010101" charset="-122"/>
              </a:rPr>
              <a:t>年提升</a:t>
            </a:r>
            <a:r>
              <a:rPr sz="1000" spc="-260" dirty="0">
                <a:latin typeface="楷体" panose="02010609060101010101" charset="-122"/>
                <a:cs typeface="楷体" panose="02010609060101010101" charset="-122"/>
              </a:rPr>
              <a:t> </a:t>
            </a:r>
            <a:r>
              <a:rPr sz="1000" spc="-10" dirty="0">
                <a:latin typeface="Arial" panose="020B0604020202020204"/>
                <a:cs typeface="Arial" panose="020B0604020202020204"/>
              </a:rPr>
              <a:t>1</a:t>
            </a:r>
            <a:r>
              <a:rPr sz="1000" spc="5" dirty="0">
                <a:latin typeface="Arial" panose="020B0604020202020204"/>
                <a:cs typeface="Arial" panose="020B0604020202020204"/>
              </a:rPr>
              <a:t>.</a:t>
            </a:r>
            <a:r>
              <a:rPr sz="1000" spc="-10" dirty="0">
                <a:latin typeface="Arial" panose="020B0604020202020204"/>
                <a:cs typeface="Arial" panose="020B0604020202020204"/>
              </a:rPr>
              <a:t>5</a:t>
            </a:r>
            <a:r>
              <a:rPr sz="1000" spc="5" dirty="0">
                <a:latin typeface="Arial" panose="020B0604020202020204"/>
                <a:cs typeface="Arial" panose="020B0604020202020204"/>
              </a:rPr>
              <a:t>/</a:t>
            </a:r>
            <a:r>
              <a:rPr sz="1000" spc="-10" dirty="0">
                <a:latin typeface="Arial" panose="020B0604020202020204"/>
                <a:cs typeface="Arial" panose="020B0604020202020204"/>
              </a:rPr>
              <a:t>4</a:t>
            </a:r>
            <a:r>
              <a:rPr sz="1000" spc="5" dirty="0">
                <a:latin typeface="Arial" panose="020B0604020202020204"/>
                <a:cs typeface="Arial" panose="020B0604020202020204"/>
              </a:rPr>
              <a:t>.</a:t>
            </a:r>
            <a:r>
              <a:rPr sz="1000" spc="-35" dirty="0">
                <a:latin typeface="Arial" panose="020B0604020202020204"/>
                <a:cs typeface="Arial" panose="020B0604020202020204"/>
              </a:rPr>
              <a:t>4</a:t>
            </a:r>
            <a:r>
              <a:rPr sz="1000" spc="5" dirty="0">
                <a:latin typeface="Arial" panose="020B0604020202020204"/>
                <a:cs typeface="Arial" panose="020B0604020202020204"/>
              </a:rPr>
              <a:t>/</a:t>
            </a:r>
            <a:r>
              <a:rPr sz="1000" spc="-10" dirty="0">
                <a:latin typeface="Arial" panose="020B0604020202020204"/>
                <a:cs typeface="Arial" panose="020B0604020202020204"/>
              </a:rPr>
              <a:t>1</a:t>
            </a:r>
            <a:r>
              <a:rPr sz="1000" spc="5" dirty="0">
                <a:latin typeface="Arial" panose="020B0604020202020204"/>
                <a:cs typeface="Arial" panose="020B0604020202020204"/>
              </a:rPr>
              <a:t>.</a:t>
            </a:r>
            <a:r>
              <a:rPr sz="1000" spc="-10" dirty="0">
                <a:latin typeface="Arial" panose="020B0604020202020204"/>
                <a:cs typeface="Arial" panose="020B0604020202020204"/>
              </a:rPr>
              <a:t>7</a:t>
            </a:r>
            <a:r>
              <a:rPr sz="1000" spc="-10" dirty="0">
                <a:latin typeface="Arial" panose="020B0604020202020204"/>
                <a:cs typeface="Arial" panose="020B0604020202020204"/>
              </a:rPr>
              <a:t>p</a:t>
            </a:r>
            <a:r>
              <a:rPr sz="1000" dirty="0">
                <a:latin typeface="Arial" panose="020B0604020202020204"/>
                <a:cs typeface="Arial" panose="020B0604020202020204"/>
              </a:rPr>
              <a:t>c</a:t>
            </a:r>
            <a:r>
              <a:rPr sz="1000" spc="-20" dirty="0">
                <a:latin typeface="Arial" panose="020B0604020202020204"/>
                <a:cs typeface="Arial" panose="020B0604020202020204"/>
              </a:rPr>
              <a:t>t</a:t>
            </a:r>
            <a:r>
              <a:rPr sz="1000" spc="-30" dirty="0">
                <a:latin typeface="楷体" panose="02010609060101010101" charset="-122"/>
                <a:cs typeface="楷体" panose="02010609060101010101" charset="-122"/>
              </a:rPr>
              <a:t>。从具体举措上，一方面龙头</a:t>
            </a:r>
            <a:r>
              <a:rPr sz="1000" spc="-50" dirty="0">
                <a:latin typeface="楷体" panose="02010609060101010101" charset="-122"/>
                <a:cs typeface="楷体" panose="02010609060101010101" charset="-122"/>
              </a:rPr>
              <a:t>为大单品选择符合品牌气质的代言人，如乌苏选择吴京彰显硬核调性，</a:t>
            </a:r>
            <a:r>
              <a:rPr sz="1000" spc="5" dirty="0">
                <a:latin typeface="Arial" panose="020B0604020202020204"/>
                <a:cs typeface="Arial" panose="020B0604020202020204"/>
              </a:rPr>
              <a:t>S</a:t>
            </a:r>
            <a:r>
              <a:rPr sz="1000" spc="-10" dirty="0">
                <a:latin typeface="Arial" panose="020B0604020202020204"/>
                <a:cs typeface="Arial" panose="020B0604020202020204"/>
              </a:rPr>
              <a:t>upe</a:t>
            </a:r>
            <a:r>
              <a:rPr sz="1000" dirty="0">
                <a:latin typeface="Arial" panose="020B0604020202020204"/>
                <a:cs typeface="Arial" panose="020B0604020202020204"/>
              </a:rPr>
              <a:t>rX</a:t>
            </a:r>
            <a:r>
              <a:rPr sz="1000" spc="-65" dirty="0">
                <a:latin typeface="Arial" panose="020B0604020202020204"/>
                <a:cs typeface="Arial" panose="020B0604020202020204"/>
              </a:rPr>
              <a:t> </a:t>
            </a:r>
            <a:r>
              <a:rPr sz="1000" dirty="0">
                <a:latin typeface="楷体" panose="02010609060101010101" charset="-122"/>
                <a:cs typeface="楷体" panose="02010609060101010101" charset="-122"/>
              </a:rPr>
              <a:t>则由王嘉尔、王一博等流量明星代言凸显潮流与年轻化风格；另一方面，场景化、故事化营销兴起，据</a:t>
            </a:r>
            <a:r>
              <a:rPr sz="1000" spc="-25" dirty="0">
                <a:latin typeface="楷体" panose="02010609060101010101" charset="-122"/>
                <a:cs typeface="楷体" panose="02010609060101010101" charset="-122"/>
              </a:rPr>
              <a:t>知萌咨询，多数消费者选择购买能体现自身生活态度或价值观</a:t>
            </a:r>
            <a:r>
              <a:rPr sz="1000" spc="5" dirty="0">
                <a:latin typeface="楷体" panose="02010609060101010101" charset="-122"/>
                <a:cs typeface="楷体" panose="02010609060101010101" charset="-122"/>
              </a:rPr>
              <a:t>（占</a:t>
            </a:r>
            <a:r>
              <a:rPr sz="1000" spc="-260" dirty="0">
                <a:latin typeface="楷体" panose="02010609060101010101" charset="-122"/>
                <a:cs typeface="楷体" panose="02010609060101010101" charset="-122"/>
              </a:rPr>
              <a:t> </a:t>
            </a:r>
            <a:r>
              <a:rPr sz="1000" spc="-10" dirty="0">
                <a:latin typeface="Arial" panose="020B0604020202020204"/>
                <a:cs typeface="Arial" panose="020B0604020202020204"/>
              </a:rPr>
              <a:t>46</a:t>
            </a:r>
            <a:r>
              <a:rPr sz="1000" spc="5" dirty="0">
                <a:latin typeface="Arial" panose="020B0604020202020204"/>
                <a:cs typeface="Arial" panose="020B0604020202020204"/>
              </a:rPr>
              <a:t>.</a:t>
            </a:r>
            <a:r>
              <a:rPr sz="1000" spc="-5" dirty="0">
                <a:latin typeface="Arial" panose="020B0604020202020204"/>
                <a:cs typeface="Arial" panose="020B0604020202020204"/>
              </a:rPr>
              <a:t>6%</a:t>
            </a:r>
            <a:r>
              <a:rPr sz="1000" spc="-500" dirty="0">
                <a:latin typeface="楷体" panose="02010609060101010101" charset="-122"/>
                <a:cs typeface="楷体" panose="02010609060101010101" charset="-122"/>
              </a:rPr>
              <a:t>）</a:t>
            </a:r>
            <a:r>
              <a:rPr sz="1000" spc="-20" dirty="0">
                <a:latin typeface="楷体" panose="02010609060101010101" charset="-122"/>
                <a:cs typeface="楷体" panose="02010609060101010101" charset="-122"/>
              </a:rPr>
              <a:t>、故事和内涵能激发共鸣的品牌</a:t>
            </a:r>
            <a:r>
              <a:rPr sz="1000" spc="5" dirty="0">
                <a:latin typeface="楷体" panose="02010609060101010101" charset="-122"/>
                <a:cs typeface="楷体" panose="02010609060101010101" charset="-122"/>
              </a:rPr>
              <a:t>（占</a:t>
            </a:r>
            <a:r>
              <a:rPr sz="1000" spc="-70" dirty="0">
                <a:latin typeface="楷体" panose="02010609060101010101" charset="-122"/>
                <a:cs typeface="楷体" panose="02010609060101010101" charset="-122"/>
              </a:rPr>
              <a:t> </a:t>
            </a:r>
            <a:r>
              <a:rPr sz="1000" spc="-10" dirty="0">
                <a:latin typeface="Arial" panose="020B0604020202020204"/>
                <a:cs typeface="Arial" panose="020B0604020202020204"/>
              </a:rPr>
              <a:t>45</a:t>
            </a:r>
            <a:r>
              <a:rPr sz="1000" spc="5" dirty="0">
                <a:latin typeface="Arial" panose="020B0604020202020204"/>
                <a:cs typeface="Arial" panose="020B0604020202020204"/>
              </a:rPr>
              <a:t>.</a:t>
            </a:r>
            <a:r>
              <a:rPr sz="1000" spc="-5" dirty="0">
                <a:latin typeface="Arial" panose="020B0604020202020204"/>
                <a:cs typeface="Arial" panose="020B0604020202020204"/>
              </a:rPr>
              <a:t>2%</a:t>
            </a:r>
            <a:r>
              <a:rPr sz="1000" spc="-500" dirty="0">
                <a:latin typeface="楷体" panose="02010609060101010101" charset="-122"/>
                <a:cs typeface="楷体" panose="02010609060101010101" charset="-122"/>
              </a:rPr>
              <a:t>）</a:t>
            </a:r>
            <a:r>
              <a:rPr sz="1000" spc="-20" dirty="0">
                <a:latin typeface="楷体" panose="02010609060101010101" charset="-122"/>
                <a:cs typeface="楷体" panose="02010609060101010101" charset="-122"/>
              </a:rPr>
              <a:t>，如匠心营造携手综艺《风味人间》强化高品质，</a:t>
            </a:r>
            <a:r>
              <a:rPr sz="1000" spc="-10" dirty="0">
                <a:latin typeface="Arial" panose="020B0604020202020204"/>
                <a:cs typeface="Arial" panose="020B0604020202020204"/>
              </a:rPr>
              <a:t>166</a:t>
            </a:r>
            <a:r>
              <a:rPr sz="1000" dirty="0">
                <a:latin typeface="Arial" panose="020B0604020202020204"/>
                <a:cs typeface="Arial" panose="020B0604020202020204"/>
              </a:rPr>
              <a:t>4</a:t>
            </a:r>
            <a:r>
              <a:rPr sz="1000" spc="-70" dirty="0">
                <a:latin typeface="Arial" panose="020B0604020202020204"/>
                <a:cs typeface="Arial" panose="020B0604020202020204"/>
              </a:rPr>
              <a:t>  </a:t>
            </a:r>
            <a:r>
              <a:rPr sz="1000" spc="5" dirty="0">
                <a:latin typeface="楷体" panose="02010609060101010101" charset="-122"/>
                <a:cs typeface="楷体" panose="02010609060101010101" charset="-122"/>
              </a:rPr>
              <a:t>则通</a:t>
            </a:r>
            <a:r>
              <a:rPr sz="1000" spc="-20" dirty="0">
                <a:latin typeface="楷体" panose="02010609060101010101" charset="-122"/>
                <a:cs typeface="楷体" panose="02010609060101010101" charset="-122"/>
              </a:rPr>
              <a:t>过法式晚宴等凸显法式精致优雅的生活态度。</a:t>
            </a:r>
            <a:endParaRPr sz="1000">
              <a:latin typeface="楷体" panose="02010609060101010101" charset="-122"/>
              <a:cs typeface="楷体" panose="02010609060101010101" charset="-122"/>
            </a:endParaRPr>
          </a:p>
        </p:txBody>
      </p:sp>
      <p:sp>
        <p:nvSpPr>
          <p:cNvPr id="4" name="object 4"/>
          <p:cNvSpPr txBox="1"/>
          <p:nvPr/>
        </p:nvSpPr>
        <p:spPr>
          <a:xfrm>
            <a:off x="542340" y="4066793"/>
            <a:ext cx="1515745" cy="146685"/>
          </a:xfrm>
          <a:prstGeom prst="rect">
            <a:avLst/>
          </a:prstGeom>
        </p:spPr>
        <p:txBody>
          <a:bodyPr vert="horz" wrap="square" lIns="0" tIns="11430" rIns="0" bIns="0" rtlCol="0">
            <a:spAutoFit/>
          </a:bodyPr>
          <a:lstStyle/>
          <a:p>
            <a:pPr marL="12700">
              <a:lnSpc>
                <a:spcPct val="100000"/>
              </a:lnSpc>
              <a:spcBef>
                <a:spcPts val="90"/>
              </a:spcBef>
            </a:pPr>
            <a:r>
              <a:rPr sz="800" b="1" dirty="0">
                <a:latin typeface="楷体" panose="02010609060101010101" charset="-122"/>
                <a:cs typeface="楷体" panose="02010609060101010101" charset="-122"/>
              </a:rPr>
              <a:t>图</a:t>
            </a:r>
            <a:r>
              <a:rPr sz="800" b="1" dirty="0">
                <a:latin typeface="楷体" panose="02010609060101010101" charset="-122"/>
                <a:cs typeface="楷体" panose="02010609060101010101" charset="-122"/>
              </a:rPr>
              <a:t>表</a:t>
            </a:r>
            <a:r>
              <a:rPr sz="800" b="1" dirty="0">
                <a:latin typeface="Arial" panose="020B0604020202020204"/>
                <a:cs typeface="Arial" panose="020B0604020202020204"/>
              </a:rPr>
              <a:t>17</a:t>
            </a:r>
            <a:r>
              <a:rPr sz="800" b="1" spc="-30" dirty="0">
                <a:latin typeface="楷体" panose="02010609060101010101" charset="-122"/>
                <a:cs typeface="楷体" panose="02010609060101010101" charset="-122"/>
              </a:rPr>
              <a:t>： 国内外龙头广告费用率</a:t>
            </a:r>
            <a:endParaRPr sz="800">
              <a:latin typeface="楷体" panose="02010609060101010101" charset="-122"/>
              <a:cs typeface="楷体" panose="02010609060101010101" charset="-122"/>
            </a:endParaRPr>
          </a:p>
        </p:txBody>
      </p:sp>
      <p:sp>
        <p:nvSpPr>
          <p:cNvPr id="5" name="object 5"/>
          <p:cNvSpPr txBox="1"/>
          <p:nvPr/>
        </p:nvSpPr>
        <p:spPr>
          <a:xfrm>
            <a:off x="3868928" y="4066793"/>
            <a:ext cx="1920875" cy="146685"/>
          </a:xfrm>
          <a:prstGeom prst="rect">
            <a:avLst/>
          </a:prstGeom>
        </p:spPr>
        <p:txBody>
          <a:bodyPr vert="horz" wrap="square" lIns="0" tIns="11430" rIns="0" bIns="0" rtlCol="0">
            <a:spAutoFit/>
          </a:bodyPr>
          <a:lstStyle/>
          <a:p>
            <a:pPr marL="12700">
              <a:lnSpc>
                <a:spcPct val="100000"/>
              </a:lnSpc>
              <a:spcBef>
                <a:spcPts val="90"/>
              </a:spcBef>
            </a:pPr>
            <a:r>
              <a:rPr sz="800" b="1" dirty="0">
                <a:latin typeface="楷体" panose="02010609060101010101" charset="-122"/>
                <a:cs typeface="楷体" panose="02010609060101010101" charset="-122"/>
              </a:rPr>
              <a:t>图</a:t>
            </a:r>
            <a:r>
              <a:rPr sz="800" b="1" dirty="0">
                <a:latin typeface="楷体" panose="02010609060101010101" charset="-122"/>
                <a:cs typeface="楷体" panose="02010609060101010101" charset="-122"/>
              </a:rPr>
              <a:t>表</a:t>
            </a:r>
            <a:r>
              <a:rPr sz="800" b="1" dirty="0">
                <a:latin typeface="Arial" panose="020B0604020202020204"/>
                <a:cs typeface="Arial" panose="020B0604020202020204"/>
              </a:rPr>
              <a:t>18</a:t>
            </a:r>
            <a:r>
              <a:rPr sz="800" b="1" spc="-15" dirty="0">
                <a:latin typeface="楷体" panose="02010609060101010101" charset="-122"/>
                <a:cs typeface="楷体" panose="02010609060101010101" charset="-122"/>
              </a:rPr>
              <a:t>： 高端化竞争下龙头强</a:t>
            </a:r>
            <a:r>
              <a:rPr sz="800" b="1" spc="-25" dirty="0">
                <a:latin typeface="楷体" panose="02010609060101010101" charset="-122"/>
                <a:cs typeface="楷体" panose="02010609060101010101" charset="-122"/>
              </a:rPr>
              <a:t>调</a:t>
            </a:r>
            <a:r>
              <a:rPr sz="800" b="1" spc="-25" dirty="0">
                <a:latin typeface="楷体" panose="02010609060101010101" charset="-122"/>
                <a:cs typeface="楷体" panose="02010609060101010101" charset="-122"/>
              </a:rPr>
              <a:t>精</a:t>
            </a:r>
            <a:r>
              <a:rPr sz="800" b="1" dirty="0">
                <a:latin typeface="楷体" panose="02010609060101010101" charset="-122"/>
                <a:cs typeface="楷体" panose="02010609060101010101" charset="-122"/>
              </a:rPr>
              <a:t>准</a:t>
            </a:r>
            <a:r>
              <a:rPr sz="800" b="1" spc="-25" dirty="0">
                <a:latin typeface="楷体" panose="02010609060101010101" charset="-122"/>
                <a:cs typeface="楷体" panose="02010609060101010101" charset="-122"/>
              </a:rPr>
              <a:t>营</a:t>
            </a:r>
            <a:r>
              <a:rPr sz="800" b="1" spc="-50" dirty="0">
                <a:latin typeface="楷体" panose="02010609060101010101" charset="-122"/>
                <a:cs typeface="楷体" panose="02010609060101010101" charset="-122"/>
              </a:rPr>
              <a:t>销</a:t>
            </a:r>
            <a:endParaRPr sz="800">
              <a:latin typeface="楷体" panose="02010609060101010101" charset="-122"/>
              <a:cs typeface="楷体" panose="02010609060101010101" charset="-122"/>
            </a:endParaRPr>
          </a:p>
        </p:txBody>
      </p:sp>
      <p:pic>
        <p:nvPicPr>
          <p:cNvPr id="6" name="object 6"/>
          <p:cNvPicPr/>
          <p:nvPr/>
        </p:nvPicPr>
        <p:blipFill>
          <a:blip r:embed="rId1" cstate="print"/>
          <a:stretch>
            <a:fillRect/>
          </a:stretch>
        </p:blipFill>
        <p:spPr>
          <a:xfrm>
            <a:off x="555040" y="4210558"/>
            <a:ext cx="3146805" cy="6095"/>
          </a:xfrm>
          <a:prstGeom prst="rect">
            <a:avLst/>
          </a:prstGeom>
        </p:spPr>
      </p:pic>
      <p:pic>
        <p:nvPicPr>
          <p:cNvPr id="7" name="object 7"/>
          <p:cNvPicPr/>
          <p:nvPr/>
        </p:nvPicPr>
        <p:blipFill>
          <a:blip r:embed="rId2" cstate="print"/>
          <a:stretch>
            <a:fillRect/>
          </a:stretch>
        </p:blipFill>
        <p:spPr>
          <a:xfrm>
            <a:off x="3881628" y="4210558"/>
            <a:ext cx="3146805" cy="6095"/>
          </a:xfrm>
          <a:prstGeom prst="rect">
            <a:avLst/>
          </a:prstGeom>
        </p:spPr>
      </p:pic>
      <p:sp>
        <p:nvSpPr>
          <p:cNvPr id="8" name="object 8"/>
          <p:cNvSpPr txBox="1"/>
          <p:nvPr/>
        </p:nvSpPr>
        <p:spPr>
          <a:xfrm>
            <a:off x="542340" y="6402070"/>
            <a:ext cx="1116965" cy="132080"/>
          </a:xfrm>
          <a:prstGeom prst="rect">
            <a:avLst/>
          </a:prstGeom>
        </p:spPr>
        <p:txBody>
          <a:bodyPr vert="horz" wrap="square" lIns="0" tIns="12065" rIns="0" bIns="0" rtlCol="0">
            <a:spAutoFit/>
          </a:bodyPr>
          <a:lstStyle/>
          <a:p>
            <a:pPr marL="12700">
              <a:lnSpc>
                <a:spcPct val="100000"/>
              </a:lnSpc>
              <a:spcBef>
                <a:spcPts val="95"/>
              </a:spcBef>
            </a:pPr>
            <a:r>
              <a:rPr sz="700" spc="-10" dirty="0">
                <a:solidFill>
                  <a:srgbClr val="7E7E7E"/>
                </a:solidFill>
                <a:latin typeface="楷体" panose="02010609060101010101" charset="-122"/>
                <a:cs typeface="楷体" panose="02010609060101010101" charset="-122"/>
              </a:rPr>
              <a:t>资</a:t>
            </a:r>
            <a:r>
              <a:rPr sz="700" spc="-10" dirty="0">
                <a:solidFill>
                  <a:srgbClr val="7E7E7E"/>
                </a:solidFill>
                <a:latin typeface="楷体" panose="02010609060101010101" charset="-122"/>
                <a:cs typeface="楷体" panose="02010609060101010101" charset="-122"/>
              </a:rPr>
              <a:t>料</a:t>
            </a:r>
            <a:r>
              <a:rPr sz="700" spc="-10" dirty="0">
                <a:solidFill>
                  <a:srgbClr val="7E7E7E"/>
                </a:solidFill>
                <a:latin typeface="楷体" panose="02010609060101010101" charset="-122"/>
                <a:cs typeface="楷体" panose="02010609060101010101" charset="-122"/>
              </a:rPr>
              <a:t>来源：</a:t>
            </a:r>
            <a:r>
              <a:rPr sz="700" spc="-10" dirty="0">
                <a:solidFill>
                  <a:srgbClr val="7E7E7E"/>
                </a:solidFill>
                <a:latin typeface="Arial" panose="020B0604020202020204"/>
                <a:cs typeface="Arial" panose="020B0604020202020204"/>
              </a:rPr>
              <a:t>Wind</a:t>
            </a:r>
            <a:r>
              <a:rPr sz="700" dirty="0">
                <a:solidFill>
                  <a:srgbClr val="7E7E7E"/>
                </a:solidFill>
                <a:latin typeface="楷体" panose="02010609060101010101" charset="-122"/>
                <a:cs typeface="楷体" panose="02010609060101010101" charset="-122"/>
              </a:rPr>
              <a:t>、</a:t>
            </a:r>
            <a:r>
              <a:rPr sz="700" spc="-10" dirty="0">
                <a:solidFill>
                  <a:srgbClr val="7E7E7E"/>
                </a:solidFill>
                <a:latin typeface="楷体" panose="02010609060101010101" charset="-122"/>
                <a:cs typeface="楷体" panose="02010609060101010101" charset="-122"/>
              </a:rPr>
              <a:t>华</a:t>
            </a:r>
            <a:r>
              <a:rPr sz="700" spc="-10" dirty="0">
                <a:solidFill>
                  <a:srgbClr val="7E7E7E"/>
                </a:solidFill>
                <a:latin typeface="楷体" panose="02010609060101010101" charset="-122"/>
                <a:cs typeface="楷体" panose="02010609060101010101" charset="-122"/>
              </a:rPr>
              <a:t>泰</a:t>
            </a:r>
            <a:r>
              <a:rPr sz="700" spc="-10" dirty="0">
                <a:solidFill>
                  <a:srgbClr val="7E7E7E"/>
                </a:solidFill>
                <a:latin typeface="楷体" panose="02010609060101010101" charset="-122"/>
                <a:cs typeface="楷体" panose="02010609060101010101" charset="-122"/>
              </a:rPr>
              <a:t>研</a:t>
            </a:r>
            <a:r>
              <a:rPr sz="700" spc="-50" dirty="0">
                <a:solidFill>
                  <a:srgbClr val="7E7E7E"/>
                </a:solidFill>
                <a:latin typeface="楷体" panose="02010609060101010101" charset="-122"/>
                <a:cs typeface="楷体" panose="02010609060101010101" charset="-122"/>
              </a:rPr>
              <a:t>究</a:t>
            </a:r>
            <a:endParaRPr sz="700">
              <a:latin typeface="楷体" panose="02010609060101010101" charset="-122"/>
              <a:cs typeface="楷体" panose="02010609060101010101" charset="-122"/>
            </a:endParaRPr>
          </a:p>
        </p:txBody>
      </p:sp>
      <p:sp>
        <p:nvSpPr>
          <p:cNvPr id="9" name="object 9"/>
          <p:cNvSpPr txBox="1"/>
          <p:nvPr/>
        </p:nvSpPr>
        <p:spPr>
          <a:xfrm>
            <a:off x="3868928" y="6402070"/>
            <a:ext cx="1269365" cy="132080"/>
          </a:xfrm>
          <a:prstGeom prst="rect">
            <a:avLst/>
          </a:prstGeom>
        </p:spPr>
        <p:txBody>
          <a:bodyPr vert="horz" wrap="square" lIns="0" tIns="12065" rIns="0" bIns="0" rtlCol="0">
            <a:spAutoFit/>
          </a:bodyPr>
          <a:lstStyle/>
          <a:p>
            <a:pPr marL="12700">
              <a:lnSpc>
                <a:spcPct val="100000"/>
              </a:lnSpc>
              <a:spcBef>
                <a:spcPts val="95"/>
              </a:spcBef>
            </a:pPr>
            <a:r>
              <a:rPr sz="700" spc="-10" dirty="0">
                <a:solidFill>
                  <a:srgbClr val="7E7E7E"/>
                </a:solidFill>
                <a:latin typeface="楷体" panose="02010609060101010101" charset="-122"/>
                <a:cs typeface="楷体" panose="02010609060101010101" charset="-122"/>
              </a:rPr>
              <a:t>资</a:t>
            </a:r>
            <a:r>
              <a:rPr sz="700" spc="-10" dirty="0">
                <a:solidFill>
                  <a:srgbClr val="7E7E7E"/>
                </a:solidFill>
                <a:latin typeface="楷体" panose="02010609060101010101" charset="-122"/>
                <a:cs typeface="楷体" panose="02010609060101010101" charset="-122"/>
              </a:rPr>
              <a:t>料</a:t>
            </a:r>
            <a:r>
              <a:rPr sz="700" dirty="0">
                <a:solidFill>
                  <a:srgbClr val="7E7E7E"/>
                </a:solidFill>
                <a:latin typeface="楷体" panose="02010609060101010101" charset="-122"/>
                <a:cs typeface="楷体" panose="02010609060101010101" charset="-122"/>
              </a:rPr>
              <a:t>来</a:t>
            </a:r>
            <a:r>
              <a:rPr sz="700" spc="-10" dirty="0">
                <a:solidFill>
                  <a:srgbClr val="7E7E7E"/>
                </a:solidFill>
                <a:latin typeface="楷体" panose="02010609060101010101" charset="-122"/>
                <a:cs typeface="楷体" panose="02010609060101010101" charset="-122"/>
              </a:rPr>
              <a:t>源</a:t>
            </a:r>
            <a:r>
              <a:rPr sz="700" spc="-10" dirty="0">
                <a:solidFill>
                  <a:srgbClr val="7E7E7E"/>
                </a:solidFill>
                <a:latin typeface="楷体" panose="02010609060101010101" charset="-122"/>
                <a:cs typeface="楷体" panose="02010609060101010101" charset="-122"/>
              </a:rPr>
              <a:t>：</a:t>
            </a:r>
            <a:r>
              <a:rPr sz="700" spc="-10" dirty="0">
                <a:solidFill>
                  <a:srgbClr val="7E7E7E"/>
                </a:solidFill>
                <a:latin typeface="楷体" panose="02010609060101010101" charset="-122"/>
                <a:cs typeface="楷体" panose="02010609060101010101" charset="-122"/>
              </a:rPr>
              <a:t>公</a:t>
            </a:r>
            <a:r>
              <a:rPr sz="700" spc="-10" dirty="0">
                <a:solidFill>
                  <a:srgbClr val="7E7E7E"/>
                </a:solidFill>
                <a:latin typeface="楷体" panose="02010609060101010101" charset="-122"/>
                <a:cs typeface="楷体" panose="02010609060101010101" charset="-122"/>
              </a:rPr>
              <a:t>司</a:t>
            </a:r>
            <a:r>
              <a:rPr sz="700" spc="-10" dirty="0">
                <a:solidFill>
                  <a:srgbClr val="7E7E7E"/>
                </a:solidFill>
                <a:latin typeface="楷体" panose="02010609060101010101" charset="-122"/>
                <a:cs typeface="楷体" panose="02010609060101010101" charset="-122"/>
              </a:rPr>
              <a:t>官</a:t>
            </a:r>
            <a:r>
              <a:rPr sz="700" spc="-5" dirty="0">
                <a:solidFill>
                  <a:srgbClr val="7E7E7E"/>
                </a:solidFill>
                <a:latin typeface="楷体" panose="02010609060101010101" charset="-122"/>
                <a:cs typeface="楷体" panose="02010609060101010101" charset="-122"/>
              </a:rPr>
              <a:t>网，</a:t>
            </a:r>
            <a:r>
              <a:rPr sz="700" spc="-10" dirty="0">
                <a:solidFill>
                  <a:srgbClr val="7E7E7E"/>
                </a:solidFill>
                <a:latin typeface="楷体" panose="02010609060101010101" charset="-122"/>
                <a:cs typeface="楷体" panose="02010609060101010101" charset="-122"/>
              </a:rPr>
              <a:t>华</a:t>
            </a:r>
            <a:r>
              <a:rPr sz="700" spc="-10" dirty="0">
                <a:solidFill>
                  <a:srgbClr val="7E7E7E"/>
                </a:solidFill>
                <a:latin typeface="楷体" panose="02010609060101010101" charset="-122"/>
                <a:cs typeface="楷体" panose="02010609060101010101" charset="-122"/>
              </a:rPr>
              <a:t>泰</a:t>
            </a:r>
            <a:r>
              <a:rPr sz="700" spc="-10" dirty="0">
                <a:solidFill>
                  <a:srgbClr val="7E7E7E"/>
                </a:solidFill>
                <a:latin typeface="楷体" panose="02010609060101010101" charset="-122"/>
                <a:cs typeface="楷体" panose="02010609060101010101" charset="-122"/>
              </a:rPr>
              <a:t>研</a:t>
            </a:r>
            <a:r>
              <a:rPr sz="700" spc="-50" dirty="0">
                <a:solidFill>
                  <a:srgbClr val="7E7E7E"/>
                </a:solidFill>
                <a:latin typeface="楷体" panose="02010609060101010101" charset="-122"/>
                <a:cs typeface="楷体" panose="02010609060101010101" charset="-122"/>
              </a:rPr>
              <a:t>究</a:t>
            </a:r>
            <a:endParaRPr sz="700">
              <a:latin typeface="楷体" panose="02010609060101010101" charset="-122"/>
              <a:cs typeface="楷体" panose="02010609060101010101" charset="-122"/>
            </a:endParaRPr>
          </a:p>
        </p:txBody>
      </p:sp>
      <p:pic>
        <p:nvPicPr>
          <p:cNvPr id="10" name="object 10"/>
          <p:cNvPicPr/>
          <p:nvPr/>
        </p:nvPicPr>
        <p:blipFill>
          <a:blip r:embed="rId1" cstate="print"/>
          <a:stretch>
            <a:fillRect/>
          </a:stretch>
        </p:blipFill>
        <p:spPr>
          <a:xfrm>
            <a:off x="555040" y="6396481"/>
            <a:ext cx="3146805" cy="6096"/>
          </a:xfrm>
          <a:prstGeom prst="rect">
            <a:avLst/>
          </a:prstGeom>
        </p:spPr>
      </p:pic>
      <p:pic>
        <p:nvPicPr>
          <p:cNvPr id="11" name="object 11"/>
          <p:cNvPicPr/>
          <p:nvPr/>
        </p:nvPicPr>
        <p:blipFill>
          <a:blip r:embed="rId2" cstate="print"/>
          <a:stretch>
            <a:fillRect/>
          </a:stretch>
        </p:blipFill>
        <p:spPr>
          <a:xfrm>
            <a:off x="3881628" y="6396481"/>
            <a:ext cx="3146805" cy="6096"/>
          </a:xfrm>
          <a:prstGeom prst="rect">
            <a:avLst/>
          </a:prstGeom>
        </p:spPr>
      </p:pic>
      <p:sp>
        <p:nvSpPr>
          <p:cNvPr id="12" name="object 12"/>
          <p:cNvSpPr txBox="1"/>
          <p:nvPr/>
        </p:nvSpPr>
        <p:spPr>
          <a:xfrm>
            <a:off x="1999869" y="6641033"/>
            <a:ext cx="5036820" cy="3096260"/>
          </a:xfrm>
          <a:prstGeom prst="rect">
            <a:avLst/>
          </a:prstGeom>
        </p:spPr>
        <p:txBody>
          <a:bodyPr vert="horz" wrap="square" lIns="0" tIns="60960" rIns="0" bIns="0" rtlCol="0">
            <a:spAutoFit/>
          </a:bodyPr>
          <a:lstStyle/>
          <a:p>
            <a:pPr marL="12700">
              <a:lnSpc>
                <a:spcPct val="100000"/>
              </a:lnSpc>
              <a:spcBef>
                <a:spcPts val="480"/>
              </a:spcBef>
            </a:pPr>
            <a:r>
              <a:rPr sz="1000" b="1" spc="-10" dirty="0">
                <a:solidFill>
                  <a:srgbClr val="003778"/>
                </a:solidFill>
                <a:latin typeface="楷体" panose="02010609060101010101" charset="-122"/>
                <a:cs typeface="楷体" panose="02010609060101010101" charset="-122"/>
              </a:rPr>
              <a:t>渠道：赋能经销商，发力新零售</a:t>
            </a:r>
            <a:endParaRPr sz="1000">
              <a:latin typeface="楷体" panose="02010609060101010101" charset="-122"/>
              <a:cs typeface="楷体" panose="02010609060101010101" charset="-122"/>
            </a:endParaRPr>
          </a:p>
          <a:p>
            <a:pPr marL="12700" marR="6985" algn="just">
              <a:lnSpc>
                <a:spcPct val="116000"/>
              </a:lnSpc>
              <a:spcBef>
                <a:spcPts val="190"/>
              </a:spcBef>
            </a:pPr>
            <a:r>
              <a:rPr sz="1000" b="1" spc="-25" dirty="0">
                <a:latin typeface="楷体" panose="02010609060101010101" charset="-122"/>
                <a:cs typeface="楷体" panose="02010609060101010101" charset="-122"/>
              </a:rPr>
              <a:t>啤酒销售渠道以深度分销为主，追求渠道扁平化</a:t>
            </a:r>
            <a:r>
              <a:rPr sz="1000" b="1" spc="-15" dirty="0">
                <a:latin typeface="Arial" panose="020B0604020202020204"/>
                <a:cs typeface="Arial" panose="020B0604020202020204"/>
              </a:rPr>
              <a:t>+</a:t>
            </a:r>
            <a:r>
              <a:rPr sz="1000" b="1" spc="-30" dirty="0">
                <a:latin typeface="楷体" panose="02010609060101010101" charset="-122"/>
                <a:cs typeface="楷体" panose="02010609060101010101" charset="-122"/>
              </a:rPr>
              <a:t>高周转以提高渠道商利润。</a:t>
            </a:r>
            <a:r>
              <a:rPr sz="1000" spc="-25" dirty="0">
                <a:latin typeface="楷体" panose="02010609060101010101" charset="-122"/>
                <a:cs typeface="楷体" panose="02010609060101010101" charset="-122"/>
              </a:rPr>
              <a:t>啤酒企业的渠</a:t>
            </a:r>
            <a:r>
              <a:rPr sz="1000" spc="-5" dirty="0">
                <a:latin typeface="楷体" panose="02010609060101010101" charset="-122"/>
                <a:cs typeface="楷体" panose="02010609060101010101" charset="-122"/>
              </a:rPr>
              <a:t>道模式以深度分销为主，一方面系啤酒尤其是低端啤酒的销售受运输半径的限制，抢量时</a:t>
            </a:r>
            <a:r>
              <a:rPr sz="1000" spc="-5" dirty="0">
                <a:latin typeface="楷体" panose="02010609060101010101" charset="-122"/>
                <a:cs typeface="楷体" panose="02010609060101010101" charset="-122"/>
              </a:rPr>
              <a:t>期需要广泛的渠道布局，各地渠道分销对经销商依赖性高；另一方面，终端拿走啤酒产业</a:t>
            </a:r>
            <a:r>
              <a:rPr sz="1000" spc="-5" dirty="0">
                <a:latin typeface="楷体" panose="02010609060101010101" charset="-122"/>
                <a:cs typeface="楷体" panose="02010609060101010101" charset="-122"/>
              </a:rPr>
              <a:t>链大部分利润，啤酒企业为提升渠道商的积极性，通过渠道扁平化来提升渠道利润以加强</a:t>
            </a:r>
            <a:r>
              <a:rPr sz="1000" spc="-5" dirty="0">
                <a:latin typeface="楷体" panose="02010609060101010101" charset="-122"/>
                <a:cs typeface="楷体" panose="02010609060101010101" charset="-122"/>
              </a:rPr>
              <a:t>绑定。在深度分销的模式下，经销商主要发挥配送与周转的功能，厂商对于终端的掌控能</a:t>
            </a:r>
            <a:r>
              <a:rPr sz="1000" spc="-30" dirty="0">
                <a:latin typeface="楷体" panose="02010609060101010101" charset="-122"/>
                <a:cs typeface="楷体" panose="02010609060101010101" charset="-122"/>
              </a:rPr>
              <a:t>力较强，经销商通过销售走量的大单品加速资金周转、提高收益率。</a:t>
            </a:r>
            <a:endParaRPr sz="1000">
              <a:latin typeface="楷体" panose="02010609060101010101" charset="-122"/>
              <a:cs typeface="楷体" panose="02010609060101010101" charset="-122"/>
            </a:endParaRPr>
          </a:p>
          <a:p>
            <a:pPr>
              <a:lnSpc>
                <a:spcPct val="100000"/>
              </a:lnSpc>
              <a:spcBef>
                <a:spcPts val="60"/>
              </a:spcBef>
            </a:pPr>
            <a:endParaRPr sz="1050">
              <a:latin typeface="楷体" panose="02010609060101010101" charset="-122"/>
              <a:cs typeface="楷体" panose="02010609060101010101" charset="-122"/>
            </a:endParaRPr>
          </a:p>
          <a:p>
            <a:pPr marL="12700" marR="5080" algn="just">
              <a:lnSpc>
                <a:spcPct val="117000"/>
              </a:lnSpc>
            </a:pPr>
            <a:r>
              <a:rPr sz="1000" b="1" dirty="0">
                <a:latin typeface="楷体" panose="02010609060101010101" charset="-122"/>
                <a:cs typeface="楷体" panose="02010609060101010101" charset="-122"/>
              </a:rPr>
              <a:t>高端化时代，赋能经销商，渠道模式更加灵活多元。从终端看，</a:t>
            </a:r>
            <a:r>
              <a:rPr sz="1000" dirty="0">
                <a:latin typeface="楷体" panose="02010609060101010101" charset="-122"/>
                <a:cs typeface="楷体" panose="02010609060101010101" charset="-122"/>
              </a:rPr>
              <a:t>高端与超高端啤酒产品在</a:t>
            </a:r>
            <a:r>
              <a:rPr sz="1000" spc="-20" dirty="0">
                <a:latin typeface="楷体" panose="02010609060101010101" charset="-122"/>
                <a:cs typeface="楷体" panose="02010609060101010101" charset="-122"/>
              </a:rPr>
              <a:t>现饮渠道的消费量占比更高，增速更快，据</a:t>
            </a:r>
            <a:r>
              <a:rPr sz="1000" spc="-160" dirty="0">
                <a:latin typeface="楷体" panose="02010609060101010101" charset="-122"/>
                <a:cs typeface="楷体" panose="02010609060101010101" charset="-122"/>
              </a:rPr>
              <a:t> </a:t>
            </a:r>
            <a:r>
              <a:rPr sz="1000" spc="10" dirty="0">
                <a:latin typeface="Arial" panose="020B0604020202020204"/>
                <a:cs typeface="Arial" panose="020B0604020202020204"/>
              </a:rPr>
              <a:t>G</a:t>
            </a:r>
            <a:r>
              <a:rPr sz="1000" spc="15" dirty="0">
                <a:latin typeface="Arial" panose="020B0604020202020204"/>
                <a:cs typeface="Arial" panose="020B0604020202020204"/>
              </a:rPr>
              <a:t>l</a:t>
            </a:r>
            <a:r>
              <a:rPr sz="1000" spc="-10" dirty="0">
                <a:latin typeface="Arial" panose="020B0604020202020204"/>
                <a:cs typeface="Arial" panose="020B0604020202020204"/>
              </a:rPr>
              <a:t>ob</a:t>
            </a:r>
            <a:r>
              <a:rPr sz="1000" spc="-35" dirty="0">
                <a:latin typeface="Arial" panose="020B0604020202020204"/>
                <a:cs typeface="Arial" panose="020B0604020202020204"/>
              </a:rPr>
              <a:t>a</a:t>
            </a:r>
            <a:r>
              <a:rPr sz="1000" dirty="0">
                <a:latin typeface="Arial" panose="020B0604020202020204"/>
                <a:cs typeface="Arial" panose="020B0604020202020204"/>
              </a:rPr>
              <a:t>l</a:t>
            </a:r>
            <a:r>
              <a:rPr sz="1000" spc="-20" dirty="0">
                <a:latin typeface="Arial" panose="020B0604020202020204"/>
                <a:cs typeface="Arial" panose="020B0604020202020204"/>
              </a:rPr>
              <a:t>  </a:t>
            </a:r>
            <a:r>
              <a:rPr sz="1000" spc="-5" dirty="0">
                <a:latin typeface="Arial" panose="020B0604020202020204"/>
                <a:cs typeface="Arial" panose="020B0604020202020204"/>
              </a:rPr>
              <a:t>D</a:t>
            </a:r>
            <a:r>
              <a:rPr sz="1000" spc="-10" dirty="0">
                <a:latin typeface="Arial" panose="020B0604020202020204"/>
                <a:cs typeface="Arial" panose="020B0604020202020204"/>
              </a:rPr>
              <a:t>a</a:t>
            </a:r>
            <a:r>
              <a:rPr sz="1000" spc="-20" dirty="0">
                <a:latin typeface="Arial" panose="020B0604020202020204"/>
                <a:cs typeface="Arial" panose="020B0604020202020204"/>
              </a:rPr>
              <a:t>t</a:t>
            </a:r>
            <a:r>
              <a:rPr sz="1000" spc="-10" dirty="0">
                <a:latin typeface="Arial" panose="020B0604020202020204"/>
                <a:cs typeface="Arial" panose="020B0604020202020204"/>
              </a:rPr>
              <a:t>a</a:t>
            </a:r>
            <a:r>
              <a:rPr sz="1000" spc="5" dirty="0">
                <a:latin typeface="楷体" panose="02010609060101010101" charset="-122"/>
                <a:cs typeface="楷体" panose="02010609060101010101" charset="-122"/>
              </a:rPr>
              <a:t>，</a:t>
            </a:r>
            <a:r>
              <a:rPr sz="1000" spc="-10" dirty="0">
                <a:latin typeface="Arial" panose="020B0604020202020204"/>
                <a:cs typeface="Arial" panose="020B0604020202020204"/>
              </a:rPr>
              <a:t>201</a:t>
            </a:r>
            <a:r>
              <a:rPr sz="1000" dirty="0">
                <a:latin typeface="Arial" panose="020B0604020202020204"/>
                <a:cs typeface="Arial" panose="020B0604020202020204"/>
              </a:rPr>
              <a:t>8</a:t>
            </a:r>
            <a:r>
              <a:rPr sz="1000" spc="70" dirty="0">
                <a:latin typeface="Arial" panose="020B0604020202020204"/>
                <a:cs typeface="Arial" panose="020B0604020202020204"/>
              </a:rPr>
              <a:t> </a:t>
            </a:r>
            <a:r>
              <a:rPr sz="1000" spc="-15" dirty="0">
                <a:latin typeface="楷体" panose="02010609060101010101" charset="-122"/>
                <a:cs typeface="楷体" panose="02010609060101010101" charset="-122"/>
              </a:rPr>
              <a:t>年我国高端啤酒在餐饮渠道消费量</a:t>
            </a:r>
            <a:r>
              <a:rPr sz="1000" spc="-260" dirty="0">
                <a:latin typeface="楷体" panose="02010609060101010101" charset="-122"/>
                <a:cs typeface="楷体" panose="02010609060101010101" charset="-122"/>
              </a:rPr>
              <a:t> </a:t>
            </a:r>
            <a:r>
              <a:rPr sz="1000" spc="-10" dirty="0">
                <a:latin typeface="Arial" panose="020B0604020202020204"/>
                <a:cs typeface="Arial" panose="020B0604020202020204"/>
              </a:rPr>
              <a:t>64</a:t>
            </a:r>
            <a:r>
              <a:rPr sz="1000" dirty="0">
                <a:latin typeface="Arial" panose="020B0604020202020204"/>
                <a:cs typeface="Arial" panose="020B0604020202020204"/>
              </a:rPr>
              <a:t>5</a:t>
            </a:r>
            <a:r>
              <a:rPr sz="1000" spc="-45" dirty="0">
                <a:latin typeface="Arial" panose="020B0604020202020204"/>
                <a:cs typeface="Arial" panose="020B0604020202020204"/>
              </a:rPr>
              <a:t> </a:t>
            </a:r>
            <a:r>
              <a:rPr sz="1000" spc="-40" dirty="0">
                <a:latin typeface="楷体" panose="02010609060101010101" charset="-122"/>
                <a:cs typeface="楷体" panose="02010609060101010101" charset="-122"/>
              </a:rPr>
              <a:t>万千升，占高端啤酒整体消费量的</a:t>
            </a:r>
            <a:r>
              <a:rPr sz="1000" spc="-260" dirty="0">
                <a:latin typeface="楷体" panose="02010609060101010101" charset="-122"/>
                <a:cs typeface="楷体" panose="02010609060101010101" charset="-122"/>
              </a:rPr>
              <a:t> </a:t>
            </a:r>
            <a:r>
              <a:rPr sz="1000" spc="-10" dirty="0">
                <a:latin typeface="Arial" panose="020B0604020202020204"/>
                <a:cs typeface="Arial" panose="020B0604020202020204"/>
              </a:rPr>
              <a:t>80</a:t>
            </a:r>
            <a:r>
              <a:rPr sz="1000" spc="5" dirty="0">
                <a:latin typeface="Arial" panose="020B0604020202020204"/>
                <a:cs typeface="Arial" panose="020B0604020202020204"/>
              </a:rPr>
              <a:t>.</a:t>
            </a:r>
            <a:r>
              <a:rPr sz="1000" spc="-10" dirty="0">
                <a:latin typeface="Arial" panose="020B0604020202020204"/>
                <a:cs typeface="Arial" panose="020B0604020202020204"/>
              </a:rPr>
              <a:t>3</a:t>
            </a:r>
            <a:r>
              <a:rPr sz="1000" spc="-30" dirty="0">
                <a:latin typeface="Arial" panose="020B0604020202020204"/>
                <a:cs typeface="Arial" panose="020B0604020202020204"/>
              </a:rPr>
              <a:t>%</a:t>
            </a:r>
            <a:r>
              <a:rPr sz="1000" spc="-75" dirty="0">
                <a:latin typeface="楷体" panose="02010609060101010101" charset="-122"/>
                <a:cs typeface="楷体" panose="02010609060101010101" charset="-122"/>
              </a:rPr>
              <a:t>，预计</a:t>
            </a:r>
            <a:r>
              <a:rPr sz="1000" spc="-260" dirty="0">
                <a:latin typeface="楷体" panose="02010609060101010101" charset="-122"/>
                <a:cs typeface="楷体" panose="02010609060101010101" charset="-122"/>
              </a:rPr>
              <a:t> </a:t>
            </a:r>
            <a:r>
              <a:rPr sz="1000" spc="-10" dirty="0">
                <a:latin typeface="Arial" panose="020B0604020202020204"/>
                <a:cs typeface="Arial" panose="020B0604020202020204"/>
              </a:rPr>
              <a:t>2019</a:t>
            </a:r>
            <a:r>
              <a:rPr sz="1000" spc="10" dirty="0">
                <a:latin typeface="Arial" panose="020B0604020202020204"/>
                <a:cs typeface="Arial" panose="020B0604020202020204"/>
              </a:rPr>
              <a:t>~</a:t>
            </a:r>
            <a:r>
              <a:rPr sz="1000" spc="-10" dirty="0">
                <a:latin typeface="Arial" panose="020B0604020202020204"/>
                <a:cs typeface="Arial" panose="020B0604020202020204"/>
              </a:rPr>
              <a:t>202</a:t>
            </a:r>
            <a:r>
              <a:rPr sz="1000" dirty="0">
                <a:latin typeface="Arial" panose="020B0604020202020204"/>
                <a:cs typeface="Arial" panose="020B0604020202020204"/>
              </a:rPr>
              <a:t>3</a:t>
            </a:r>
            <a:r>
              <a:rPr sz="1000" spc="-50" dirty="0">
                <a:latin typeface="Arial" panose="020B0604020202020204"/>
                <a:cs typeface="Arial" panose="020B0604020202020204"/>
              </a:rPr>
              <a:t> </a:t>
            </a:r>
            <a:r>
              <a:rPr sz="1000" spc="65" dirty="0">
                <a:latin typeface="楷体" panose="02010609060101010101" charset="-122"/>
                <a:cs typeface="楷体" panose="02010609060101010101" charset="-122"/>
              </a:rPr>
              <a:t>年消费量</a:t>
            </a:r>
            <a:r>
              <a:rPr sz="1000" spc="-5" dirty="0">
                <a:latin typeface="Arial" panose="020B0604020202020204"/>
                <a:cs typeface="Arial" panose="020B0604020202020204"/>
              </a:rPr>
              <a:t>C</a:t>
            </a:r>
            <a:r>
              <a:rPr sz="1000" spc="-20" dirty="0">
                <a:latin typeface="Arial" panose="020B0604020202020204"/>
                <a:cs typeface="Arial" panose="020B0604020202020204"/>
              </a:rPr>
              <a:t>A</a:t>
            </a:r>
            <a:r>
              <a:rPr sz="1000" spc="10" dirty="0">
                <a:latin typeface="Arial" panose="020B0604020202020204"/>
                <a:cs typeface="Arial" panose="020B0604020202020204"/>
              </a:rPr>
              <a:t>G</a:t>
            </a:r>
            <a:r>
              <a:rPr sz="1000" spc="5" dirty="0">
                <a:latin typeface="Arial" panose="020B0604020202020204"/>
                <a:cs typeface="Arial" panose="020B0604020202020204"/>
              </a:rPr>
              <a:t>R</a:t>
            </a:r>
            <a:r>
              <a:rPr sz="1000" spc="5" dirty="0">
                <a:latin typeface="楷体" panose="02010609060101010101" charset="-122"/>
                <a:cs typeface="楷体" panose="02010609060101010101" charset="-122"/>
              </a:rPr>
              <a:t>为</a:t>
            </a:r>
            <a:r>
              <a:rPr sz="1000" spc="-140" dirty="0">
                <a:latin typeface="楷体" panose="02010609060101010101" charset="-122"/>
                <a:cs typeface="楷体" panose="02010609060101010101" charset="-122"/>
              </a:rPr>
              <a:t> </a:t>
            </a:r>
            <a:r>
              <a:rPr sz="1000" spc="-10" dirty="0">
                <a:latin typeface="Arial" panose="020B0604020202020204"/>
                <a:cs typeface="Arial" panose="020B0604020202020204"/>
              </a:rPr>
              <a:t>5</a:t>
            </a:r>
            <a:r>
              <a:rPr sz="1000" spc="5" dirty="0">
                <a:latin typeface="Arial" panose="020B0604020202020204"/>
                <a:cs typeface="Arial" panose="020B0604020202020204"/>
              </a:rPr>
              <a:t>.</a:t>
            </a:r>
            <a:r>
              <a:rPr sz="1000" spc="-5" dirty="0">
                <a:latin typeface="Arial" panose="020B0604020202020204"/>
                <a:cs typeface="Arial" panose="020B0604020202020204"/>
              </a:rPr>
              <a:t>3%</a:t>
            </a:r>
            <a:r>
              <a:rPr sz="1000" spc="-5" dirty="0">
                <a:latin typeface="楷体" panose="02010609060101010101" charset="-122"/>
                <a:cs typeface="楷体" panose="02010609060101010101" charset="-122"/>
              </a:rPr>
              <a:t>，高于零售端</a:t>
            </a:r>
            <a:r>
              <a:rPr sz="1000" spc="5" dirty="0">
                <a:latin typeface="楷体" panose="02010609060101010101" charset="-122"/>
                <a:cs typeface="楷体" panose="02010609060101010101" charset="-122"/>
              </a:rPr>
              <a:t>（</a:t>
            </a:r>
            <a:r>
              <a:rPr sz="1000" spc="-35" dirty="0">
                <a:latin typeface="Arial" panose="020B0604020202020204"/>
                <a:cs typeface="Arial" panose="020B0604020202020204"/>
              </a:rPr>
              <a:t>3</a:t>
            </a:r>
            <a:r>
              <a:rPr sz="1000" spc="5" dirty="0">
                <a:latin typeface="Arial" panose="020B0604020202020204"/>
                <a:cs typeface="Arial" panose="020B0604020202020204"/>
              </a:rPr>
              <a:t>.</a:t>
            </a:r>
            <a:r>
              <a:rPr sz="1000" spc="-5" dirty="0">
                <a:latin typeface="Arial" panose="020B0604020202020204"/>
                <a:cs typeface="Arial" panose="020B0604020202020204"/>
              </a:rPr>
              <a:t>3%</a:t>
            </a:r>
            <a:r>
              <a:rPr sz="1000" spc="-500" dirty="0">
                <a:latin typeface="楷体" panose="02010609060101010101" charset="-122"/>
                <a:cs typeface="楷体" panose="02010609060101010101" charset="-122"/>
              </a:rPr>
              <a:t>）</a:t>
            </a:r>
            <a:r>
              <a:rPr sz="1000" spc="-20" dirty="0">
                <a:latin typeface="楷体" panose="02010609060101010101" charset="-122"/>
                <a:cs typeface="楷体" panose="02010609060101010101" charset="-122"/>
              </a:rPr>
              <a:t>，相对零售渠道的销售，夜店、连锁餐厅为代表的餐饮消费场景中，消费者注重品牌调性及服务而价格敏感性较低，贡献了高端啤酒主要的消费量与</a:t>
            </a:r>
            <a:r>
              <a:rPr sz="1000" spc="-50" dirty="0">
                <a:latin typeface="楷体" panose="02010609060101010101" charset="-122"/>
                <a:cs typeface="楷体" panose="02010609060101010101" charset="-122"/>
              </a:rPr>
              <a:t>消费增量；</a:t>
            </a:r>
            <a:r>
              <a:rPr sz="1000" b="1" dirty="0">
                <a:latin typeface="楷体" panose="02010609060101010101" charset="-122"/>
                <a:cs typeface="楷体" panose="02010609060101010101" charset="-122"/>
              </a:rPr>
              <a:t>从渠道运作上看</a:t>
            </a:r>
            <a:r>
              <a:rPr sz="1000" spc="-45" dirty="0">
                <a:latin typeface="楷体" panose="02010609060101010101" charset="-122"/>
                <a:cs typeface="楷体" panose="02010609060101010101" charset="-122"/>
              </a:rPr>
              <a:t>，高端啤酒销售注重通过终端营销活动</a:t>
            </a:r>
            <a:r>
              <a:rPr sz="1000" spc="-20" dirty="0">
                <a:latin typeface="楷体" panose="02010609060101010101" charset="-122"/>
                <a:cs typeface="楷体" panose="02010609060101010101" charset="-122"/>
              </a:rPr>
              <a:t>（</a:t>
            </a:r>
            <a:r>
              <a:rPr sz="1000" spc="-30" dirty="0">
                <a:latin typeface="楷体" panose="02010609060101010101" charset="-122"/>
                <a:cs typeface="楷体" panose="02010609060101010101" charset="-122"/>
              </a:rPr>
              <a:t>如品鉴、场景化活动、赠酒等）</a:t>
            </a:r>
            <a:r>
              <a:rPr sz="1000" spc="-25" dirty="0">
                <a:latin typeface="楷体" panose="02010609060101010101" charset="-122"/>
                <a:cs typeface="楷体" panose="02010609060101010101" charset="-122"/>
              </a:rPr>
              <a:t>来培育消费端拉力，而非低档啤酒销售所推崇的广铺货、高周转模式。</a:t>
            </a:r>
            <a:r>
              <a:rPr sz="1000" b="1" spc="5" dirty="0">
                <a:latin typeface="楷体" panose="02010609060101010101" charset="-122"/>
                <a:cs typeface="楷体" panose="02010609060101010101" charset="-122"/>
              </a:rPr>
              <a:t>高端化对</a:t>
            </a:r>
            <a:r>
              <a:rPr sz="1000" b="1" dirty="0">
                <a:latin typeface="楷体" panose="02010609060101010101" charset="-122"/>
                <a:cs typeface="楷体" panose="02010609060101010101" charset="-122"/>
              </a:rPr>
              <a:t>于经销商在高端餐饮等终端抢占以及高端产品的运营能力提出更高要求，我们认为赋能经</a:t>
            </a:r>
            <a:r>
              <a:rPr sz="1000" b="1" spc="-20" dirty="0">
                <a:latin typeface="楷体" panose="02010609060101010101" charset="-122"/>
                <a:cs typeface="楷体" panose="02010609060101010101" charset="-122"/>
              </a:rPr>
              <a:t>销商是核心，不同企业渠道模式呈现灵活化与多元化的特征。</a:t>
            </a:r>
            <a:endParaRPr sz="1000">
              <a:latin typeface="楷体" panose="02010609060101010101" charset="-122"/>
              <a:cs typeface="楷体" panose="02010609060101010101" charset="-122"/>
            </a:endParaRPr>
          </a:p>
        </p:txBody>
      </p:sp>
      <p:pic>
        <p:nvPicPr>
          <p:cNvPr id="13" name="object 13"/>
          <p:cNvPicPr/>
          <p:nvPr/>
        </p:nvPicPr>
        <p:blipFill>
          <a:blip r:embed="rId3" cstate="print"/>
          <a:stretch>
            <a:fillRect/>
          </a:stretch>
        </p:blipFill>
        <p:spPr>
          <a:xfrm>
            <a:off x="752538" y="4393831"/>
            <a:ext cx="2852610" cy="1778749"/>
          </a:xfrm>
          <a:prstGeom prst="rect">
            <a:avLst/>
          </a:prstGeom>
        </p:spPr>
      </p:pic>
      <p:sp>
        <p:nvSpPr>
          <p:cNvPr id="14" name="object 14"/>
          <p:cNvSpPr txBox="1"/>
          <p:nvPr/>
        </p:nvSpPr>
        <p:spPr>
          <a:xfrm>
            <a:off x="561848" y="4776596"/>
            <a:ext cx="153035" cy="1428750"/>
          </a:xfrm>
          <a:prstGeom prst="rect">
            <a:avLst/>
          </a:prstGeom>
        </p:spPr>
        <p:txBody>
          <a:bodyPr vert="horz" wrap="square" lIns="0" tIns="12065" rIns="0" bIns="0" rtlCol="0">
            <a:spAutoFit/>
          </a:bodyPr>
          <a:lstStyle/>
          <a:p>
            <a:pPr marL="12700">
              <a:lnSpc>
                <a:spcPct val="100000"/>
              </a:lnSpc>
              <a:spcBef>
                <a:spcPts val="95"/>
              </a:spcBef>
            </a:pPr>
            <a:r>
              <a:rPr sz="700" spc="-25" dirty="0">
                <a:latin typeface="Arial" panose="020B0604020202020204"/>
                <a:cs typeface="Arial" panose="020B0604020202020204"/>
              </a:rPr>
              <a:t>7%</a:t>
            </a:r>
            <a:endParaRPr sz="700">
              <a:latin typeface="Arial" panose="020B0604020202020204"/>
              <a:cs typeface="Arial" panose="020B0604020202020204"/>
            </a:endParaRPr>
          </a:p>
          <a:p>
            <a:pPr marL="12700">
              <a:lnSpc>
                <a:spcPct val="100000"/>
              </a:lnSpc>
              <a:spcBef>
                <a:spcPts val="620"/>
              </a:spcBef>
            </a:pPr>
            <a:r>
              <a:rPr sz="700" spc="-25" dirty="0">
                <a:latin typeface="Arial" panose="020B0604020202020204"/>
                <a:cs typeface="Arial" panose="020B0604020202020204"/>
              </a:rPr>
              <a:t>6%</a:t>
            </a:r>
            <a:endParaRPr sz="700">
              <a:latin typeface="Arial" panose="020B0604020202020204"/>
              <a:cs typeface="Arial" panose="020B0604020202020204"/>
            </a:endParaRPr>
          </a:p>
          <a:p>
            <a:pPr marL="12700">
              <a:lnSpc>
                <a:spcPct val="100000"/>
              </a:lnSpc>
              <a:spcBef>
                <a:spcPts val="620"/>
              </a:spcBef>
            </a:pPr>
            <a:r>
              <a:rPr sz="700" spc="-25" dirty="0">
                <a:latin typeface="Arial" panose="020B0604020202020204"/>
                <a:cs typeface="Arial" panose="020B0604020202020204"/>
              </a:rPr>
              <a:t>5%</a:t>
            </a:r>
            <a:endParaRPr sz="700">
              <a:latin typeface="Arial" panose="020B0604020202020204"/>
              <a:cs typeface="Arial" panose="020B0604020202020204"/>
            </a:endParaRPr>
          </a:p>
          <a:p>
            <a:pPr marL="12700">
              <a:lnSpc>
                <a:spcPct val="100000"/>
              </a:lnSpc>
              <a:spcBef>
                <a:spcPts val="615"/>
              </a:spcBef>
            </a:pPr>
            <a:r>
              <a:rPr sz="700" spc="-25" dirty="0">
                <a:latin typeface="Arial" panose="020B0604020202020204"/>
                <a:cs typeface="Arial" panose="020B0604020202020204"/>
              </a:rPr>
              <a:t>4%</a:t>
            </a:r>
            <a:endParaRPr sz="700">
              <a:latin typeface="Arial" panose="020B0604020202020204"/>
              <a:cs typeface="Arial" panose="020B0604020202020204"/>
            </a:endParaRPr>
          </a:p>
          <a:p>
            <a:pPr marL="12700">
              <a:lnSpc>
                <a:spcPct val="100000"/>
              </a:lnSpc>
              <a:spcBef>
                <a:spcPts val="620"/>
              </a:spcBef>
            </a:pPr>
            <a:r>
              <a:rPr sz="700" spc="-25" dirty="0">
                <a:latin typeface="Arial" panose="020B0604020202020204"/>
                <a:cs typeface="Arial" panose="020B0604020202020204"/>
              </a:rPr>
              <a:t>3%</a:t>
            </a:r>
            <a:endParaRPr sz="700">
              <a:latin typeface="Arial" panose="020B0604020202020204"/>
              <a:cs typeface="Arial" panose="020B0604020202020204"/>
            </a:endParaRPr>
          </a:p>
          <a:p>
            <a:pPr marL="12700">
              <a:lnSpc>
                <a:spcPct val="100000"/>
              </a:lnSpc>
              <a:spcBef>
                <a:spcPts val="620"/>
              </a:spcBef>
            </a:pPr>
            <a:r>
              <a:rPr sz="700" spc="-25" dirty="0">
                <a:latin typeface="Arial" panose="020B0604020202020204"/>
                <a:cs typeface="Arial" panose="020B0604020202020204"/>
              </a:rPr>
              <a:t>2%</a:t>
            </a:r>
            <a:endParaRPr sz="700">
              <a:latin typeface="Arial" panose="020B0604020202020204"/>
              <a:cs typeface="Arial" panose="020B0604020202020204"/>
            </a:endParaRPr>
          </a:p>
          <a:p>
            <a:pPr marL="12700">
              <a:lnSpc>
                <a:spcPct val="100000"/>
              </a:lnSpc>
              <a:spcBef>
                <a:spcPts val="615"/>
              </a:spcBef>
            </a:pPr>
            <a:r>
              <a:rPr sz="700" spc="-25" dirty="0">
                <a:latin typeface="Arial" panose="020B0604020202020204"/>
                <a:cs typeface="Arial" panose="020B0604020202020204"/>
              </a:rPr>
              <a:t>1%</a:t>
            </a:r>
            <a:endParaRPr sz="700">
              <a:latin typeface="Arial" panose="020B0604020202020204"/>
              <a:cs typeface="Arial" panose="020B0604020202020204"/>
            </a:endParaRPr>
          </a:p>
          <a:p>
            <a:pPr marL="12700">
              <a:lnSpc>
                <a:spcPct val="100000"/>
              </a:lnSpc>
              <a:spcBef>
                <a:spcPts val="620"/>
              </a:spcBef>
            </a:pPr>
            <a:r>
              <a:rPr sz="700" spc="-25" dirty="0">
                <a:latin typeface="Arial" panose="020B0604020202020204"/>
                <a:cs typeface="Arial" panose="020B0604020202020204"/>
              </a:rPr>
              <a:t>0%</a:t>
            </a:r>
            <a:endParaRPr sz="700">
              <a:latin typeface="Arial" panose="020B0604020202020204"/>
              <a:cs typeface="Arial" panose="020B0604020202020204"/>
            </a:endParaRPr>
          </a:p>
        </p:txBody>
      </p:sp>
      <p:sp>
        <p:nvSpPr>
          <p:cNvPr id="15" name="object 15"/>
          <p:cNvSpPr txBox="1"/>
          <p:nvPr/>
        </p:nvSpPr>
        <p:spPr>
          <a:xfrm>
            <a:off x="561848" y="4406264"/>
            <a:ext cx="152400" cy="316865"/>
          </a:xfrm>
          <a:prstGeom prst="rect">
            <a:avLst/>
          </a:prstGeom>
        </p:spPr>
        <p:txBody>
          <a:bodyPr vert="horz" wrap="square" lIns="0" tIns="12065" rIns="0" bIns="0" rtlCol="0">
            <a:spAutoFit/>
          </a:bodyPr>
          <a:lstStyle/>
          <a:p>
            <a:pPr marL="12700">
              <a:lnSpc>
                <a:spcPct val="100000"/>
              </a:lnSpc>
              <a:spcBef>
                <a:spcPts val="95"/>
              </a:spcBef>
            </a:pPr>
            <a:r>
              <a:rPr sz="700" spc="-25" dirty="0">
                <a:latin typeface="Arial" panose="020B0604020202020204"/>
                <a:cs typeface="Arial" panose="020B0604020202020204"/>
              </a:rPr>
              <a:t>9%</a:t>
            </a:r>
            <a:endParaRPr sz="700">
              <a:latin typeface="Arial" panose="020B0604020202020204"/>
              <a:cs typeface="Arial" panose="020B0604020202020204"/>
            </a:endParaRPr>
          </a:p>
          <a:p>
            <a:pPr marL="12700">
              <a:lnSpc>
                <a:spcPct val="100000"/>
              </a:lnSpc>
              <a:spcBef>
                <a:spcPts val="615"/>
              </a:spcBef>
            </a:pPr>
            <a:r>
              <a:rPr sz="700" spc="-25" dirty="0">
                <a:latin typeface="Arial" panose="020B0604020202020204"/>
                <a:cs typeface="Arial" panose="020B0604020202020204"/>
              </a:rPr>
              <a:t>8%</a:t>
            </a:r>
            <a:endParaRPr sz="700">
              <a:latin typeface="Arial" panose="020B0604020202020204"/>
              <a:cs typeface="Arial" panose="020B0604020202020204"/>
            </a:endParaRPr>
          </a:p>
        </p:txBody>
      </p:sp>
      <p:sp>
        <p:nvSpPr>
          <p:cNvPr id="16" name="object 16"/>
          <p:cNvSpPr txBox="1"/>
          <p:nvPr/>
        </p:nvSpPr>
        <p:spPr>
          <a:xfrm>
            <a:off x="1059586" y="6188455"/>
            <a:ext cx="382905" cy="132080"/>
          </a:xfrm>
          <a:prstGeom prst="rect">
            <a:avLst/>
          </a:prstGeom>
        </p:spPr>
        <p:txBody>
          <a:bodyPr vert="horz" wrap="square" lIns="0" tIns="12065" rIns="0" bIns="0" rtlCol="0">
            <a:spAutoFit/>
          </a:bodyPr>
          <a:lstStyle/>
          <a:p>
            <a:pPr marL="12700">
              <a:lnSpc>
                <a:spcPct val="100000"/>
              </a:lnSpc>
              <a:spcBef>
                <a:spcPts val="95"/>
              </a:spcBef>
            </a:pPr>
            <a:r>
              <a:rPr sz="700" spc="-5" dirty="0">
                <a:latin typeface="楷体" panose="02010609060101010101" charset="-122"/>
                <a:cs typeface="楷体" panose="02010609060101010101" charset="-122"/>
              </a:rPr>
              <a:t>青岛</a:t>
            </a:r>
            <a:r>
              <a:rPr sz="700" spc="-10" dirty="0">
                <a:latin typeface="楷体" panose="02010609060101010101" charset="-122"/>
                <a:cs typeface="楷体" panose="02010609060101010101" charset="-122"/>
              </a:rPr>
              <a:t>啤</a:t>
            </a:r>
            <a:r>
              <a:rPr sz="700" spc="-50" dirty="0">
                <a:latin typeface="楷体" panose="02010609060101010101" charset="-122"/>
                <a:cs typeface="楷体" panose="02010609060101010101" charset="-122"/>
              </a:rPr>
              <a:t>酒</a:t>
            </a:r>
            <a:endParaRPr sz="700">
              <a:latin typeface="楷体" panose="02010609060101010101" charset="-122"/>
              <a:cs typeface="楷体" panose="02010609060101010101" charset="-122"/>
            </a:endParaRPr>
          </a:p>
        </p:txBody>
      </p:sp>
      <p:sp>
        <p:nvSpPr>
          <p:cNvPr id="17" name="object 17"/>
          <p:cNvSpPr txBox="1"/>
          <p:nvPr/>
        </p:nvSpPr>
        <p:spPr>
          <a:xfrm>
            <a:off x="2000757" y="6188455"/>
            <a:ext cx="382905" cy="132080"/>
          </a:xfrm>
          <a:prstGeom prst="rect">
            <a:avLst/>
          </a:prstGeom>
        </p:spPr>
        <p:txBody>
          <a:bodyPr vert="horz" wrap="square" lIns="0" tIns="12065" rIns="0" bIns="0" rtlCol="0">
            <a:spAutoFit/>
          </a:bodyPr>
          <a:lstStyle/>
          <a:p>
            <a:pPr marL="12700">
              <a:lnSpc>
                <a:spcPct val="100000"/>
              </a:lnSpc>
              <a:spcBef>
                <a:spcPts val="95"/>
              </a:spcBef>
            </a:pPr>
            <a:r>
              <a:rPr sz="700" spc="-5" dirty="0">
                <a:latin typeface="楷体" panose="02010609060101010101" charset="-122"/>
                <a:cs typeface="楷体" panose="02010609060101010101" charset="-122"/>
              </a:rPr>
              <a:t>重庆</a:t>
            </a:r>
            <a:r>
              <a:rPr sz="700" spc="-10" dirty="0">
                <a:latin typeface="楷体" panose="02010609060101010101" charset="-122"/>
                <a:cs typeface="楷体" panose="02010609060101010101" charset="-122"/>
              </a:rPr>
              <a:t>啤</a:t>
            </a:r>
            <a:r>
              <a:rPr sz="700" spc="-50" dirty="0">
                <a:latin typeface="楷体" panose="02010609060101010101" charset="-122"/>
                <a:cs typeface="楷体" panose="02010609060101010101" charset="-122"/>
              </a:rPr>
              <a:t>酒</a:t>
            </a:r>
            <a:endParaRPr sz="700">
              <a:latin typeface="楷体" panose="02010609060101010101" charset="-122"/>
              <a:cs typeface="楷体" panose="02010609060101010101" charset="-122"/>
            </a:endParaRPr>
          </a:p>
        </p:txBody>
      </p:sp>
      <p:sp>
        <p:nvSpPr>
          <p:cNvPr id="18" name="object 18"/>
          <p:cNvSpPr txBox="1"/>
          <p:nvPr/>
        </p:nvSpPr>
        <p:spPr>
          <a:xfrm>
            <a:off x="2942082" y="6188455"/>
            <a:ext cx="382905" cy="132080"/>
          </a:xfrm>
          <a:prstGeom prst="rect">
            <a:avLst/>
          </a:prstGeom>
        </p:spPr>
        <p:txBody>
          <a:bodyPr vert="horz" wrap="square" lIns="0" tIns="12065" rIns="0" bIns="0" rtlCol="0">
            <a:spAutoFit/>
          </a:bodyPr>
          <a:lstStyle/>
          <a:p>
            <a:pPr marL="12700">
              <a:lnSpc>
                <a:spcPct val="100000"/>
              </a:lnSpc>
              <a:spcBef>
                <a:spcPts val="95"/>
              </a:spcBef>
            </a:pPr>
            <a:r>
              <a:rPr sz="700" spc="-5" dirty="0">
                <a:latin typeface="楷体" panose="02010609060101010101" charset="-122"/>
                <a:cs typeface="楷体" panose="02010609060101010101" charset="-122"/>
              </a:rPr>
              <a:t>燕京</a:t>
            </a:r>
            <a:r>
              <a:rPr sz="700" spc="-10" dirty="0">
                <a:latin typeface="楷体" panose="02010609060101010101" charset="-122"/>
                <a:cs typeface="楷体" panose="02010609060101010101" charset="-122"/>
              </a:rPr>
              <a:t>啤</a:t>
            </a:r>
            <a:r>
              <a:rPr sz="700" spc="-50" dirty="0">
                <a:latin typeface="楷体" panose="02010609060101010101" charset="-122"/>
                <a:cs typeface="楷体" panose="02010609060101010101" charset="-122"/>
              </a:rPr>
              <a:t>酒</a:t>
            </a:r>
            <a:endParaRPr sz="700">
              <a:latin typeface="楷体" panose="02010609060101010101" charset="-122"/>
              <a:cs typeface="楷体" panose="02010609060101010101" charset="-122"/>
            </a:endParaRPr>
          </a:p>
        </p:txBody>
      </p:sp>
      <p:sp>
        <p:nvSpPr>
          <p:cNvPr id="19" name="object 19"/>
          <p:cNvSpPr txBox="1"/>
          <p:nvPr/>
        </p:nvSpPr>
        <p:spPr>
          <a:xfrm>
            <a:off x="1788922" y="4343145"/>
            <a:ext cx="224154" cy="132080"/>
          </a:xfrm>
          <a:prstGeom prst="rect">
            <a:avLst/>
          </a:prstGeom>
        </p:spPr>
        <p:txBody>
          <a:bodyPr vert="horz" wrap="square" lIns="0" tIns="12065" rIns="0" bIns="0" rtlCol="0">
            <a:spAutoFit/>
          </a:bodyPr>
          <a:lstStyle/>
          <a:p>
            <a:pPr marL="12700">
              <a:lnSpc>
                <a:spcPct val="100000"/>
              </a:lnSpc>
              <a:spcBef>
                <a:spcPts val="95"/>
              </a:spcBef>
            </a:pPr>
            <a:r>
              <a:rPr sz="700" spc="-20" dirty="0">
                <a:latin typeface="Arial" panose="020B0604020202020204"/>
                <a:cs typeface="Arial" panose="020B0604020202020204"/>
              </a:rPr>
              <a:t>2011</a:t>
            </a:r>
            <a:endParaRPr sz="700">
              <a:latin typeface="Arial" panose="020B0604020202020204"/>
              <a:cs typeface="Arial" panose="020B0604020202020204"/>
            </a:endParaRPr>
          </a:p>
        </p:txBody>
      </p:sp>
      <p:sp>
        <p:nvSpPr>
          <p:cNvPr id="20" name="object 20"/>
          <p:cNvSpPr txBox="1"/>
          <p:nvPr/>
        </p:nvSpPr>
        <p:spPr>
          <a:xfrm>
            <a:off x="2667126" y="4343145"/>
            <a:ext cx="224154" cy="132080"/>
          </a:xfrm>
          <a:prstGeom prst="rect">
            <a:avLst/>
          </a:prstGeom>
        </p:spPr>
        <p:txBody>
          <a:bodyPr vert="horz" wrap="square" lIns="0" tIns="12065" rIns="0" bIns="0" rtlCol="0">
            <a:spAutoFit/>
          </a:bodyPr>
          <a:lstStyle/>
          <a:p>
            <a:pPr marL="12700">
              <a:lnSpc>
                <a:spcPct val="100000"/>
              </a:lnSpc>
              <a:spcBef>
                <a:spcPts val="95"/>
              </a:spcBef>
            </a:pPr>
            <a:r>
              <a:rPr sz="700" spc="-20" dirty="0">
                <a:latin typeface="Arial" panose="020B0604020202020204"/>
                <a:cs typeface="Arial" panose="020B0604020202020204"/>
              </a:rPr>
              <a:t>2021</a:t>
            </a:r>
            <a:endParaRPr sz="700">
              <a:latin typeface="Arial" panose="020B0604020202020204"/>
              <a:cs typeface="Arial" panose="020B0604020202020204"/>
            </a:endParaRPr>
          </a:p>
        </p:txBody>
      </p:sp>
      <p:pic>
        <p:nvPicPr>
          <p:cNvPr id="21" name="object 21"/>
          <p:cNvPicPr/>
          <p:nvPr/>
        </p:nvPicPr>
        <p:blipFill>
          <a:blip r:embed="rId4" cstate="print"/>
          <a:stretch>
            <a:fillRect/>
          </a:stretch>
        </p:blipFill>
        <p:spPr>
          <a:xfrm>
            <a:off x="3881501" y="4535220"/>
            <a:ext cx="3124408" cy="146567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3676" y="496569"/>
            <a:ext cx="488950" cy="164465"/>
          </a:xfrm>
          <a:prstGeom prst="rect">
            <a:avLst/>
          </a:prstGeom>
        </p:spPr>
        <p:txBody>
          <a:bodyPr vert="horz" wrap="square" lIns="0" tIns="13970" rIns="0" bIns="0" rtlCol="0">
            <a:spAutoFit/>
          </a:bodyPr>
          <a:lstStyle/>
          <a:p>
            <a:pPr marL="12700">
              <a:lnSpc>
                <a:spcPct val="100000"/>
              </a:lnSpc>
              <a:spcBef>
                <a:spcPts val="110"/>
              </a:spcBef>
            </a:pPr>
            <a:r>
              <a:rPr sz="900" b="1" spc="-15" dirty="0">
                <a:solidFill>
                  <a:srgbClr val="FFFFFF"/>
                </a:solidFill>
                <a:latin typeface="楷体" panose="02010609060101010101" charset="-122"/>
                <a:cs typeface="楷体" panose="02010609060101010101" charset="-122"/>
              </a:rPr>
              <a:t>食品饮料</a:t>
            </a:r>
            <a:endParaRPr sz="900">
              <a:latin typeface="楷体" panose="02010609060101010101" charset="-122"/>
              <a:cs typeface="楷体" panose="02010609060101010101" charset="-122"/>
            </a:endParaRPr>
          </a:p>
        </p:txBody>
      </p:sp>
      <p:sp>
        <p:nvSpPr>
          <p:cNvPr id="3" name="object 3"/>
          <p:cNvSpPr txBox="1"/>
          <p:nvPr/>
        </p:nvSpPr>
        <p:spPr>
          <a:xfrm>
            <a:off x="542340" y="865377"/>
            <a:ext cx="3120390" cy="146685"/>
          </a:xfrm>
          <a:prstGeom prst="rect">
            <a:avLst/>
          </a:prstGeom>
        </p:spPr>
        <p:txBody>
          <a:bodyPr vert="horz" wrap="square" lIns="0" tIns="11430" rIns="0" bIns="0" rtlCol="0">
            <a:spAutoFit/>
          </a:bodyPr>
          <a:lstStyle/>
          <a:p>
            <a:pPr marL="12700">
              <a:lnSpc>
                <a:spcPct val="100000"/>
              </a:lnSpc>
              <a:spcBef>
                <a:spcPts val="90"/>
              </a:spcBef>
            </a:pPr>
            <a:r>
              <a:rPr sz="800" b="1" dirty="0">
                <a:latin typeface="楷体" panose="02010609060101010101" charset="-122"/>
                <a:cs typeface="楷体" panose="02010609060101010101" charset="-122"/>
              </a:rPr>
              <a:t>图</a:t>
            </a:r>
            <a:r>
              <a:rPr sz="800" b="1" dirty="0">
                <a:latin typeface="楷体" panose="02010609060101010101" charset="-122"/>
                <a:cs typeface="楷体" panose="02010609060101010101" charset="-122"/>
              </a:rPr>
              <a:t>表</a:t>
            </a:r>
            <a:r>
              <a:rPr sz="800" b="1" dirty="0">
                <a:latin typeface="Arial" panose="020B0604020202020204"/>
                <a:cs typeface="Arial" panose="020B0604020202020204"/>
              </a:rPr>
              <a:t>19</a:t>
            </a:r>
            <a:r>
              <a:rPr sz="800" b="1" spc="-10" dirty="0">
                <a:latin typeface="楷体" panose="02010609060101010101" charset="-122"/>
                <a:cs typeface="楷体" panose="02010609060101010101" charset="-122"/>
              </a:rPr>
              <a:t>： 深度分销下啤酒企业</a:t>
            </a:r>
            <a:r>
              <a:rPr sz="800" b="1" spc="-25" dirty="0">
                <a:latin typeface="楷体" panose="02010609060101010101" charset="-122"/>
                <a:cs typeface="楷体" panose="02010609060101010101" charset="-122"/>
              </a:rPr>
              <a:t>经</a:t>
            </a:r>
            <a:r>
              <a:rPr sz="800" b="1" spc="-25" dirty="0">
                <a:latin typeface="楷体" panose="02010609060101010101" charset="-122"/>
                <a:cs typeface="楷体" panose="02010609060101010101" charset="-122"/>
              </a:rPr>
              <a:t>销</a:t>
            </a:r>
            <a:r>
              <a:rPr sz="800" b="1" spc="-40" dirty="0">
                <a:latin typeface="楷体" panose="02010609060101010101" charset="-122"/>
                <a:cs typeface="楷体" panose="02010609060101010101" charset="-122"/>
              </a:rPr>
              <a:t>商数量在大众品板块中处前列</a:t>
            </a:r>
            <a:r>
              <a:rPr sz="800" b="1" spc="-25" dirty="0">
                <a:latin typeface="楷体" panose="02010609060101010101" charset="-122"/>
                <a:cs typeface="楷体" panose="02010609060101010101" charset="-122"/>
              </a:rPr>
              <a:t>（</a:t>
            </a:r>
            <a:r>
              <a:rPr sz="800" b="1" spc="-50" dirty="0">
                <a:latin typeface="楷体" panose="02010609060101010101" charset="-122"/>
                <a:cs typeface="楷体" panose="02010609060101010101" charset="-122"/>
              </a:rPr>
              <a:t>名</a:t>
            </a:r>
            <a:endParaRPr sz="800">
              <a:latin typeface="楷体" panose="02010609060101010101" charset="-122"/>
              <a:cs typeface="楷体" panose="02010609060101010101" charset="-122"/>
            </a:endParaRPr>
          </a:p>
        </p:txBody>
      </p:sp>
      <p:sp>
        <p:nvSpPr>
          <p:cNvPr id="4" name="object 4"/>
          <p:cNvSpPr txBox="1"/>
          <p:nvPr/>
        </p:nvSpPr>
        <p:spPr>
          <a:xfrm>
            <a:off x="3868928" y="865377"/>
            <a:ext cx="2736850" cy="146685"/>
          </a:xfrm>
          <a:prstGeom prst="rect">
            <a:avLst/>
          </a:prstGeom>
        </p:spPr>
        <p:txBody>
          <a:bodyPr vert="horz" wrap="square" lIns="0" tIns="11430" rIns="0" bIns="0" rtlCol="0">
            <a:spAutoFit/>
          </a:bodyPr>
          <a:lstStyle/>
          <a:p>
            <a:pPr marL="12700">
              <a:lnSpc>
                <a:spcPct val="100000"/>
              </a:lnSpc>
              <a:spcBef>
                <a:spcPts val="90"/>
              </a:spcBef>
            </a:pPr>
            <a:r>
              <a:rPr sz="800" b="1" dirty="0">
                <a:latin typeface="楷体" panose="02010609060101010101" charset="-122"/>
                <a:cs typeface="楷体" panose="02010609060101010101" charset="-122"/>
              </a:rPr>
              <a:t>图</a:t>
            </a:r>
            <a:r>
              <a:rPr sz="800" b="1" dirty="0">
                <a:latin typeface="楷体" panose="02010609060101010101" charset="-122"/>
                <a:cs typeface="楷体" panose="02010609060101010101" charset="-122"/>
              </a:rPr>
              <a:t>表</a:t>
            </a:r>
            <a:r>
              <a:rPr sz="800" b="1" dirty="0">
                <a:latin typeface="Arial" panose="020B0604020202020204"/>
                <a:cs typeface="Arial" panose="020B0604020202020204"/>
              </a:rPr>
              <a:t>20</a:t>
            </a:r>
            <a:r>
              <a:rPr sz="800" b="1" spc="-10" dirty="0">
                <a:latin typeface="楷体" panose="02010609060101010101" charset="-122"/>
                <a:cs typeface="楷体" panose="02010609060101010101" charset="-122"/>
              </a:rPr>
              <a:t>： 高端啤酒在餐饮及零</a:t>
            </a:r>
            <a:r>
              <a:rPr sz="800" b="1" spc="-25" dirty="0">
                <a:latin typeface="楷体" panose="02010609060101010101" charset="-122"/>
                <a:cs typeface="楷体" panose="02010609060101010101" charset="-122"/>
              </a:rPr>
              <a:t>售</a:t>
            </a:r>
            <a:r>
              <a:rPr sz="800" b="1" spc="-25" dirty="0">
                <a:latin typeface="楷体" panose="02010609060101010101" charset="-122"/>
                <a:cs typeface="楷体" panose="02010609060101010101" charset="-122"/>
              </a:rPr>
              <a:t>渠</a:t>
            </a:r>
            <a:r>
              <a:rPr sz="800" b="1" spc="-20" dirty="0">
                <a:latin typeface="楷体" panose="02010609060101010101" charset="-122"/>
                <a:cs typeface="楷体" panose="02010609060101010101" charset="-122"/>
              </a:rPr>
              <a:t>道的销量及增速</a:t>
            </a:r>
            <a:r>
              <a:rPr sz="800" b="1" spc="-25" dirty="0">
                <a:latin typeface="楷体" panose="02010609060101010101" charset="-122"/>
                <a:cs typeface="楷体" panose="02010609060101010101" charset="-122"/>
              </a:rPr>
              <a:t>（</a:t>
            </a:r>
            <a:r>
              <a:rPr sz="800" b="1" dirty="0">
                <a:latin typeface="楷体" panose="02010609060101010101" charset="-122"/>
                <a:cs typeface="楷体" panose="02010609060101010101" charset="-122"/>
              </a:rPr>
              <a:t>亿</a:t>
            </a:r>
            <a:r>
              <a:rPr sz="800" b="1" spc="-25" dirty="0">
                <a:latin typeface="楷体" panose="02010609060101010101" charset="-122"/>
                <a:cs typeface="楷体" panose="02010609060101010101" charset="-122"/>
              </a:rPr>
              <a:t>升</a:t>
            </a:r>
            <a:r>
              <a:rPr sz="800" b="1" spc="-50" dirty="0">
                <a:latin typeface="楷体" panose="02010609060101010101" charset="-122"/>
                <a:cs typeface="楷体" panose="02010609060101010101" charset="-122"/>
              </a:rPr>
              <a:t>）</a:t>
            </a:r>
            <a:endParaRPr sz="800">
              <a:latin typeface="楷体" panose="02010609060101010101" charset="-122"/>
              <a:cs typeface="楷体" panose="02010609060101010101" charset="-122"/>
            </a:endParaRPr>
          </a:p>
        </p:txBody>
      </p:sp>
      <p:pic>
        <p:nvPicPr>
          <p:cNvPr id="5" name="object 5"/>
          <p:cNvPicPr/>
          <p:nvPr/>
        </p:nvPicPr>
        <p:blipFill>
          <a:blip r:embed="rId1" cstate="print"/>
          <a:stretch>
            <a:fillRect/>
          </a:stretch>
        </p:blipFill>
        <p:spPr>
          <a:xfrm>
            <a:off x="555040" y="1009141"/>
            <a:ext cx="3146805" cy="6096"/>
          </a:xfrm>
          <a:prstGeom prst="rect">
            <a:avLst/>
          </a:prstGeom>
        </p:spPr>
      </p:pic>
      <p:pic>
        <p:nvPicPr>
          <p:cNvPr id="6" name="object 6"/>
          <p:cNvPicPr/>
          <p:nvPr/>
        </p:nvPicPr>
        <p:blipFill>
          <a:blip r:embed="rId2" cstate="print"/>
          <a:stretch>
            <a:fillRect/>
          </a:stretch>
        </p:blipFill>
        <p:spPr>
          <a:xfrm>
            <a:off x="3881628" y="1009141"/>
            <a:ext cx="3146805" cy="6096"/>
          </a:xfrm>
          <a:prstGeom prst="rect">
            <a:avLst/>
          </a:prstGeom>
        </p:spPr>
      </p:pic>
      <p:sp>
        <p:nvSpPr>
          <p:cNvPr id="7" name="object 7"/>
          <p:cNvSpPr txBox="1"/>
          <p:nvPr/>
        </p:nvSpPr>
        <p:spPr>
          <a:xfrm>
            <a:off x="542340" y="3200780"/>
            <a:ext cx="1116965" cy="132080"/>
          </a:xfrm>
          <a:prstGeom prst="rect">
            <a:avLst/>
          </a:prstGeom>
        </p:spPr>
        <p:txBody>
          <a:bodyPr vert="horz" wrap="square" lIns="0" tIns="12065" rIns="0" bIns="0" rtlCol="0">
            <a:spAutoFit/>
          </a:bodyPr>
          <a:lstStyle/>
          <a:p>
            <a:pPr marL="12700">
              <a:lnSpc>
                <a:spcPct val="100000"/>
              </a:lnSpc>
              <a:spcBef>
                <a:spcPts val="95"/>
              </a:spcBef>
            </a:pPr>
            <a:r>
              <a:rPr sz="700" spc="-10" dirty="0">
                <a:solidFill>
                  <a:srgbClr val="7E7E7E"/>
                </a:solidFill>
                <a:latin typeface="楷体" panose="02010609060101010101" charset="-122"/>
                <a:cs typeface="楷体" panose="02010609060101010101" charset="-122"/>
              </a:rPr>
              <a:t>资</a:t>
            </a:r>
            <a:r>
              <a:rPr sz="700" spc="-10" dirty="0">
                <a:solidFill>
                  <a:srgbClr val="7E7E7E"/>
                </a:solidFill>
                <a:latin typeface="楷体" panose="02010609060101010101" charset="-122"/>
                <a:cs typeface="楷体" panose="02010609060101010101" charset="-122"/>
              </a:rPr>
              <a:t>料</a:t>
            </a:r>
            <a:r>
              <a:rPr sz="700" spc="-10" dirty="0">
                <a:solidFill>
                  <a:srgbClr val="7E7E7E"/>
                </a:solidFill>
                <a:latin typeface="楷体" panose="02010609060101010101" charset="-122"/>
                <a:cs typeface="楷体" panose="02010609060101010101" charset="-122"/>
              </a:rPr>
              <a:t>来源：</a:t>
            </a:r>
            <a:r>
              <a:rPr sz="700" spc="-10" dirty="0">
                <a:solidFill>
                  <a:srgbClr val="7E7E7E"/>
                </a:solidFill>
                <a:latin typeface="Arial" panose="020B0604020202020204"/>
                <a:cs typeface="Arial" panose="020B0604020202020204"/>
              </a:rPr>
              <a:t>Wind</a:t>
            </a:r>
            <a:r>
              <a:rPr sz="700" spc="-10" dirty="0">
                <a:solidFill>
                  <a:srgbClr val="7E7E7E"/>
                </a:solidFill>
                <a:latin typeface="楷体" panose="02010609060101010101" charset="-122"/>
                <a:cs typeface="楷体" panose="02010609060101010101" charset="-122"/>
              </a:rPr>
              <a:t>，</a:t>
            </a:r>
            <a:r>
              <a:rPr sz="700" spc="-10" dirty="0">
                <a:solidFill>
                  <a:srgbClr val="7E7E7E"/>
                </a:solidFill>
                <a:latin typeface="楷体" panose="02010609060101010101" charset="-122"/>
                <a:cs typeface="楷体" panose="02010609060101010101" charset="-122"/>
              </a:rPr>
              <a:t>华</a:t>
            </a:r>
            <a:r>
              <a:rPr sz="700" spc="-10" dirty="0">
                <a:solidFill>
                  <a:srgbClr val="7E7E7E"/>
                </a:solidFill>
                <a:latin typeface="楷体" panose="02010609060101010101" charset="-122"/>
                <a:cs typeface="楷体" panose="02010609060101010101" charset="-122"/>
              </a:rPr>
              <a:t>泰</a:t>
            </a:r>
            <a:r>
              <a:rPr sz="700" spc="-10" dirty="0">
                <a:solidFill>
                  <a:srgbClr val="7E7E7E"/>
                </a:solidFill>
                <a:latin typeface="楷体" panose="02010609060101010101" charset="-122"/>
                <a:cs typeface="楷体" panose="02010609060101010101" charset="-122"/>
              </a:rPr>
              <a:t>研</a:t>
            </a:r>
            <a:r>
              <a:rPr sz="700" spc="-50" dirty="0">
                <a:solidFill>
                  <a:srgbClr val="7E7E7E"/>
                </a:solidFill>
                <a:latin typeface="楷体" panose="02010609060101010101" charset="-122"/>
                <a:cs typeface="楷体" panose="02010609060101010101" charset="-122"/>
              </a:rPr>
              <a:t>究</a:t>
            </a:r>
            <a:endParaRPr sz="700">
              <a:latin typeface="楷体" panose="02010609060101010101" charset="-122"/>
              <a:cs typeface="楷体" panose="02010609060101010101" charset="-122"/>
            </a:endParaRPr>
          </a:p>
        </p:txBody>
      </p:sp>
      <p:sp>
        <p:nvSpPr>
          <p:cNvPr id="8" name="object 8"/>
          <p:cNvSpPr txBox="1"/>
          <p:nvPr/>
        </p:nvSpPr>
        <p:spPr>
          <a:xfrm>
            <a:off x="3868928" y="3200780"/>
            <a:ext cx="1384935" cy="132080"/>
          </a:xfrm>
          <a:prstGeom prst="rect">
            <a:avLst/>
          </a:prstGeom>
        </p:spPr>
        <p:txBody>
          <a:bodyPr vert="horz" wrap="square" lIns="0" tIns="12065" rIns="0" bIns="0" rtlCol="0">
            <a:spAutoFit/>
          </a:bodyPr>
          <a:lstStyle/>
          <a:p>
            <a:pPr marL="12700">
              <a:lnSpc>
                <a:spcPct val="100000"/>
              </a:lnSpc>
              <a:spcBef>
                <a:spcPts val="95"/>
              </a:spcBef>
            </a:pPr>
            <a:r>
              <a:rPr sz="700" spc="-10" dirty="0">
                <a:solidFill>
                  <a:srgbClr val="7E7E7E"/>
                </a:solidFill>
                <a:latin typeface="楷体" panose="02010609060101010101" charset="-122"/>
                <a:cs typeface="楷体" panose="02010609060101010101" charset="-122"/>
              </a:rPr>
              <a:t>资</a:t>
            </a:r>
            <a:r>
              <a:rPr sz="700" spc="-10" dirty="0">
                <a:solidFill>
                  <a:srgbClr val="7E7E7E"/>
                </a:solidFill>
                <a:latin typeface="楷体" panose="02010609060101010101" charset="-122"/>
                <a:cs typeface="楷体" panose="02010609060101010101" charset="-122"/>
              </a:rPr>
              <a:t>料</a:t>
            </a:r>
            <a:r>
              <a:rPr sz="700" dirty="0">
                <a:solidFill>
                  <a:srgbClr val="7E7E7E"/>
                </a:solidFill>
                <a:latin typeface="楷体" panose="02010609060101010101" charset="-122"/>
                <a:cs typeface="楷体" panose="02010609060101010101" charset="-122"/>
              </a:rPr>
              <a:t>来</a:t>
            </a:r>
            <a:r>
              <a:rPr sz="700" spc="-10" dirty="0">
                <a:solidFill>
                  <a:srgbClr val="7E7E7E"/>
                </a:solidFill>
                <a:latin typeface="楷体" panose="02010609060101010101" charset="-122"/>
                <a:cs typeface="楷体" panose="02010609060101010101" charset="-122"/>
              </a:rPr>
              <a:t>源</a:t>
            </a:r>
            <a:r>
              <a:rPr sz="700" dirty="0">
                <a:solidFill>
                  <a:srgbClr val="7E7E7E"/>
                </a:solidFill>
                <a:latin typeface="楷体" panose="02010609060101010101" charset="-122"/>
                <a:cs typeface="楷体" panose="02010609060101010101" charset="-122"/>
              </a:rPr>
              <a:t>：</a:t>
            </a:r>
            <a:r>
              <a:rPr sz="700" dirty="0">
                <a:solidFill>
                  <a:srgbClr val="7E7E7E"/>
                </a:solidFill>
                <a:latin typeface="Arial" panose="020B0604020202020204"/>
                <a:cs typeface="Arial" panose="020B0604020202020204"/>
              </a:rPr>
              <a:t>Global</a:t>
            </a:r>
            <a:r>
              <a:rPr sz="700" spc="40" dirty="0">
                <a:solidFill>
                  <a:srgbClr val="7E7E7E"/>
                </a:solidFill>
                <a:latin typeface="Arial" panose="020B0604020202020204"/>
                <a:cs typeface="Arial" panose="020B0604020202020204"/>
              </a:rPr>
              <a:t> </a:t>
            </a:r>
            <a:r>
              <a:rPr sz="700" spc="-10" dirty="0">
                <a:solidFill>
                  <a:srgbClr val="7E7E7E"/>
                </a:solidFill>
                <a:latin typeface="Arial" panose="020B0604020202020204"/>
                <a:cs typeface="Arial" panose="020B0604020202020204"/>
              </a:rPr>
              <a:t>Data</a:t>
            </a:r>
            <a:r>
              <a:rPr sz="700" spc="-10" dirty="0">
                <a:solidFill>
                  <a:srgbClr val="7E7E7E"/>
                </a:solidFill>
                <a:latin typeface="楷体" panose="02010609060101010101" charset="-122"/>
                <a:cs typeface="楷体" panose="02010609060101010101" charset="-122"/>
              </a:rPr>
              <a:t>，</a:t>
            </a:r>
            <a:r>
              <a:rPr sz="700" spc="-10" dirty="0">
                <a:solidFill>
                  <a:srgbClr val="7E7E7E"/>
                </a:solidFill>
                <a:latin typeface="楷体" panose="02010609060101010101" charset="-122"/>
                <a:cs typeface="楷体" panose="02010609060101010101" charset="-122"/>
              </a:rPr>
              <a:t>华</a:t>
            </a:r>
            <a:r>
              <a:rPr sz="700" spc="-10" dirty="0">
                <a:solidFill>
                  <a:srgbClr val="7E7E7E"/>
                </a:solidFill>
                <a:latin typeface="楷体" panose="02010609060101010101" charset="-122"/>
                <a:cs typeface="楷体" panose="02010609060101010101" charset="-122"/>
              </a:rPr>
              <a:t>泰</a:t>
            </a:r>
            <a:r>
              <a:rPr sz="700" spc="-25" dirty="0">
                <a:solidFill>
                  <a:srgbClr val="7E7E7E"/>
                </a:solidFill>
                <a:latin typeface="楷体" panose="02010609060101010101" charset="-122"/>
                <a:cs typeface="楷体" panose="02010609060101010101" charset="-122"/>
              </a:rPr>
              <a:t>研究</a:t>
            </a:r>
            <a:endParaRPr sz="700">
              <a:latin typeface="楷体" panose="02010609060101010101" charset="-122"/>
              <a:cs typeface="楷体" panose="02010609060101010101" charset="-122"/>
            </a:endParaRPr>
          </a:p>
        </p:txBody>
      </p:sp>
      <p:pic>
        <p:nvPicPr>
          <p:cNvPr id="9" name="object 9"/>
          <p:cNvPicPr/>
          <p:nvPr/>
        </p:nvPicPr>
        <p:blipFill>
          <a:blip r:embed="rId1" cstate="print"/>
          <a:stretch>
            <a:fillRect/>
          </a:stretch>
        </p:blipFill>
        <p:spPr>
          <a:xfrm>
            <a:off x="555040" y="3195192"/>
            <a:ext cx="3146805" cy="6096"/>
          </a:xfrm>
          <a:prstGeom prst="rect">
            <a:avLst/>
          </a:prstGeom>
        </p:spPr>
      </p:pic>
      <p:pic>
        <p:nvPicPr>
          <p:cNvPr id="10" name="object 10"/>
          <p:cNvPicPr/>
          <p:nvPr/>
        </p:nvPicPr>
        <p:blipFill>
          <a:blip r:embed="rId2" cstate="print"/>
          <a:stretch>
            <a:fillRect/>
          </a:stretch>
        </p:blipFill>
        <p:spPr>
          <a:xfrm>
            <a:off x="3881628" y="3195192"/>
            <a:ext cx="3146805" cy="6096"/>
          </a:xfrm>
          <a:prstGeom prst="rect">
            <a:avLst/>
          </a:prstGeom>
        </p:spPr>
      </p:pic>
      <p:sp>
        <p:nvSpPr>
          <p:cNvPr id="11" name="object 11"/>
          <p:cNvSpPr txBox="1"/>
          <p:nvPr/>
        </p:nvSpPr>
        <p:spPr>
          <a:xfrm>
            <a:off x="1999869" y="3482415"/>
            <a:ext cx="5101590" cy="4120515"/>
          </a:xfrm>
          <a:prstGeom prst="rect">
            <a:avLst/>
          </a:prstGeom>
        </p:spPr>
        <p:txBody>
          <a:bodyPr vert="horz" wrap="square" lIns="0" tIns="13970" rIns="0" bIns="0" rtlCol="0">
            <a:spAutoFit/>
          </a:bodyPr>
          <a:lstStyle/>
          <a:p>
            <a:pPr marL="12700" marR="74295" algn="just">
              <a:lnSpc>
                <a:spcPct val="117000"/>
              </a:lnSpc>
              <a:spcBef>
                <a:spcPts val="110"/>
              </a:spcBef>
            </a:pPr>
            <a:r>
              <a:rPr sz="1000" b="1" dirty="0">
                <a:latin typeface="楷体" panose="02010609060101010101" charset="-122"/>
                <a:cs typeface="楷体" panose="02010609060101010101" charset="-122"/>
              </a:rPr>
              <a:t>百威：</a:t>
            </a:r>
            <a:r>
              <a:rPr sz="1000" spc="-5" dirty="0">
                <a:latin typeface="楷体" panose="02010609060101010101" charset="-122"/>
                <a:cs typeface="楷体" panose="02010609060101010101" charset="-122"/>
              </a:rPr>
              <a:t>餐饮渠道终端话语权大，尤其是在夜店等高端餐饮，在加价率、厂商服务支持、品</a:t>
            </a:r>
            <a:r>
              <a:rPr sz="1000" spc="-5" dirty="0">
                <a:latin typeface="楷体" panose="02010609060101010101" charset="-122"/>
                <a:cs typeface="楷体" panose="02010609060101010101" charset="-122"/>
              </a:rPr>
              <a:t>牌吸引力上具有优势，百威作为高端酒品牌，在核心城市通过买店等形式抢占夜店等高端</a:t>
            </a:r>
            <a:r>
              <a:rPr sz="1000" spc="-30" dirty="0">
                <a:latin typeface="楷体" panose="02010609060101010101" charset="-122"/>
                <a:cs typeface="楷体" panose="02010609060101010101" charset="-122"/>
              </a:rPr>
              <a:t>餐饮渠道、加速产品导入、塑造高端品牌形象，形成先发优势；</a:t>
            </a:r>
            <a:endParaRPr sz="1000">
              <a:latin typeface="楷体" panose="02010609060101010101" charset="-122"/>
              <a:cs typeface="楷体" panose="02010609060101010101" charset="-122"/>
            </a:endParaRPr>
          </a:p>
          <a:p>
            <a:pPr>
              <a:lnSpc>
                <a:spcPct val="100000"/>
              </a:lnSpc>
              <a:spcBef>
                <a:spcPts val="5"/>
              </a:spcBef>
            </a:pPr>
            <a:endParaRPr sz="1100">
              <a:latin typeface="楷体" panose="02010609060101010101" charset="-122"/>
              <a:cs typeface="楷体" panose="02010609060101010101" charset="-122"/>
            </a:endParaRPr>
          </a:p>
          <a:p>
            <a:pPr marL="12700" marR="68580" algn="just">
              <a:lnSpc>
                <a:spcPct val="116000"/>
              </a:lnSpc>
            </a:pPr>
            <a:r>
              <a:rPr sz="1000" b="1" dirty="0">
                <a:latin typeface="楷体" panose="02010609060101010101" charset="-122"/>
                <a:cs typeface="楷体" panose="02010609060101010101" charset="-122"/>
              </a:rPr>
              <a:t>重庆啤酒：</a:t>
            </a:r>
            <a:r>
              <a:rPr sz="1000" spc="-20" dirty="0">
                <a:latin typeface="楷体" panose="02010609060101010101" charset="-122"/>
                <a:cs typeface="楷体" panose="02010609060101010101" charset="-122"/>
              </a:rPr>
              <a:t>嘉士伯在云南等地的高端餐饮渠道同样具备优势，</a:t>
            </a:r>
            <a:r>
              <a:rPr sz="1000" spc="-10" dirty="0">
                <a:latin typeface="Arial" panose="020B0604020202020204"/>
                <a:cs typeface="Arial" panose="020B0604020202020204"/>
              </a:rPr>
              <a:t>1</a:t>
            </a:r>
            <a:r>
              <a:rPr sz="1000" dirty="0">
                <a:latin typeface="Arial" panose="020B0604020202020204"/>
                <a:cs typeface="Arial" panose="020B0604020202020204"/>
              </a:rPr>
              <a:t>9</a:t>
            </a:r>
            <a:r>
              <a:rPr sz="1000" dirty="0">
                <a:latin typeface="Arial" panose="020B0604020202020204"/>
                <a:cs typeface="Arial" panose="020B0604020202020204"/>
              </a:rPr>
              <a:t> </a:t>
            </a:r>
            <a:r>
              <a:rPr sz="1000" spc="-15" dirty="0">
                <a:latin typeface="楷体" panose="02010609060101010101" charset="-122"/>
                <a:cs typeface="楷体" panose="02010609060101010101" charset="-122"/>
              </a:rPr>
              <a:t>年以来乌苏随新疆烧烤走</a:t>
            </a:r>
            <a:r>
              <a:rPr sz="1000" spc="-20" dirty="0">
                <a:latin typeface="楷体" panose="02010609060101010101" charset="-122"/>
                <a:cs typeface="楷体" panose="02010609060101010101" charset="-122"/>
              </a:rPr>
              <a:t>出疆外成为现象级产品，</a:t>
            </a:r>
            <a:r>
              <a:rPr sz="1000" spc="-10" dirty="0">
                <a:latin typeface="Arial" panose="020B0604020202020204"/>
                <a:cs typeface="Arial" panose="020B0604020202020204"/>
              </a:rPr>
              <a:t>202</a:t>
            </a:r>
            <a:r>
              <a:rPr sz="1000" dirty="0">
                <a:latin typeface="Arial" panose="020B0604020202020204"/>
                <a:cs typeface="Arial" panose="020B0604020202020204"/>
              </a:rPr>
              <a:t>2</a:t>
            </a:r>
            <a:r>
              <a:rPr sz="1000" spc="-45" dirty="0">
                <a:latin typeface="Arial" panose="020B0604020202020204"/>
                <a:cs typeface="Arial" panose="020B0604020202020204"/>
              </a:rPr>
              <a:t> </a:t>
            </a:r>
            <a:r>
              <a:rPr sz="1000" spc="5" dirty="0">
                <a:latin typeface="楷体" panose="02010609060101010101" charset="-122"/>
                <a:cs typeface="楷体" panose="02010609060101010101" charset="-122"/>
              </a:rPr>
              <a:t>年</a:t>
            </a:r>
            <a:r>
              <a:rPr sz="1000" spc="-260" dirty="0">
                <a:latin typeface="楷体" panose="02010609060101010101" charset="-122"/>
                <a:cs typeface="楷体" panose="02010609060101010101" charset="-122"/>
              </a:rPr>
              <a:t> </a:t>
            </a:r>
            <a:r>
              <a:rPr sz="1000" dirty="0">
                <a:latin typeface="Arial" panose="020B0604020202020204"/>
                <a:cs typeface="Arial" panose="020B0604020202020204"/>
              </a:rPr>
              <a:t>1</a:t>
            </a:r>
            <a:r>
              <a:rPr sz="1000" spc="-50" dirty="0">
                <a:latin typeface="Arial" panose="020B0604020202020204"/>
                <a:cs typeface="Arial" panose="020B0604020202020204"/>
              </a:rPr>
              <a:t> </a:t>
            </a:r>
            <a:r>
              <a:rPr sz="1000" spc="50" dirty="0">
                <a:latin typeface="楷体" panose="02010609060101010101" charset="-122"/>
                <a:cs typeface="楷体" panose="02010609060101010101" charset="-122"/>
              </a:rPr>
              <a:t>月公司进行</a:t>
            </a:r>
            <a:r>
              <a:rPr sz="1000" dirty="0">
                <a:latin typeface="Arial" panose="020B0604020202020204"/>
                <a:cs typeface="Arial" panose="020B0604020202020204"/>
              </a:rPr>
              <a:t>B</a:t>
            </a:r>
            <a:r>
              <a:rPr sz="1000" spc="5" dirty="0">
                <a:latin typeface="Arial" panose="020B0604020202020204"/>
                <a:cs typeface="Arial" panose="020B0604020202020204"/>
              </a:rPr>
              <a:t>U</a:t>
            </a:r>
            <a:r>
              <a:rPr sz="1000" spc="-50" dirty="0">
                <a:latin typeface="Arial" panose="020B0604020202020204"/>
                <a:cs typeface="Arial" panose="020B0604020202020204"/>
              </a:rPr>
              <a:t> </a:t>
            </a:r>
            <a:r>
              <a:rPr sz="1000" spc="-15" dirty="0">
                <a:latin typeface="楷体" panose="02010609060101010101" charset="-122"/>
                <a:cs typeface="楷体" panose="02010609060101010101" charset="-122"/>
              </a:rPr>
              <a:t>改革，由一个团队负责全区域、全品牌</a:t>
            </a:r>
            <a:r>
              <a:rPr sz="1000" spc="-20" dirty="0">
                <a:latin typeface="楷体" panose="02010609060101010101" charset="-122"/>
                <a:cs typeface="楷体" panose="02010609060101010101" charset="-122"/>
              </a:rPr>
              <a:t>的运作，减少内耗，加速</a:t>
            </a:r>
            <a:r>
              <a:rPr sz="1000" spc="-260" dirty="0">
                <a:latin typeface="楷体" panose="02010609060101010101" charset="-122"/>
                <a:cs typeface="楷体" panose="02010609060101010101" charset="-122"/>
              </a:rPr>
              <a:t> </a:t>
            </a:r>
            <a:r>
              <a:rPr sz="1000" spc="-35" dirty="0">
                <a:latin typeface="Arial" panose="020B0604020202020204"/>
                <a:cs typeface="Arial" panose="020B0604020202020204"/>
              </a:rPr>
              <a:t>6</a:t>
            </a:r>
            <a:r>
              <a:rPr sz="1000" spc="10" dirty="0">
                <a:latin typeface="Arial" panose="020B0604020202020204"/>
                <a:cs typeface="Arial" panose="020B0604020202020204"/>
              </a:rPr>
              <a:t>+</a:t>
            </a:r>
            <a:r>
              <a:rPr sz="1000" dirty="0">
                <a:latin typeface="Arial" panose="020B0604020202020204"/>
                <a:cs typeface="Arial" panose="020B0604020202020204"/>
              </a:rPr>
              <a:t>6</a:t>
            </a:r>
            <a:r>
              <a:rPr sz="1000" spc="-45" dirty="0">
                <a:latin typeface="Arial" panose="020B0604020202020204"/>
                <a:cs typeface="Arial" panose="020B0604020202020204"/>
              </a:rPr>
              <a:t> </a:t>
            </a:r>
            <a:r>
              <a:rPr sz="1000" spc="-15" dirty="0">
                <a:latin typeface="楷体" panose="02010609060101010101" charset="-122"/>
                <a:cs typeface="楷体" panose="02010609060101010101" charset="-122"/>
              </a:rPr>
              <a:t>产品组合向渠道导入；</a:t>
            </a:r>
            <a:endParaRPr sz="1000">
              <a:latin typeface="楷体" panose="02010609060101010101" charset="-122"/>
              <a:cs typeface="楷体" panose="02010609060101010101" charset="-122"/>
            </a:endParaRPr>
          </a:p>
          <a:p>
            <a:pPr>
              <a:lnSpc>
                <a:spcPct val="100000"/>
              </a:lnSpc>
              <a:spcBef>
                <a:spcPts val="5"/>
              </a:spcBef>
            </a:pPr>
            <a:endParaRPr sz="1100">
              <a:latin typeface="楷体" panose="02010609060101010101" charset="-122"/>
              <a:cs typeface="楷体" panose="02010609060101010101" charset="-122"/>
            </a:endParaRPr>
          </a:p>
          <a:p>
            <a:pPr marL="12700" marR="78740">
              <a:lnSpc>
                <a:spcPct val="116000"/>
              </a:lnSpc>
              <a:spcBef>
                <a:spcPts val="5"/>
              </a:spcBef>
            </a:pPr>
            <a:r>
              <a:rPr sz="1000" b="1" dirty="0">
                <a:latin typeface="楷体" panose="02010609060101010101" charset="-122"/>
                <a:cs typeface="楷体" panose="02010609060101010101" charset="-122"/>
              </a:rPr>
              <a:t>华润啤酒：</a:t>
            </a:r>
            <a:r>
              <a:rPr sz="1000" spc="-5" dirty="0">
                <a:latin typeface="楷体" panose="02010609060101010101" charset="-122"/>
                <a:cs typeface="楷体" panose="02010609060101010101" charset="-122"/>
              </a:rPr>
              <a:t>搭建启动大客户平台，设立华鼎会、华樽会、华爵会三级大客户，并在高端产</a:t>
            </a:r>
            <a:r>
              <a:rPr sz="1000" spc="-25" dirty="0">
                <a:latin typeface="楷体" panose="02010609060101010101" charset="-122"/>
                <a:cs typeface="楷体" panose="02010609060101010101" charset="-122"/>
              </a:rPr>
              <a:t>品推广上给予大客户资源倾斜；</a:t>
            </a:r>
            <a:endParaRPr sz="1000">
              <a:latin typeface="楷体" panose="02010609060101010101" charset="-122"/>
              <a:cs typeface="楷体" panose="02010609060101010101" charset="-122"/>
            </a:endParaRPr>
          </a:p>
          <a:p>
            <a:pPr>
              <a:lnSpc>
                <a:spcPct val="100000"/>
              </a:lnSpc>
              <a:spcBef>
                <a:spcPts val="60"/>
              </a:spcBef>
            </a:pPr>
            <a:endParaRPr sz="1050">
              <a:latin typeface="楷体" panose="02010609060101010101" charset="-122"/>
              <a:cs typeface="楷体" panose="02010609060101010101" charset="-122"/>
            </a:endParaRPr>
          </a:p>
          <a:p>
            <a:pPr marL="12700" marR="69215" algn="just">
              <a:lnSpc>
                <a:spcPct val="117000"/>
              </a:lnSpc>
            </a:pPr>
            <a:r>
              <a:rPr sz="1000" b="1" spc="-20" dirty="0">
                <a:latin typeface="楷体" panose="02010609060101010101" charset="-122"/>
                <a:cs typeface="楷体" panose="02010609060101010101" charset="-122"/>
              </a:rPr>
              <a:t>青岛啤酒：</a:t>
            </a:r>
            <a:r>
              <a:rPr sz="1000" spc="-20" dirty="0">
                <a:latin typeface="楷体" panose="02010609060101010101" charset="-122"/>
                <a:cs typeface="楷体" panose="02010609060101010101" charset="-122"/>
              </a:rPr>
              <a:t>在强化经销商培育的同时，通过公司参与强化高端运营能力，一方面公司在全国 </a:t>
            </a:r>
            <a:r>
              <a:rPr sz="1000" spc="-10" dirty="0">
                <a:latin typeface="Arial" panose="020B0604020202020204"/>
                <a:cs typeface="Arial" panose="020B0604020202020204"/>
              </a:rPr>
              <a:t>6</a:t>
            </a:r>
            <a:r>
              <a:rPr sz="1000" dirty="0">
                <a:latin typeface="Arial" panose="020B0604020202020204"/>
                <a:cs typeface="Arial" panose="020B0604020202020204"/>
              </a:rPr>
              <a:t>0</a:t>
            </a:r>
            <a:r>
              <a:rPr sz="1000" spc="-50" dirty="0">
                <a:latin typeface="Arial" panose="020B0604020202020204"/>
                <a:cs typeface="Arial" panose="020B0604020202020204"/>
              </a:rPr>
              <a:t> </a:t>
            </a:r>
            <a:r>
              <a:rPr sz="1000" spc="-15" dirty="0">
                <a:latin typeface="楷体" panose="02010609060101010101" charset="-122"/>
                <a:cs typeface="楷体" panose="02010609060101010101" charset="-122"/>
              </a:rPr>
              <a:t>个城市开设</a:t>
            </a:r>
            <a:r>
              <a:rPr sz="1000" spc="-285" dirty="0">
                <a:latin typeface="楷体" panose="02010609060101010101" charset="-122"/>
                <a:cs typeface="楷体" panose="02010609060101010101" charset="-122"/>
              </a:rPr>
              <a:t> </a:t>
            </a:r>
            <a:r>
              <a:rPr sz="1000" spc="-10" dirty="0">
                <a:latin typeface="Arial" panose="020B0604020202020204"/>
                <a:cs typeface="Arial" panose="020B0604020202020204"/>
              </a:rPr>
              <a:t>20</a:t>
            </a:r>
            <a:r>
              <a:rPr sz="1000" dirty="0">
                <a:latin typeface="Arial" panose="020B0604020202020204"/>
                <a:cs typeface="Arial" panose="020B0604020202020204"/>
              </a:rPr>
              <a:t>0</a:t>
            </a:r>
            <a:r>
              <a:rPr sz="1000" spc="-75" dirty="0">
                <a:latin typeface="Arial" panose="020B0604020202020204"/>
                <a:cs typeface="Arial" panose="020B0604020202020204"/>
              </a:rPr>
              <a:t> </a:t>
            </a:r>
            <a:r>
              <a:rPr sz="1000" spc="100" dirty="0">
                <a:latin typeface="楷体" panose="02010609060101010101" charset="-122"/>
                <a:cs typeface="楷体" panose="02010609060101010101" charset="-122"/>
              </a:rPr>
              <a:t>多家</a:t>
            </a:r>
            <a:r>
              <a:rPr sz="1000" spc="-15" dirty="0">
                <a:latin typeface="Arial" panose="020B0604020202020204"/>
                <a:cs typeface="Arial" panose="020B0604020202020204"/>
              </a:rPr>
              <a:t>T</a:t>
            </a:r>
            <a:r>
              <a:rPr sz="1000" spc="-20" dirty="0">
                <a:latin typeface="Arial" panose="020B0604020202020204"/>
                <a:cs typeface="Arial" panose="020B0604020202020204"/>
              </a:rPr>
              <a:t>S</a:t>
            </a:r>
            <a:r>
              <a:rPr sz="1000" spc="5" dirty="0">
                <a:latin typeface="Arial" panose="020B0604020202020204"/>
                <a:cs typeface="Arial" panose="020B0604020202020204"/>
              </a:rPr>
              <a:t>I</a:t>
            </a:r>
            <a:r>
              <a:rPr sz="1000" spc="-30" dirty="0">
                <a:latin typeface="Arial" panose="020B0604020202020204"/>
                <a:cs typeface="Arial" panose="020B0604020202020204"/>
              </a:rPr>
              <a:t>N</a:t>
            </a:r>
            <a:r>
              <a:rPr sz="1000" spc="-15" dirty="0">
                <a:latin typeface="Arial" panose="020B0604020202020204"/>
                <a:cs typeface="Arial" panose="020B0604020202020204"/>
              </a:rPr>
              <a:t>G</a:t>
            </a:r>
            <a:r>
              <a:rPr sz="1000" spc="-85" dirty="0">
                <a:latin typeface="Arial" panose="020B0604020202020204"/>
                <a:cs typeface="Arial" panose="020B0604020202020204"/>
              </a:rPr>
              <a:t>T</a:t>
            </a:r>
            <a:r>
              <a:rPr sz="1000" spc="-20" dirty="0">
                <a:latin typeface="Arial" panose="020B0604020202020204"/>
                <a:cs typeface="Arial" panose="020B0604020202020204"/>
              </a:rPr>
              <a:t>A</a:t>
            </a:r>
            <a:r>
              <a:rPr sz="1000" spc="5" dirty="0">
                <a:latin typeface="Arial" panose="020B0604020202020204"/>
                <a:cs typeface="Arial" panose="020B0604020202020204"/>
              </a:rPr>
              <a:t>O</a:t>
            </a:r>
            <a:r>
              <a:rPr sz="1000" spc="-30" dirty="0">
                <a:latin typeface="Arial" panose="020B0604020202020204"/>
                <a:cs typeface="Arial" panose="020B0604020202020204"/>
              </a:rPr>
              <a:t> </a:t>
            </a:r>
            <a:r>
              <a:rPr sz="1000" spc="-10" dirty="0">
                <a:latin typeface="Arial" panose="020B0604020202020204"/>
                <a:cs typeface="Arial" panose="020B0604020202020204"/>
              </a:rPr>
              <a:t>1</a:t>
            </a:r>
            <a:r>
              <a:rPr sz="1000" spc="-35" dirty="0">
                <a:latin typeface="Arial" panose="020B0604020202020204"/>
                <a:cs typeface="Arial" panose="020B0604020202020204"/>
              </a:rPr>
              <a:t>9</a:t>
            </a:r>
            <a:r>
              <a:rPr sz="1000" spc="-10" dirty="0">
                <a:latin typeface="Arial" panose="020B0604020202020204"/>
                <a:cs typeface="Arial" panose="020B0604020202020204"/>
              </a:rPr>
              <a:t>0</a:t>
            </a:r>
            <a:r>
              <a:rPr sz="1000" dirty="0">
                <a:latin typeface="Arial" panose="020B0604020202020204"/>
                <a:cs typeface="Arial" panose="020B0604020202020204"/>
              </a:rPr>
              <a:t>3</a:t>
            </a:r>
            <a:r>
              <a:rPr sz="1000" spc="-75" dirty="0">
                <a:latin typeface="Arial" panose="020B0604020202020204"/>
                <a:cs typeface="Arial" panose="020B0604020202020204"/>
              </a:rPr>
              <a:t> </a:t>
            </a:r>
            <a:r>
              <a:rPr sz="1000" spc="-65" dirty="0">
                <a:latin typeface="楷体" panose="02010609060101010101" charset="-122"/>
                <a:cs typeface="楷体" panose="02010609060101010101" charset="-122"/>
              </a:rPr>
              <a:t>酒吧，自营终端成为高端品牌展示阵地与消费者互</a:t>
            </a:r>
            <a:r>
              <a:rPr sz="1000" spc="-20" dirty="0">
                <a:latin typeface="楷体" panose="02010609060101010101" charset="-122"/>
                <a:cs typeface="楷体" panose="02010609060101010101" charset="-122"/>
              </a:rPr>
              <a:t>动阵地，另一方面，为解决渠道费效比较低的问题，公司将部分品牌宣传与消费者培育费用</a:t>
            </a:r>
            <a:r>
              <a:rPr sz="1000" spc="-45" dirty="0">
                <a:latin typeface="楷体" panose="02010609060101010101" charset="-122"/>
                <a:cs typeface="楷体" panose="02010609060101010101" charset="-122"/>
              </a:rPr>
              <a:t>上收至公司，通过举办品鉴会、赞助音乐节等形式实现品牌形象塑造与终端消费拉动。</a:t>
            </a:r>
            <a:endParaRPr sz="1000">
              <a:latin typeface="楷体" panose="02010609060101010101" charset="-122"/>
              <a:cs typeface="楷体" panose="02010609060101010101" charset="-122"/>
            </a:endParaRPr>
          </a:p>
          <a:p>
            <a:pPr>
              <a:lnSpc>
                <a:spcPct val="100000"/>
              </a:lnSpc>
            </a:pPr>
            <a:endParaRPr sz="1100">
              <a:latin typeface="楷体" panose="02010609060101010101" charset="-122"/>
              <a:cs typeface="楷体" panose="02010609060101010101" charset="-122"/>
            </a:endParaRPr>
          </a:p>
          <a:p>
            <a:pPr marL="12700" marR="5080">
              <a:lnSpc>
                <a:spcPct val="117000"/>
              </a:lnSpc>
            </a:pPr>
            <a:r>
              <a:rPr sz="1000" b="1" spc="-90" dirty="0">
                <a:latin typeface="楷体" panose="02010609060101010101" charset="-122"/>
                <a:cs typeface="楷体" panose="02010609060101010101" charset="-122"/>
              </a:rPr>
              <a:t>非现饮渠道：生活方式变化推动自饮需求提升，新零售等新渠道增长加速。</a:t>
            </a:r>
            <a:r>
              <a:rPr sz="1000" spc="5" dirty="0">
                <a:latin typeface="楷体" panose="02010609060101010101" charset="-122"/>
                <a:cs typeface="楷体" panose="02010609060101010101" charset="-122"/>
              </a:rPr>
              <a:t>据</a:t>
            </a:r>
            <a:r>
              <a:rPr sz="1000" spc="-260" dirty="0">
                <a:latin typeface="楷体" panose="02010609060101010101" charset="-122"/>
                <a:cs typeface="楷体" panose="02010609060101010101" charset="-122"/>
              </a:rPr>
              <a:t> </a:t>
            </a:r>
            <a:r>
              <a:rPr sz="1000" dirty="0">
                <a:latin typeface="Arial" panose="020B0604020202020204"/>
                <a:cs typeface="Arial" panose="020B0604020202020204"/>
              </a:rPr>
              <a:t>E</a:t>
            </a:r>
            <a:r>
              <a:rPr sz="1000" spc="-10" dirty="0">
                <a:latin typeface="Arial" panose="020B0604020202020204"/>
                <a:cs typeface="Arial" panose="020B0604020202020204"/>
              </a:rPr>
              <a:t>u</a:t>
            </a:r>
            <a:r>
              <a:rPr sz="1000" dirty="0">
                <a:latin typeface="Arial" panose="020B0604020202020204"/>
                <a:cs typeface="Arial" panose="020B0604020202020204"/>
              </a:rPr>
              <a:t>r</a:t>
            </a:r>
            <a:r>
              <a:rPr sz="1000" spc="-35" dirty="0">
                <a:latin typeface="Arial" panose="020B0604020202020204"/>
                <a:cs typeface="Arial" panose="020B0604020202020204"/>
              </a:rPr>
              <a:t>o</a:t>
            </a:r>
            <a:r>
              <a:rPr sz="1000" spc="25" dirty="0">
                <a:latin typeface="Arial" panose="020B0604020202020204"/>
                <a:cs typeface="Arial" panose="020B0604020202020204"/>
              </a:rPr>
              <a:t>m</a:t>
            </a:r>
            <a:r>
              <a:rPr sz="1000" spc="-10" dirty="0">
                <a:latin typeface="Arial" panose="020B0604020202020204"/>
                <a:cs typeface="Arial" panose="020B0604020202020204"/>
              </a:rPr>
              <a:t>oni</a:t>
            </a:r>
            <a:r>
              <a:rPr sz="1000" spc="5" dirty="0">
                <a:latin typeface="Arial" panose="020B0604020202020204"/>
                <a:cs typeface="Arial" panose="020B0604020202020204"/>
              </a:rPr>
              <a:t>t</a:t>
            </a:r>
            <a:r>
              <a:rPr sz="1000" spc="-10" dirty="0">
                <a:latin typeface="Arial" panose="020B0604020202020204"/>
                <a:cs typeface="Arial" panose="020B0604020202020204"/>
              </a:rPr>
              <a:t>o</a:t>
            </a:r>
            <a:r>
              <a:rPr sz="1000" dirty="0">
                <a:latin typeface="Arial" panose="020B0604020202020204"/>
                <a:cs typeface="Arial" panose="020B0604020202020204"/>
              </a:rPr>
              <a:t>r</a:t>
            </a:r>
            <a:r>
              <a:rPr sz="1000" spc="5" dirty="0">
                <a:latin typeface="楷体" panose="02010609060101010101" charset="-122"/>
                <a:cs typeface="楷体" panose="02010609060101010101" charset="-122"/>
              </a:rPr>
              <a:t>， </a:t>
            </a:r>
            <a:r>
              <a:rPr sz="1000" spc="-10" dirty="0">
                <a:latin typeface="Arial" panose="020B0604020202020204"/>
                <a:cs typeface="Arial" panose="020B0604020202020204"/>
              </a:rPr>
              <a:t>202</a:t>
            </a:r>
            <a:r>
              <a:rPr sz="1000" dirty="0">
                <a:latin typeface="Arial" panose="020B0604020202020204"/>
                <a:cs typeface="Arial" panose="020B0604020202020204"/>
              </a:rPr>
              <a:t>1</a:t>
            </a:r>
            <a:r>
              <a:rPr sz="1000" spc="-50" dirty="0">
                <a:latin typeface="Arial" panose="020B0604020202020204"/>
                <a:cs typeface="Arial" panose="020B0604020202020204"/>
              </a:rPr>
              <a:t> </a:t>
            </a:r>
            <a:r>
              <a:rPr sz="1000" spc="-5" dirty="0">
                <a:latin typeface="楷体" panose="02010609060101010101" charset="-122"/>
                <a:cs typeface="楷体" panose="02010609060101010101" charset="-122"/>
              </a:rPr>
              <a:t>年我国非现饮渠道啤酒销量占比</a:t>
            </a:r>
            <a:r>
              <a:rPr sz="1000" spc="-254" dirty="0">
                <a:latin typeface="楷体" panose="02010609060101010101" charset="-122"/>
                <a:cs typeface="楷体" panose="02010609060101010101" charset="-122"/>
              </a:rPr>
              <a:t> </a:t>
            </a:r>
            <a:r>
              <a:rPr sz="1000" spc="-10" dirty="0">
                <a:latin typeface="Arial" panose="020B0604020202020204"/>
                <a:cs typeface="Arial" panose="020B0604020202020204"/>
              </a:rPr>
              <a:t>49</a:t>
            </a:r>
            <a:r>
              <a:rPr sz="1000" spc="5" dirty="0">
                <a:latin typeface="Arial" panose="020B0604020202020204"/>
                <a:cs typeface="Arial" panose="020B0604020202020204"/>
              </a:rPr>
              <a:t>.</a:t>
            </a:r>
            <a:r>
              <a:rPr sz="1000" spc="-5" dirty="0">
                <a:latin typeface="Arial" panose="020B0604020202020204"/>
                <a:cs typeface="Arial" panose="020B0604020202020204"/>
              </a:rPr>
              <a:t>9%</a:t>
            </a:r>
            <a:r>
              <a:rPr sz="1000" spc="-195" dirty="0">
                <a:latin typeface="楷体" panose="02010609060101010101" charset="-122"/>
                <a:cs typeface="楷体" panose="02010609060101010101" charset="-122"/>
              </a:rPr>
              <a:t>，相较日本</a:t>
            </a:r>
            <a:r>
              <a:rPr sz="1000" spc="5" dirty="0">
                <a:latin typeface="楷体" panose="02010609060101010101" charset="-122"/>
                <a:cs typeface="楷体" panose="02010609060101010101" charset="-122"/>
              </a:rPr>
              <a:t>（占比</a:t>
            </a:r>
            <a:r>
              <a:rPr sz="1000" spc="-260" dirty="0">
                <a:latin typeface="楷体" panose="02010609060101010101" charset="-122"/>
                <a:cs typeface="楷体" panose="02010609060101010101" charset="-122"/>
              </a:rPr>
              <a:t> </a:t>
            </a:r>
            <a:r>
              <a:rPr sz="1000" spc="-10" dirty="0">
                <a:latin typeface="Arial" panose="020B0604020202020204"/>
                <a:cs typeface="Arial" panose="020B0604020202020204"/>
              </a:rPr>
              <a:t>91</a:t>
            </a:r>
            <a:r>
              <a:rPr sz="1000" spc="5" dirty="0">
                <a:latin typeface="Arial" panose="020B0604020202020204"/>
                <a:cs typeface="Arial" panose="020B0604020202020204"/>
              </a:rPr>
              <a:t>.</a:t>
            </a:r>
            <a:r>
              <a:rPr sz="1000" spc="-5" dirty="0">
                <a:latin typeface="Arial" panose="020B0604020202020204"/>
                <a:cs typeface="Arial" panose="020B0604020202020204"/>
              </a:rPr>
              <a:t>3%</a:t>
            </a:r>
            <a:r>
              <a:rPr sz="1000" spc="-500" dirty="0">
                <a:latin typeface="楷体" panose="02010609060101010101" charset="-122"/>
                <a:cs typeface="楷体" panose="02010609060101010101" charset="-122"/>
              </a:rPr>
              <a:t>）</a:t>
            </a:r>
            <a:r>
              <a:rPr sz="1000" spc="-305" dirty="0">
                <a:latin typeface="楷体" panose="02010609060101010101" charset="-122"/>
                <a:cs typeface="楷体" panose="02010609060101010101" charset="-122"/>
              </a:rPr>
              <a:t>、美国</a:t>
            </a:r>
            <a:r>
              <a:rPr sz="1000" spc="-20" dirty="0">
                <a:latin typeface="楷体" panose="02010609060101010101" charset="-122"/>
                <a:cs typeface="楷体" panose="02010609060101010101" charset="-122"/>
              </a:rPr>
              <a:t>（</a:t>
            </a:r>
            <a:r>
              <a:rPr sz="1000" spc="5" dirty="0">
                <a:latin typeface="楷体" panose="02010609060101010101" charset="-122"/>
                <a:cs typeface="楷体" panose="02010609060101010101" charset="-122"/>
              </a:rPr>
              <a:t>占比</a:t>
            </a:r>
            <a:r>
              <a:rPr sz="1000" spc="-260" dirty="0">
                <a:latin typeface="楷体" panose="02010609060101010101" charset="-122"/>
                <a:cs typeface="楷体" panose="02010609060101010101" charset="-122"/>
              </a:rPr>
              <a:t> </a:t>
            </a:r>
            <a:r>
              <a:rPr sz="1000" spc="-10" dirty="0">
                <a:latin typeface="Arial" panose="020B0604020202020204"/>
                <a:cs typeface="Arial" panose="020B0604020202020204"/>
              </a:rPr>
              <a:t>79</a:t>
            </a:r>
            <a:r>
              <a:rPr sz="1000" spc="5" dirty="0">
                <a:latin typeface="Arial" panose="020B0604020202020204"/>
                <a:cs typeface="Arial" panose="020B0604020202020204"/>
              </a:rPr>
              <a:t>.</a:t>
            </a:r>
            <a:r>
              <a:rPr sz="1000" spc="-5" dirty="0">
                <a:latin typeface="Arial" panose="020B0604020202020204"/>
                <a:cs typeface="Arial" panose="020B0604020202020204"/>
              </a:rPr>
              <a:t>2%</a:t>
            </a:r>
            <a:r>
              <a:rPr sz="1000" spc="5" dirty="0">
                <a:latin typeface="楷体" panose="02010609060101010101" charset="-122"/>
                <a:cs typeface="楷体" panose="02010609060101010101" charset="-122"/>
              </a:rPr>
              <a:t>）占比相对较低，随着冰箱、物流、网络的普及与发展，我国居民尤其是年轻一代的生活方</a:t>
            </a:r>
            <a:r>
              <a:rPr sz="1000" spc="-65" dirty="0">
                <a:latin typeface="楷体" panose="02010609060101010101" charset="-122"/>
                <a:cs typeface="楷体" panose="02010609060101010101" charset="-122"/>
              </a:rPr>
              <a:t>式发生变化，“宅文化”盛行，叠加疫情的助推，非现饮市场尤其是线上渠道成为各企业增长亮点，</a:t>
            </a:r>
            <a:r>
              <a:rPr sz="1000" spc="-10" dirty="0">
                <a:latin typeface="Arial" panose="020B0604020202020204"/>
                <a:cs typeface="Arial" panose="020B0604020202020204"/>
              </a:rPr>
              <a:t>1</a:t>
            </a:r>
            <a:r>
              <a:rPr sz="1000" spc="-35" dirty="0">
                <a:latin typeface="Arial" panose="020B0604020202020204"/>
                <a:cs typeface="Arial" panose="020B0604020202020204"/>
              </a:rPr>
              <a:t>6</a:t>
            </a:r>
            <a:r>
              <a:rPr sz="1000" spc="10" dirty="0">
                <a:latin typeface="Arial" panose="020B0604020202020204"/>
                <a:cs typeface="Arial" panose="020B0604020202020204"/>
              </a:rPr>
              <a:t>~</a:t>
            </a:r>
            <a:r>
              <a:rPr sz="1000" spc="-10" dirty="0">
                <a:latin typeface="Arial" panose="020B0604020202020204"/>
                <a:cs typeface="Arial" panose="020B0604020202020204"/>
              </a:rPr>
              <a:t>2</a:t>
            </a:r>
            <a:r>
              <a:rPr sz="1000" dirty="0">
                <a:latin typeface="Arial" panose="020B0604020202020204"/>
                <a:cs typeface="Arial" panose="020B0604020202020204"/>
              </a:rPr>
              <a:t>1</a:t>
            </a:r>
            <a:r>
              <a:rPr sz="1000" spc="25" dirty="0">
                <a:latin typeface="Arial" panose="020B0604020202020204"/>
                <a:cs typeface="Arial" panose="020B0604020202020204"/>
              </a:rPr>
              <a:t> </a:t>
            </a:r>
            <a:r>
              <a:rPr sz="1000" spc="-15" dirty="0">
                <a:latin typeface="楷体" panose="02010609060101010101" charset="-122"/>
                <a:cs typeface="楷体" panose="02010609060101010101" charset="-122"/>
              </a:rPr>
              <a:t>年行业电商渠道销量</a:t>
            </a:r>
            <a:r>
              <a:rPr sz="1000" spc="-190" dirty="0">
                <a:latin typeface="楷体" panose="02010609060101010101" charset="-122"/>
                <a:cs typeface="楷体" panose="02010609060101010101" charset="-122"/>
              </a:rPr>
              <a:t> </a:t>
            </a:r>
            <a:r>
              <a:rPr sz="1000" spc="-5" dirty="0">
                <a:latin typeface="Arial" panose="020B0604020202020204"/>
                <a:cs typeface="Arial" panose="020B0604020202020204"/>
              </a:rPr>
              <a:t>C</a:t>
            </a:r>
            <a:r>
              <a:rPr sz="1000" spc="-20" dirty="0">
                <a:latin typeface="Arial" panose="020B0604020202020204"/>
                <a:cs typeface="Arial" panose="020B0604020202020204"/>
              </a:rPr>
              <a:t>A</a:t>
            </a:r>
            <a:r>
              <a:rPr sz="1000" spc="10" dirty="0">
                <a:latin typeface="Arial" panose="020B0604020202020204"/>
                <a:cs typeface="Arial" panose="020B0604020202020204"/>
              </a:rPr>
              <a:t>G</a:t>
            </a:r>
            <a:r>
              <a:rPr sz="1000" spc="5" dirty="0">
                <a:latin typeface="Arial" panose="020B0604020202020204"/>
                <a:cs typeface="Arial" panose="020B0604020202020204"/>
              </a:rPr>
              <a:t>R</a:t>
            </a:r>
            <a:r>
              <a:rPr sz="1000" spc="25" dirty="0">
                <a:latin typeface="Arial" panose="020B0604020202020204"/>
                <a:cs typeface="Arial" panose="020B0604020202020204"/>
              </a:rPr>
              <a:t> </a:t>
            </a:r>
            <a:r>
              <a:rPr sz="1000" spc="5" dirty="0">
                <a:latin typeface="楷体" panose="02010609060101010101" charset="-122"/>
                <a:cs typeface="楷体" panose="02010609060101010101" charset="-122"/>
              </a:rPr>
              <a:t>约</a:t>
            </a:r>
            <a:r>
              <a:rPr sz="1000" spc="-190" dirty="0">
                <a:latin typeface="楷体" panose="02010609060101010101" charset="-122"/>
                <a:cs typeface="楷体" panose="02010609060101010101" charset="-122"/>
              </a:rPr>
              <a:t> </a:t>
            </a:r>
            <a:r>
              <a:rPr sz="1000" spc="-5" dirty="0">
                <a:latin typeface="Arial" panose="020B0604020202020204"/>
                <a:cs typeface="Arial" panose="020B0604020202020204"/>
              </a:rPr>
              <a:t>27%</a:t>
            </a:r>
            <a:r>
              <a:rPr sz="1000" spc="-20" dirty="0">
                <a:latin typeface="楷体" panose="02010609060101010101" charset="-122"/>
                <a:cs typeface="楷体" panose="02010609060101010101" charset="-122"/>
              </a:rPr>
              <a:t>，龙头积极布局传统电商、直播电商、社区团购等线上新零售平台，通过新渠道布局新的增长点，目前来看，</a:t>
            </a:r>
            <a:r>
              <a:rPr sz="1000" spc="-10" dirty="0">
                <a:latin typeface="Arial" panose="020B0604020202020204"/>
                <a:cs typeface="Arial" panose="020B0604020202020204"/>
              </a:rPr>
              <a:t>202</a:t>
            </a:r>
            <a:r>
              <a:rPr sz="1000" dirty="0">
                <a:latin typeface="Arial" panose="020B0604020202020204"/>
                <a:cs typeface="Arial" panose="020B0604020202020204"/>
              </a:rPr>
              <a:t>1</a:t>
            </a:r>
            <a:r>
              <a:rPr sz="1000" spc="-50" dirty="0">
                <a:latin typeface="Arial" panose="020B0604020202020204"/>
                <a:cs typeface="Arial" panose="020B0604020202020204"/>
              </a:rPr>
              <a:t> </a:t>
            </a:r>
            <a:r>
              <a:rPr sz="1000" dirty="0">
                <a:latin typeface="楷体" panose="02010609060101010101" charset="-122"/>
                <a:cs typeface="楷体" panose="02010609060101010101" charset="-122"/>
              </a:rPr>
              <a:t>年啤酒在电商</a:t>
            </a:r>
            <a:r>
              <a:rPr sz="1000" spc="-5" dirty="0">
                <a:latin typeface="楷体" panose="02010609060101010101" charset="-122"/>
                <a:cs typeface="楷体" panose="02010609060101010101" charset="-122"/>
              </a:rPr>
              <a:t>渠道的销量占比</a:t>
            </a:r>
            <a:r>
              <a:rPr sz="1000" spc="-260" dirty="0">
                <a:latin typeface="楷体" panose="02010609060101010101" charset="-122"/>
                <a:cs typeface="楷体" panose="02010609060101010101" charset="-122"/>
              </a:rPr>
              <a:t> </a:t>
            </a:r>
            <a:r>
              <a:rPr sz="1000" spc="-10" dirty="0">
                <a:latin typeface="Arial" panose="020B0604020202020204"/>
                <a:cs typeface="Arial" panose="020B0604020202020204"/>
              </a:rPr>
              <a:t>2</a:t>
            </a:r>
            <a:r>
              <a:rPr sz="1000" spc="5" dirty="0">
                <a:latin typeface="Arial" panose="020B0604020202020204"/>
                <a:cs typeface="Arial" panose="020B0604020202020204"/>
              </a:rPr>
              <a:t>.</a:t>
            </a:r>
            <a:r>
              <a:rPr sz="1000" spc="-5" dirty="0">
                <a:latin typeface="Arial" panose="020B0604020202020204"/>
                <a:cs typeface="Arial" panose="020B0604020202020204"/>
              </a:rPr>
              <a:t>6%</a:t>
            </a:r>
            <a:r>
              <a:rPr sz="1000" spc="-20" dirty="0">
                <a:latin typeface="楷体" panose="02010609060101010101" charset="-122"/>
                <a:cs typeface="楷体" panose="02010609060101010101" charset="-122"/>
              </a:rPr>
              <a:t>，仍然较低，线上渠道更多承担龙头中高端产品与品牌展示的功能。</a:t>
            </a:r>
            <a:endParaRPr sz="1000">
              <a:latin typeface="楷体" panose="02010609060101010101" charset="-122"/>
              <a:cs typeface="楷体" panose="02010609060101010101" charset="-122"/>
            </a:endParaRPr>
          </a:p>
        </p:txBody>
      </p:sp>
      <p:sp>
        <p:nvSpPr>
          <p:cNvPr id="12" name="object 12"/>
          <p:cNvSpPr txBox="1"/>
          <p:nvPr/>
        </p:nvSpPr>
        <p:spPr>
          <a:xfrm>
            <a:off x="542340" y="7783194"/>
            <a:ext cx="2636520" cy="146685"/>
          </a:xfrm>
          <a:prstGeom prst="rect">
            <a:avLst/>
          </a:prstGeom>
        </p:spPr>
        <p:txBody>
          <a:bodyPr vert="horz" wrap="square" lIns="0" tIns="11430" rIns="0" bIns="0" rtlCol="0">
            <a:spAutoFit/>
          </a:bodyPr>
          <a:lstStyle/>
          <a:p>
            <a:pPr marL="12700">
              <a:lnSpc>
                <a:spcPct val="100000"/>
              </a:lnSpc>
              <a:spcBef>
                <a:spcPts val="90"/>
              </a:spcBef>
            </a:pPr>
            <a:r>
              <a:rPr sz="800" b="1" dirty="0">
                <a:latin typeface="楷体" panose="02010609060101010101" charset="-122"/>
                <a:cs typeface="楷体" panose="02010609060101010101" charset="-122"/>
              </a:rPr>
              <a:t>图</a:t>
            </a:r>
            <a:r>
              <a:rPr sz="800" b="1" dirty="0">
                <a:latin typeface="楷体" panose="02010609060101010101" charset="-122"/>
                <a:cs typeface="楷体" panose="02010609060101010101" charset="-122"/>
              </a:rPr>
              <a:t>表</a:t>
            </a:r>
            <a:r>
              <a:rPr sz="800" b="1" dirty="0">
                <a:latin typeface="Arial" panose="020B0604020202020204"/>
                <a:cs typeface="Arial" panose="020B0604020202020204"/>
              </a:rPr>
              <a:t>21</a:t>
            </a:r>
            <a:r>
              <a:rPr sz="800" b="1" spc="-10" dirty="0">
                <a:latin typeface="楷体" panose="02010609060101010101" charset="-122"/>
                <a:cs typeface="楷体" panose="02010609060101010101" charset="-122"/>
              </a:rPr>
              <a:t>： 中、日、美啤酒消费</a:t>
            </a:r>
            <a:r>
              <a:rPr sz="800" b="1" spc="-25" dirty="0">
                <a:latin typeface="楷体" panose="02010609060101010101" charset="-122"/>
                <a:cs typeface="楷体" panose="02010609060101010101" charset="-122"/>
              </a:rPr>
              <a:t>的</a:t>
            </a:r>
            <a:r>
              <a:rPr sz="800" b="1" spc="-25" dirty="0">
                <a:latin typeface="楷体" panose="02010609060101010101" charset="-122"/>
                <a:cs typeface="楷体" panose="02010609060101010101" charset="-122"/>
              </a:rPr>
              <a:t>渠</a:t>
            </a:r>
            <a:r>
              <a:rPr sz="800" b="1" spc="-15" dirty="0">
                <a:latin typeface="楷体" panose="02010609060101010101" charset="-122"/>
                <a:cs typeface="楷体" panose="02010609060101010101" charset="-122"/>
              </a:rPr>
              <a:t>道结构对比</a:t>
            </a:r>
            <a:r>
              <a:rPr sz="800" b="1" spc="-25" dirty="0">
                <a:latin typeface="楷体" panose="02010609060101010101" charset="-122"/>
                <a:cs typeface="楷体" panose="02010609060101010101" charset="-122"/>
              </a:rPr>
              <a:t>（</a:t>
            </a:r>
            <a:r>
              <a:rPr sz="800" b="1" spc="-10" dirty="0">
                <a:latin typeface="楷体" panose="02010609060101010101" charset="-122"/>
                <a:cs typeface="楷体" panose="02010609060101010101" charset="-122"/>
              </a:rPr>
              <a:t>按销量</a:t>
            </a:r>
            <a:r>
              <a:rPr sz="800" b="1" spc="-50" dirty="0">
                <a:latin typeface="楷体" panose="02010609060101010101" charset="-122"/>
                <a:cs typeface="楷体" panose="02010609060101010101" charset="-122"/>
              </a:rPr>
              <a:t>）</a:t>
            </a:r>
            <a:endParaRPr sz="800">
              <a:latin typeface="楷体" panose="02010609060101010101" charset="-122"/>
              <a:cs typeface="楷体" panose="02010609060101010101" charset="-122"/>
            </a:endParaRPr>
          </a:p>
        </p:txBody>
      </p:sp>
      <p:sp>
        <p:nvSpPr>
          <p:cNvPr id="13" name="object 13"/>
          <p:cNvSpPr txBox="1"/>
          <p:nvPr/>
        </p:nvSpPr>
        <p:spPr>
          <a:xfrm>
            <a:off x="3868928" y="7783194"/>
            <a:ext cx="2025650" cy="146685"/>
          </a:xfrm>
          <a:prstGeom prst="rect">
            <a:avLst/>
          </a:prstGeom>
        </p:spPr>
        <p:txBody>
          <a:bodyPr vert="horz" wrap="square" lIns="0" tIns="11430" rIns="0" bIns="0" rtlCol="0">
            <a:spAutoFit/>
          </a:bodyPr>
          <a:lstStyle/>
          <a:p>
            <a:pPr marL="12700">
              <a:lnSpc>
                <a:spcPct val="100000"/>
              </a:lnSpc>
              <a:spcBef>
                <a:spcPts val="90"/>
              </a:spcBef>
            </a:pPr>
            <a:r>
              <a:rPr sz="800" b="1" dirty="0">
                <a:latin typeface="楷体" panose="02010609060101010101" charset="-122"/>
                <a:cs typeface="楷体" panose="02010609060101010101" charset="-122"/>
              </a:rPr>
              <a:t>图</a:t>
            </a:r>
            <a:r>
              <a:rPr sz="800" b="1" dirty="0">
                <a:latin typeface="楷体" panose="02010609060101010101" charset="-122"/>
                <a:cs typeface="楷体" panose="02010609060101010101" charset="-122"/>
              </a:rPr>
              <a:t>表</a:t>
            </a:r>
            <a:r>
              <a:rPr sz="800" b="1" dirty="0">
                <a:latin typeface="Arial" panose="020B0604020202020204"/>
                <a:cs typeface="Arial" panose="020B0604020202020204"/>
              </a:rPr>
              <a:t>22</a:t>
            </a:r>
            <a:r>
              <a:rPr sz="800" b="1" spc="-15" dirty="0">
                <a:latin typeface="楷体" panose="02010609060101010101" charset="-122"/>
                <a:cs typeface="楷体" panose="02010609060101010101" charset="-122"/>
              </a:rPr>
              <a:t>： 日本居家自饮时对啤</a:t>
            </a:r>
            <a:r>
              <a:rPr sz="800" b="1" spc="-25" dirty="0">
                <a:latin typeface="楷体" panose="02010609060101010101" charset="-122"/>
                <a:cs typeface="楷体" panose="02010609060101010101" charset="-122"/>
              </a:rPr>
              <a:t>酒</a:t>
            </a:r>
            <a:r>
              <a:rPr sz="800" b="1" spc="-25" dirty="0">
                <a:latin typeface="楷体" panose="02010609060101010101" charset="-122"/>
                <a:cs typeface="楷体" panose="02010609060101010101" charset="-122"/>
              </a:rPr>
              <a:t>的</a:t>
            </a:r>
            <a:r>
              <a:rPr sz="800" b="1" spc="-20" dirty="0">
                <a:latin typeface="楷体" panose="02010609060101010101" charset="-122"/>
                <a:cs typeface="楷体" panose="02010609060101010101" charset="-122"/>
              </a:rPr>
              <a:t>偏好较高</a:t>
            </a:r>
            <a:endParaRPr sz="800">
              <a:latin typeface="楷体" panose="02010609060101010101" charset="-122"/>
              <a:cs typeface="楷体" panose="02010609060101010101" charset="-122"/>
            </a:endParaRPr>
          </a:p>
        </p:txBody>
      </p:sp>
      <p:pic>
        <p:nvPicPr>
          <p:cNvPr id="14" name="object 14"/>
          <p:cNvPicPr/>
          <p:nvPr/>
        </p:nvPicPr>
        <p:blipFill>
          <a:blip r:embed="rId3" cstate="print"/>
          <a:stretch>
            <a:fillRect/>
          </a:stretch>
        </p:blipFill>
        <p:spPr>
          <a:xfrm>
            <a:off x="3881628" y="7926958"/>
            <a:ext cx="3146805" cy="6095"/>
          </a:xfrm>
          <a:prstGeom prst="rect">
            <a:avLst/>
          </a:prstGeom>
        </p:spPr>
      </p:pic>
      <p:pic>
        <p:nvPicPr>
          <p:cNvPr id="15" name="object 15"/>
          <p:cNvPicPr/>
          <p:nvPr/>
        </p:nvPicPr>
        <p:blipFill>
          <a:blip r:embed="rId4" cstate="print"/>
          <a:stretch>
            <a:fillRect/>
          </a:stretch>
        </p:blipFill>
        <p:spPr>
          <a:xfrm>
            <a:off x="555040" y="7926958"/>
            <a:ext cx="3146805" cy="6095"/>
          </a:xfrm>
          <a:prstGeom prst="rect">
            <a:avLst/>
          </a:prstGeom>
        </p:spPr>
      </p:pic>
      <p:sp>
        <p:nvSpPr>
          <p:cNvPr id="16" name="object 16"/>
          <p:cNvSpPr txBox="1"/>
          <p:nvPr/>
        </p:nvSpPr>
        <p:spPr>
          <a:xfrm>
            <a:off x="542340" y="9920427"/>
            <a:ext cx="1397635" cy="132080"/>
          </a:xfrm>
          <a:prstGeom prst="rect">
            <a:avLst/>
          </a:prstGeom>
        </p:spPr>
        <p:txBody>
          <a:bodyPr vert="horz" wrap="square" lIns="0" tIns="12065" rIns="0" bIns="0" rtlCol="0">
            <a:spAutoFit/>
          </a:bodyPr>
          <a:lstStyle/>
          <a:p>
            <a:pPr marL="12700">
              <a:lnSpc>
                <a:spcPct val="100000"/>
              </a:lnSpc>
              <a:spcBef>
                <a:spcPts val="95"/>
              </a:spcBef>
            </a:pPr>
            <a:r>
              <a:rPr sz="700" spc="-10" dirty="0">
                <a:solidFill>
                  <a:srgbClr val="7E7E7E"/>
                </a:solidFill>
                <a:latin typeface="楷体" panose="02010609060101010101" charset="-122"/>
                <a:cs typeface="楷体" panose="02010609060101010101" charset="-122"/>
              </a:rPr>
              <a:t>资</a:t>
            </a:r>
            <a:r>
              <a:rPr sz="700" spc="-10" dirty="0">
                <a:solidFill>
                  <a:srgbClr val="7E7E7E"/>
                </a:solidFill>
                <a:latin typeface="楷体" panose="02010609060101010101" charset="-122"/>
                <a:cs typeface="楷体" panose="02010609060101010101" charset="-122"/>
              </a:rPr>
              <a:t>料</a:t>
            </a:r>
            <a:r>
              <a:rPr sz="700" spc="-10" dirty="0">
                <a:solidFill>
                  <a:srgbClr val="7E7E7E"/>
                </a:solidFill>
                <a:latin typeface="楷体" panose="02010609060101010101" charset="-122"/>
                <a:cs typeface="楷体" panose="02010609060101010101" charset="-122"/>
              </a:rPr>
              <a:t>来源：</a:t>
            </a:r>
            <a:r>
              <a:rPr sz="700" spc="-10" dirty="0">
                <a:solidFill>
                  <a:srgbClr val="7E7E7E"/>
                </a:solidFill>
                <a:latin typeface="Arial" panose="020B0604020202020204"/>
                <a:cs typeface="Arial" panose="020B0604020202020204"/>
              </a:rPr>
              <a:t>Euromonitor</a:t>
            </a:r>
            <a:r>
              <a:rPr sz="700" spc="-10" dirty="0">
                <a:solidFill>
                  <a:srgbClr val="7E7E7E"/>
                </a:solidFill>
                <a:latin typeface="楷体" panose="02010609060101010101" charset="-122"/>
                <a:cs typeface="楷体" panose="02010609060101010101" charset="-122"/>
              </a:rPr>
              <a:t>、</a:t>
            </a:r>
            <a:r>
              <a:rPr sz="700" spc="-10" dirty="0">
                <a:solidFill>
                  <a:srgbClr val="7E7E7E"/>
                </a:solidFill>
                <a:latin typeface="楷体" panose="02010609060101010101" charset="-122"/>
                <a:cs typeface="楷体" panose="02010609060101010101" charset="-122"/>
              </a:rPr>
              <a:t>华</a:t>
            </a:r>
            <a:r>
              <a:rPr sz="700" spc="-10" dirty="0">
                <a:solidFill>
                  <a:srgbClr val="7E7E7E"/>
                </a:solidFill>
                <a:latin typeface="楷体" panose="02010609060101010101" charset="-122"/>
                <a:cs typeface="楷体" panose="02010609060101010101" charset="-122"/>
              </a:rPr>
              <a:t>泰</a:t>
            </a:r>
            <a:r>
              <a:rPr sz="700" spc="-10" dirty="0">
                <a:solidFill>
                  <a:srgbClr val="7E7E7E"/>
                </a:solidFill>
                <a:latin typeface="楷体" panose="02010609060101010101" charset="-122"/>
                <a:cs typeface="楷体" panose="02010609060101010101" charset="-122"/>
              </a:rPr>
              <a:t>研</a:t>
            </a:r>
            <a:r>
              <a:rPr sz="700" spc="-50" dirty="0">
                <a:solidFill>
                  <a:srgbClr val="7E7E7E"/>
                </a:solidFill>
                <a:latin typeface="楷体" panose="02010609060101010101" charset="-122"/>
                <a:cs typeface="楷体" panose="02010609060101010101" charset="-122"/>
              </a:rPr>
              <a:t>究</a:t>
            </a:r>
            <a:endParaRPr sz="700">
              <a:latin typeface="楷体" panose="02010609060101010101" charset="-122"/>
              <a:cs typeface="楷体" panose="02010609060101010101" charset="-122"/>
            </a:endParaRPr>
          </a:p>
        </p:txBody>
      </p:sp>
      <p:sp>
        <p:nvSpPr>
          <p:cNvPr id="17" name="object 17"/>
          <p:cNvSpPr txBox="1"/>
          <p:nvPr/>
        </p:nvSpPr>
        <p:spPr>
          <a:xfrm>
            <a:off x="3868928" y="9920427"/>
            <a:ext cx="1357630" cy="132080"/>
          </a:xfrm>
          <a:prstGeom prst="rect">
            <a:avLst/>
          </a:prstGeom>
        </p:spPr>
        <p:txBody>
          <a:bodyPr vert="horz" wrap="square" lIns="0" tIns="12065" rIns="0" bIns="0" rtlCol="0">
            <a:spAutoFit/>
          </a:bodyPr>
          <a:lstStyle/>
          <a:p>
            <a:pPr marL="12700">
              <a:lnSpc>
                <a:spcPct val="100000"/>
              </a:lnSpc>
              <a:spcBef>
                <a:spcPts val="95"/>
              </a:spcBef>
            </a:pPr>
            <a:r>
              <a:rPr sz="700" spc="-10" dirty="0">
                <a:solidFill>
                  <a:srgbClr val="7E7E7E"/>
                </a:solidFill>
                <a:latin typeface="楷体" panose="02010609060101010101" charset="-122"/>
                <a:cs typeface="楷体" panose="02010609060101010101" charset="-122"/>
              </a:rPr>
              <a:t>资</a:t>
            </a:r>
            <a:r>
              <a:rPr sz="700" spc="-10" dirty="0">
                <a:solidFill>
                  <a:srgbClr val="7E7E7E"/>
                </a:solidFill>
                <a:latin typeface="楷体" panose="02010609060101010101" charset="-122"/>
                <a:cs typeface="楷体" panose="02010609060101010101" charset="-122"/>
              </a:rPr>
              <a:t>料</a:t>
            </a:r>
            <a:r>
              <a:rPr sz="700" dirty="0">
                <a:solidFill>
                  <a:srgbClr val="7E7E7E"/>
                </a:solidFill>
                <a:latin typeface="楷体" panose="02010609060101010101" charset="-122"/>
                <a:cs typeface="楷体" panose="02010609060101010101" charset="-122"/>
              </a:rPr>
              <a:t>来</a:t>
            </a:r>
            <a:r>
              <a:rPr sz="700" spc="-10" dirty="0">
                <a:solidFill>
                  <a:srgbClr val="7E7E7E"/>
                </a:solidFill>
                <a:latin typeface="楷体" panose="02010609060101010101" charset="-122"/>
                <a:cs typeface="楷体" panose="02010609060101010101" charset="-122"/>
              </a:rPr>
              <a:t>源</a:t>
            </a:r>
            <a:r>
              <a:rPr sz="700" spc="-10" dirty="0">
                <a:solidFill>
                  <a:srgbClr val="7E7E7E"/>
                </a:solidFill>
                <a:latin typeface="楷体" panose="02010609060101010101" charset="-122"/>
                <a:cs typeface="楷体" panose="02010609060101010101" charset="-122"/>
              </a:rPr>
              <a:t>：</a:t>
            </a:r>
            <a:r>
              <a:rPr sz="700" spc="-10" dirty="0">
                <a:solidFill>
                  <a:srgbClr val="7E7E7E"/>
                </a:solidFill>
                <a:latin typeface="楷体" panose="02010609060101010101" charset="-122"/>
                <a:cs typeface="楷体" panose="02010609060101010101" charset="-122"/>
              </a:rPr>
              <a:t>三</a:t>
            </a:r>
            <a:r>
              <a:rPr sz="700" spc="-10" dirty="0">
                <a:solidFill>
                  <a:srgbClr val="7E7E7E"/>
                </a:solidFill>
                <a:latin typeface="楷体" panose="02010609060101010101" charset="-122"/>
                <a:cs typeface="楷体" panose="02010609060101010101" charset="-122"/>
              </a:rPr>
              <a:t>得</a:t>
            </a:r>
            <a:r>
              <a:rPr sz="700" spc="-10" dirty="0">
                <a:solidFill>
                  <a:srgbClr val="7E7E7E"/>
                </a:solidFill>
                <a:latin typeface="楷体" panose="02010609060101010101" charset="-122"/>
                <a:cs typeface="楷体" panose="02010609060101010101" charset="-122"/>
              </a:rPr>
              <a:t>利</a:t>
            </a:r>
            <a:r>
              <a:rPr sz="700" dirty="0">
                <a:solidFill>
                  <a:srgbClr val="7E7E7E"/>
                </a:solidFill>
                <a:latin typeface="楷体" panose="02010609060101010101" charset="-122"/>
                <a:cs typeface="楷体" panose="02010609060101010101" charset="-122"/>
              </a:rPr>
              <a:t>公</a:t>
            </a:r>
            <a:r>
              <a:rPr sz="700" spc="-10" dirty="0">
                <a:solidFill>
                  <a:srgbClr val="7E7E7E"/>
                </a:solidFill>
                <a:latin typeface="楷体" panose="02010609060101010101" charset="-122"/>
                <a:cs typeface="楷体" panose="02010609060101010101" charset="-122"/>
              </a:rPr>
              <a:t>告</a:t>
            </a:r>
            <a:r>
              <a:rPr sz="700" spc="-10" dirty="0">
                <a:solidFill>
                  <a:srgbClr val="7E7E7E"/>
                </a:solidFill>
                <a:latin typeface="楷体" panose="02010609060101010101" charset="-122"/>
                <a:cs typeface="楷体" panose="02010609060101010101" charset="-122"/>
              </a:rPr>
              <a:t>、</a:t>
            </a:r>
            <a:r>
              <a:rPr sz="700" spc="-10" dirty="0">
                <a:solidFill>
                  <a:srgbClr val="7E7E7E"/>
                </a:solidFill>
                <a:latin typeface="楷体" panose="02010609060101010101" charset="-122"/>
                <a:cs typeface="楷体" panose="02010609060101010101" charset="-122"/>
              </a:rPr>
              <a:t>华</a:t>
            </a:r>
            <a:r>
              <a:rPr sz="700" spc="-10" dirty="0">
                <a:solidFill>
                  <a:srgbClr val="7E7E7E"/>
                </a:solidFill>
                <a:latin typeface="楷体" panose="02010609060101010101" charset="-122"/>
                <a:cs typeface="楷体" panose="02010609060101010101" charset="-122"/>
              </a:rPr>
              <a:t>泰</a:t>
            </a:r>
            <a:r>
              <a:rPr sz="700" spc="-10" dirty="0">
                <a:solidFill>
                  <a:srgbClr val="7E7E7E"/>
                </a:solidFill>
                <a:latin typeface="楷体" panose="02010609060101010101" charset="-122"/>
                <a:cs typeface="楷体" panose="02010609060101010101" charset="-122"/>
              </a:rPr>
              <a:t>研</a:t>
            </a:r>
            <a:r>
              <a:rPr sz="700" spc="-50" dirty="0">
                <a:solidFill>
                  <a:srgbClr val="7E7E7E"/>
                </a:solidFill>
                <a:latin typeface="楷体" panose="02010609060101010101" charset="-122"/>
                <a:cs typeface="楷体" panose="02010609060101010101" charset="-122"/>
              </a:rPr>
              <a:t>究</a:t>
            </a:r>
            <a:endParaRPr sz="700">
              <a:latin typeface="楷体" panose="02010609060101010101" charset="-122"/>
              <a:cs typeface="楷体" panose="02010609060101010101" charset="-122"/>
            </a:endParaRPr>
          </a:p>
        </p:txBody>
      </p:sp>
      <p:pic>
        <p:nvPicPr>
          <p:cNvPr id="18" name="object 18"/>
          <p:cNvPicPr/>
          <p:nvPr/>
        </p:nvPicPr>
        <p:blipFill>
          <a:blip r:embed="rId1" cstate="print"/>
          <a:stretch>
            <a:fillRect/>
          </a:stretch>
        </p:blipFill>
        <p:spPr>
          <a:xfrm>
            <a:off x="555040" y="9914838"/>
            <a:ext cx="3146805" cy="6096"/>
          </a:xfrm>
          <a:prstGeom prst="rect">
            <a:avLst/>
          </a:prstGeom>
        </p:spPr>
      </p:pic>
      <p:pic>
        <p:nvPicPr>
          <p:cNvPr id="19" name="object 19"/>
          <p:cNvPicPr/>
          <p:nvPr/>
        </p:nvPicPr>
        <p:blipFill>
          <a:blip r:embed="rId2" cstate="print"/>
          <a:stretch>
            <a:fillRect/>
          </a:stretch>
        </p:blipFill>
        <p:spPr>
          <a:xfrm>
            <a:off x="3881628" y="9914838"/>
            <a:ext cx="3146805" cy="6096"/>
          </a:xfrm>
          <a:prstGeom prst="rect">
            <a:avLst/>
          </a:prstGeom>
        </p:spPr>
      </p:pic>
      <p:pic>
        <p:nvPicPr>
          <p:cNvPr id="20" name="object 20"/>
          <p:cNvPicPr/>
          <p:nvPr/>
        </p:nvPicPr>
        <p:blipFill>
          <a:blip r:embed="rId5" cstate="print"/>
          <a:stretch>
            <a:fillRect/>
          </a:stretch>
        </p:blipFill>
        <p:spPr>
          <a:xfrm>
            <a:off x="920750" y="1305178"/>
            <a:ext cx="2569717" cy="1469262"/>
          </a:xfrm>
          <a:prstGeom prst="rect">
            <a:avLst/>
          </a:prstGeom>
        </p:spPr>
      </p:pic>
      <p:sp>
        <p:nvSpPr>
          <p:cNvPr id="21" name="object 21"/>
          <p:cNvSpPr txBox="1"/>
          <p:nvPr/>
        </p:nvSpPr>
        <p:spPr>
          <a:xfrm>
            <a:off x="561848" y="1234566"/>
            <a:ext cx="299085" cy="1571625"/>
          </a:xfrm>
          <a:prstGeom prst="rect">
            <a:avLst/>
          </a:prstGeom>
        </p:spPr>
        <p:txBody>
          <a:bodyPr vert="horz" wrap="square" lIns="0" tIns="12065" rIns="0" bIns="0" rtlCol="0">
            <a:spAutoFit/>
          </a:bodyPr>
          <a:lstStyle/>
          <a:p>
            <a:pPr marR="6350" algn="r">
              <a:lnSpc>
                <a:spcPct val="100000"/>
              </a:lnSpc>
              <a:spcBef>
                <a:spcPts val="95"/>
              </a:spcBef>
            </a:pPr>
            <a:r>
              <a:rPr sz="700" spc="-10" dirty="0">
                <a:latin typeface="Arial" panose="020B0604020202020204"/>
                <a:cs typeface="Arial" panose="020B0604020202020204"/>
              </a:rPr>
              <a:t>16,000</a:t>
            </a:r>
            <a:endParaRPr sz="700">
              <a:latin typeface="Arial" panose="020B0604020202020204"/>
              <a:cs typeface="Arial" panose="020B0604020202020204"/>
            </a:endParaRPr>
          </a:p>
          <a:p>
            <a:pPr marR="6350" algn="r">
              <a:lnSpc>
                <a:spcPct val="100000"/>
              </a:lnSpc>
              <a:spcBef>
                <a:spcPts val="575"/>
              </a:spcBef>
            </a:pPr>
            <a:r>
              <a:rPr sz="700" spc="-10" dirty="0">
                <a:latin typeface="Arial" panose="020B0604020202020204"/>
                <a:cs typeface="Arial" panose="020B0604020202020204"/>
              </a:rPr>
              <a:t>14,000</a:t>
            </a:r>
            <a:endParaRPr sz="700">
              <a:latin typeface="Arial" panose="020B0604020202020204"/>
              <a:cs typeface="Arial" panose="020B0604020202020204"/>
            </a:endParaRPr>
          </a:p>
          <a:p>
            <a:pPr marR="6350" algn="r">
              <a:lnSpc>
                <a:spcPct val="100000"/>
              </a:lnSpc>
              <a:spcBef>
                <a:spcPts val="580"/>
              </a:spcBef>
            </a:pPr>
            <a:r>
              <a:rPr sz="700" spc="-10" dirty="0">
                <a:latin typeface="Arial" panose="020B0604020202020204"/>
                <a:cs typeface="Arial" panose="020B0604020202020204"/>
              </a:rPr>
              <a:t>12,000</a:t>
            </a:r>
            <a:endParaRPr sz="700">
              <a:latin typeface="Arial" panose="020B0604020202020204"/>
              <a:cs typeface="Arial" panose="020B0604020202020204"/>
            </a:endParaRPr>
          </a:p>
          <a:p>
            <a:pPr marR="6350" algn="r">
              <a:lnSpc>
                <a:spcPct val="100000"/>
              </a:lnSpc>
              <a:spcBef>
                <a:spcPts val="575"/>
              </a:spcBef>
            </a:pPr>
            <a:r>
              <a:rPr sz="700" spc="-10" dirty="0">
                <a:latin typeface="Arial" panose="020B0604020202020204"/>
                <a:cs typeface="Arial" panose="020B0604020202020204"/>
              </a:rPr>
              <a:t>10,000</a:t>
            </a:r>
            <a:endParaRPr sz="700">
              <a:latin typeface="Arial" panose="020B0604020202020204"/>
              <a:cs typeface="Arial" panose="020B0604020202020204"/>
            </a:endParaRPr>
          </a:p>
          <a:p>
            <a:pPr marR="5080" algn="r">
              <a:lnSpc>
                <a:spcPct val="100000"/>
              </a:lnSpc>
              <a:spcBef>
                <a:spcPts val="580"/>
              </a:spcBef>
            </a:pPr>
            <a:r>
              <a:rPr sz="700" spc="-10" dirty="0">
                <a:latin typeface="Arial" panose="020B0604020202020204"/>
                <a:cs typeface="Arial" panose="020B0604020202020204"/>
              </a:rPr>
              <a:t>8,000</a:t>
            </a:r>
            <a:endParaRPr sz="700">
              <a:latin typeface="Arial" panose="020B0604020202020204"/>
              <a:cs typeface="Arial" panose="020B0604020202020204"/>
            </a:endParaRPr>
          </a:p>
          <a:p>
            <a:pPr marR="5080" algn="r">
              <a:lnSpc>
                <a:spcPct val="100000"/>
              </a:lnSpc>
              <a:spcBef>
                <a:spcPts val="575"/>
              </a:spcBef>
            </a:pPr>
            <a:r>
              <a:rPr sz="700" spc="-10" dirty="0">
                <a:latin typeface="Arial" panose="020B0604020202020204"/>
                <a:cs typeface="Arial" panose="020B0604020202020204"/>
              </a:rPr>
              <a:t>6,000</a:t>
            </a:r>
            <a:endParaRPr sz="700">
              <a:latin typeface="Arial" panose="020B0604020202020204"/>
              <a:cs typeface="Arial" panose="020B0604020202020204"/>
            </a:endParaRPr>
          </a:p>
          <a:p>
            <a:pPr marR="5080" algn="r">
              <a:lnSpc>
                <a:spcPct val="100000"/>
              </a:lnSpc>
              <a:spcBef>
                <a:spcPts val="580"/>
              </a:spcBef>
            </a:pPr>
            <a:r>
              <a:rPr sz="700" spc="-10" dirty="0">
                <a:latin typeface="Arial" panose="020B0604020202020204"/>
                <a:cs typeface="Arial" panose="020B0604020202020204"/>
              </a:rPr>
              <a:t>4,000</a:t>
            </a:r>
            <a:endParaRPr sz="700">
              <a:latin typeface="Arial" panose="020B0604020202020204"/>
              <a:cs typeface="Arial" panose="020B0604020202020204"/>
            </a:endParaRPr>
          </a:p>
          <a:p>
            <a:pPr marR="5080" algn="r">
              <a:lnSpc>
                <a:spcPct val="100000"/>
              </a:lnSpc>
              <a:spcBef>
                <a:spcPts val="575"/>
              </a:spcBef>
            </a:pPr>
            <a:r>
              <a:rPr sz="700" spc="-10" dirty="0">
                <a:latin typeface="Arial" panose="020B0604020202020204"/>
                <a:cs typeface="Arial" panose="020B0604020202020204"/>
              </a:rPr>
              <a:t>2,000</a:t>
            </a:r>
            <a:endParaRPr sz="700">
              <a:latin typeface="Arial" panose="020B0604020202020204"/>
              <a:cs typeface="Arial" panose="020B0604020202020204"/>
            </a:endParaRPr>
          </a:p>
          <a:p>
            <a:pPr marR="5715" algn="r">
              <a:lnSpc>
                <a:spcPct val="100000"/>
              </a:lnSpc>
              <a:spcBef>
                <a:spcPts val="575"/>
              </a:spcBef>
            </a:pPr>
            <a:r>
              <a:rPr sz="700" spc="-5" dirty="0">
                <a:latin typeface="Arial" panose="020B0604020202020204"/>
                <a:cs typeface="Arial" panose="020B0604020202020204"/>
              </a:rPr>
              <a:t>0</a:t>
            </a:r>
            <a:endParaRPr sz="700">
              <a:latin typeface="Arial" panose="020B0604020202020204"/>
              <a:cs typeface="Arial" panose="020B0604020202020204"/>
            </a:endParaRPr>
          </a:p>
        </p:txBody>
      </p:sp>
      <p:sp>
        <p:nvSpPr>
          <p:cNvPr id="22" name="object 22"/>
          <p:cNvSpPr txBox="1"/>
          <p:nvPr/>
        </p:nvSpPr>
        <p:spPr>
          <a:xfrm>
            <a:off x="1051039" y="2774391"/>
            <a:ext cx="114300" cy="397510"/>
          </a:xfrm>
          <a:prstGeom prst="rect">
            <a:avLst/>
          </a:prstGeom>
        </p:spPr>
        <p:txBody>
          <a:bodyPr vert="horz" wrap="square" lIns="0" tIns="29845" rIns="0" bIns="0" rtlCol="0">
            <a:spAutoFit/>
          </a:bodyPr>
          <a:lstStyle/>
          <a:p>
            <a:pPr marL="12700" marR="5080" algn="just">
              <a:lnSpc>
                <a:spcPts val="700"/>
              </a:lnSpc>
              <a:spcBef>
                <a:spcPts val="235"/>
              </a:spcBef>
            </a:pPr>
            <a:r>
              <a:rPr sz="700" spc="-50" dirty="0">
                <a:latin typeface="楷体" panose="02010609060101010101" charset="-122"/>
                <a:cs typeface="楷体" panose="02010609060101010101" charset="-122"/>
              </a:rPr>
              <a:t>伊</a:t>
            </a:r>
            <a:r>
              <a:rPr sz="700" spc="-50" dirty="0">
                <a:latin typeface="楷体" panose="02010609060101010101" charset="-122"/>
                <a:cs typeface="楷体" panose="02010609060101010101" charset="-122"/>
              </a:rPr>
              <a:t>利</a:t>
            </a:r>
            <a:r>
              <a:rPr sz="700" spc="-50" dirty="0">
                <a:latin typeface="楷体" panose="02010609060101010101" charset="-122"/>
                <a:cs typeface="楷体" panose="02010609060101010101" charset="-122"/>
              </a:rPr>
              <a:t>股</a:t>
            </a:r>
            <a:r>
              <a:rPr sz="700" spc="-50" dirty="0">
                <a:latin typeface="楷体" panose="02010609060101010101" charset="-122"/>
                <a:cs typeface="楷体" panose="02010609060101010101" charset="-122"/>
              </a:rPr>
              <a:t>份</a:t>
            </a:r>
            <a:endParaRPr sz="700">
              <a:latin typeface="楷体" panose="02010609060101010101" charset="-122"/>
              <a:cs typeface="楷体" panose="02010609060101010101" charset="-122"/>
            </a:endParaRPr>
          </a:p>
        </p:txBody>
      </p:sp>
      <p:sp>
        <p:nvSpPr>
          <p:cNvPr id="23" name="object 23"/>
          <p:cNvSpPr txBox="1"/>
          <p:nvPr/>
        </p:nvSpPr>
        <p:spPr>
          <a:xfrm>
            <a:off x="1368678" y="2774391"/>
            <a:ext cx="114300" cy="397510"/>
          </a:xfrm>
          <a:prstGeom prst="rect">
            <a:avLst/>
          </a:prstGeom>
        </p:spPr>
        <p:txBody>
          <a:bodyPr vert="horz" wrap="square" lIns="0" tIns="29845" rIns="0" bIns="0" rtlCol="0">
            <a:spAutoFit/>
          </a:bodyPr>
          <a:lstStyle/>
          <a:p>
            <a:pPr marL="12700" marR="5080" algn="just">
              <a:lnSpc>
                <a:spcPts val="700"/>
              </a:lnSpc>
              <a:spcBef>
                <a:spcPts val="235"/>
              </a:spcBef>
            </a:pPr>
            <a:r>
              <a:rPr sz="700" spc="-50" dirty="0">
                <a:latin typeface="楷体" panose="02010609060101010101" charset="-122"/>
                <a:cs typeface="楷体" panose="02010609060101010101" charset="-122"/>
              </a:rPr>
              <a:t>华</a:t>
            </a:r>
            <a:r>
              <a:rPr sz="700" spc="-50" dirty="0">
                <a:latin typeface="楷体" panose="02010609060101010101" charset="-122"/>
                <a:cs typeface="楷体" panose="02010609060101010101" charset="-122"/>
              </a:rPr>
              <a:t>润</a:t>
            </a:r>
            <a:r>
              <a:rPr sz="700" spc="-50" dirty="0">
                <a:latin typeface="楷体" panose="02010609060101010101" charset="-122"/>
                <a:cs typeface="楷体" panose="02010609060101010101" charset="-122"/>
              </a:rPr>
              <a:t>啤</a:t>
            </a:r>
            <a:r>
              <a:rPr sz="700" spc="-50" dirty="0">
                <a:latin typeface="楷体" panose="02010609060101010101" charset="-122"/>
                <a:cs typeface="楷体" panose="02010609060101010101" charset="-122"/>
              </a:rPr>
              <a:t>酒</a:t>
            </a:r>
            <a:endParaRPr sz="700">
              <a:latin typeface="楷体" panose="02010609060101010101" charset="-122"/>
              <a:cs typeface="楷体" panose="02010609060101010101" charset="-122"/>
            </a:endParaRPr>
          </a:p>
        </p:txBody>
      </p:sp>
      <p:sp>
        <p:nvSpPr>
          <p:cNvPr id="24" name="object 24"/>
          <p:cNvSpPr txBox="1"/>
          <p:nvPr/>
        </p:nvSpPr>
        <p:spPr>
          <a:xfrm>
            <a:off x="1686305" y="2774391"/>
            <a:ext cx="114300" cy="397510"/>
          </a:xfrm>
          <a:prstGeom prst="rect">
            <a:avLst/>
          </a:prstGeom>
        </p:spPr>
        <p:txBody>
          <a:bodyPr vert="horz" wrap="square" lIns="0" tIns="29845" rIns="0" bIns="0" rtlCol="0">
            <a:spAutoFit/>
          </a:bodyPr>
          <a:lstStyle/>
          <a:p>
            <a:pPr marL="12700" marR="5080" algn="just">
              <a:lnSpc>
                <a:spcPts val="700"/>
              </a:lnSpc>
              <a:spcBef>
                <a:spcPts val="235"/>
              </a:spcBef>
            </a:pPr>
            <a:r>
              <a:rPr sz="700" spc="-50" dirty="0">
                <a:latin typeface="楷体" panose="02010609060101010101" charset="-122"/>
                <a:cs typeface="楷体" panose="02010609060101010101" charset="-122"/>
              </a:rPr>
              <a:t>青</a:t>
            </a:r>
            <a:r>
              <a:rPr sz="700" spc="-50" dirty="0">
                <a:latin typeface="楷体" panose="02010609060101010101" charset="-122"/>
                <a:cs typeface="楷体" panose="02010609060101010101" charset="-122"/>
              </a:rPr>
              <a:t>岛</a:t>
            </a:r>
            <a:r>
              <a:rPr sz="700" spc="-50" dirty="0">
                <a:latin typeface="楷体" panose="02010609060101010101" charset="-122"/>
                <a:cs typeface="楷体" panose="02010609060101010101" charset="-122"/>
              </a:rPr>
              <a:t>啤</a:t>
            </a:r>
            <a:r>
              <a:rPr sz="700" spc="-50" dirty="0">
                <a:latin typeface="楷体" panose="02010609060101010101" charset="-122"/>
                <a:cs typeface="楷体" panose="02010609060101010101" charset="-122"/>
              </a:rPr>
              <a:t>酒</a:t>
            </a:r>
            <a:endParaRPr sz="700">
              <a:latin typeface="楷体" panose="02010609060101010101" charset="-122"/>
              <a:cs typeface="楷体" panose="02010609060101010101" charset="-122"/>
            </a:endParaRPr>
          </a:p>
        </p:txBody>
      </p:sp>
      <p:sp>
        <p:nvSpPr>
          <p:cNvPr id="25" name="object 25"/>
          <p:cNvSpPr txBox="1"/>
          <p:nvPr/>
        </p:nvSpPr>
        <p:spPr>
          <a:xfrm>
            <a:off x="2003551" y="2774441"/>
            <a:ext cx="114300" cy="396875"/>
          </a:xfrm>
          <a:prstGeom prst="rect">
            <a:avLst/>
          </a:prstGeom>
        </p:spPr>
        <p:txBody>
          <a:bodyPr vert="horz" wrap="square" lIns="0" tIns="29845" rIns="0" bIns="0" rtlCol="0">
            <a:spAutoFit/>
          </a:bodyPr>
          <a:lstStyle/>
          <a:p>
            <a:pPr marL="12700" marR="5080" algn="just">
              <a:lnSpc>
                <a:spcPts val="700"/>
              </a:lnSpc>
              <a:spcBef>
                <a:spcPts val="235"/>
              </a:spcBef>
            </a:pPr>
            <a:r>
              <a:rPr sz="700" spc="-50" dirty="0">
                <a:latin typeface="楷体" panose="02010609060101010101" charset="-122"/>
                <a:cs typeface="楷体" panose="02010609060101010101" charset="-122"/>
              </a:rPr>
              <a:t>燕</a:t>
            </a:r>
            <a:r>
              <a:rPr sz="700" spc="-50" dirty="0">
                <a:latin typeface="楷体" panose="02010609060101010101" charset="-122"/>
                <a:cs typeface="楷体" panose="02010609060101010101" charset="-122"/>
              </a:rPr>
              <a:t>京</a:t>
            </a:r>
            <a:r>
              <a:rPr sz="700" spc="-50" dirty="0">
                <a:latin typeface="楷体" panose="02010609060101010101" charset="-122"/>
                <a:cs typeface="楷体" panose="02010609060101010101" charset="-122"/>
              </a:rPr>
              <a:t>啤</a:t>
            </a:r>
            <a:r>
              <a:rPr sz="700" spc="-50" dirty="0">
                <a:latin typeface="楷体" panose="02010609060101010101" charset="-122"/>
                <a:cs typeface="楷体" panose="02010609060101010101" charset="-122"/>
              </a:rPr>
              <a:t>酒</a:t>
            </a:r>
            <a:endParaRPr sz="700">
              <a:latin typeface="楷体" panose="02010609060101010101" charset="-122"/>
              <a:cs typeface="楷体" panose="02010609060101010101" charset="-122"/>
            </a:endParaRPr>
          </a:p>
        </p:txBody>
      </p:sp>
      <p:sp>
        <p:nvSpPr>
          <p:cNvPr id="26" name="object 26"/>
          <p:cNvSpPr txBox="1"/>
          <p:nvPr/>
        </p:nvSpPr>
        <p:spPr>
          <a:xfrm>
            <a:off x="2321179" y="2774441"/>
            <a:ext cx="114300" cy="396875"/>
          </a:xfrm>
          <a:prstGeom prst="rect">
            <a:avLst/>
          </a:prstGeom>
        </p:spPr>
        <p:txBody>
          <a:bodyPr vert="horz" wrap="square" lIns="0" tIns="29845" rIns="0" bIns="0" rtlCol="0">
            <a:spAutoFit/>
          </a:bodyPr>
          <a:lstStyle/>
          <a:p>
            <a:pPr marL="12700" marR="5080" algn="just">
              <a:lnSpc>
                <a:spcPts val="700"/>
              </a:lnSpc>
              <a:spcBef>
                <a:spcPts val="235"/>
              </a:spcBef>
            </a:pPr>
            <a:r>
              <a:rPr sz="700" spc="-50" dirty="0">
                <a:latin typeface="楷体" panose="02010609060101010101" charset="-122"/>
                <a:cs typeface="楷体" panose="02010609060101010101" charset="-122"/>
              </a:rPr>
              <a:t>海</a:t>
            </a:r>
            <a:r>
              <a:rPr sz="700" spc="-50" dirty="0">
                <a:latin typeface="楷体" panose="02010609060101010101" charset="-122"/>
                <a:cs typeface="楷体" panose="02010609060101010101" charset="-122"/>
              </a:rPr>
              <a:t>天</a:t>
            </a:r>
            <a:r>
              <a:rPr sz="700" spc="-50" dirty="0">
                <a:latin typeface="楷体" panose="02010609060101010101" charset="-122"/>
                <a:cs typeface="楷体" panose="02010609060101010101" charset="-122"/>
              </a:rPr>
              <a:t>味</a:t>
            </a:r>
            <a:r>
              <a:rPr sz="700" spc="-50" dirty="0">
                <a:latin typeface="楷体" panose="02010609060101010101" charset="-122"/>
                <a:cs typeface="楷体" panose="02010609060101010101" charset="-122"/>
              </a:rPr>
              <a:t>业</a:t>
            </a:r>
            <a:endParaRPr sz="700">
              <a:latin typeface="楷体" panose="02010609060101010101" charset="-122"/>
              <a:cs typeface="楷体" panose="02010609060101010101" charset="-122"/>
            </a:endParaRPr>
          </a:p>
        </p:txBody>
      </p:sp>
      <p:sp>
        <p:nvSpPr>
          <p:cNvPr id="27" name="object 27"/>
          <p:cNvSpPr txBox="1"/>
          <p:nvPr/>
        </p:nvSpPr>
        <p:spPr>
          <a:xfrm>
            <a:off x="2638805" y="2774441"/>
            <a:ext cx="114300" cy="396875"/>
          </a:xfrm>
          <a:prstGeom prst="rect">
            <a:avLst/>
          </a:prstGeom>
        </p:spPr>
        <p:txBody>
          <a:bodyPr vert="horz" wrap="square" lIns="0" tIns="29845" rIns="0" bIns="0" rtlCol="0">
            <a:spAutoFit/>
          </a:bodyPr>
          <a:lstStyle/>
          <a:p>
            <a:pPr marL="12700" marR="5080" algn="just">
              <a:lnSpc>
                <a:spcPts val="700"/>
              </a:lnSpc>
              <a:spcBef>
                <a:spcPts val="235"/>
              </a:spcBef>
            </a:pPr>
            <a:r>
              <a:rPr sz="700" spc="-50" dirty="0">
                <a:latin typeface="楷体" panose="02010609060101010101" charset="-122"/>
                <a:cs typeface="楷体" panose="02010609060101010101" charset="-122"/>
              </a:rPr>
              <a:t>重</a:t>
            </a:r>
            <a:r>
              <a:rPr sz="700" spc="-50" dirty="0">
                <a:latin typeface="楷体" panose="02010609060101010101" charset="-122"/>
                <a:cs typeface="楷体" panose="02010609060101010101" charset="-122"/>
              </a:rPr>
              <a:t>庆</a:t>
            </a:r>
            <a:r>
              <a:rPr sz="700" spc="-50" dirty="0">
                <a:latin typeface="楷体" panose="02010609060101010101" charset="-122"/>
                <a:cs typeface="楷体" panose="02010609060101010101" charset="-122"/>
              </a:rPr>
              <a:t>啤</a:t>
            </a:r>
            <a:r>
              <a:rPr sz="700" spc="-50" dirty="0">
                <a:latin typeface="楷体" panose="02010609060101010101" charset="-122"/>
                <a:cs typeface="楷体" panose="02010609060101010101" charset="-122"/>
              </a:rPr>
              <a:t>酒</a:t>
            </a:r>
            <a:endParaRPr sz="700">
              <a:latin typeface="楷体" panose="02010609060101010101" charset="-122"/>
              <a:cs typeface="楷体" panose="02010609060101010101" charset="-122"/>
            </a:endParaRPr>
          </a:p>
        </p:txBody>
      </p:sp>
      <p:sp>
        <p:nvSpPr>
          <p:cNvPr id="28" name="object 28"/>
          <p:cNvSpPr txBox="1"/>
          <p:nvPr/>
        </p:nvSpPr>
        <p:spPr>
          <a:xfrm>
            <a:off x="2956432" y="2774441"/>
            <a:ext cx="114300" cy="396875"/>
          </a:xfrm>
          <a:prstGeom prst="rect">
            <a:avLst/>
          </a:prstGeom>
        </p:spPr>
        <p:txBody>
          <a:bodyPr vert="horz" wrap="square" lIns="0" tIns="29845" rIns="0" bIns="0" rtlCol="0">
            <a:spAutoFit/>
          </a:bodyPr>
          <a:lstStyle/>
          <a:p>
            <a:pPr marL="12700" marR="5080" algn="just">
              <a:lnSpc>
                <a:spcPts val="700"/>
              </a:lnSpc>
              <a:spcBef>
                <a:spcPts val="235"/>
              </a:spcBef>
            </a:pPr>
            <a:r>
              <a:rPr sz="700" spc="-50" dirty="0">
                <a:latin typeface="楷体" panose="02010609060101010101" charset="-122"/>
                <a:cs typeface="楷体" panose="02010609060101010101" charset="-122"/>
              </a:rPr>
              <a:t>东</a:t>
            </a:r>
            <a:r>
              <a:rPr sz="700" spc="-50" dirty="0">
                <a:latin typeface="楷体" panose="02010609060101010101" charset="-122"/>
                <a:cs typeface="楷体" panose="02010609060101010101" charset="-122"/>
              </a:rPr>
              <a:t>鹏</a:t>
            </a:r>
            <a:r>
              <a:rPr sz="700" spc="-50" dirty="0">
                <a:latin typeface="楷体" panose="02010609060101010101" charset="-122"/>
                <a:cs typeface="楷体" panose="02010609060101010101" charset="-122"/>
              </a:rPr>
              <a:t>饮</a:t>
            </a:r>
            <a:r>
              <a:rPr sz="700" spc="-50" dirty="0">
                <a:latin typeface="楷体" panose="02010609060101010101" charset="-122"/>
                <a:cs typeface="楷体" panose="02010609060101010101" charset="-122"/>
              </a:rPr>
              <a:t>料</a:t>
            </a:r>
            <a:endParaRPr sz="700">
              <a:latin typeface="楷体" panose="02010609060101010101" charset="-122"/>
              <a:cs typeface="楷体" panose="02010609060101010101" charset="-122"/>
            </a:endParaRPr>
          </a:p>
        </p:txBody>
      </p:sp>
      <p:sp>
        <p:nvSpPr>
          <p:cNvPr id="29" name="object 29"/>
          <p:cNvSpPr txBox="1"/>
          <p:nvPr/>
        </p:nvSpPr>
        <p:spPr>
          <a:xfrm>
            <a:off x="3273933" y="2774441"/>
            <a:ext cx="114300" cy="396875"/>
          </a:xfrm>
          <a:prstGeom prst="rect">
            <a:avLst/>
          </a:prstGeom>
        </p:spPr>
        <p:txBody>
          <a:bodyPr vert="horz" wrap="square" lIns="0" tIns="29845" rIns="0" bIns="0" rtlCol="0">
            <a:spAutoFit/>
          </a:bodyPr>
          <a:lstStyle/>
          <a:p>
            <a:pPr marL="12700" marR="5080" algn="just">
              <a:lnSpc>
                <a:spcPts val="700"/>
              </a:lnSpc>
              <a:spcBef>
                <a:spcPts val="235"/>
              </a:spcBef>
            </a:pPr>
            <a:r>
              <a:rPr sz="700" spc="-50" dirty="0">
                <a:latin typeface="楷体" panose="02010609060101010101" charset="-122"/>
                <a:cs typeface="楷体" panose="02010609060101010101" charset="-122"/>
              </a:rPr>
              <a:t>安</a:t>
            </a:r>
            <a:r>
              <a:rPr sz="700" spc="-50" dirty="0">
                <a:latin typeface="楷体" panose="02010609060101010101" charset="-122"/>
                <a:cs typeface="楷体" panose="02010609060101010101" charset="-122"/>
              </a:rPr>
              <a:t>井</a:t>
            </a:r>
            <a:r>
              <a:rPr sz="700" spc="-50" dirty="0">
                <a:latin typeface="楷体" panose="02010609060101010101" charset="-122"/>
                <a:cs typeface="楷体" panose="02010609060101010101" charset="-122"/>
              </a:rPr>
              <a:t>食</a:t>
            </a:r>
            <a:r>
              <a:rPr sz="700" spc="-50" dirty="0">
                <a:latin typeface="楷体" panose="02010609060101010101" charset="-122"/>
                <a:cs typeface="楷体" panose="02010609060101010101" charset="-122"/>
              </a:rPr>
              <a:t>品</a:t>
            </a:r>
            <a:endParaRPr sz="700">
              <a:latin typeface="楷体" panose="02010609060101010101" charset="-122"/>
              <a:cs typeface="楷体" panose="02010609060101010101" charset="-122"/>
            </a:endParaRPr>
          </a:p>
        </p:txBody>
      </p:sp>
      <p:pic>
        <p:nvPicPr>
          <p:cNvPr id="30" name="object 30"/>
          <p:cNvPicPr/>
          <p:nvPr/>
        </p:nvPicPr>
        <p:blipFill>
          <a:blip r:embed="rId6" cstate="print"/>
          <a:stretch>
            <a:fillRect/>
          </a:stretch>
        </p:blipFill>
        <p:spPr>
          <a:xfrm>
            <a:off x="1772411" y="1128660"/>
            <a:ext cx="44692" cy="44692"/>
          </a:xfrm>
          <a:prstGeom prst="rect">
            <a:avLst/>
          </a:prstGeom>
        </p:spPr>
      </p:pic>
      <p:sp>
        <p:nvSpPr>
          <p:cNvPr id="31" name="object 31"/>
          <p:cNvSpPr txBox="1"/>
          <p:nvPr/>
        </p:nvSpPr>
        <p:spPr>
          <a:xfrm>
            <a:off x="1822830" y="1078229"/>
            <a:ext cx="1031240" cy="132080"/>
          </a:xfrm>
          <a:prstGeom prst="rect">
            <a:avLst/>
          </a:prstGeom>
        </p:spPr>
        <p:txBody>
          <a:bodyPr vert="horz" wrap="square" lIns="0" tIns="12065" rIns="0" bIns="0" rtlCol="0">
            <a:spAutoFit/>
          </a:bodyPr>
          <a:lstStyle/>
          <a:p>
            <a:pPr marL="12700">
              <a:lnSpc>
                <a:spcPct val="100000"/>
              </a:lnSpc>
              <a:spcBef>
                <a:spcPts val="95"/>
              </a:spcBef>
            </a:pPr>
            <a:r>
              <a:rPr sz="700" dirty="0">
                <a:latin typeface="楷体" panose="02010609060101010101" charset="-122"/>
                <a:cs typeface="楷体" panose="02010609060101010101" charset="-122"/>
              </a:rPr>
              <a:t>截</a:t>
            </a:r>
            <a:r>
              <a:rPr sz="700" dirty="0">
                <a:latin typeface="楷体" panose="02010609060101010101" charset="-122"/>
                <a:cs typeface="楷体" panose="02010609060101010101" charset="-122"/>
              </a:rPr>
              <a:t>至</a:t>
            </a:r>
            <a:r>
              <a:rPr sz="700" spc="-10" dirty="0">
                <a:latin typeface="Arial" panose="020B0604020202020204"/>
                <a:cs typeface="Arial" panose="020B0604020202020204"/>
              </a:rPr>
              <a:t>2021</a:t>
            </a:r>
            <a:r>
              <a:rPr sz="700" dirty="0">
                <a:latin typeface="楷体" panose="02010609060101010101" charset="-122"/>
                <a:cs typeface="楷体" panose="02010609060101010101" charset="-122"/>
              </a:rPr>
              <a:t>年</a:t>
            </a:r>
            <a:r>
              <a:rPr sz="700" dirty="0">
                <a:latin typeface="楷体" panose="02010609060101010101" charset="-122"/>
                <a:cs typeface="楷体" panose="02010609060101010101" charset="-122"/>
              </a:rPr>
              <a:t>底</a:t>
            </a:r>
            <a:r>
              <a:rPr sz="700" dirty="0">
                <a:latin typeface="楷体" panose="02010609060101010101" charset="-122"/>
                <a:cs typeface="楷体" panose="02010609060101010101" charset="-122"/>
              </a:rPr>
              <a:t>经</a:t>
            </a:r>
            <a:r>
              <a:rPr sz="700" spc="-10" dirty="0">
                <a:latin typeface="楷体" panose="02010609060101010101" charset="-122"/>
                <a:cs typeface="楷体" panose="02010609060101010101" charset="-122"/>
              </a:rPr>
              <a:t>销</a:t>
            </a:r>
            <a:r>
              <a:rPr sz="700" spc="-10" dirty="0">
                <a:latin typeface="楷体" panose="02010609060101010101" charset="-122"/>
                <a:cs typeface="楷体" panose="02010609060101010101" charset="-122"/>
              </a:rPr>
              <a:t>商</a:t>
            </a:r>
            <a:r>
              <a:rPr sz="700" spc="-10" dirty="0">
                <a:latin typeface="楷体" panose="02010609060101010101" charset="-122"/>
                <a:cs typeface="楷体" panose="02010609060101010101" charset="-122"/>
              </a:rPr>
              <a:t>数</a:t>
            </a:r>
            <a:r>
              <a:rPr sz="700" spc="-50" dirty="0">
                <a:latin typeface="楷体" panose="02010609060101010101" charset="-122"/>
                <a:cs typeface="楷体" panose="02010609060101010101" charset="-122"/>
              </a:rPr>
              <a:t>量</a:t>
            </a:r>
            <a:endParaRPr sz="700">
              <a:latin typeface="楷体" panose="02010609060101010101" charset="-122"/>
              <a:cs typeface="楷体" panose="02010609060101010101" charset="-122"/>
            </a:endParaRPr>
          </a:p>
        </p:txBody>
      </p:sp>
      <p:pic>
        <p:nvPicPr>
          <p:cNvPr id="32" name="object 32"/>
          <p:cNvPicPr/>
          <p:nvPr/>
        </p:nvPicPr>
        <p:blipFill>
          <a:blip r:embed="rId7" cstate="print"/>
          <a:stretch>
            <a:fillRect/>
          </a:stretch>
        </p:blipFill>
        <p:spPr>
          <a:xfrm>
            <a:off x="4123309" y="1237372"/>
            <a:ext cx="2852546" cy="1734808"/>
          </a:xfrm>
          <a:prstGeom prst="rect">
            <a:avLst/>
          </a:prstGeom>
        </p:spPr>
      </p:pic>
      <p:sp>
        <p:nvSpPr>
          <p:cNvPr id="33" name="object 33"/>
          <p:cNvSpPr txBox="1"/>
          <p:nvPr/>
        </p:nvSpPr>
        <p:spPr>
          <a:xfrm>
            <a:off x="3988053" y="2871977"/>
            <a:ext cx="74930" cy="132080"/>
          </a:xfrm>
          <a:prstGeom prst="rect">
            <a:avLst/>
          </a:prstGeom>
        </p:spPr>
        <p:txBody>
          <a:bodyPr vert="horz" wrap="square" lIns="0" tIns="12065" rIns="0" bIns="0" rtlCol="0">
            <a:spAutoFit/>
          </a:bodyPr>
          <a:lstStyle/>
          <a:p>
            <a:pPr marL="12700">
              <a:lnSpc>
                <a:spcPct val="100000"/>
              </a:lnSpc>
              <a:spcBef>
                <a:spcPts val="95"/>
              </a:spcBef>
            </a:pPr>
            <a:r>
              <a:rPr sz="700" spc="-5" dirty="0">
                <a:latin typeface="Arial" panose="020B0604020202020204"/>
                <a:cs typeface="Arial" panose="020B0604020202020204"/>
              </a:rPr>
              <a:t>0</a:t>
            </a:r>
            <a:endParaRPr sz="700">
              <a:latin typeface="Arial" panose="020B0604020202020204"/>
              <a:cs typeface="Arial" panose="020B0604020202020204"/>
            </a:endParaRPr>
          </a:p>
        </p:txBody>
      </p:sp>
      <p:sp>
        <p:nvSpPr>
          <p:cNvPr id="34" name="object 34"/>
          <p:cNvSpPr txBox="1"/>
          <p:nvPr/>
        </p:nvSpPr>
        <p:spPr>
          <a:xfrm>
            <a:off x="3938778" y="2596641"/>
            <a:ext cx="123189" cy="132080"/>
          </a:xfrm>
          <a:prstGeom prst="rect">
            <a:avLst/>
          </a:prstGeom>
        </p:spPr>
        <p:txBody>
          <a:bodyPr vert="horz" wrap="square" lIns="0" tIns="12065" rIns="0" bIns="0" rtlCol="0">
            <a:spAutoFit/>
          </a:bodyPr>
          <a:lstStyle/>
          <a:p>
            <a:pPr marL="12700">
              <a:lnSpc>
                <a:spcPct val="100000"/>
              </a:lnSpc>
              <a:spcBef>
                <a:spcPts val="95"/>
              </a:spcBef>
            </a:pPr>
            <a:r>
              <a:rPr sz="700" spc="-25" dirty="0">
                <a:latin typeface="Arial" panose="020B0604020202020204"/>
                <a:cs typeface="Arial" panose="020B0604020202020204"/>
              </a:rPr>
              <a:t>20</a:t>
            </a:r>
            <a:endParaRPr sz="700">
              <a:latin typeface="Arial" panose="020B0604020202020204"/>
              <a:cs typeface="Arial" panose="020B0604020202020204"/>
            </a:endParaRPr>
          </a:p>
        </p:txBody>
      </p:sp>
      <p:sp>
        <p:nvSpPr>
          <p:cNvPr id="35" name="object 35"/>
          <p:cNvSpPr txBox="1"/>
          <p:nvPr/>
        </p:nvSpPr>
        <p:spPr>
          <a:xfrm>
            <a:off x="3938778" y="2321432"/>
            <a:ext cx="123189" cy="132080"/>
          </a:xfrm>
          <a:prstGeom prst="rect">
            <a:avLst/>
          </a:prstGeom>
        </p:spPr>
        <p:txBody>
          <a:bodyPr vert="horz" wrap="square" lIns="0" tIns="12065" rIns="0" bIns="0" rtlCol="0">
            <a:spAutoFit/>
          </a:bodyPr>
          <a:lstStyle/>
          <a:p>
            <a:pPr marL="12700">
              <a:lnSpc>
                <a:spcPct val="100000"/>
              </a:lnSpc>
              <a:spcBef>
                <a:spcPts val="95"/>
              </a:spcBef>
            </a:pPr>
            <a:r>
              <a:rPr sz="700" spc="-25" dirty="0">
                <a:latin typeface="Arial" panose="020B0604020202020204"/>
                <a:cs typeface="Arial" panose="020B0604020202020204"/>
              </a:rPr>
              <a:t>40</a:t>
            </a:r>
            <a:endParaRPr sz="700">
              <a:latin typeface="Arial" panose="020B0604020202020204"/>
              <a:cs typeface="Arial" panose="020B0604020202020204"/>
            </a:endParaRPr>
          </a:p>
        </p:txBody>
      </p:sp>
      <p:sp>
        <p:nvSpPr>
          <p:cNvPr id="36" name="object 36"/>
          <p:cNvSpPr txBox="1"/>
          <p:nvPr/>
        </p:nvSpPr>
        <p:spPr>
          <a:xfrm>
            <a:off x="3938778" y="2045969"/>
            <a:ext cx="123189" cy="132080"/>
          </a:xfrm>
          <a:prstGeom prst="rect">
            <a:avLst/>
          </a:prstGeom>
        </p:spPr>
        <p:txBody>
          <a:bodyPr vert="horz" wrap="square" lIns="0" tIns="12065" rIns="0" bIns="0" rtlCol="0">
            <a:spAutoFit/>
          </a:bodyPr>
          <a:lstStyle/>
          <a:p>
            <a:pPr marL="12700">
              <a:lnSpc>
                <a:spcPct val="100000"/>
              </a:lnSpc>
              <a:spcBef>
                <a:spcPts val="95"/>
              </a:spcBef>
            </a:pPr>
            <a:r>
              <a:rPr sz="700" spc="-25" dirty="0">
                <a:latin typeface="Arial" panose="020B0604020202020204"/>
                <a:cs typeface="Arial" panose="020B0604020202020204"/>
              </a:rPr>
              <a:t>60</a:t>
            </a:r>
            <a:endParaRPr sz="700">
              <a:latin typeface="Arial" panose="020B0604020202020204"/>
              <a:cs typeface="Arial" panose="020B0604020202020204"/>
            </a:endParaRPr>
          </a:p>
        </p:txBody>
      </p:sp>
      <p:sp>
        <p:nvSpPr>
          <p:cNvPr id="37" name="object 37"/>
          <p:cNvSpPr txBox="1"/>
          <p:nvPr/>
        </p:nvSpPr>
        <p:spPr>
          <a:xfrm>
            <a:off x="3938778" y="1770633"/>
            <a:ext cx="123189" cy="132080"/>
          </a:xfrm>
          <a:prstGeom prst="rect">
            <a:avLst/>
          </a:prstGeom>
        </p:spPr>
        <p:txBody>
          <a:bodyPr vert="horz" wrap="square" lIns="0" tIns="12065" rIns="0" bIns="0" rtlCol="0">
            <a:spAutoFit/>
          </a:bodyPr>
          <a:lstStyle/>
          <a:p>
            <a:pPr marL="12700">
              <a:lnSpc>
                <a:spcPct val="100000"/>
              </a:lnSpc>
              <a:spcBef>
                <a:spcPts val="95"/>
              </a:spcBef>
            </a:pPr>
            <a:r>
              <a:rPr sz="700" spc="-25" dirty="0">
                <a:latin typeface="Arial" panose="020B0604020202020204"/>
                <a:cs typeface="Arial" panose="020B0604020202020204"/>
              </a:rPr>
              <a:t>80</a:t>
            </a:r>
            <a:endParaRPr sz="700">
              <a:latin typeface="Arial" panose="020B0604020202020204"/>
              <a:cs typeface="Arial" panose="020B0604020202020204"/>
            </a:endParaRPr>
          </a:p>
        </p:txBody>
      </p:sp>
      <p:sp>
        <p:nvSpPr>
          <p:cNvPr id="38" name="object 38"/>
          <p:cNvSpPr txBox="1"/>
          <p:nvPr/>
        </p:nvSpPr>
        <p:spPr>
          <a:xfrm>
            <a:off x="3889375" y="1495424"/>
            <a:ext cx="172085" cy="132080"/>
          </a:xfrm>
          <a:prstGeom prst="rect">
            <a:avLst/>
          </a:prstGeom>
        </p:spPr>
        <p:txBody>
          <a:bodyPr vert="horz" wrap="square" lIns="0" tIns="12065" rIns="0" bIns="0" rtlCol="0">
            <a:spAutoFit/>
          </a:bodyPr>
          <a:lstStyle/>
          <a:p>
            <a:pPr marL="12700">
              <a:lnSpc>
                <a:spcPct val="100000"/>
              </a:lnSpc>
              <a:spcBef>
                <a:spcPts val="95"/>
              </a:spcBef>
            </a:pPr>
            <a:r>
              <a:rPr sz="700" spc="-25" dirty="0">
                <a:latin typeface="Arial" panose="020B0604020202020204"/>
                <a:cs typeface="Arial" panose="020B0604020202020204"/>
              </a:rPr>
              <a:t>100</a:t>
            </a:r>
            <a:endParaRPr sz="700">
              <a:latin typeface="Arial" panose="020B0604020202020204"/>
              <a:cs typeface="Arial" panose="020B0604020202020204"/>
            </a:endParaRPr>
          </a:p>
        </p:txBody>
      </p:sp>
      <p:sp>
        <p:nvSpPr>
          <p:cNvPr id="39" name="object 39"/>
          <p:cNvSpPr txBox="1"/>
          <p:nvPr/>
        </p:nvSpPr>
        <p:spPr>
          <a:xfrm>
            <a:off x="3889375" y="1219656"/>
            <a:ext cx="172085" cy="132080"/>
          </a:xfrm>
          <a:prstGeom prst="rect">
            <a:avLst/>
          </a:prstGeom>
        </p:spPr>
        <p:txBody>
          <a:bodyPr vert="horz" wrap="square" lIns="0" tIns="12065" rIns="0" bIns="0" rtlCol="0">
            <a:spAutoFit/>
          </a:bodyPr>
          <a:lstStyle/>
          <a:p>
            <a:pPr marL="12700">
              <a:lnSpc>
                <a:spcPct val="100000"/>
              </a:lnSpc>
              <a:spcBef>
                <a:spcPts val="95"/>
              </a:spcBef>
            </a:pPr>
            <a:r>
              <a:rPr sz="700" spc="-25" dirty="0">
                <a:latin typeface="Arial" panose="020B0604020202020204"/>
                <a:cs typeface="Arial" panose="020B0604020202020204"/>
              </a:rPr>
              <a:t>120</a:t>
            </a:r>
            <a:endParaRPr sz="700">
              <a:latin typeface="Arial" panose="020B0604020202020204"/>
              <a:cs typeface="Arial" panose="020B0604020202020204"/>
            </a:endParaRPr>
          </a:p>
        </p:txBody>
      </p:sp>
      <p:sp>
        <p:nvSpPr>
          <p:cNvPr id="40" name="object 40"/>
          <p:cNvSpPr txBox="1"/>
          <p:nvPr/>
        </p:nvSpPr>
        <p:spPr>
          <a:xfrm>
            <a:off x="4510532" y="2978023"/>
            <a:ext cx="224154" cy="132080"/>
          </a:xfrm>
          <a:prstGeom prst="rect">
            <a:avLst/>
          </a:prstGeom>
        </p:spPr>
        <p:txBody>
          <a:bodyPr vert="horz" wrap="square" lIns="0" tIns="12065" rIns="0" bIns="0" rtlCol="0">
            <a:spAutoFit/>
          </a:bodyPr>
          <a:lstStyle/>
          <a:p>
            <a:pPr marL="12700">
              <a:lnSpc>
                <a:spcPct val="100000"/>
              </a:lnSpc>
              <a:spcBef>
                <a:spcPts val="95"/>
              </a:spcBef>
            </a:pPr>
            <a:r>
              <a:rPr sz="700" spc="-20" dirty="0">
                <a:latin typeface="Arial" panose="020B0604020202020204"/>
                <a:cs typeface="Arial" panose="020B0604020202020204"/>
              </a:rPr>
              <a:t>2013</a:t>
            </a:r>
            <a:endParaRPr sz="700">
              <a:latin typeface="Arial" panose="020B0604020202020204"/>
              <a:cs typeface="Arial" panose="020B0604020202020204"/>
            </a:endParaRPr>
          </a:p>
        </p:txBody>
      </p:sp>
      <p:sp>
        <p:nvSpPr>
          <p:cNvPr id="41" name="object 41"/>
          <p:cNvSpPr txBox="1"/>
          <p:nvPr/>
        </p:nvSpPr>
        <p:spPr>
          <a:xfrm>
            <a:off x="5451728" y="2978023"/>
            <a:ext cx="224154" cy="132080"/>
          </a:xfrm>
          <a:prstGeom prst="rect">
            <a:avLst/>
          </a:prstGeom>
        </p:spPr>
        <p:txBody>
          <a:bodyPr vert="horz" wrap="square" lIns="0" tIns="12065" rIns="0" bIns="0" rtlCol="0">
            <a:spAutoFit/>
          </a:bodyPr>
          <a:lstStyle/>
          <a:p>
            <a:pPr marL="12700">
              <a:lnSpc>
                <a:spcPct val="100000"/>
              </a:lnSpc>
              <a:spcBef>
                <a:spcPts val="95"/>
              </a:spcBef>
            </a:pPr>
            <a:r>
              <a:rPr sz="700" spc="-20" dirty="0">
                <a:latin typeface="Arial" panose="020B0604020202020204"/>
                <a:cs typeface="Arial" panose="020B0604020202020204"/>
              </a:rPr>
              <a:t>2018</a:t>
            </a:r>
            <a:endParaRPr sz="700">
              <a:latin typeface="Arial" panose="020B0604020202020204"/>
              <a:cs typeface="Arial" panose="020B0604020202020204"/>
            </a:endParaRPr>
          </a:p>
        </p:txBody>
      </p:sp>
      <p:sp>
        <p:nvSpPr>
          <p:cNvPr id="42" name="object 42"/>
          <p:cNvSpPr txBox="1"/>
          <p:nvPr/>
        </p:nvSpPr>
        <p:spPr>
          <a:xfrm>
            <a:off x="6392926" y="2978023"/>
            <a:ext cx="224154" cy="132080"/>
          </a:xfrm>
          <a:prstGeom prst="rect">
            <a:avLst/>
          </a:prstGeom>
        </p:spPr>
        <p:txBody>
          <a:bodyPr vert="horz" wrap="square" lIns="0" tIns="12065" rIns="0" bIns="0" rtlCol="0">
            <a:spAutoFit/>
          </a:bodyPr>
          <a:lstStyle/>
          <a:p>
            <a:pPr marL="12700">
              <a:lnSpc>
                <a:spcPct val="100000"/>
              </a:lnSpc>
              <a:spcBef>
                <a:spcPts val="95"/>
              </a:spcBef>
            </a:pPr>
            <a:r>
              <a:rPr sz="700" spc="-20" dirty="0">
                <a:latin typeface="Arial" panose="020B0604020202020204"/>
                <a:cs typeface="Arial" panose="020B0604020202020204"/>
              </a:rPr>
              <a:t>2023</a:t>
            </a:r>
            <a:endParaRPr sz="700">
              <a:latin typeface="Arial" panose="020B0604020202020204"/>
              <a:cs typeface="Arial" panose="020B0604020202020204"/>
            </a:endParaRPr>
          </a:p>
        </p:txBody>
      </p:sp>
      <p:sp>
        <p:nvSpPr>
          <p:cNvPr id="43" name="object 43"/>
          <p:cNvSpPr txBox="1"/>
          <p:nvPr/>
        </p:nvSpPr>
        <p:spPr>
          <a:xfrm>
            <a:off x="5195442" y="1186941"/>
            <a:ext cx="202565" cy="132080"/>
          </a:xfrm>
          <a:prstGeom prst="rect">
            <a:avLst/>
          </a:prstGeom>
        </p:spPr>
        <p:txBody>
          <a:bodyPr vert="horz" wrap="square" lIns="0" tIns="12065" rIns="0" bIns="0" rtlCol="0">
            <a:spAutoFit/>
          </a:bodyPr>
          <a:lstStyle/>
          <a:p>
            <a:pPr marL="12700">
              <a:lnSpc>
                <a:spcPct val="100000"/>
              </a:lnSpc>
              <a:spcBef>
                <a:spcPts val="95"/>
              </a:spcBef>
            </a:pPr>
            <a:r>
              <a:rPr sz="700" spc="-10" dirty="0">
                <a:latin typeface="楷体" panose="02010609060101010101" charset="-122"/>
                <a:cs typeface="楷体" panose="02010609060101010101" charset="-122"/>
              </a:rPr>
              <a:t>零</a:t>
            </a:r>
            <a:r>
              <a:rPr sz="700" spc="-50" dirty="0">
                <a:latin typeface="楷体" panose="02010609060101010101" charset="-122"/>
                <a:cs typeface="楷体" panose="02010609060101010101" charset="-122"/>
              </a:rPr>
              <a:t>售</a:t>
            </a:r>
            <a:endParaRPr sz="700">
              <a:latin typeface="楷体" panose="02010609060101010101" charset="-122"/>
              <a:cs typeface="楷体" panose="02010609060101010101" charset="-122"/>
            </a:endParaRPr>
          </a:p>
        </p:txBody>
      </p:sp>
      <p:sp>
        <p:nvSpPr>
          <p:cNvPr id="44" name="object 44"/>
          <p:cNvSpPr txBox="1"/>
          <p:nvPr/>
        </p:nvSpPr>
        <p:spPr>
          <a:xfrm>
            <a:off x="6001003" y="1186941"/>
            <a:ext cx="202565" cy="132080"/>
          </a:xfrm>
          <a:prstGeom prst="rect">
            <a:avLst/>
          </a:prstGeom>
        </p:spPr>
        <p:txBody>
          <a:bodyPr vert="horz" wrap="square" lIns="0" tIns="12065" rIns="0" bIns="0" rtlCol="0">
            <a:spAutoFit/>
          </a:bodyPr>
          <a:lstStyle/>
          <a:p>
            <a:pPr marL="12700">
              <a:lnSpc>
                <a:spcPct val="100000"/>
              </a:lnSpc>
              <a:spcBef>
                <a:spcPts val="95"/>
              </a:spcBef>
            </a:pPr>
            <a:r>
              <a:rPr sz="700" spc="-10" dirty="0">
                <a:latin typeface="楷体" panose="02010609060101010101" charset="-122"/>
                <a:cs typeface="楷体" panose="02010609060101010101" charset="-122"/>
              </a:rPr>
              <a:t>餐</a:t>
            </a:r>
            <a:r>
              <a:rPr sz="700" spc="-50" dirty="0">
                <a:latin typeface="楷体" panose="02010609060101010101" charset="-122"/>
                <a:cs typeface="楷体" panose="02010609060101010101" charset="-122"/>
              </a:rPr>
              <a:t>饮</a:t>
            </a:r>
            <a:endParaRPr sz="700">
              <a:latin typeface="楷体" panose="02010609060101010101" charset="-122"/>
              <a:cs typeface="楷体" panose="02010609060101010101" charset="-122"/>
            </a:endParaRPr>
          </a:p>
        </p:txBody>
      </p:sp>
      <p:sp>
        <p:nvSpPr>
          <p:cNvPr id="45" name="object 45"/>
          <p:cNvSpPr txBox="1"/>
          <p:nvPr/>
        </p:nvSpPr>
        <p:spPr>
          <a:xfrm>
            <a:off x="4949444" y="2648203"/>
            <a:ext cx="226060" cy="132080"/>
          </a:xfrm>
          <a:prstGeom prst="rect">
            <a:avLst/>
          </a:prstGeom>
        </p:spPr>
        <p:txBody>
          <a:bodyPr vert="horz" wrap="square" lIns="0" tIns="12065" rIns="0" bIns="0" rtlCol="0">
            <a:spAutoFit/>
          </a:bodyPr>
          <a:lstStyle/>
          <a:p>
            <a:pPr marL="12700">
              <a:lnSpc>
                <a:spcPct val="100000"/>
              </a:lnSpc>
              <a:spcBef>
                <a:spcPts val="95"/>
              </a:spcBef>
            </a:pPr>
            <a:r>
              <a:rPr sz="700" spc="-20" dirty="0">
                <a:latin typeface="Arial" panose="020B0604020202020204"/>
                <a:cs typeface="Arial" panose="020B0604020202020204"/>
              </a:rPr>
              <a:t>0.4%</a:t>
            </a:r>
            <a:endParaRPr sz="700">
              <a:latin typeface="Arial" panose="020B0604020202020204"/>
              <a:cs typeface="Arial" panose="020B0604020202020204"/>
            </a:endParaRPr>
          </a:p>
        </p:txBody>
      </p:sp>
      <p:sp>
        <p:nvSpPr>
          <p:cNvPr id="46" name="object 46"/>
          <p:cNvSpPr txBox="1"/>
          <p:nvPr/>
        </p:nvSpPr>
        <p:spPr>
          <a:xfrm>
            <a:off x="5867527" y="2539110"/>
            <a:ext cx="226060" cy="132080"/>
          </a:xfrm>
          <a:prstGeom prst="rect">
            <a:avLst/>
          </a:prstGeom>
        </p:spPr>
        <p:txBody>
          <a:bodyPr vert="horz" wrap="square" lIns="0" tIns="12065" rIns="0" bIns="0" rtlCol="0">
            <a:spAutoFit/>
          </a:bodyPr>
          <a:lstStyle/>
          <a:p>
            <a:pPr marL="12700">
              <a:lnSpc>
                <a:spcPct val="100000"/>
              </a:lnSpc>
              <a:spcBef>
                <a:spcPts val="95"/>
              </a:spcBef>
            </a:pPr>
            <a:r>
              <a:rPr sz="700" spc="-20" dirty="0">
                <a:latin typeface="Arial" panose="020B0604020202020204"/>
                <a:cs typeface="Arial" panose="020B0604020202020204"/>
              </a:rPr>
              <a:t>3.3%</a:t>
            </a:r>
            <a:endParaRPr sz="700">
              <a:latin typeface="Arial" panose="020B0604020202020204"/>
              <a:cs typeface="Arial" panose="020B0604020202020204"/>
            </a:endParaRPr>
          </a:p>
        </p:txBody>
      </p:sp>
      <p:sp>
        <p:nvSpPr>
          <p:cNvPr id="47" name="object 47"/>
          <p:cNvSpPr txBox="1"/>
          <p:nvPr/>
        </p:nvSpPr>
        <p:spPr>
          <a:xfrm>
            <a:off x="4910073" y="1845055"/>
            <a:ext cx="226060" cy="132080"/>
          </a:xfrm>
          <a:prstGeom prst="rect">
            <a:avLst/>
          </a:prstGeom>
        </p:spPr>
        <p:txBody>
          <a:bodyPr vert="horz" wrap="square" lIns="0" tIns="12065" rIns="0" bIns="0" rtlCol="0">
            <a:spAutoFit/>
          </a:bodyPr>
          <a:lstStyle/>
          <a:p>
            <a:pPr marL="12700">
              <a:lnSpc>
                <a:spcPct val="100000"/>
              </a:lnSpc>
              <a:spcBef>
                <a:spcPts val="95"/>
              </a:spcBef>
            </a:pPr>
            <a:r>
              <a:rPr sz="700" spc="-20" dirty="0">
                <a:latin typeface="Arial" panose="020B0604020202020204"/>
                <a:cs typeface="Arial" panose="020B0604020202020204"/>
              </a:rPr>
              <a:t>8.2%</a:t>
            </a:r>
            <a:endParaRPr sz="700">
              <a:latin typeface="Arial" panose="020B0604020202020204"/>
              <a:cs typeface="Arial" panose="020B0604020202020204"/>
            </a:endParaRPr>
          </a:p>
        </p:txBody>
      </p:sp>
      <p:sp>
        <p:nvSpPr>
          <p:cNvPr id="48" name="object 48"/>
          <p:cNvSpPr txBox="1"/>
          <p:nvPr/>
        </p:nvSpPr>
        <p:spPr>
          <a:xfrm>
            <a:off x="5836665" y="1522602"/>
            <a:ext cx="226060" cy="132080"/>
          </a:xfrm>
          <a:prstGeom prst="rect">
            <a:avLst/>
          </a:prstGeom>
        </p:spPr>
        <p:txBody>
          <a:bodyPr vert="horz" wrap="square" lIns="0" tIns="12065" rIns="0" bIns="0" rtlCol="0">
            <a:spAutoFit/>
          </a:bodyPr>
          <a:lstStyle/>
          <a:p>
            <a:pPr marL="12700">
              <a:lnSpc>
                <a:spcPct val="100000"/>
              </a:lnSpc>
              <a:spcBef>
                <a:spcPts val="95"/>
              </a:spcBef>
            </a:pPr>
            <a:r>
              <a:rPr sz="700" spc="-20" dirty="0">
                <a:latin typeface="Arial" panose="020B0604020202020204"/>
                <a:cs typeface="Arial" panose="020B0604020202020204"/>
              </a:rPr>
              <a:t>5.3%</a:t>
            </a:r>
            <a:endParaRPr sz="700">
              <a:latin typeface="Arial" panose="020B0604020202020204"/>
              <a:cs typeface="Arial" panose="020B0604020202020204"/>
            </a:endParaRPr>
          </a:p>
        </p:txBody>
      </p:sp>
      <p:pic>
        <p:nvPicPr>
          <p:cNvPr id="49" name="object 49"/>
          <p:cNvPicPr/>
          <p:nvPr/>
        </p:nvPicPr>
        <p:blipFill>
          <a:blip r:embed="rId8" cstate="print"/>
          <a:stretch>
            <a:fillRect/>
          </a:stretch>
        </p:blipFill>
        <p:spPr>
          <a:xfrm>
            <a:off x="796798" y="8190483"/>
            <a:ext cx="2742565" cy="1197229"/>
          </a:xfrm>
          <a:prstGeom prst="rect">
            <a:avLst/>
          </a:prstGeom>
        </p:spPr>
      </p:pic>
      <p:sp>
        <p:nvSpPr>
          <p:cNvPr id="50" name="object 50"/>
          <p:cNvSpPr txBox="1"/>
          <p:nvPr/>
        </p:nvSpPr>
        <p:spPr>
          <a:xfrm>
            <a:off x="561543" y="8316214"/>
            <a:ext cx="173990" cy="1104900"/>
          </a:xfrm>
          <a:prstGeom prst="rect">
            <a:avLst/>
          </a:prstGeom>
        </p:spPr>
        <p:txBody>
          <a:bodyPr vert="horz" wrap="square" lIns="0" tIns="12065" rIns="0" bIns="0" rtlCol="0">
            <a:spAutoFit/>
          </a:bodyPr>
          <a:lstStyle/>
          <a:p>
            <a:pPr marR="7620" algn="r">
              <a:lnSpc>
                <a:spcPct val="100000"/>
              </a:lnSpc>
              <a:spcBef>
                <a:spcPts val="95"/>
              </a:spcBef>
            </a:pPr>
            <a:r>
              <a:rPr sz="700" spc="-25" dirty="0">
                <a:latin typeface="Arial" panose="020B0604020202020204"/>
                <a:cs typeface="Arial" panose="020B0604020202020204"/>
              </a:rPr>
              <a:t>100</a:t>
            </a:r>
            <a:endParaRPr sz="700">
              <a:latin typeface="Arial" panose="020B0604020202020204"/>
              <a:cs typeface="Arial" panose="020B0604020202020204"/>
            </a:endParaRPr>
          </a:p>
          <a:p>
            <a:pPr marR="6350" algn="r">
              <a:lnSpc>
                <a:spcPct val="100000"/>
              </a:lnSpc>
              <a:spcBef>
                <a:spcPts val="695"/>
              </a:spcBef>
            </a:pPr>
            <a:r>
              <a:rPr sz="700" spc="-25" dirty="0">
                <a:latin typeface="Arial" panose="020B0604020202020204"/>
                <a:cs typeface="Arial" panose="020B0604020202020204"/>
              </a:rPr>
              <a:t>80</a:t>
            </a:r>
            <a:endParaRPr sz="700">
              <a:latin typeface="Arial" panose="020B0604020202020204"/>
              <a:cs typeface="Arial" panose="020B0604020202020204"/>
            </a:endParaRPr>
          </a:p>
          <a:p>
            <a:pPr marR="6350" algn="r">
              <a:lnSpc>
                <a:spcPct val="100000"/>
              </a:lnSpc>
              <a:spcBef>
                <a:spcPts val="690"/>
              </a:spcBef>
            </a:pPr>
            <a:r>
              <a:rPr sz="700" spc="-25" dirty="0">
                <a:latin typeface="Arial" panose="020B0604020202020204"/>
                <a:cs typeface="Arial" panose="020B0604020202020204"/>
              </a:rPr>
              <a:t>60</a:t>
            </a:r>
            <a:endParaRPr sz="700">
              <a:latin typeface="Arial" panose="020B0604020202020204"/>
              <a:cs typeface="Arial" panose="020B0604020202020204"/>
            </a:endParaRPr>
          </a:p>
          <a:p>
            <a:pPr marR="6350" algn="r">
              <a:lnSpc>
                <a:spcPct val="100000"/>
              </a:lnSpc>
              <a:spcBef>
                <a:spcPts val="695"/>
              </a:spcBef>
            </a:pPr>
            <a:r>
              <a:rPr sz="700" spc="-25" dirty="0">
                <a:latin typeface="Arial" panose="020B0604020202020204"/>
                <a:cs typeface="Arial" panose="020B0604020202020204"/>
              </a:rPr>
              <a:t>40</a:t>
            </a:r>
            <a:endParaRPr sz="700">
              <a:latin typeface="Arial" panose="020B0604020202020204"/>
              <a:cs typeface="Arial" panose="020B0604020202020204"/>
            </a:endParaRPr>
          </a:p>
          <a:p>
            <a:pPr marR="6350" algn="r">
              <a:lnSpc>
                <a:spcPct val="100000"/>
              </a:lnSpc>
              <a:spcBef>
                <a:spcPts val="690"/>
              </a:spcBef>
            </a:pPr>
            <a:r>
              <a:rPr sz="700" spc="-25" dirty="0">
                <a:latin typeface="Arial" panose="020B0604020202020204"/>
                <a:cs typeface="Arial" panose="020B0604020202020204"/>
              </a:rPr>
              <a:t>20</a:t>
            </a:r>
            <a:endParaRPr sz="700">
              <a:latin typeface="Arial" panose="020B0604020202020204"/>
              <a:cs typeface="Arial" panose="020B0604020202020204"/>
            </a:endParaRPr>
          </a:p>
          <a:p>
            <a:pPr marR="5080" algn="r">
              <a:lnSpc>
                <a:spcPct val="100000"/>
              </a:lnSpc>
              <a:spcBef>
                <a:spcPts val="690"/>
              </a:spcBef>
            </a:pPr>
            <a:r>
              <a:rPr sz="700" spc="-5" dirty="0">
                <a:latin typeface="Arial" panose="020B0604020202020204"/>
                <a:cs typeface="Arial" panose="020B0604020202020204"/>
              </a:rPr>
              <a:t>0</a:t>
            </a:r>
            <a:endParaRPr sz="700">
              <a:latin typeface="Arial" panose="020B0604020202020204"/>
              <a:cs typeface="Arial" panose="020B0604020202020204"/>
            </a:endParaRPr>
          </a:p>
        </p:txBody>
      </p:sp>
      <p:sp>
        <p:nvSpPr>
          <p:cNvPr id="51" name="object 51"/>
          <p:cNvSpPr txBox="1"/>
          <p:nvPr/>
        </p:nvSpPr>
        <p:spPr>
          <a:xfrm>
            <a:off x="561543" y="8121777"/>
            <a:ext cx="172085" cy="132080"/>
          </a:xfrm>
          <a:prstGeom prst="rect">
            <a:avLst/>
          </a:prstGeom>
        </p:spPr>
        <p:txBody>
          <a:bodyPr vert="horz" wrap="square" lIns="0" tIns="12065" rIns="0" bIns="0" rtlCol="0">
            <a:spAutoFit/>
          </a:bodyPr>
          <a:lstStyle/>
          <a:p>
            <a:pPr marL="12700">
              <a:lnSpc>
                <a:spcPct val="100000"/>
              </a:lnSpc>
              <a:spcBef>
                <a:spcPts val="95"/>
              </a:spcBef>
            </a:pPr>
            <a:r>
              <a:rPr sz="700" spc="-25" dirty="0">
                <a:latin typeface="Arial" panose="020B0604020202020204"/>
                <a:cs typeface="Arial" panose="020B0604020202020204"/>
              </a:rPr>
              <a:t>120</a:t>
            </a:r>
            <a:endParaRPr sz="700">
              <a:latin typeface="Arial" panose="020B0604020202020204"/>
              <a:cs typeface="Arial" panose="020B0604020202020204"/>
            </a:endParaRPr>
          </a:p>
        </p:txBody>
      </p:sp>
      <p:sp>
        <p:nvSpPr>
          <p:cNvPr id="52" name="object 52"/>
          <p:cNvSpPr txBox="1"/>
          <p:nvPr/>
        </p:nvSpPr>
        <p:spPr>
          <a:xfrm>
            <a:off x="3242310" y="9393770"/>
            <a:ext cx="273685" cy="220345"/>
          </a:xfrm>
          <a:prstGeom prst="rect">
            <a:avLst/>
          </a:prstGeom>
        </p:spPr>
        <p:txBody>
          <a:bodyPr vert="horz" wrap="square" lIns="0" tIns="12065" rIns="0" bIns="0" rtlCol="0">
            <a:spAutoFit/>
          </a:bodyPr>
          <a:lstStyle/>
          <a:p>
            <a:pPr marL="12700">
              <a:lnSpc>
                <a:spcPts val="770"/>
              </a:lnSpc>
              <a:spcBef>
                <a:spcPts val="95"/>
              </a:spcBef>
            </a:pPr>
            <a:r>
              <a:rPr sz="700" spc="50" dirty="0">
                <a:latin typeface="楷体" panose="02010609060101010101" charset="-122"/>
                <a:cs typeface="楷体" panose="02010609060101010101" charset="-122"/>
              </a:rPr>
              <a:t>日 美</a:t>
            </a:r>
            <a:endParaRPr sz="700">
              <a:latin typeface="楷体" panose="02010609060101010101" charset="-122"/>
              <a:cs typeface="楷体" panose="02010609060101010101" charset="-122"/>
            </a:endParaRPr>
          </a:p>
          <a:p>
            <a:pPr marL="12700">
              <a:lnSpc>
                <a:spcPts val="770"/>
              </a:lnSpc>
            </a:pPr>
            <a:r>
              <a:rPr sz="700" spc="50" dirty="0">
                <a:latin typeface="楷体" panose="02010609060101010101" charset="-122"/>
                <a:cs typeface="楷体" panose="02010609060101010101" charset="-122"/>
              </a:rPr>
              <a:t>本 国</a:t>
            </a:r>
            <a:endParaRPr sz="700">
              <a:latin typeface="楷体" panose="02010609060101010101" charset="-122"/>
              <a:cs typeface="楷体" panose="02010609060101010101" charset="-122"/>
            </a:endParaRPr>
          </a:p>
        </p:txBody>
      </p:sp>
      <p:sp>
        <p:nvSpPr>
          <p:cNvPr id="53" name="object 53"/>
          <p:cNvSpPr txBox="1"/>
          <p:nvPr/>
        </p:nvSpPr>
        <p:spPr>
          <a:xfrm>
            <a:off x="841210" y="9406254"/>
            <a:ext cx="2679065" cy="427990"/>
          </a:xfrm>
          <a:prstGeom prst="rect">
            <a:avLst/>
          </a:prstGeom>
        </p:spPr>
        <p:txBody>
          <a:bodyPr vert="vert" wrap="square" lIns="0" tIns="3810" rIns="0" bIns="0" rtlCol="0">
            <a:spAutoFit/>
          </a:bodyPr>
          <a:lstStyle/>
          <a:p>
            <a:pPr marL="189230">
              <a:lnSpc>
                <a:spcPct val="100000"/>
              </a:lnSpc>
              <a:spcBef>
                <a:spcPts val="30"/>
              </a:spcBef>
            </a:pPr>
            <a:r>
              <a:rPr sz="700" dirty="0">
                <a:latin typeface="Arial" panose="020B0604020202020204"/>
                <a:cs typeface="Arial" panose="020B0604020202020204"/>
              </a:rPr>
              <a:t>-</a:t>
            </a:r>
            <a:r>
              <a:rPr sz="700" spc="-20" dirty="0">
                <a:latin typeface="Arial" panose="020B0604020202020204"/>
                <a:cs typeface="Arial" panose="020B0604020202020204"/>
              </a:rPr>
              <a:t>2021</a:t>
            </a:r>
            <a:endParaRPr sz="700">
              <a:latin typeface="Arial" panose="020B0604020202020204"/>
              <a:cs typeface="Arial" panose="020B0604020202020204"/>
            </a:endParaRPr>
          </a:p>
          <a:p>
            <a:pPr marL="189230">
              <a:lnSpc>
                <a:spcPct val="100000"/>
              </a:lnSpc>
              <a:spcBef>
                <a:spcPts val="415"/>
              </a:spcBef>
            </a:pPr>
            <a:r>
              <a:rPr sz="700" dirty="0">
                <a:latin typeface="Arial" panose="020B0604020202020204"/>
                <a:cs typeface="Arial" panose="020B0604020202020204"/>
              </a:rPr>
              <a:t>-</a:t>
            </a:r>
            <a:r>
              <a:rPr sz="700" spc="-20" dirty="0">
                <a:latin typeface="Arial" panose="020B0604020202020204"/>
                <a:cs typeface="Arial" panose="020B0604020202020204"/>
              </a:rPr>
              <a:t>2021</a:t>
            </a:r>
            <a:endParaRPr sz="700">
              <a:latin typeface="Arial" panose="020B0604020202020204"/>
              <a:cs typeface="Arial" panose="020B0604020202020204"/>
            </a:endParaRPr>
          </a:p>
          <a:p>
            <a:pPr marL="12700">
              <a:lnSpc>
                <a:spcPct val="100000"/>
              </a:lnSpc>
              <a:spcBef>
                <a:spcPts val="425"/>
              </a:spcBef>
            </a:pPr>
            <a:r>
              <a:rPr sz="700" spc="-20" dirty="0">
                <a:latin typeface="Arial" panose="020B0604020202020204"/>
                <a:cs typeface="Arial" panose="020B0604020202020204"/>
              </a:rPr>
              <a:t>2021</a:t>
            </a:r>
            <a:endParaRPr sz="700">
              <a:latin typeface="Arial" panose="020B0604020202020204"/>
              <a:cs typeface="Arial" panose="020B0604020202020204"/>
            </a:endParaRPr>
          </a:p>
          <a:p>
            <a:pPr marL="12700">
              <a:lnSpc>
                <a:spcPct val="100000"/>
              </a:lnSpc>
              <a:spcBef>
                <a:spcPts val="415"/>
              </a:spcBef>
            </a:pPr>
            <a:r>
              <a:rPr sz="700" spc="-20" dirty="0">
                <a:latin typeface="Arial" panose="020B0604020202020204"/>
                <a:cs typeface="Arial" panose="020B0604020202020204"/>
              </a:rPr>
              <a:t>2020</a:t>
            </a:r>
            <a:endParaRPr sz="700">
              <a:latin typeface="Arial" panose="020B0604020202020204"/>
              <a:cs typeface="Arial" panose="020B0604020202020204"/>
            </a:endParaRPr>
          </a:p>
          <a:p>
            <a:pPr marL="12700">
              <a:lnSpc>
                <a:spcPct val="100000"/>
              </a:lnSpc>
              <a:spcBef>
                <a:spcPts val="415"/>
              </a:spcBef>
            </a:pPr>
            <a:r>
              <a:rPr sz="700" spc="-20" dirty="0">
                <a:latin typeface="Arial" panose="020B0604020202020204"/>
                <a:cs typeface="Arial" panose="020B0604020202020204"/>
              </a:rPr>
              <a:t>2019</a:t>
            </a:r>
            <a:endParaRPr sz="700">
              <a:latin typeface="Arial" panose="020B0604020202020204"/>
              <a:cs typeface="Arial" panose="020B0604020202020204"/>
            </a:endParaRPr>
          </a:p>
          <a:p>
            <a:pPr marL="12700">
              <a:lnSpc>
                <a:spcPct val="100000"/>
              </a:lnSpc>
              <a:spcBef>
                <a:spcPts val="420"/>
              </a:spcBef>
            </a:pPr>
            <a:r>
              <a:rPr sz="700" spc="-20" dirty="0">
                <a:latin typeface="Arial" panose="020B0604020202020204"/>
                <a:cs typeface="Arial" panose="020B0604020202020204"/>
              </a:rPr>
              <a:t>2018</a:t>
            </a:r>
            <a:endParaRPr sz="700">
              <a:latin typeface="Arial" panose="020B0604020202020204"/>
              <a:cs typeface="Arial" panose="020B0604020202020204"/>
            </a:endParaRPr>
          </a:p>
          <a:p>
            <a:pPr marL="12700">
              <a:lnSpc>
                <a:spcPct val="100000"/>
              </a:lnSpc>
              <a:spcBef>
                <a:spcPts val="415"/>
              </a:spcBef>
            </a:pPr>
            <a:r>
              <a:rPr sz="700" spc="-20" dirty="0">
                <a:latin typeface="Arial" panose="020B0604020202020204"/>
                <a:cs typeface="Arial" panose="020B0604020202020204"/>
              </a:rPr>
              <a:t>2017</a:t>
            </a:r>
            <a:endParaRPr sz="700">
              <a:latin typeface="Arial" panose="020B0604020202020204"/>
              <a:cs typeface="Arial" panose="020B0604020202020204"/>
            </a:endParaRPr>
          </a:p>
          <a:p>
            <a:pPr marL="12700">
              <a:lnSpc>
                <a:spcPct val="100000"/>
              </a:lnSpc>
              <a:spcBef>
                <a:spcPts val="420"/>
              </a:spcBef>
            </a:pPr>
            <a:r>
              <a:rPr sz="700" spc="-20" dirty="0">
                <a:latin typeface="Arial" panose="020B0604020202020204"/>
                <a:cs typeface="Arial" panose="020B0604020202020204"/>
              </a:rPr>
              <a:t>2016</a:t>
            </a:r>
            <a:endParaRPr sz="700">
              <a:latin typeface="Arial" panose="020B0604020202020204"/>
              <a:cs typeface="Arial" panose="020B0604020202020204"/>
            </a:endParaRPr>
          </a:p>
          <a:p>
            <a:pPr marL="12700">
              <a:lnSpc>
                <a:spcPct val="100000"/>
              </a:lnSpc>
              <a:spcBef>
                <a:spcPts val="415"/>
              </a:spcBef>
            </a:pPr>
            <a:r>
              <a:rPr sz="700" spc="-20" dirty="0">
                <a:latin typeface="Arial" panose="020B0604020202020204"/>
                <a:cs typeface="Arial" panose="020B0604020202020204"/>
              </a:rPr>
              <a:t>2015</a:t>
            </a:r>
            <a:endParaRPr sz="700">
              <a:latin typeface="Arial" panose="020B0604020202020204"/>
              <a:cs typeface="Arial" panose="020B0604020202020204"/>
            </a:endParaRPr>
          </a:p>
          <a:p>
            <a:pPr marL="12700">
              <a:lnSpc>
                <a:spcPct val="100000"/>
              </a:lnSpc>
              <a:spcBef>
                <a:spcPts val="415"/>
              </a:spcBef>
            </a:pPr>
            <a:r>
              <a:rPr sz="700" spc="-20" dirty="0">
                <a:latin typeface="Arial" panose="020B0604020202020204"/>
                <a:cs typeface="Arial" panose="020B0604020202020204"/>
              </a:rPr>
              <a:t>2014</a:t>
            </a:r>
            <a:endParaRPr sz="700">
              <a:latin typeface="Arial" panose="020B0604020202020204"/>
              <a:cs typeface="Arial" panose="020B0604020202020204"/>
            </a:endParaRPr>
          </a:p>
          <a:p>
            <a:pPr marL="12700">
              <a:lnSpc>
                <a:spcPct val="100000"/>
              </a:lnSpc>
              <a:spcBef>
                <a:spcPts val="420"/>
              </a:spcBef>
            </a:pPr>
            <a:r>
              <a:rPr sz="700" spc="-20" dirty="0">
                <a:latin typeface="Arial" panose="020B0604020202020204"/>
                <a:cs typeface="Arial" panose="020B0604020202020204"/>
              </a:rPr>
              <a:t>2013</a:t>
            </a:r>
            <a:endParaRPr sz="700">
              <a:latin typeface="Arial" panose="020B0604020202020204"/>
              <a:cs typeface="Arial" panose="020B0604020202020204"/>
            </a:endParaRPr>
          </a:p>
          <a:p>
            <a:pPr marL="12700">
              <a:lnSpc>
                <a:spcPct val="100000"/>
              </a:lnSpc>
              <a:spcBef>
                <a:spcPts val="415"/>
              </a:spcBef>
            </a:pPr>
            <a:r>
              <a:rPr sz="700" spc="-20" dirty="0">
                <a:latin typeface="Arial" panose="020B0604020202020204"/>
                <a:cs typeface="Arial" panose="020B0604020202020204"/>
              </a:rPr>
              <a:t>2012</a:t>
            </a:r>
            <a:endParaRPr sz="700">
              <a:latin typeface="Arial" panose="020B0604020202020204"/>
              <a:cs typeface="Arial" panose="020B0604020202020204"/>
            </a:endParaRPr>
          </a:p>
          <a:p>
            <a:pPr marL="12700">
              <a:lnSpc>
                <a:spcPct val="100000"/>
              </a:lnSpc>
              <a:spcBef>
                <a:spcPts val="420"/>
              </a:spcBef>
            </a:pPr>
            <a:r>
              <a:rPr sz="700" spc="-20" dirty="0">
                <a:latin typeface="Arial" panose="020B0604020202020204"/>
                <a:cs typeface="Arial" panose="020B0604020202020204"/>
              </a:rPr>
              <a:t>2011</a:t>
            </a:r>
            <a:endParaRPr sz="700">
              <a:latin typeface="Arial" panose="020B0604020202020204"/>
              <a:cs typeface="Arial" panose="020B0604020202020204"/>
            </a:endParaRPr>
          </a:p>
          <a:p>
            <a:pPr marL="12700">
              <a:lnSpc>
                <a:spcPct val="100000"/>
              </a:lnSpc>
              <a:spcBef>
                <a:spcPts val="415"/>
              </a:spcBef>
            </a:pPr>
            <a:r>
              <a:rPr sz="700" spc="-20" dirty="0">
                <a:latin typeface="Arial" panose="020B0604020202020204"/>
                <a:cs typeface="Arial" panose="020B0604020202020204"/>
              </a:rPr>
              <a:t>2010</a:t>
            </a:r>
            <a:endParaRPr sz="700">
              <a:latin typeface="Arial" panose="020B0604020202020204"/>
              <a:cs typeface="Arial" panose="020B0604020202020204"/>
            </a:endParaRPr>
          </a:p>
          <a:p>
            <a:pPr marL="12700">
              <a:lnSpc>
                <a:spcPct val="100000"/>
              </a:lnSpc>
              <a:spcBef>
                <a:spcPts val="415"/>
              </a:spcBef>
            </a:pPr>
            <a:r>
              <a:rPr sz="700" spc="-20" dirty="0">
                <a:latin typeface="Arial" panose="020B0604020202020204"/>
                <a:cs typeface="Arial" panose="020B0604020202020204"/>
              </a:rPr>
              <a:t>2009</a:t>
            </a:r>
            <a:endParaRPr sz="700">
              <a:latin typeface="Arial" panose="020B0604020202020204"/>
              <a:cs typeface="Arial" panose="020B0604020202020204"/>
            </a:endParaRPr>
          </a:p>
          <a:p>
            <a:pPr marL="12700">
              <a:lnSpc>
                <a:spcPct val="100000"/>
              </a:lnSpc>
              <a:spcBef>
                <a:spcPts val="420"/>
              </a:spcBef>
            </a:pPr>
            <a:r>
              <a:rPr sz="700" spc="-20" dirty="0">
                <a:latin typeface="Arial" panose="020B0604020202020204"/>
                <a:cs typeface="Arial" panose="020B0604020202020204"/>
              </a:rPr>
              <a:t>2008</a:t>
            </a:r>
            <a:endParaRPr sz="700">
              <a:latin typeface="Arial" panose="020B0604020202020204"/>
              <a:cs typeface="Arial" panose="020B0604020202020204"/>
            </a:endParaRPr>
          </a:p>
          <a:p>
            <a:pPr marL="12700">
              <a:lnSpc>
                <a:spcPct val="100000"/>
              </a:lnSpc>
              <a:spcBef>
                <a:spcPts val="415"/>
              </a:spcBef>
            </a:pPr>
            <a:r>
              <a:rPr sz="700" spc="-20" dirty="0">
                <a:latin typeface="Arial" panose="020B0604020202020204"/>
                <a:cs typeface="Arial" panose="020B0604020202020204"/>
              </a:rPr>
              <a:t>2007</a:t>
            </a:r>
            <a:endParaRPr sz="700">
              <a:latin typeface="Arial" panose="020B0604020202020204"/>
              <a:cs typeface="Arial" panose="020B0604020202020204"/>
            </a:endParaRPr>
          </a:p>
        </p:txBody>
      </p:sp>
      <p:pic>
        <p:nvPicPr>
          <p:cNvPr id="54" name="object 54"/>
          <p:cNvPicPr/>
          <p:nvPr/>
        </p:nvPicPr>
        <p:blipFill>
          <a:blip r:embed="rId6" cstate="print"/>
          <a:stretch>
            <a:fillRect/>
          </a:stretch>
        </p:blipFill>
        <p:spPr>
          <a:xfrm>
            <a:off x="1002360" y="8096389"/>
            <a:ext cx="44692" cy="44691"/>
          </a:xfrm>
          <a:prstGeom prst="rect">
            <a:avLst/>
          </a:prstGeom>
        </p:spPr>
      </p:pic>
      <p:pic>
        <p:nvPicPr>
          <p:cNvPr id="55" name="object 55"/>
          <p:cNvPicPr/>
          <p:nvPr/>
        </p:nvPicPr>
        <p:blipFill>
          <a:blip r:embed="rId9" cstate="print"/>
          <a:stretch>
            <a:fillRect/>
          </a:stretch>
        </p:blipFill>
        <p:spPr>
          <a:xfrm>
            <a:off x="1522983" y="8096389"/>
            <a:ext cx="44692" cy="44691"/>
          </a:xfrm>
          <a:prstGeom prst="rect">
            <a:avLst/>
          </a:prstGeom>
        </p:spPr>
      </p:pic>
      <p:pic>
        <p:nvPicPr>
          <p:cNvPr id="56" name="object 56"/>
          <p:cNvPicPr/>
          <p:nvPr/>
        </p:nvPicPr>
        <p:blipFill>
          <a:blip r:embed="rId10" cstate="print"/>
          <a:stretch>
            <a:fillRect/>
          </a:stretch>
        </p:blipFill>
        <p:spPr>
          <a:xfrm>
            <a:off x="2221483" y="8096389"/>
            <a:ext cx="44692" cy="44691"/>
          </a:xfrm>
          <a:prstGeom prst="rect">
            <a:avLst/>
          </a:prstGeom>
        </p:spPr>
      </p:pic>
      <p:pic>
        <p:nvPicPr>
          <p:cNvPr id="57" name="object 57"/>
          <p:cNvPicPr/>
          <p:nvPr/>
        </p:nvPicPr>
        <p:blipFill>
          <a:blip r:embed="rId11" cstate="print"/>
          <a:stretch>
            <a:fillRect/>
          </a:stretch>
        </p:blipFill>
        <p:spPr>
          <a:xfrm>
            <a:off x="2919857" y="8096389"/>
            <a:ext cx="44692" cy="44691"/>
          </a:xfrm>
          <a:prstGeom prst="rect">
            <a:avLst/>
          </a:prstGeom>
        </p:spPr>
      </p:pic>
      <p:sp>
        <p:nvSpPr>
          <p:cNvPr id="58" name="object 58"/>
          <p:cNvSpPr txBox="1"/>
          <p:nvPr/>
        </p:nvSpPr>
        <p:spPr>
          <a:xfrm>
            <a:off x="1052271" y="8047990"/>
            <a:ext cx="2120900" cy="132080"/>
          </a:xfrm>
          <a:prstGeom prst="rect">
            <a:avLst/>
          </a:prstGeom>
        </p:spPr>
        <p:txBody>
          <a:bodyPr vert="horz" wrap="square" lIns="0" tIns="12065" rIns="0" bIns="0" rtlCol="0">
            <a:spAutoFit/>
          </a:bodyPr>
          <a:lstStyle/>
          <a:p>
            <a:pPr marL="12700">
              <a:lnSpc>
                <a:spcPct val="100000"/>
              </a:lnSpc>
              <a:spcBef>
                <a:spcPts val="95"/>
              </a:spcBef>
              <a:tabLst>
                <a:tab pos="533400" algn="l"/>
                <a:tab pos="1231900" algn="l"/>
                <a:tab pos="1930400" algn="l"/>
              </a:tabLst>
            </a:pPr>
            <a:r>
              <a:rPr sz="700" spc="-10" dirty="0">
                <a:latin typeface="楷体" panose="02010609060101010101" charset="-122"/>
                <a:cs typeface="楷体" panose="02010609060101010101" charset="-122"/>
              </a:rPr>
              <a:t>现</a:t>
            </a:r>
            <a:r>
              <a:rPr sz="700" dirty="0">
                <a:latin typeface="楷体" panose="02010609060101010101" charset="-122"/>
                <a:cs typeface="楷体" panose="02010609060101010101" charset="-122"/>
              </a:rPr>
              <a:t>饮</a:t>
            </a:r>
            <a:r>
              <a:rPr sz="700" spc="-10" dirty="0">
                <a:latin typeface="楷体" panose="02010609060101010101" charset="-122"/>
                <a:cs typeface="楷体" panose="02010609060101010101" charset="-122"/>
              </a:rPr>
              <a:t>渠</a:t>
            </a:r>
            <a:r>
              <a:rPr sz="700" spc="-50" dirty="0">
                <a:latin typeface="楷体" panose="02010609060101010101" charset="-122"/>
                <a:cs typeface="楷体" panose="02010609060101010101" charset="-122"/>
              </a:rPr>
              <a:t>道</a:t>
            </a:r>
            <a:r>
              <a:rPr sz="700" dirty="0">
                <a:latin typeface="楷体" panose="02010609060101010101" charset="-122"/>
                <a:cs typeface="楷体" panose="02010609060101010101" charset="-122"/>
              </a:rPr>
              <a:t>	</a:t>
            </a:r>
            <a:r>
              <a:rPr sz="700" spc="-10" dirty="0">
                <a:latin typeface="楷体" panose="02010609060101010101" charset="-122"/>
                <a:cs typeface="楷体" panose="02010609060101010101" charset="-122"/>
              </a:rPr>
              <a:t>现</a:t>
            </a:r>
            <a:r>
              <a:rPr sz="700" dirty="0">
                <a:latin typeface="楷体" panose="02010609060101010101" charset="-122"/>
                <a:cs typeface="楷体" panose="02010609060101010101" charset="-122"/>
              </a:rPr>
              <a:t>代</a:t>
            </a:r>
            <a:r>
              <a:rPr sz="700" spc="-10" dirty="0">
                <a:latin typeface="楷体" panose="02010609060101010101" charset="-122"/>
                <a:cs typeface="楷体" panose="02010609060101010101" charset="-122"/>
              </a:rPr>
              <a:t>零</a:t>
            </a:r>
            <a:r>
              <a:rPr sz="700" spc="-10" dirty="0">
                <a:latin typeface="楷体" panose="02010609060101010101" charset="-122"/>
                <a:cs typeface="楷体" panose="02010609060101010101" charset="-122"/>
              </a:rPr>
              <a:t>售</a:t>
            </a:r>
            <a:r>
              <a:rPr sz="700" spc="-10" dirty="0">
                <a:latin typeface="楷体" panose="02010609060101010101" charset="-122"/>
                <a:cs typeface="楷体" panose="02010609060101010101" charset="-122"/>
              </a:rPr>
              <a:t>渠</a:t>
            </a:r>
            <a:r>
              <a:rPr sz="700" spc="-50" dirty="0">
                <a:latin typeface="楷体" panose="02010609060101010101" charset="-122"/>
                <a:cs typeface="楷体" panose="02010609060101010101" charset="-122"/>
              </a:rPr>
              <a:t>道</a:t>
            </a:r>
            <a:r>
              <a:rPr sz="700" dirty="0">
                <a:latin typeface="楷体" panose="02010609060101010101" charset="-122"/>
                <a:cs typeface="楷体" panose="02010609060101010101" charset="-122"/>
              </a:rPr>
              <a:t>	</a:t>
            </a:r>
            <a:r>
              <a:rPr sz="700" spc="-10" dirty="0">
                <a:latin typeface="楷体" panose="02010609060101010101" charset="-122"/>
                <a:cs typeface="楷体" panose="02010609060101010101" charset="-122"/>
              </a:rPr>
              <a:t>传</a:t>
            </a:r>
            <a:r>
              <a:rPr sz="700" dirty="0">
                <a:latin typeface="楷体" panose="02010609060101010101" charset="-122"/>
                <a:cs typeface="楷体" panose="02010609060101010101" charset="-122"/>
              </a:rPr>
              <a:t>统</a:t>
            </a:r>
            <a:r>
              <a:rPr sz="700" spc="-10" dirty="0">
                <a:latin typeface="楷体" panose="02010609060101010101" charset="-122"/>
                <a:cs typeface="楷体" panose="02010609060101010101" charset="-122"/>
              </a:rPr>
              <a:t>零</a:t>
            </a:r>
            <a:r>
              <a:rPr sz="700" spc="-10" dirty="0">
                <a:latin typeface="楷体" panose="02010609060101010101" charset="-122"/>
                <a:cs typeface="楷体" panose="02010609060101010101" charset="-122"/>
              </a:rPr>
              <a:t>售</a:t>
            </a:r>
            <a:r>
              <a:rPr sz="700" spc="-10" dirty="0">
                <a:latin typeface="楷体" panose="02010609060101010101" charset="-122"/>
                <a:cs typeface="楷体" panose="02010609060101010101" charset="-122"/>
              </a:rPr>
              <a:t>渠</a:t>
            </a:r>
            <a:r>
              <a:rPr sz="700" spc="-50" dirty="0">
                <a:latin typeface="楷体" panose="02010609060101010101" charset="-122"/>
                <a:cs typeface="楷体" panose="02010609060101010101" charset="-122"/>
              </a:rPr>
              <a:t>道</a:t>
            </a:r>
            <a:r>
              <a:rPr sz="700" dirty="0">
                <a:latin typeface="楷体" panose="02010609060101010101" charset="-122"/>
                <a:cs typeface="楷体" panose="02010609060101010101" charset="-122"/>
              </a:rPr>
              <a:t>	</a:t>
            </a:r>
            <a:r>
              <a:rPr sz="700" spc="-10" dirty="0">
                <a:latin typeface="楷体" panose="02010609060101010101" charset="-122"/>
                <a:cs typeface="楷体" panose="02010609060101010101" charset="-122"/>
              </a:rPr>
              <a:t>电</a:t>
            </a:r>
            <a:r>
              <a:rPr sz="700" spc="-50" dirty="0">
                <a:latin typeface="楷体" panose="02010609060101010101" charset="-122"/>
                <a:cs typeface="楷体" panose="02010609060101010101" charset="-122"/>
              </a:rPr>
              <a:t>商</a:t>
            </a:r>
            <a:endParaRPr sz="700">
              <a:latin typeface="楷体" panose="02010609060101010101" charset="-122"/>
              <a:cs typeface="楷体" panose="02010609060101010101" charset="-122"/>
            </a:endParaRPr>
          </a:p>
        </p:txBody>
      </p:sp>
      <p:pic>
        <p:nvPicPr>
          <p:cNvPr id="59" name="object 59"/>
          <p:cNvPicPr/>
          <p:nvPr/>
        </p:nvPicPr>
        <p:blipFill>
          <a:blip r:embed="rId12" cstate="print"/>
          <a:stretch>
            <a:fillRect/>
          </a:stretch>
        </p:blipFill>
        <p:spPr>
          <a:xfrm>
            <a:off x="3262757" y="8096389"/>
            <a:ext cx="44691" cy="44691"/>
          </a:xfrm>
          <a:prstGeom prst="rect">
            <a:avLst/>
          </a:prstGeom>
        </p:spPr>
      </p:pic>
      <p:sp>
        <p:nvSpPr>
          <p:cNvPr id="60" name="object 60"/>
          <p:cNvSpPr txBox="1"/>
          <p:nvPr/>
        </p:nvSpPr>
        <p:spPr>
          <a:xfrm>
            <a:off x="3313557" y="8047990"/>
            <a:ext cx="202565" cy="132080"/>
          </a:xfrm>
          <a:prstGeom prst="rect">
            <a:avLst/>
          </a:prstGeom>
        </p:spPr>
        <p:txBody>
          <a:bodyPr vert="horz" wrap="square" lIns="0" tIns="12065" rIns="0" bIns="0" rtlCol="0">
            <a:spAutoFit/>
          </a:bodyPr>
          <a:lstStyle/>
          <a:p>
            <a:pPr marL="12700">
              <a:lnSpc>
                <a:spcPct val="100000"/>
              </a:lnSpc>
              <a:spcBef>
                <a:spcPts val="95"/>
              </a:spcBef>
            </a:pPr>
            <a:r>
              <a:rPr sz="700" spc="-10" dirty="0">
                <a:latin typeface="楷体" panose="02010609060101010101" charset="-122"/>
                <a:cs typeface="楷体" panose="02010609060101010101" charset="-122"/>
              </a:rPr>
              <a:t>其</a:t>
            </a:r>
            <a:r>
              <a:rPr sz="700" spc="-50" dirty="0">
                <a:latin typeface="楷体" panose="02010609060101010101" charset="-122"/>
                <a:cs typeface="楷体" panose="02010609060101010101" charset="-122"/>
              </a:rPr>
              <a:t>他</a:t>
            </a:r>
            <a:endParaRPr sz="700">
              <a:latin typeface="楷体" panose="02010609060101010101" charset="-122"/>
              <a:cs typeface="楷体" panose="02010609060101010101" charset="-122"/>
            </a:endParaRPr>
          </a:p>
        </p:txBody>
      </p:sp>
      <p:pic>
        <p:nvPicPr>
          <p:cNvPr id="61" name="object 61"/>
          <p:cNvPicPr/>
          <p:nvPr/>
        </p:nvPicPr>
        <p:blipFill>
          <a:blip r:embed="rId13" cstate="print"/>
          <a:stretch>
            <a:fillRect/>
          </a:stretch>
        </p:blipFill>
        <p:spPr>
          <a:xfrm>
            <a:off x="3881501" y="8341321"/>
            <a:ext cx="3145789" cy="116204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3676" y="496569"/>
            <a:ext cx="488950" cy="164465"/>
          </a:xfrm>
          <a:prstGeom prst="rect">
            <a:avLst/>
          </a:prstGeom>
        </p:spPr>
        <p:txBody>
          <a:bodyPr vert="horz" wrap="square" lIns="0" tIns="13970" rIns="0" bIns="0" rtlCol="0">
            <a:spAutoFit/>
          </a:bodyPr>
          <a:lstStyle/>
          <a:p>
            <a:pPr marL="12700">
              <a:lnSpc>
                <a:spcPct val="100000"/>
              </a:lnSpc>
              <a:spcBef>
                <a:spcPts val="110"/>
              </a:spcBef>
            </a:pPr>
            <a:r>
              <a:rPr sz="900" b="1" spc="-15" dirty="0">
                <a:solidFill>
                  <a:srgbClr val="FFFFFF"/>
                </a:solidFill>
                <a:latin typeface="楷体" panose="02010609060101010101" charset="-122"/>
                <a:cs typeface="楷体" panose="02010609060101010101" charset="-122"/>
              </a:rPr>
              <a:t>食品饮料</a:t>
            </a:r>
            <a:endParaRPr sz="900">
              <a:latin typeface="楷体" panose="02010609060101010101" charset="-122"/>
              <a:cs typeface="楷体" panose="02010609060101010101" charset="-122"/>
            </a:endParaRPr>
          </a:p>
        </p:txBody>
      </p:sp>
      <p:sp>
        <p:nvSpPr>
          <p:cNvPr id="3" name="object 3"/>
          <p:cNvSpPr txBox="1"/>
          <p:nvPr/>
        </p:nvSpPr>
        <p:spPr>
          <a:xfrm>
            <a:off x="1999869" y="828801"/>
            <a:ext cx="5099050" cy="7121525"/>
          </a:xfrm>
          <a:prstGeom prst="rect">
            <a:avLst/>
          </a:prstGeom>
        </p:spPr>
        <p:txBody>
          <a:bodyPr vert="horz" wrap="square" lIns="0" tIns="11430" rIns="0" bIns="0" rtlCol="0">
            <a:spAutoFit/>
          </a:bodyPr>
          <a:lstStyle/>
          <a:p>
            <a:pPr marL="12700">
              <a:lnSpc>
                <a:spcPct val="100000"/>
              </a:lnSpc>
              <a:spcBef>
                <a:spcPts val="90"/>
              </a:spcBef>
            </a:pPr>
            <a:r>
              <a:rPr sz="1400" b="1" dirty="0">
                <a:solidFill>
                  <a:srgbClr val="003778"/>
                </a:solidFill>
                <a:latin typeface="楷体" panose="02010609060101010101" charset="-122"/>
                <a:cs typeface="楷体" panose="02010609060101010101" charset="-122"/>
              </a:rPr>
              <a:t>趋</a:t>
            </a:r>
            <a:r>
              <a:rPr sz="1400" b="1" dirty="0">
                <a:solidFill>
                  <a:srgbClr val="003778"/>
                </a:solidFill>
                <a:latin typeface="楷体" panose="02010609060101010101" charset="-122"/>
                <a:cs typeface="楷体" panose="02010609060101010101" charset="-122"/>
              </a:rPr>
              <a:t>势</a:t>
            </a:r>
            <a:r>
              <a:rPr sz="1400" b="1" spc="-15" dirty="0">
                <a:solidFill>
                  <a:srgbClr val="003778"/>
                </a:solidFill>
                <a:latin typeface="楷体" panose="02010609060101010101" charset="-122"/>
                <a:cs typeface="楷体" panose="02010609060101010101" charset="-122"/>
              </a:rPr>
              <a:t>演化：新变</a:t>
            </a:r>
            <a:r>
              <a:rPr sz="1400" b="1" dirty="0">
                <a:solidFill>
                  <a:srgbClr val="003778"/>
                </a:solidFill>
                <a:latin typeface="楷体" panose="02010609060101010101" charset="-122"/>
                <a:cs typeface="楷体" panose="02010609060101010101" charset="-122"/>
              </a:rPr>
              <a:t>量</a:t>
            </a:r>
            <a:r>
              <a:rPr sz="1400" b="1" dirty="0">
                <a:solidFill>
                  <a:srgbClr val="003778"/>
                </a:solidFill>
                <a:latin typeface="楷体" panose="02010609060101010101" charset="-122"/>
                <a:cs typeface="楷体" panose="02010609060101010101" charset="-122"/>
              </a:rPr>
              <a:t>、</a:t>
            </a:r>
            <a:r>
              <a:rPr sz="1400" b="1" spc="-20" dirty="0">
                <a:solidFill>
                  <a:srgbClr val="003778"/>
                </a:solidFill>
                <a:latin typeface="楷体" panose="02010609060101010101" charset="-122"/>
                <a:cs typeface="楷体" panose="02010609060101010101" charset="-122"/>
              </a:rPr>
              <a:t>新环境、新趋</a:t>
            </a:r>
            <a:r>
              <a:rPr sz="1400" b="1" spc="-20" dirty="0">
                <a:solidFill>
                  <a:srgbClr val="003778"/>
                </a:solidFill>
                <a:latin typeface="楷体" panose="02010609060101010101" charset="-122"/>
                <a:cs typeface="楷体" panose="02010609060101010101" charset="-122"/>
              </a:rPr>
              <a:t>势</a:t>
            </a:r>
            <a:r>
              <a:rPr sz="1400" b="1" spc="-25" dirty="0">
                <a:solidFill>
                  <a:srgbClr val="003778"/>
                </a:solidFill>
                <a:latin typeface="楷体" panose="02010609060101010101" charset="-122"/>
                <a:cs typeface="楷体" panose="02010609060101010101" charset="-122"/>
              </a:rPr>
              <a:t>，定力不改，战术进阶</a:t>
            </a:r>
            <a:endParaRPr sz="1400">
              <a:latin typeface="楷体" panose="02010609060101010101" charset="-122"/>
              <a:cs typeface="楷体" panose="02010609060101010101" charset="-122"/>
            </a:endParaRPr>
          </a:p>
          <a:p>
            <a:pPr marL="12700" marR="67310" algn="just">
              <a:lnSpc>
                <a:spcPct val="117000"/>
              </a:lnSpc>
              <a:spcBef>
                <a:spcPts val="585"/>
              </a:spcBef>
            </a:pPr>
            <a:r>
              <a:rPr sz="1000" spc="-15" dirty="0">
                <a:latin typeface="楷体" panose="02010609060101010101" charset="-122"/>
                <a:cs typeface="楷体" panose="02010609060101010101" charset="-122"/>
              </a:rPr>
              <a:t>我们在 </a:t>
            </a:r>
            <a:r>
              <a:rPr sz="1000" dirty="0">
                <a:latin typeface="Arial" panose="020B0604020202020204"/>
                <a:cs typeface="Arial" panose="020B0604020202020204"/>
              </a:rPr>
              <a:t>2021.5.26</a:t>
            </a:r>
            <a:r>
              <a:rPr sz="1000" spc="160" dirty="0">
                <a:latin typeface="Arial" panose="020B0604020202020204"/>
                <a:cs typeface="Arial" panose="020B0604020202020204"/>
              </a:rPr>
              <a:t> </a:t>
            </a:r>
            <a:r>
              <a:rPr sz="1000" spc="-30" dirty="0">
                <a:latin typeface="楷体" panose="02010609060101010101" charset="-122"/>
                <a:cs typeface="楷体" panose="02010609060101010101" charset="-122"/>
              </a:rPr>
              <a:t>日发布的报告《高端加速，利搏云天，共迎黄金时代》中，立足行业进</a:t>
            </a:r>
            <a:r>
              <a:rPr sz="1000" spc="-35" dirty="0">
                <a:latin typeface="楷体" panose="02010609060101010101" charset="-122"/>
                <a:cs typeface="楷体" panose="02010609060101010101" charset="-122"/>
              </a:rPr>
              <a:t>阶视角，提出厂商利润诉求增强，其通过开源</a:t>
            </a:r>
            <a:r>
              <a:rPr sz="1000" spc="-25" dirty="0">
                <a:latin typeface="楷体" panose="02010609060101010101" charset="-122"/>
                <a:cs typeface="楷体" panose="02010609060101010101" charset="-122"/>
              </a:rPr>
              <a:t>（</a:t>
            </a:r>
            <a:r>
              <a:rPr sz="1000" spc="-30" dirty="0">
                <a:latin typeface="楷体" panose="02010609060101010101" charset="-122"/>
                <a:cs typeface="楷体" panose="02010609060101010101" charset="-122"/>
              </a:rPr>
              <a:t>提价、高端化</a:t>
            </a:r>
            <a:r>
              <a:rPr sz="1000" spc="-75" dirty="0">
                <a:latin typeface="楷体" panose="02010609060101010101" charset="-122"/>
                <a:cs typeface="楷体" panose="02010609060101010101" charset="-122"/>
              </a:rPr>
              <a:t>）</a:t>
            </a:r>
            <a:r>
              <a:rPr sz="1000" spc="-45" dirty="0">
                <a:latin typeface="楷体" panose="02010609060101010101" charset="-122"/>
                <a:cs typeface="楷体" panose="02010609060101010101" charset="-122"/>
              </a:rPr>
              <a:t>与节流</a:t>
            </a:r>
            <a:r>
              <a:rPr sz="1000" dirty="0">
                <a:latin typeface="楷体" panose="02010609060101010101" charset="-122"/>
                <a:cs typeface="楷体" panose="02010609060101010101" charset="-122"/>
              </a:rPr>
              <a:t>（</a:t>
            </a:r>
            <a:r>
              <a:rPr sz="1000" spc="-25" dirty="0">
                <a:latin typeface="楷体" panose="02010609060101010101" charset="-122"/>
                <a:cs typeface="楷体" panose="02010609060101010101" charset="-122"/>
              </a:rPr>
              <a:t>产能、格局优化</a:t>
            </a:r>
            <a:r>
              <a:rPr sz="1000" spc="-50" dirty="0">
                <a:latin typeface="楷体" panose="02010609060101010101" charset="-122"/>
                <a:cs typeface="楷体" panose="02010609060101010101" charset="-122"/>
              </a:rPr>
              <a:t>）</a:t>
            </a:r>
            <a:r>
              <a:rPr sz="1000" dirty="0">
                <a:latin typeface="楷体" panose="02010609060101010101" charset="-122"/>
                <a:cs typeface="楷体" panose="02010609060101010101" charset="-122"/>
              </a:rPr>
              <a:t>促进盈利释放的逻辑坚实。</a:t>
            </a:r>
            <a:r>
              <a:rPr sz="1000" b="1" spc="-5" dirty="0">
                <a:latin typeface="楷体" panose="02010609060101010101" charset="-122"/>
                <a:cs typeface="楷体" panose="02010609060101010101" charset="-122"/>
              </a:rPr>
              <a:t>站在当前时点，面对新环境、新变量，市场对于短期扰动下的</a:t>
            </a:r>
            <a:r>
              <a:rPr sz="1000" b="1" spc="-5" dirty="0">
                <a:latin typeface="楷体" panose="02010609060101010101" charset="-122"/>
                <a:cs typeface="楷体" panose="02010609060101010101" charset="-122"/>
              </a:rPr>
              <a:t>行业进阶与龙头破局产生担忧，我们长短兼顾、纵横对比、把酒再论，认为短期扰动下龙</a:t>
            </a:r>
            <a:r>
              <a:rPr sz="1000" b="1" spc="-60" dirty="0">
                <a:latin typeface="楷体" panose="02010609060101010101" charset="-122"/>
                <a:cs typeface="楷体" panose="02010609060101010101" charset="-122"/>
              </a:rPr>
              <a:t>头战略定力不变，战术布局进阶，行业有望迎短期反弹与长期进阶的戴维斯双击，具体看：</a:t>
            </a:r>
            <a:endParaRPr sz="1000">
              <a:latin typeface="楷体" panose="02010609060101010101" charset="-122"/>
              <a:cs typeface="楷体" panose="02010609060101010101" charset="-122"/>
            </a:endParaRPr>
          </a:p>
          <a:p>
            <a:pPr>
              <a:lnSpc>
                <a:spcPct val="100000"/>
              </a:lnSpc>
            </a:pPr>
            <a:endParaRPr sz="1100">
              <a:latin typeface="楷体" panose="02010609060101010101" charset="-122"/>
              <a:cs typeface="楷体" panose="02010609060101010101" charset="-122"/>
            </a:endParaRPr>
          </a:p>
          <a:p>
            <a:pPr marL="12700" marR="5080">
              <a:lnSpc>
                <a:spcPct val="117000"/>
              </a:lnSpc>
              <a:buSzPct val="90000"/>
              <a:buFont typeface="Arial" panose="020B0604020202020204"/>
              <a:buAutoNum type="arabicPlain"/>
              <a:tabLst>
                <a:tab pos="210820" algn="l"/>
              </a:tabLst>
            </a:pPr>
            <a:r>
              <a:rPr sz="1000" b="1" dirty="0">
                <a:latin typeface="楷体" panose="02010609060101010101" charset="-122"/>
                <a:cs typeface="楷体" panose="02010609060101010101" charset="-122"/>
              </a:rPr>
              <a:t>新变量：</a:t>
            </a:r>
            <a:r>
              <a:rPr sz="1000" dirty="0">
                <a:latin typeface="Arial" panose="020B0604020202020204"/>
                <a:cs typeface="Arial" panose="020B0604020202020204"/>
              </a:rPr>
              <a:t>20</a:t>
            </a:r>
            <a:r>
              <a:rPr sz="1000" spc="85" dirty="0">
                <a:latin typeface="Arial" panose="020B0604020202020204"/>
                <a:cs typeface="Arial" panose="020B0604020202020204"/>
              </a:rPr>
              <a:t> </a:t>
            </a:r>
            <a:r>
              <a:rPr sz="1000" spc="-30" dirty="0">
                <a:latin typeface="楷体" panose="02010609060101010101" charset="-122"/>
                <a:cs typeface="楷体" panose="02010609060101010101" charset="-122"/>
              </a:rPr>
              <a:t>年以来疫情成为影响行业经营的新变量，对比此轮疫情与 </a:t>
            </a:r>
            <a:r>
              <a:rPr sz="1000" dirty="0">
                <a:latin typeface="Arial" panose="020B0604020202020204"/>
                <a:cs typeface="Arial" panose="020B0604020202020204"/>
              </a:rPr>
              <a:t>20</a:t>
            </a:r>
            <a:r>
              <a:rPr sz="1000" spc="85" dirty="0">
                <a:latin typeface="Arial" panose="020B0604020202020204"/>
                <a:cs typeface="Arial" panose="020B0604020202020204"/>
              </a:rPr>
              <a:t> </a:t>
            </a:r>
            <a:r>
              <a:rPr sz="1000" spc="-25" dirty="0">
                <a:latin typeface="楷体" panose="02010609060101010101" charset="-122"/>
                <a:cs typeface="楷体" panose="02010609060101010101" charset="-122"/>
              </a:rPr>
              <a:t>年初次疫情，</a:t>
            </a:r>
            <a:r>
              <a:rPr sz="1000" spc="-30" dirty="0">
                <a:latin typeface="楷体" panose="02010609060101010101" charset="-122"/>
                <a:cs typeface="楷体" panose="02010609060101010101" charset="-122"/>
              </a:rPr>
              <a:t>我们认为，收入端，当下随着疫情好转，场景修复</a:t>
            </a:r>
            <a:r>
              <a:rPr sz="1000" dirty="0">
                <a:latin typeface="Arial" panose="020B0604020202020204"/>
                <a:cs typeface="Arial" panose="020B0604020202020204"/>
              </a:rPr>
              <a:t>+</a:t>
            </a:r>
            <a:r>
              <a:rPr sz="1000" spc="-30" dirty="0">
                <a:latin typeface="楷体" panose="02010609060101010101" charset="-122"/>
                <a:cs typeface="楷体" panose="02010609060101010101" charset="-122"/>
              </a:rPr>
              <a:t>旺季补库双击，旺季低基数下复苏弹性</a:t>
            </a:r>
            <a:r>
              <a:rPr sz="1000" spc="-45" dirty="0">
                <a:latin typeface="楷体" panose="02010609060101010101" charset="-122"/>
                <a:cs typeface="楷体" panose="02010609060101010101" charset="-122"/>
              </a:rPr>
              <a:t>有望持续释放；利润端，当下成本压力虽大于 </a:t>
            </a:r>
            <a:r>
              <a:rPr sz="1000" dirty="0">
                <a:latin typeface="Arial" panose="020B0604020202020204"/>
                <a:cs typeface="Arial" panose="020B0604020202020204"/>
              </a:rPr>
              <a:t>20</a:t>
            </a:r>
            <a:r>
              <a:rPr sz="1000" spc="-65" dirty="0">
                <a:latin typeface="Arial" panose="020B0604020202020204"/>
                <a:cs typeface="Arial" panose="020B0604020202020204"/>
              </a:rPr>
              <a:t> </a:t>
            </a:r>
            <a:r>
              <a:rPr sz="1000" spc="-35" dirty="0">
                <a:latin typeface="楷体" panose="02010609060101010101" charset="-122"/>
                <a:cs typeface="楷体" panose="02010609060101010101" charset="-122"/>
              </a:rPr>
              <a:t>年，但高端化持续、提价能力凸显，盈利</a:t>
            </a:r>
            <a:r>
              <a:rPr sz="1000" spc="-30" dirty="0">
                <a:latin typeface="楷体" panose="02010609060101010101" charset="-122"/>
                <a:cs typeface="楷体" panose="02010609060101010101" charset="-122"/>
              </a:rPr>
              <a:t>仍有望不断释放，当下板块估值具有性价比，随疫情好转，有望迎业绩与估值双击。</a:t>
            </a:r>
            <a:endParaRPr sz="1000">
              <a:latin typeface="楷体" panose="02010609060101010101" charset="-122"/>
              <a:cs typeface="楷体" panose="02010609060101010101" charset="-122"/>
            </a:endParaRPr>
          </a:p>
          <a:p>
            <a:pPr>
              <a:lnSpc>
                <a:spcPct val="100000"/>
              </a:lnSpc>
              <a:spcBef>
                <a:spcPts val="35"/>
              </a:spcBef>
              <a:buFont typeface="Arial" panose="020B0604020202020204"/>
              <a:buAutoNum type="arabicPlain"/>
            </a:pPr>
            <a:endParaRPr sz="1050">
              <a:latin typeface="楷体" panose="02010609060101010101" charset="-122"/>
              <a:cs typeface="楷体" panose="02010609060101010101" charset="-122"/>
            </a:endParaRPr>
          </a:p>
          <a:p>
            <a:pPr marL="12700" marR="68580" algn="just">
              <a:lnSpc>
                <a:spcPct val="117000"/>
              </a:lnSpc>
              <a:buSzPct val="90000"/>
              <a:buFont typeface="Arial" panose="020B0604020202020204"/>
              <a:buAutoNum type="arabicPlain"/>
              <a:tabLst>
                <a:tab pos="210820" algn="l"/>
              </a:tabLst>
            </a:pPr>
            <a:r>
              <a:rPr sz="1000" b="1" spc="-20" dirty="0">
                <a:latin typeface="楷体" panose="02010609060101010101" charset="-122"/>
                <a:cs typeface="楷体" panose="02010609060101010101" charset="-122"/>
              </a:rPr>
              <a:t>新环境：</a:t>
            </a:r>
            <a:r>
              <a:rPr sz="1000" spc="-25" dirty="0">
                <a:latin typeface="楷体" panose="02010609060101010101" charset="-122"/>
                <a:cs typeface="楷体" panose="02010609060101010101" charset="-122"/>
              </a:rPr>
              <a:t>疫情影响下，居民收入</a:t>
            </a:r>
            <a:r>
              <a:rPr sz="1000" spc="5" dirty="0">
                <a:latin typeface="Arial" panose="020B0604020202020204"/>
                <a:cs typeface="Arial" panose="020B0604020202020204"/>
              </a:rPr>
              <a:t>/</a:t>
            </a:r>
            <a:r>
              <a:rPr sz="1000" spc="-10" dirty="0">
                <a:latin typeface="楷体" panose="02010609060101010101" charset="-122"/>
                <a:cs typeface="楷体" panose="02010609060101010101" charset="-122"/>
              </a:rPr>
              <a:t>就业</a:t>
            </a:r>
            <a:r>
              <a:rPr sz="1000" spc="5" dirty="0">
                <a:latin typeface="Arial" panose="020B0604020202020204"/>
                <a:cs typeface="Arial" panose="020B0604020202020204"/>
              </a:rPr>
              <a:t>/</a:t>
            </a:r>
            <a:r>
              <a:rPr sz="1000" spc="-15" dirty="0">
                <a:latin typeface="楷体" panose="02010609060101010101" charset="-122"/>
                <a:cs typeface="楷体" panose="02010609060101010101" charset="-122"/>
              </a:rPr>
              <a:t>消费倾向下滑导致</a:t>
            </a:r>
            <a:r>
              <a:rPr sz="1000" spc="-254" dirty="0">
                <a:latin typeface="楷体" panose="02010609060101010101" charset="-122"/>
                <a:cs typeface="楷体" panose="02010609060101010101" charset="-122"/>
              </a:rPr>
              <a:t> </a:t>
            </a:r>
            <a:r>
              <a:rPr sz="1000" spc="-10" dirty="0">
                <a:latin typeface="Arial" panose="020B0604020202020204"/>
                <a:cs typeface="Arial" panose="020B0604020202020204"/>
              </a:rPr>
              <a:t>2</a:t>
            </a:r>
            <a:r>
              <a:rPr sz="1000" dirty="0">
                <a:latin typeface="Arial" panose="020B0604020202020204"/>
                <a:cs typeface="Arial" panose="020B0604020202020204"/>
              </a:rPr>
              <a:t>1</a:t>
            </a:r>
            <a:r>
              <a:rPr sz="1000" spc="-50" dirty="0">
                <a:latin typeface="Arial" panose="020B0604020202020204"/>
                <a:cs typeface="Arial" panose="020B0604020202020204"/>
              </a:rPr>
              <a:t> </a:t>
            </a:r>
            <a:r>
              <a:rPr sz="1000" spc="-20" dirty="0">
                <a:latin typeface="楷体" panose="02010609060101010101" charset="-122"/>
                <a:cs typeface="楷体" panose="02010609060101010101" charset="-122"/>
              </a:rPr>
              <a:t>年以来消费弱复苏，我们认为长期看消费升级仍为大势所趋，短期消费分层之下，行业在龙头推动之下仍形成结构性景气，对比</a:t>
            </a:r>
            <a:r>
              <a:rPr sz="1000" spc="-190" dirty="0">
                <a:latin typeface="楷体" panose="02010609060101010101" charset="-122"/>
                <a:cs typeface="楷体" panose="02010609060101010101" charset="-122"/>
              </a:rPr>
              <a:t> </a:t>
            </a:r>
            <a:r>
              <a:rPr sz="1000" spc="-10" dirty="0">
                <a:latin typeface="Arial" panose="020B0604020202020204"/>
                <a:cs typeface="Arial" panose="020B0604020202020204"/>
              </a:rPr>
              <a:t>202</a:t>
            </a:r>
            <a:r>
              <a:rPr sz="1000" dirty="0">
                <a:latin typeface="Arial" panose="020B0604020202020204"/>
                <a:cs typeface="Arial" panose="020B0604020202020204"/>
              </a:rPr>
              <a:t>1</a:t>
            </a:r>
            <a:r>
              <a:rPr sz="1000" spc="25" dirty="0">
                <a:latin typeface="Arial" panose="020B0604020202020204"/>
                <a:cs typeface="Arial" panose="020B0604020202020204"/>
              </a:rPr>
              <a:t> </a:t>
            </a:r>
            <a:r>
              <a:rPr sz="1000" spc="-20" dirty="0">
                <a:latin typeface="楷体" panose="02010609060101010101" charset="-122"/>
                <a:cs typeface="楷体" panose="02010609060101010101" charset="-122"/>
              </a:rPr>
              <a:t>年美国啤酒市场，我们认为在疫情好转</a:t>
            </a:r>
            <a:r>
              <a:rPr sz="1000" spc="10" dirty="0">
                <a:latin typeface="Arial" panose="020B0604020202020204"/>
                <a:cs typeface="Arial" panose="020B0604020202020204"/>
              </a:rPr>
              <a:t>+</a:t>
            </a:r>
            <a:r>
              <a:rPr sz="1000" spc="-20" dirty="0">
                <a:latin typeface="楷体" panose="02010609060101010101" charset="-122"/>
                <a:cs typeface="楷体" panose="02010609060101010101" charset="-122"/>
              </a:rPr>
              <a:t>稳增长政策发力下，高端化潜</a:t>
            </a:r>
            <a:r>
              <a:rPr sz="1000" dirty="0">
                <a:latin typeface="楷体" panose="02010609060101010101" charset="-122"/>
                <a:cs typeface="楷体" panose="02010609060101010101" charset="-122"/>
              </a:rPr>
              <a:t>能仍将持续释放。</a:t>
            </a:r>
            <a:endParaRPr sz="1000">
              <a:latin typeface="楷体" panose="02010609060101010101" charset="-122"/>
              <a:cs typeface="楷体" panose="02010609060101010101" charset="-122"/>
            </a:endParaRPr>
          </a:p>
          <a:p>
            <a:pPr>
              <a:lnSpc>
                <a:spcPct val="100000"/>
              </a:lnSpc>
              <a:buFont typeface="Arial" panose="020B0604020202020204"/>
              <a:buAutoNum type="arabicPlain"/>
            </a:pPr>
            <a:endParaRPr sz="1100">
              <a:latin typeface="楷体" panose="02010609060101010101" charset="-122"/>
              <a:cs typeface="楷体" panose="02010609060101010101" charset="-122"/>
            </a:endParaRPr>
          </a:p>
          <a:p>
            <a:pPr marL="12700" marR="68580" algn="just">
              <a:lnSpc>
                <a:spcPct val="117000"/>
              </a:lnSpc>
              <a:spcBef>
                <a:spcPts val="5"/>
              </a:spcBef>
              <a:buSzPct val="90000"/>
              <a:buFont typeface="Arial" panose="020B0604020202020204"/>
              <a:buAutoNum type="arabicPlain"/>
              <a:tabLst>
                <a:tab pos="210820" algn="l"/>
              </a:tabLst>
            </a:pPr>
            <a:r>
              <a:rPr sz="1000" b="1" spc="-55" dirty="0">
                <a:latin typeface="楷体" panose="02010609060101010101" charset="-122"/>
                <a:cs typeface="楷体" panose="02010609060101010101" charset="-122"/>
              </a:rPr>
              <a:t>新趋势：</a:t>
            </a:r>
            <a:r>
              <a:rPr sz="1000" spc="-60" dirty="0">
                <a:latin typeface="楷体" panose="02010609060101010101" charset="-122"/>
                <a:cs typeface="楷体" panose="02010609060101010101" charset="-122"/>
              </a:rPr>
              <a:t>高端化持续推进之下，龙头开源节流战略定力不变，战术进阶，开源的角度看</a:t>
            </a:r>
            <a:r>
              <a:rPr sz="1000" spc="5" dirty="0">
                <a:latin typeface="楷体" panose="02010609060101010101" charset="-122"/>
                <a:cs typeface="楷体" panose="02010609060101010101" charset="-122"/>
              </a:rPr>
              <a:t>，成本上涨推动新一轮涨价，龙头提价在区域、产品、频次上更为积极，有望有效对冲当前成本上行压力；节流的角度看，产能优化进入关建并举新时期，关厂减员仍有空间，同</a:t>
            </a:r>
            <a:r>
              <a:rPr sz="1000" spc="-20" dirty="0">
                <a:latin typeface="楷体" panose="02010609060101010101" charset="-122"/>
                <a:cs typeface="楷体" panose="02010609060101010101" charset="-122"/>
              </a:rPr>
              <a:t>时数字化、智能化、大产能的工厂建设有望进一步促进产销协同发展。</a:t>
            </a:r>
            <a:endParaRPr sz="1000">
              <a:latin typeface="楷体" panose="02010609060101010101" charset="-122"/>
              <a:cs typeface="楷体" panose="02010609060101010101" charset="-122"/>
            </a:endParaRPr>
          </a:p>
          <a:p>
            <a:pPr>
              <a:lnSpc>
                <a:spcPct val="100000"/>
              </a:lnSpc>
              <a:spcBef>
                <a:spcPts val="60"/>
              </a:spcBef>
            </a:pPr>
            <a:endParaRPr sz="1050">
              <a:latin typeface="楷体" panose="02010609060101010101" charset="-122"/>
              <a:cs typeface="楷体" panose="02010609060101010101" charset="-122"/>
            </a:endParaRPr>
          </a:p>
          <a:p>
            <a:pPr marL="12700">
              <a:lnSpc>
                <a:spcPct val="100000"/>
              </a:lnSpc>
            </a:pPr>
            <a:r>
              <a:rPr sz="1200" b="1" spc="-10" dirty="0">
                <a:solidFill>
                  <a:srgbClr val="003778"/>
                </a:solidFill>
                <a:latin typeface="楷体" panose="02010609060101010101" charset="-122"/>
                <a:cs typeface="楷体" panose="02010609060101010101" charset="-122"/>
              </a:rPr>
              <a:t>新变</a:t>
            </a:r>
            <a:r>
              <a:rPr sz="1200" b="1" spc="-20" dirty="0">
                <a:solidFill>
                  <a:srgbClr val="003778"/>
                </a:solidFill>
                <a:latin typeface="楷体" panose="02010609060101010101" charset="-122"/>
                <a:cs typeface="楷体" panose="02010609060101010101" charset="-122"/>
              </a:rPr>
              <a:t>量</a:t>
            </a:r>
            <a:r>
              <a:rPr sz="1200" b="1" spc="-20" dirty="0">
                <a:solidFill>
                  <a:srgbClr val="003778"/>
                </a:solidFill>
                <a:latin typeface="楷体" panose="02010609060101010101" charset="-122"/>
                <a:cs typeface="楷体" panose="02010609060101010101" charset="-122"/>
              </a:rPr>
              <a:t>：</a:t>
            </a:r>
            <a:r>
              <a:rPr sz="1200" b="1" spc="-20" dirty="0">
                <a:solidFill>
                  <a:srgbClr val="003778"/>
                </a:solidFill>
                <a:latin typeface="楷体" panose="02010609060101010101" charset="-122"/>
                <a:cs typeface="楷体" panose="02010609060101010101" charset="-122"/>
              </a:rPr>
              <a:t>疫</a:t>
            </a:r>
            <a:r>
              <a:rPr sz="1200" b="1" spc="-20" dirty="0">
                <a:solidFill>
                  <a:srgbClr val="003778"/>
                </a:solidFill>
                <a:latin typeface="楷体" panose="02010609060101010101" charset="-122"/>
                <a:cs typeface="楷体" panose="02010609060101010101" charset="-122"/>
              </a:rPr>
              <a:t>情</a:t>
            </a:r>
            <a:r>
              <a:rPr sz="1200" b="1" spc="-20" dirty="0">
                <a:solidFill>
                  <a:srgbClr val="003778"/>
                </a:solidFill>
                <a:latin typeface="楷体" panose="02010609060101010101" charset="-122"/>
                <a:cs typeface="楷体" panose="02010609060101010101" charset="-122"/>
              </a:rPr>
              <a:t>干</a:t>
            </a:r>
            <a:r>
              <a:rPr sz="1200" b="1" spc="-10" dirty="0">
                <a:solidFill>
                  <a:srgbClr val="003778"/>
                </a:solidFill>
                <a:latin typeface="楷体" panose="02010609060101010101" charset="-122"/>
                <a:cs typeface="楷体" panose="02010609060101010101" charset="-122"/>
              </a:rPr>
              <a:t>扰，</a:t>
            </a:r>
            <a:r>
              <a:rPr sz="1200" b="1" spc="-20" dirty="0">
                <a:solidFill>
                  <a:srgbClr val="003778"/>
                </a:solidFill>
                <a:latin typeface="楷体" panose="02010609060101010101" charset="-122"/>
                <a:cs typeface="楷体" panose="02010609060101010101" charset="-122"/>
              </a:rPr>
              <a:t>量</a:t>
            </a:r>
            <a:r>
              <a:rPr sz="1200" b="1" spc="-20" dirty="0">
                <a:solidFill>
                  <a:srgbClr val="003778"/>
                </a:solidFill>
                <a:latin typeface="楷体" panose="02010609060101010101" charset="-122"/>
                <a:cs typeface="楷体" panose="02010609060101010101" charset="-122"/>
              </a:rPr>
              <a:t>伏</a:t>
            </a:r>
            <a:r>
              <a:rPr sz="1200" b="1" spc="-20" dirty="0">
                <a:solidFill>
                  <a:srgbClr val="003778"/>
                </a:solidFill>
                <a:latin typeface="楷体" panose="02010609060101010101" charset="-122"/>
                <a:cs typeface="楷体" panose="02010609060101010101" charset="-122"/>
              </a:rPr>
              <a:t>价</a:t>
            </a:r>
            <a:r>
              <a:rPr sz="1200" b="1" spc="-10" dirty="0">
                <a:solidFill>
                  <a:srgbClr val="003778"/>
                </a:solidFill>
                <a:latin typeface="楷体" panose="02010609060101010101" charset="-122"/>
                <a:cs typeface="楷体" panose="02010609060101010101" charset="-122"/>
              </a:rPr>
              <a:t>增，</a:t>
            </a:r>
            <a:r>
              <a:rPr sz="1200" b="1" spc="-20" dirty="0">
                <a:solidFill>
                  <a:srgbClr val="003778"/>
                </a:solidFill>
                <a:latin typeface="楷体" panose="02010609060101010101" charset="-122"/>
                <a:cs typeface="楷体" panose="02010609060101010101" charset="-122"/>
              </a:rPr>
              <a:t>长</a:t>
            </a:r>
            <a:r>
              <a:rPr sz="1200" b="1" spc="-20" dirty="0">
                <a:solidFill>
                  <a:srgbClr val="003778"/>
                </a:solidFill>
                <a:latin typeface="楷体" panose="02010609060101010101" charset="-122"/>
                <a:cs typeface="楷体" panose="02010609060101010101" charset="-122"/>
              </a:rPr>
              <a:t>期</a:t>
            </a:r>
            <a:r>
              <a:rPr sz="1200" b="1" spc="-20" dirty="0">
                <a:solidFill>
                  <a:srgbClr val="003778"/>
                </a:solidFill>
                <a:latin typeface="楷体" panose="02010609060101010101" charset="-122"/>
                <a:cs typeface="楷体" panose="02010609060101010101" charset="-122"/>
              </a:rPr>
              <a:t>趋</a:t>
            </a:r>
            <a:r>
              <a:rPr sz="1200" b="1" spc="-50" dirty="0">
                <a:solidFill>
                  <a:srgbClr val="003778"/>
                </a:solidFill>
                <a:latin typeface="楷体" panose="02010609060101010101" charset="-122"/>
                <a:cs typeface="楷体" panose="02010609060101010101" charset="-122"/>
              </a:rPr>
              <a:t>稳</a:t>
            </a:r>
            <a:endParaRPr sz="1200">
              <a:latin typeface="楷体" panose="02010609060101010101" charset="-122"/>
              <a:cs typeface="楷体" panose="02010609060101010101" charset="-122"/>
            </a:endParaRPr>
          </a:p>
          <a:p>
            <a:pPr marL="12700" marR="5080">
              <a:lnSpc>
                <a:spcPct val="117000"/>
              </a:lnSpc>
              <a:spcBef>
                <a:spcPts val="360"/>
              </a:spcBef>
            </a:pPr>
            <a:r>
              <a:rPr sz="1000" spc="-10" dirty="0">
                <a:latin typeface="Arial" panose="020B0604020202020204"/>
                <a:cs typeface="Arial" panose="020B0604020202020204"/>
              </a:rPr>
              <a:t>2020</a:t>
            </a:r>
            <a:r>
              <a:rPr sz="1000" spc="-50" dirty="0">
                <a:latin typeface="Arial" panose="020B0604020202020204"/>
                <a:cs typeface="Arial" panose="020B0604020202020204"/>
              </a:rPr>
              <a:t> </a:t>
            </a:r>
            <a:r>
              <a:rPr sz="1000" spc="-40" dirty="0">
                <a:latin typeface="楷体" panose="02010609060101010101" charset="-122"/>
                <a:cs typeface="楷体" panose="02010609060101010101" charset="-122"/>
              </a:rPr>
              <a:t>年以来，疫情经历 </a:t>
            </a:r>
            <a:r>
              <a:rPr sz="1000" dirty="0">
                <a:latin typeface="Arial" panose="020B0604020202020204"/>
                <a:cs typeface="Arial" panose="020B0604020202020204"/>
              </a:rPr>
              <a:t>2</a:t>
            </a:r>
            <a:r>
              <a:rPr sz="1000" spc="-50" dirty="0">
                <a:latin typeface="Arial" panose="020B0604020202020204"/>
                <a:cs typeface="Arial" panose="020B0604020202020204"/>
              </a:rPr>
              <a:t> </a:t>
            </a:r>
            <a:r>
              <a:rPr sz="1000" spc="-30" dirty="0">
                <a:latin typeface="楷体" panose="02010609060101010101" charset="-122"/>
                <a:cs typeface="楷体" panose="02010609060101010101" charset="-122"/>
              </a:rPr>
              <a:t>轮集中爆发及多次、局部、零散的反复，其对于餐饮端消费、物</a:t>
            </a:r>
            <a:r>
              <a:rPr sz="1000" spc="-25" dirty="0">
                <a:latin typeface="楷体" panose="02010609060101010101" charset="-122"/>
                <a:cs typeface="楷体" panose="02010609060101010101" charset="-122"/>
              </a:rPr>
              <a:t>流配送等造成影响，成为影响啤酒企业经营的新变量。</a:t>
            </a:r>
            <a:r>
              <a:rPr sz="1000" dirty="0">
                <a:latin typeface="Arial" panose="020B0604020202020204"/>
                <a:cs typeface="Arial" panose="020B0604020202020204"/>
              </a:rPr>
              <a:t>2022</a:t>
            </a:r>
            <a:r>
              <a:rPr sz="1000" spc="70" dirty="0">
                <a:latin typeface="Arial" panose="020B0604020202020204"/>
                <a:cs typeface="Arial" panose="020B0604020202020204"/>
              </a:rPr>
              <a:t> </a:t>
            </a:r>
            <a:r>
              <a:rPr sz="1000" spc="-65" dirty="0">
                <a:latin typeface="楷体" panose="02010609060101010101" charset="-122"/>
                <a:cs typeface="楷体" panose="02010609060101010101" charset="-122"/>
              </a:rPr>
              <a:t>年 </a:t>
            </a:r>
            <a:r>
              <a:rPr sz="1000" dirty="0">
                <a:latin typeface="Arial" panose="020B0604020202020204"/>
                <a:cs typeface="Arial" panose="020B0604020202020204"/>
              </a:rPr>
              <a:t>3</a:t>
            </a:r>
            <a:r>
              <a:rPr sz="1000" spc="75" dirty="0">
                <a:latin typeface="Arial" panose="020B0604020202020204"/>
                <a:cs typeface="Arial" panose="020B0604020202020204"/>
              </a:rPr>
              <a:t> </a:t>
            </a:r>
            <a:r>
              <a:rPr sz="1000" spc="-25" dirty="0">
                <a:latin typeface="楷体" panose="02010609060101010101" charset="-122"/>
                <a:cs typeface="楷体" panose="02010609060101010101" charset="-122"/>
              </a:rPr>
              <a:t>月，在奥密克戎影响下，</a:t>
            </a:r>
            <a:r>
              <a:rPr sz="1000" dirty="0">
                <a:latin typeface="楷体" panose="02010609060101010101" charset="-122"/>
                <a:cs typeface="楷体" panose="02010609060101010101" charset="-122"/>
              </a:rPr>
              <a:t>以上海为代表的部分城市疫情进入新一轮爆发期，各地多采取不同程度的防控政策，</a:t>
            </a:r>
            <a:r>
              <a:rPr sz="1000" dirty="0">
                <a:latin typeface="Arial" panose="020B0604020202020204"/>
                <a:cs typeface="Arial" panose="020B0604020202020204"/>
              </a:rPr>
              <a:t>5</a:t>
            </a:r>
            <a:r>
              <a:rPr sz="1000" spc="265" dirty="0">
                <a:latin typeface="Arial" panose="020B0604020202020204"/>
                <a:cs typeface="Arial" panose="020B0604020202020204"/>
              </a:rPr>
              <a:t> </a:t>
            </a:r>
            <a:r>
              <a:rPr sz="1000" spc="-50" dirty="0">
                <a:latin typeface="楷体" panose="02010609060101010101" charset="-122"/>
                <a:cs typeface="楷体" panose="02010609060101010101" charset="-122"/>
              </a:rPr>
              <a:t>月 </a:t>
            </a:r>
            <a:r>
              <a:rPr sz="1000" dirty="0">
                <a:latin typeface="Arial" panose="020B0604020202020204"/>
                <a:cs typeface="Arial" panose="020B0604020202020204"/>
              </a:rPr>
              <a:t>17</a:t>
            </a:r>
            <a:r>
              <a:rPr sz="1000" spc="-50" dirty="0">
                <a:latin typeface="Arial" panose="020B0604020202020204"/>
                <a:cs typeface="Arial" panose="020B0604020202020204"/>
              </a:rPr>
              <a:t> </a:t>
            </a:r>
            <a:r>
              <a:rPr sz="1000" spc="-80" dirty="0">
                <a:latin typeface="楷体" panose="02010609060101010101" charset="-122"/>
                <a:cs typeface="楷体" panose="02010609060101010101" charset="-122"/>
              </a:rPr>
              <a:t>日，上海宣布各区均已实现社会面清零，强调逐步复工复商复市，疫情防控步入后半程。</a:t>
            </a:r>
            <a:endParaRPr sz="1000">
              <a:latin typeface="楷体" panose="02010609060101010101" charset="-122"/>
              <a:cs typeface="楷体" panose="02010609060101010101" charset="-122"/>
            </a:endParaRPr>
          </a:p>
          <a:p>
            <a:pPr marL="12700" marR="70485">
              <a:lnSpc>
                <a:spcPct val="116000"/>
              </a:lnSpc>
            </a:pPr>
            <a:r>
              <a:rPr sz="1000" spc="-55" dirty="0">
                <a:latin typeface="楷体" panose="02010609060101010101" charset="-122"/>
                <a:cs typeface="楷体" panose="02010609060101010101" charset="-122"/>
              </a:rPr>
              <a:t>我们复盘 </a:t>
            </a:r>
            <a:r>
              <a:rPr sz="1000" spc="-10" dirty="0">
                <a:latin typeface="Arial" panose="020B0604020202020204"/>
                <a:cs typeface="Arial" panose="020B0604020202020204"/>
              </a:rPr>
              <a:t>2020</a:t>
            </a:r>
            <a:r>
              <a:rPr sz="1000" spc="-45" dirty="0">
                <a:latin typeface="Arial" panose="020B0604020202020204"/>
                <a:cs typeface="Arial" panose="020B0604020202020204"/>
              </a:rPr>
              <a:t> </a:t>
            </a:r>
            <a:r>
              <a:rPr sz="1000" spc="-45" dirty="0">
                <a:latin typeface="楷体" panose="02010609060101010101" charset="-122"/>
                <a:cs typeface="楷体" panose="02010609060101010101" charset="-122"/>
              </a:rPr>
              <a:t>年疫情期间企业经营与股价表现，对比两轮疫情影响的异同，以期能够更好</a:t>
            </a:r>
            <a:r>
              <a:rPr sz="1000" spc="-30" dirty="0">
                <a:latin typeface="楷体" panose="02010609060101010101" charset="-122"/>
                <a:cs typeface="楷体" panose="02010609060101010101" charset="-122"/>
              </a:rPr>
              <a:t>地将疫情影响纳入分析框架，把握投资机会。</a:t>
            </a:r>
            <a:endParaRPr sz="1000">
              <a:latin typeface="楷体" panose="02010609060101010101" charset="-122"/>
              <a:cs typeface="楷体" panose="02010609060101010101" charset="-122"/>
            </a:endParaRPr>
          </a:p>
          <a:p>
            <a:pPr>
              <a:lnSpc>
                <a:spcPct val="100000"/>
              </a:lnSpc>
            </a:pPr>
            <a:endParaRPr sz="1100">
              <a:latin typeface="楷体" panose="02010609060101010101" charset="-122"/>
              <a:cs typeface="楷体" panose="02010609060101010101" charset="-122"/>
            </a:endParaRPr>
          </a:p>
          <a:p>
            <a:pPr marL="12700" marR="65405" algn="just">
              <a:lnSpc>
                <a:spcPct val="117000"/>
              </a:lnSpc>
            </a:pPr>
            <a:r>
              <a:rPr sz="1000" b="1" dirty="0">
                <a:latin typeface="楷体" panose="02010609060101010101" charset="-122"/>
                <a:cs typeface="楷体" panose="02010609060101010101" charset="-122"/>
              </a:rPr>
              <a:t>复盘</a:t>
            </a:r>
            <a:r>
              <a:rPr sz="1000" b="1" spc="-240" dirty="0">
                <a:latin typeface="楷体" panose="02010609060101010101" charset="-122"/>
                <a:cs typeface="楷体" panose="02010609060101010101" charset="-122"/>
              </a:rPr>
              <a:t> </a:t>
            </a:r>
            <a:r>
              <a:rPr sz="1000" b="1" spc="-10" dirty="0">
                <a:latin typeface="Arial" panose="020B0604020202020204"/>
                <a:cs typeface="Arial" panose="020B0604020202020204"/>
              </a:rPr>
              <a:t>202</a:t>
            </a:r>
            <a:r>
              <a:rPr sz="1000" b="1" dirty="0">
                <a:latin typeface="Arial" panose="020B0604020202020204"/>
                <a:cs typeface="Arial" panose="020B0604020202020204"/>
              </a:rPr>
              <a:t>0</a:t>
            </a:r>
            <a:r>
              <a:rPr sz="1000" b="1" spc="-50" dirty="0">
                <a:latin typeface="Arial" panose="020B0604020202020204"/>
                <a:cs typeface="Arial" panose="020B0604020202020204"/>
              </a:rPr>
              <a:t> </a:t>
            </a:r>
            <a:r>
              <a:rPr sz="1000" b="1" spc="-25" dirty="0">
                <a:latin typeface="楷体" panose="02010609060101010101" charset="-122"/>
                <a:cs typeface="楷体" panose="02010609060101010101" charset="-122"/>
              </a:rPr>
              <a:t>年：</a:t>
            </a:r>
            <a:r>
              <a:rPr sz="1000" b="1" spc="10" dirty="0">
                <a:latin typeface="Arial" panose="020B0604020202020204"/>
                <a:cs typeface="Arial" panose="020B0604020202020204"/>
              </a:rPr>
              <a:t>Q</a:t>
            </a:r>
            <a:r>
              <a:rPr sz="1000" b="1" dirty="0">
                <a:latin typeface="Arial" panose="020B0604020202020204"/>
                <a:cs typeface="Arial" panose="020B0604020202020204"/>
              </a:rPr>
              <a:t>1</a:t>
            </a:r>
            <a:r>
              <a:rPr sz="1000" b="1" spc="-50" dirty="0">
                <a:latin typeface="Arial" panose="020B0604020202020204"/>
                <a:cs typeface="Arial" panose="020B0604020202020204"/>
              </a:rPr>
              <a:t> </a:t>
            </a:r>
            <a:r>
              <a:rPr sz="1000" b="1" spc="-10" dirty="0">
                <a:latin typeface="楷体" panose="02010609060101010101" charset="-122"/>
                <a:cs typeface="楷体" panose="02010609060101010101" charset="-122"/>
              </a:rPr>
              <a:t>疫情干扰即饮需求，</a:t>
            </a:r>
            <a:r>
              <a:rPr sz="1000" b="1" spc="10" dirty="0">
                <a:latin typeface="Arial" panose="020B0604020202020204"/>
                <a:cs typeface="Arial" panose="020B0604020202020204"/>
              </a:rPr>
              <a:t>Q</a:t>
            </a:r>
            <a:r>
              <a:rPr sz="1000" b="1" dirty="0">
                <a:latin typeface="Arial" panose="020B0604020202020204"/>
                <a:cs typeface="Arial" panose="020B0604020202020204"/>
              </a:rPr>
              <a:t>2</a:t>
            </a:r>
            <a:r>
              <a:rPr sz="1000" b="1" spc="-70" dirty="0">
                <a:latin typeface="Arial" panose="020B0604020202020204"/>
                <a:cs typeface="Arial" panose="020B0604020202020204"/>
              </a:rPr>
              <a:t> </a:t>
            </a:r>
            <a:r>
              <a:rPr sz="1000" b="1" dirty="0">
                <a:latin typeface="楷体" panose="02010609060101010101" charset="-122"/>
                <a:cs typeface="楷体" panose="02010609060101010101" charset="-122"/>
              </a:rPr>
              <a:t>旺季场景</a:t>
            </a:r>
            <a:r>
              <a:rPr sz="1000" b="1" spc="-15" dirty="0">
                <a:latin typeface="Arial" panose="020B0604020202020204"/>
                <a:cs typeface="Arial" panose="020B0604020202020204"/>
              </a:rPr>
              <a:t>+</a:t>
            </a:r>
            <a:r>
              <a:rPr sz="1000" b="1" spc="-20" dirty="0">
                <a:latin typeface="楷体" panose="02010609060101010101" charset="-122"/>
                <a:cs typeface="楷体" panose="02010609060101010101" charset="-122"/>
              </a:rPr>
              <a:t>估值同步复苏，超额收益显著。阶段一</a:t>
            </a:r>
            <a:r>
              <a:rPr sz="1000" b="1" spc="20" dirty="0">
                <a:latin typeface="楷体" panose="02010609060101010101" charset="-122"/>
                <a:cs typeface="楷体" panose="02010609060101010101" charset="-122"/>
              </a:rPr>
              <a:t>（</a:t>
            </a:r>
            <a:r>
              <a:rPr sz="1000" b="1" spc="-35" dirty="0">
                <a:latin typeface="Arial" panose="020B0604020202020204"/>
                <a:cs typeface="Arial" panose="020B0604020202020204"/>
              </a:rPr>
              <a:t>1</a:t>
            </a:r>
            <a:r>
              <a:rPr sz="1000" b="1" spc="5" dirty="0">
                <a:latin typeface="Arial" panose="020B0604020202020204"/>
                <a:cs typeface="Arial" panose="020B0604020202020204"/>
              </a:rPr>
              <a:t>.</a:t>
            </a:r>
            <a:r>
              <a:rPr sz="1000" b="1" dirty="0">
                <a:latin typeface="Arial" panose="020B0604020202020204"/>
                <a:cs typeface="Arial" panose="020B0604020202020204"/>
              </a:rPr>
              <a:t>1</a:t>
            </a:r>
            <a:r>
              <a:rPr sz="1000" b="1" spc="25" dirty="0">
                <a:latin typeface="Arial" panose="020B0604020202020204"/>
                <a:cs typeface="Arial" panose="020B0604020202020204"/>
              </a:rPr>
              <a:t> </a:t>
            </a:r>
            <a:r>
              <a:rPr sz="1000" b="1" dirty="0">
                <a:latin typeface="楷体" panose="02010609060101010101" charset="-122"/>
                <a:cs typeface="楷体" panose="02010609060101010101" charset="-122"/>
              </a:rPr>
              <a:t>日至</a:t>
            </a:r>
            <a:r>
              <a:rPr sz="1000" b="1" spc="-165" dirty="0">
                <a:latin typeface="楷体" panose="02010609060101010101" charset="-122"/>
                <a:cs typeface="楷体" panose="02010609060101010101" charset="-122"/>
              </a:rPr>
              <a:t> </a:t>
            </a:r>
            <a:r>
              <a:rPr sz="1000" b="1" spc="-10" dirty="0">
                <a:latin typeface="Arial" panose="020B0604020202020204"/>
                <a:cs typeface="Arial" panose="020B0604020202020204"/>
              </a:rPr>
              <a:t>3</a:t>
            </a:r>
            <a:r>
              <a:rPr sz="1000" b="1" spc="5" dirty="0">
                <a:latin typeface="Arial" panose="020B0604020202020204"/>
                <a:cs typeface="Arial" panose="020B0604020202020204"/>
              </a:rPr>
              <a:t>.</a:t>
            </a:r>
            <a:r>
              <a:rPr sz="1000" b="1" spc="-10" dirty="0">
                <a:latin typeface="Arial" panose="020B0604020202020204"/>
                <a:cs typeface="Arial" panose="020B0604020202020204"/>
              </a:rPr>
              <a:t>2</a:t>
            </a:r>
            <a:r>
              <a:rPr sz="1000" b="1" dirty="0">
                <a:latin typeface="Arial" panose="020B0604020202020204"/>
                <a:cs typeface="Arial" panose="020B0604020202020204"/>
              </a:rPr>
              <a:t>3</a:t>
            </a:r>
            <a:r>
              <a:rPr sz="1000" b="1" spc="25" dirty="0">
                <a:latin typeface="Arial" panose="020B0604020202020204"/>
                <a:cs typeface="Arial" panose="020B0604020202020204"/>
              </a:rPr>
              <a:t> </a:t>
            </a:r>
            <a:r>
              <a:rPr sz="1000" b="1" dirty="0">
                <a:latin typeface="楷体" panose="02010609060101010101" charset="-122"/>
                <a:cs typeface="楷体" panose="02010609060101010101" charset="-122"/>
              </a:rPr>
              <a:t>日</a:t>
            </a:r>
            <a:r>
              <a:rPr sz="1000" b="1" spc="-505" dirty="0">
                <a:latin typeface="楷体" panose="02010609060101010101" charset="-122"/>
                <a:cs typeface="楷体" panose="02010609060101010101" charset="-122"/>
              </a:rPr>
              <a:t>）</a:t>
            </a:r>
            <a:r>
              <a:rPr sz="1000" b="1" dirty="0">
                <a:latin typeface="楷体" panose="02010609060101010101" charset="-122"/>
                <a:cs typeface="楷体" panose="02010609060101010101" charset="-122"/>
              </a:rPr>
              <a:t>：</a:t>
            </a:r>
            <a:r>
              <a:rPr sz="1000" spc="-20" dirty="0">
                <a:latin typeface="楷体" panose="02010609060101010101" charset="-122"/>
                <a:cs typeface="楷体" panose="02010609060101010101" charset="-122"/>
              </a:rPr>
              <a:t>疫情发酵下估值与业绩双杀，疫情影响于</a:t>
            </a:r>
            <a:r>
              <a:rPr sz="1000" spc="-180" dirty="0">
                <a:latin typeface="楷体" panose="02010609060101010101" charset="-122"/>
                <a:cs typeface="楷体" panose="02010609060101010101" charset="-122"/>
              </a:rPr>
              <a:t> </a:t>
            </a:r>
            <a:r>
              <a:rPr sz="1000" spc="-35" dirty="0">
                <a:latin typeface="Arial" panose="020B0604020202020204"/>
                <a:cs typeface="Arial" panose="020B0604020202020204"/>
              </a:rPr>
              <a:t>1</a:t>
            </a:r>
            <a:r>
              <a:rPr sz="1000" spc="5" dirty="0">
                <a:latin typeface="Arial" panose="020B0604020202020204"/>
                <a:cs typeface="Arial" panose="020B0604020202020204"/>
              </a:rPr>
              <a:t>.</a:t>
            </a:r>
            <a:r>
              <a:rPr sz="1000" spc="-10" dirty="0">
                <a:latin typeface="Arial" panose="020B0604020202020204"/>
                <a:cs typeface="Arial" panose="020B0604020202020204"/>
              </a:rPr>
              <a:t>2</a:t>
            </a:r>
            <a:r>
              <a:rPr sz="1000" dirty="0">
                <a:latin typeface="Arial" panose="020B0604020202020204"/>
                <a:cs typeface="Arial" panose="020B0604020202020204"/>
              </a:rPr>
              <a:t>3</a:t>
            </a:r>
            <a:r>
              <a:rPr sz="1000" spc="25" dirty="0">
                <a:latin typeface="Arial" panose="020B0604020202020204"/>
                <a:cs typeface="Arial" panose="020B0604020202020204"/>
              </a:rPr>
              <a:t> </a:t>
            </a:r>
            <a:r>
              <a:rPr sz="1000" dirty="0">
                <a:latin typeface="楷体" panose="02010609060101010101" charset="-122"/>
                <a:cs typeface="楷体" panose="02010609060101010101" charset="-122"/>
              </a:rPr>
              <a:t>日武汉封城后集中</a:t>
            </a:r>
            <a:r>
              <a:rPr sz="1000" spc="-30" dirty="0">
                <a:latin typeface="楷体" panose="02010609060101010101" charset="-122"/>
                <a:cs typeface="楷体" panose="02010609060101010101" charset="-122"/>
              </a:rPr>
              <a:t>显现，啤酒基本完成春节前发货，但节后聚饮等线下消费场景受限，需求明显下滑，</a:t>
            </a:r>
            <a:r>
              <a:rPr sz="1000" spc="15" dirty="0">
                <a:latin typeface="Arial" panose="020B0604020202020204"/>
                <a:cs typeface="Arial" panose="020B0604020202020204"/>
              </a:rPr>
              <a:t>Q</a:t>
            </a:r>
            <a:r>
              <a:rPr sz="1000" dirty="0">
                <a:latin typeface="Arial" panose="020B0604020202020204"/>
                <a:cs typeface="Arial" panose="020B0604020202020204"/>
              </a:rPr>
              <a:t>1</a:t>
            </a:r>
            <a:r>
              <a:rPr sz="1000" spc="-50" dirty="0">
                <a:latin typeface="Arial" panose="020B0604020202020204"/>
                <a:cs typeface="Arial" panose="020B0604020202020204"/>
              </a:rPr>
              <a:t> </a:t>
            </a:r>
            <a:r>
              <a:rPr sz="1000" spc="5" dirty="0">
                <a:latin typeface="楷体" panose="02010609060101010101" charset="-122"/>
                <a:cs typeface="楷体" panose="02010609060101010101" charset="-122"/>
              </a:rPr>
              <a:t>行</a:t>
            </a:r>
            <a:r>
              <a:rPr sz="1000" spc="-10" dirty="0">
                <a:latin typeface="楷体" panose="02010609060101010101" charset="-122"/>
                <a:cs typeface="楷体" panose="02010609060101010101" charset="-122"/>
              </a:rPr>
              <a:t>业产量同比减少</a:t>
            </a:r>
            <a:r>
              <a:rPr sz="1000" spc="-165" dirty="0">
                <a:latin typeface="楷体" panose="02010609060101010101" charset="-122"/>
                <a:cs typeface="楷体" panose="02010609060101010101" charset="-122"/>
              </a:rPr>
              <a:t> </a:t>
            </a:r>
            <a:r>
              <a:rPr sz="1000" spc="-10" dirty="0">
                <a:latin typeface="Arial" panose="020B0604020202020204"/>
                <a:cs typeface="Arial" panose="020B0604020202020204"/>
              </a:rPr>
              <a:t>29</a:t>
            </a:r>
            <a:r>
              <a:rPr sz="1000" dirty="0">
                <a:latin typeface="Arial" panose="020B0604020202020204"/>
                <a:cs typeface="Arial" panose="020B0604020202020204"/>
              </a:rPr>
              <a:t>7</a:t>
            </a:r>
            <a:r>
              <a:rPr sz="1000" spc="45" dirty="0">
                <a:latin typeface="Arial" panose="020B0604020202020204"/>
                <a:cs typeface="Arial" panose="020B0604020202020204"/>
              </a:rPr>
              <a:t> </a:t>
            </a:r>
            <a:r>
              <a:rPr sz="1000" spc="5" dirty="0">
                <a:latin typeface="楷体" panose="02010609060101010101" charset="-122"/>
                <a:cs typeface="楷体" panose="02010609060101010101" charset="-122"/>
              </a:rPr>
              <a:t>万吨（</a:t>
            </a:r>
            <a:r>
              <a:rPr sz="1000" dirty="0">
                <a:latin typeface="Arial" panose="020B0604020202020204"/>
                <a:cs typeface="Arial" panose="020B0604020202020204"/>
              </a:rPr>
              <a:t>-</a:t>
            </a:r>
            <a:r>
              <a:rPr sz="1000" spc="-10" dirty="0">
                <a:latin typeface="Arial" panose="020B0604020202020204"/>
                <a:cs typeface="Arial" panose="020B0604020202020204"/>
              </a:rPr>
              <a:t>3</a:t>
            </a:r>
            <a:r>
              <a:rPr sz="1000" spc="-35" dirty="0">
                <a:latin typeface="Arial" panose="020B0604020202020204"/>
                <a:cs typeface="Arial" panose="020B0604020202020204"/>
              </a:rPr>
              <a:t>5</a:t>
            </a:r>
            <a:r>
              <a:rPr sz="1000" spc="5" dirty="0">
                <a:latin typeface="Arial" panose="020B0604020202020204"/>
                <a:cs typeface="Arial" panose="020B0604020202020204"/>
              </a:rPr>
              <a:t>.</a:t>
            </a:r>
            <a:r>
              <a:rPr sz="1000" spc="-5" dirty="0">
                <a:latin typeface="Arial" panose="020B0604020202020204"/>
                <a:cs typeface="Arial" panose="020B0604020202020204"/>
              </a:rPr>
              <a:t>1%</a:t>
            </a:r>
            <a:r>
              <a:rPr sz="1000" spc="-500" dirty="0">
                <a:latin typeface="楷体" panose="02010609060101010101" charset="-122"/>
                <a:cs typeface="楷体" panose="02010609060101010101" charset="-122"/>
              </a:rPr>
              <a:t>）</a:t>
            </a:r>
            <a:r>
              <a:rPr sz="1000" spc="-20" dirty="0">
                <a:latin typeface="楷体" panose="02010609060101010101" charset="-122"/>
                <a:cs typeface="楷体" panose="02010609060101010101" charset="-122"/>
              </a:rPr>
              <a:t>；</a:t>
            </a:r>
            <a:r>
              <a:rPr sz="1000" b="1" dirty="0">
                <a:latin typeface="楷体" panose="02010609060101010101" charset="-122"/>
                <a:cs typeface="楷体" panose="02010609060101010101" charset="-122"/>
              </a:rPr>
              <a:t>阶段二</a:t>
            </a:r>
            <a:r>
              <a:rPr sz="1000" b="1" spc="20" dirty="0">
                <a:latin typeface="楷体" panose="02010609060101010101" charset="-122"/>
                <a:cs typeface="楷体" panose="02010609060101010101" charset="-122"/>
              </a:rPr>
              <a:t>（</a:t>
            </a:r>
            <a:r>
              <a:rPr sz="1000" b="1" spc="-35" dirty="0">
                <a:latin typeface="Arial" panose="020B0604020202020204"/>
                <a:cs typeface="Arial" panose="020B0604020202020204"/>
              </a:rPr>
              <a:t>3</a:t>
            </a:r>
            <a:r>
              <a:rPr sz="1000" b="1" spc="5" dirty="0">
                <a:latin typeface="Arial" panose="020B0604020202020204"/>
                <a:cs typeface="Arial" panose="020B0604020202020204"/>
              </a:rPr>
              <a:t>.</a:t>
            </a:r>
            <a:r>
              <a:rPr sz="1000" b="1" spc="-10" dirty="0">
                <a:latin typeface="Arial" panose="020B0604020202020204"/>
                <a:cs typeface="Arial" panose="020B0604020202020204"/>
              </a:rPr>
              <a:t>2</a:t>
            </a:r>
            <a:r>
              <a:rPr sz="1000" b="1" dirty="0">
                <a:latin typeface="Arial" panose="020B0604020202020204"/>
                <a:cs typeface="Arial" panose="020B0604020202020204"/>
              </a:rPr>
              <a:t>4</a:t>
            </a:r>
            <a:r>
              <a:rPr sz="1000" b="1" spc="25" dirty="0">
                <a:latin typeface="Arial" panose="020B0604020202020204"/>
                <a:cs typeface="Arial" panose="020B0604020202020204"/>
              </a:rPr>
              <a:t> </a:t>
            </a:r>
            <a:r>
              <a:rPr sz="1000" b="1" dirty="0">
                <a:latin typeface="楷体" panose="02010609060101010101" charset="-122"/>
                <a:cs typeface="楷体" panose="02010609060101010101" charset="-122"/>
              </a:rPr>
              <a:t>日至</a:t>
            </a:r>
            <a:r>
              <a:rPr sz="1000" b="1" spc="-145" dirty="0">
                <a:latin typeface="楷体" panose="02010609060101010101" charset="-122"/>
                <a:cs typeface="楷体" panose="02010609060101010101" charset="-122"/>
              </a:rPr>
              <a:t> </a:t>
            </a:r>
            <a:r>
              <a:rPr sz="1000" b="1" spc="-35" dirty="0">
                <a:latin typeface="Arial" panose="020B0604020202020204"/>
                <a:cs typeface="Arial" panose="020B0604020202020204"/>
              </a:rPr>
              <a:t>8</a:t>
            </a:r>
            <a:r>
              <a:rPr sz="1000" b="1" spc="5" dirty="0">
                <a:latin typeface="Arial" panose="020B0604020202020204"/>
                <a:cs typeface="Arial" panose="020B0604020202020204"/>
              </a:rPr>
              <a:t>.</a:t>
            </a:r>
            <a:r>
              <a:rPr sz="1000" b="1" spc="-10" dirty="0">
                <a:latin typeface="Arial" panose="020B0604020202020204"/>
                <a:cs typeface="Arial" panose="020B0604020202020204"/>
              </a:rPr>
              <a:t>2</a:t>
            </a:r>
            <a:r>
              <a:rPr sz="1000" b="1" dirty="0">
                <a:latin typeface="Arial" panose="020B0604020202020204"/>
                <a:cs typeface="Arial" panose="020B0604020202020204"/>
              </a:rPr>
              <a:t>8</a:t>
            </a:r>
            <a:r>
              <a:rPr sz="1000" b="1" spc="25" dirty="0">
                <a:latin typeface="Arial" panose="020B0604020202020204"/>
                <a:cs typeface="Arial" panose="020B0604020202020204"/>
              </a:rPr>
              <a:t> </a:t>
            </a:r>
            <a:r>
              <a:rPr sz="1000" b="1" dirty="0">
                <a:latin typeface="楷体" panose="02010609060101010101" charset="-122"/>
                <a:cs typeface="楷体" panose="02010609060101010101" charset="-122"/>
              </a:rPr>
              <a:t>日</a:t>
            </a:r>
            <a:r>
              <a:rPr sz="1000" b="1" spc="-505" dirty="0">
                <a:latin typeface="楷体" panose="02010609060101010101" charset="-122"/>
                <a:cs typeface="楷体" panose="02010609060101010101" charset="-122"/>
              </a:rPr>
              <a:t>）</a:t>
            </a:r>
            <a:r>
              <a:rPr sz="1000" b="1" spc="20" dirty="0">
                <a:latin typeface="楷体" panose="02010609060101010101" charset="-122"/>
                <a:cs typeface="楷体" panose="02010609060101010101" charset="-122"/>
              </a:rPr>
              <a:t>：</a:t>
            </a:r>
            <a:r>
              <a:rPr sz="1000" spc="-15" dirty="0">
                <a:latin typeface="楷体" panose="02010609060101010101" charset="-122"/>
                <a:cs typeface="楷体" panose="02010609060101010101" charset="-122"/>
              </a:rPr>
              <a:t>疫情拐点显现带动估</a:t>
            </a:r>
            <a:r>
              <a:rPr sz="1000" spc="-20" dirty="0">
                <a:latin typeface="楷体" panose="02010609060101010101" charset="-122"/>
                <a:cs typeface="楷体" panose="02010609060101010101" charset="-122"/>
              </a:rPr>
              <a:t>值先行修复，渠道补库与需求反弹紧随其后，</a:t>
            </a:r>
            <a:r>
              <a:rPr sz="1000" spc="-10" dirty="0">
                <a:latin typeface="Arial" panose="020B0604020202020204"/>
                <a:cs typeface="Arial" panose="020B0604020202020204"/>
              </a:rPr>
              <a:t>4</a:t>
            </a:r>
            <a:r>
              <a:rPr sz="1000" dirty="0">
                <a:latin typeface="Arial" panose="020B0604020202020204"/>
                <a:cs typeface="Arial" panose="020B0604020202020204"/>
              </a:rPr>
              <a:t>-</a:t>
            </a:r>
            <a:r>
              <a:rPr sz="1000" dirty="0">
                <a:latin typeface="Arial" panose="020B0604020202020204"/>
                <a:cs typeface="Arial" panose="020B0604020202020204"/>
              </a:rPr>
              <a:t>5</a:t>
            </a:r>
            <a:r>
              <a:rPr sz="1000" spc="45" dirty="0">
                <a:latin typeface="Arial" panose="020B0604020202020204"/>
                <a:cs typeface="Arial" panose="020B0604020202020204"/>
              </a:rPr>
              <a:t> </a:t>
            </a:r>
            <a:r>
              <a:rPr sz="1000" spc="-10" dirty="0">
                <a:latin typeface="楷体" panose="02010609060101010101" charset="-122"/>
                <a:cs typeface="楷体" panose="02010609060101010101" charset="-122"/>
              </a:rPr>
              <a:t>月啤酒产量同比增加</a:t>
            </a:r>
            <a:r>
              <a:rPr sz="1000" spc="-165" dirty="0">
                <a:latin typeface="楷体" panose="02010609060101010101" charset="-122"/>
                <a:cs typeface="楷体" panose="02010609060101010101" charset="-122"/>
              </a:rPr>
              <a:t> </a:t>
            </a:r>
            <a:r>
              <a:rPr sz="1000" spc="-10" dirty="0">
                <a:latin typeface="Arial" panose="020B0604020202020204"/>
                <a:cs typeface="Arial" panose="020B0604020202020204"/>
              </a:rPr>
              <a:t>52</a:t>
            </a:r>
            <a:r>
              <a:rPr sz="1000" spc="5" dirty="0">
                <a:latin typeface="Arial" panose="020B0604020202020204"/>
                <a:cs typeface="Arial" panose="020B0604020202020204"/>
              </a:rPr>
              <a:t>.</a:t>
            </a:r>
            <a:r>
              <a:rPr sz="1000" dirty="0">
                <a:latin typeface="Arial" panose="020B0604020202020204"/>
                <a:cs typeface="Arial" panose="020B0604020202020204"/>
              </a:rPr>
              <a:t>6</a:t>
            </a:r>
            <a:r>
              <a:rPr sz="1000" spc="50" dirty="0">
                <a:latin typeface="Arial" panose="020B0604020202020204"/>
                <a:cs typeface="Arial" panose="020B0604020202020204"/>
              </a:rPr>
              <a:t> </a:t>
            </a:r>
            <a:r>
              <a:rPr sz="1000" spc="-10" dirty="0">
                <a:latin typeface="楷体" panose="02010609060101010101" charset="-122"/>
                <a:cs typeface="楷体" panose="02010609060101010101" charset="-122"/>
              </a:rPr>
              <a:t>万吨，单月同比</a:t>
            </a:r>
            <a:r>
              <a:rPr sz="1000" spc="10" dirty="0">
                <a:latin typeface="Arial" panose="020B0604020202020204"/>
                <a:cs typeface="Arial" panose="020B0604020202020204"/>
              </a:rPr>
              <a:t>+</a:t>
            </a:r>
            <a:r>
              <a:rPr sz="1000" spc="-5" dirty="0">
                <a:latin typeface="Arial" panose="020B0604020202020204"/>
                <a:cs typeface="Arial" panose="020B0604020202020204"/>
              </a:rPr>
              <a:t>9%</a:t>
            </a:r>
            <a:r>
              <a:rPr sz="1000" spc="-20" dirty="0">
                <a:latin typeface="Arial" panose="020B0604020202020204"/>
                <a:cs typeface="Arial" panose="020B0604020202020204"/>
              </a:rPr>
              <a:t>/</a:t>
            </a:r>
            <a:r>
              <a:rPr sz="1000" spc="10" dirty="0">
                <a:latin typeface="Arial" panose="020B0604020202020204"/>
                <a:cs typeface="Arial" panose="020B0604020202020204"/>
              </a:rPr>
              <a:t>+</a:t>
            </a:r>
            <a:r>
              <a:rPr sz="1000" spc="-5" dirty="0">
                <a:latin typeface="Arial" panose="020B0604020202020204"/>
                <a:cs typeface="Arial" panose="020B0604020202020204"/>
              </a:rPr>
              <a:t>7%</a:t>
            </a:r>
            <a:r>
              <a:rPr sz="1000" spc="-20" dirty="0">
                <a:latin typeface="楷体" panose="02010609060101010101" charset="-122"/>
                <a:cs typeface="楷体" panose="02010609060101010101" charset="-122"/>
              </a:rPr>
              <a:t>，呈现加速回补态势，虽未能回补</a:t>
            </a:r>
            <a:r>
              <a:rPr sz="1000" spc="-135" dirty="0">
                <a:latin typeface="楷体" panose="02010609060101010101" charset="-122"/>
                <a:cs typeface="楷体" panose="02010609060101010101" charset="-122"/>
              </a:rPr>
              <a:t> </a:t>
            </a:r>
            <a:r>
              <a:rPr sz="1000" spc="10" dirty="0">
                <a:latin typeface="Arial" panose="020B0604020202020204"/>
                <a:cs typeface="Arial" panose="020B0604020202020204"/>
              </a:rPr>
              <a:t>Q</a:t>
            </a:r>
            <a:r>
              <a:rPr sz="1000" dirty="0">
                <a:latin typeface="Arial" panose="020B0604020202020204"/>
                <a:cs typeface="Arial" panose="020B0604020202020204"/>
              </a:rPr>
              <a:t>1</a:t>
            </a:r>
            <a:r>
              <a:rPr sz="1000" spc="95" dirty="0">
                <a:latin typeface="Arial" panose="020B0604020202020204"/>
                <a:cs typeface="Arial" panose="020B0604020202020204"/>
              </a:rPr>
              <a:t> </a:t>
            </a:r>
            <a:r>
              <a:rPr sz="1000" spc="-20" dirty="0">
                <a:latin typeface="楷体" panose="02010609060101010101" charset="-122"/>
                <a:cs typeface="楷体" panose="02010609060101010101" charset="-122"/>
              </a:rPr>
              <a:t>全部损失，但旺季备货、发货紧密衔接对全年形成有效支撑，高端化势头迅猛，</a:t>
            </a:r>
            <a:r>
              <a:rPr sz="1000" spc="-20" dirty="0">
                <a:latin typeface="Arial" panose="020B0604020202020204"/>
                <a:cs typeface="Arial" panose="020B0604020202020204"/>
              </a:rPr>
              <a:t>P</a:t>
            </a:r>
            <a:r>
              <a:rPr sz="1000" spc="5" dirty="0">
                <a:latin typeface="Arial" panose="020B0604020202020204"/>
                <a:cs typeface="Arial" panose="020B0604020202020204"/>
              </a:rPr>
              <a:t>E</a:t>
            </a:r>
            <a:r>
              <a:rPr sz="1000" spc="-20" dirty="0">
                <a:latin typeface="Arial" panose="020B0604020202020204"/>
                <a:cs typeface="Arial" panose="020B0604020202020204"/>
              </a:rPr>
              <a:t>.</a:t>
            </a:r>
            <a:r>
              <a:rPr sz="1000" spc="10" dirty="0">
                <a:latin typeface="Arial" panose="020B0604020202020204"/>
                <a:cs typeface="Arial" panose="020B0604020202020204"/>
              </a:rPr>
              <a:t>TT</a:t>
            </a:r>
            <a:r>
              <a:rPr sz="1000" spc="5" dirty="0">
                <a:latin typeface="Arial" panose="020B0604020202020204"/>
                <a:cs typeface="Arial" panose="020B0604020202020204"/>
              </a:rPr>
              <a:t>M</a:t>
            </a:r>
            <a:r>
              <a:rPr sz="1000" spc="80" dirty="0">
                <a:latin typeface="Arial" panose="020B0604020202020204"/>
                <a:cs typeface="Arial" panose="020B0604020202020204"/>
              </a:rPr>
              <a:t> </a:t>
            </a:r>
            <a:r>
              <a:rPr sz="1000" spc="5" dirty="0">
                <a:latin typeface="楷体" panose="02010609060101010101" charset="-122"/>
                <a:cs typeface="楷体" panose="02010609060101010101" charset="-122"/>
              </a:rPr>
              <a:t>由</a:t>
            </a:r>
            <a:r>
              <a:rPr sz="1000" spc="-120" dirty="0">
                <a:latin typeface="楷体" panose="02010609060101010101" charset="-122"/>
                <a:cs typeface="楷体" panose="02010609060101010101" charset="-122"/>
              </a:rPr>
              <a:t> </a:t>
            </a:r>
            <a:r>
              <a:rPr sz="1000" spc="-10" dirty="0">
                <a:latin typeface="Arial" panose="020B0604020202020204"/>
                <a:cs typeface="Arial" panose="020B0604020202020204"/>
              </a:rPr>
              <a:t>38</a:t>
            </a:r>
            <a:r>
              <a:rPr sz="1000" dirty="0">
                <a:latin typeface="Arial" panose="020B0604020202020204"/>
                <a:cs typeface="Arial" panose="020B0604020202020204"/>
              </a:rPr>
              <a:t>x</a:t>
            </a:r>
            <a:r>
              <a:rPr sz="1000" spc="105" dirty="0">
                <a:latin typeface="Arial" panose="020B0604020202020204"/>
                <a:cs typeface="Arial" panose="020B0604020202020204"/>
              </a:rPr>
              <a:t> </a:t>
            </a:r>
            <a:r>
              <a:rPr sz="1000" spc="5" dirty="0">
                <a:latin typeface="楷体" panose="02010609060101010101" charset="-122"/>
                <a:cs typeface="楷体" panose="02010609060101010101" charset="-122"/>
              </a:rPr>
              <a:t>上升至</a:t>
            </a:r>
            <a:r>
              <a:rPr sz="1000" spc="-120" dirty="0">
                <a:latin typeface="楷体" panose="02010609060101010101" charset="-122"/>
                <a:cs typeface="楷体" panose="02010609060101010101" charset="-122"/>
              </a:rPr>
              <a:t> </a:t>
            </a:r>
            <a:r>
              <a:rPr sz="1000" spc="-10" dirty="0">
                <a:latin typeface="Arial" panose="020B0604020202020204"/>
                <a:cs typeface="Arial" panose="020B0604020202020204"/>
              </a:rPr>
              <a:t>9</a:t>
            </a:r>
            <a:r>
              <a:rPr sz="1000" spc="-35" dirty="0">
                <a:latin typeface="Arial" panose="020B0604020202020204"/>
                <a:cs typeface="Arial" panose="020B0604020202020204"/>
              </a:rPr>
              <a:t>0</a:t>
            </a:r>
            <a:r>
              <a:rPr sz="1000" spc="20" dirty="0">
                <a:latin typeface="Arial" panose="020B0604020202020204"/>
                <a:cs typeface="Arial" panose="020B0604020202020204"/>
              </a:rPr>
              <a:t>x</a:t>
            </a:r>
            <a:r>
              <a:rPr sz="1000" spc="-15" dirty="0">
                <a:latin typeface="楷体" panose="02010609060101010101" charset="-122"/>
                <a:cs typeface="楷体" panose="02010609060101010101" charset="-122"/>
              </a:rPr>
              <a:t>，中信啤酒指数上涨 </a:t>
            </a:r>
            <a:r>
              <a:rPr sz="1000" spc="-5" dirty="0">
                <a:latin typeface="Arial" panose="020B0604020202020204"/>
                <a:cs typeface="Arial" panose="020B0604020202020204"/>
              </a:rPr>
              <a:t>99%</a:t>
            </a:r>
            <a:r>
              <a:rPr sz="1000" spc="-25" dirty="0">
                <a:latin typeface="楷体" panose="02010609060101010101" charset="-122"/>
                <a:cs typeface="楷体" panose="02010609060101010101" charset="-122"/>
              </a:rPr>
              <a:t>，估值与业绩双击之下板块超额收益显著；</a:t>
            </a:r>
            <a:r>
              <a:rPr sz="1000" b="1" spc="-35" dirty="0">
                <a:latin typeface="楷体" panose="02010609060101010101" charset="-122"/>
                <a:cs typeface="楷体" panose="02010609060101010101" charset="-122"/>
              </a:rPr>
              <a:t>阶段三</a:t>
            </a:r>
            <a:r>
              <a:rPr sz="1000" b="1" spc="20" dirty="0">
                <a:latin typeface="楷体" panose="02010609060101010101" charset="-122"/>
                <a:cs typeface="楷体" panose="02010609060101010101" charset="-122"/>
              </a:rPr>
              <a:t>（</a:t>
            </a:r>
            <a:r>
              <a:rPr sz="1000" b="1" spc="-30" dirty="0">
                <a:latin typeface="Arial" panose="020B0604020202020204"/>
                <a:cs typeface="Arial" panose="020B0604020202020204"/>
              </a:rPr>
              <a:t>8</a:t>
            </a:r>
            <a:r>
              <a:rPr sz="1000" b="1" spc="5" dirty="0">
                <a:latin typeface="Arial" panose="020B0604020202020204"/>
                <a:cs typeface="Arial" panose="020B0604020202020204"/>
              </a:rPr>
              <a:t>.</a:t>
            </a:r>
            <a:r>
              <a:rPr sz="1000" b="1" spc="-10" dirty="0">
                <a:latin typeface="Arial" panose="020B0604020202020204"/>
                <a:cs typeface="Arial" panose="020B0604020202020204"/>
              </a:rPr>
              <a:t>2</a:t>
            </a:r>
            <a:r>
              <a:rPr sz="1000" b="1" dirty="0">
                <a:latin typeface="Arial" panose="020B0604020202020204"/>
                <a:cs typeface="Arial" panose="020B0604020202020204"/>
              </a:rPr>
              <a:t>9</a:t>
            </a:r>
            <a:r>
              <a:rPr sz="1000" b="1" spc="-50" dirty="0">
                <a:latin typeface="Arial" panose="020B0604020202020204"/>
                <a:cs typeface="Arial" panose="020B0604020202020204"/>
              </a:rPr>
              <a:t> </a:t>
            </a:r>
            <a:r>
              <a:rPr sz="1000" b="1" dirty="0">
                <a:latin typeface="楷体" panose="02010609060101010101" charset="-122"/>
                <a:cs typeface="楷体" panose="02010609060101010101" charset="-122"/>
              </a:rPr>
              <a:t>日至</a:t>
            </a:r>
            <a:r>
              <a:rPr sz="1000" b="1" spc="-240" dirty="0">
                <a:latin typeface="楷体" panose="02010609060101010101" charset="-122"/>
                <a:cs typeface="楷体" panose="02010609060101010101" charset="-122"/>
              </a:rPr>
              <a:t> </a:t>
            </a:r>
            <a:r>
              <a:rPr sz="1000" b="1" spc="-10" dirty="0">
                <a:latin typeface="Arial" panose="020B0604020202020204"/>
                <a:cs typeface="Arial" panose="020B0604020202020204"/>
              </a:rPr>
              <a:t>12</a:t>
            </a:r>
            <a:r>
              <a:rPr sz="1000" b="1" spc="5" dirty="0">
                <a:latin typeface="Arial" panose="020B0604020202020204"/>
                <a:cs typeface="Arial" panose="020B0604020202020204"/>
              </a:rPr>
              <a:t>.</a:t>
            </a:r>
            <a:r>
              <a:rPr sz="1000" b="1" spc="-10" dirty="0">
                <a:latin typeface="Arial" panose="020B0604020202020204"/>
                <a:cs typeface="Arial" panose="020B0604020202020204"/>
              </a:rPr>
              <a:t>3</a:t>
            </a:r>
            <a:r>
              <a:rPr sz="1000" b="1" dirty="0">
                <a:latin typeface="Arial" panose="020B0604020202020204"/>
                <a:cs typeface="Arial" panose="020B0604020202020204"/>
              </a:rPr>
              <a:t>1</a:t>
            </a:r>
            <a:r>
              <a:rPr sz="1000" b="1" spc="-45" dirty="0">
                <a:latin typeface="Arial" panose="020B0604020202020204"/>
                <a:cs typeface="Arial" panose="020B0604020202020204"/>
              </a:rPr>
              <a:t> </a:t>
            </a:r>
            <a:r>
              <a:rPr sz="1000" b="1" dirty="0">
                <a:latin typeface="楷体" panose="02010609060101010101" charset="-122"/>
                <a:cs typeface="楷体" panose="02010609060101010101" charset="-122"/>
              </a:rPr>
              <a:t>日</a:t>
            </a:r>
            <a:r>
              <a:rPr sz="1000" b="1" spc="-505" dirty="0">
                <a:latin typeface="楷体" panose="02010609060101010101" charset="-122"/>
                <a:cs typeface="楷体" panose="02010609060101010101" charset="-122"/>
              </a:rPr>
              <a:t>）</a:t>
            </a:r>
            <a:r>
              <a:rPr sz="1000" b="1" spc="-75" dirty="0">
                <a:latin typeface="楷体" panose="02010609060101010101" charset="-122"/>
                <a:cs typeface="楷体" panose="02010609060101010101" charset="-122"/>
              </a:rPr>
              <a:t>：</a:t>
            </a:r>
            <a:r>
              <a:rPr sz="1000" spc="-10" dirty="0">
                <a:latin typeface="楷体" panose="02010609060101010101" charset="-122"/>
                <a:cs typeface="楷体" panose="02010609060101010101" charset="-122"/>
              </a:rPr>
              <a:t>随着各地疫</a:t>
            </a:r>
            <a:r>
              <a:rPr sz="1000" spc="-20" dirty="0">
                <a:latin typeface="楷体" panose="02010609060101010101" charset="-122"/>
                <a:cs typeface="楷体" panose="02010609060101010101" charset="-122"/>
              </a:rPr>
              <a:t>情零散复发，板块估值与销售呈现震荡态势。</a:t>
            </a:r>
            <a:endParaRPr sz="1000">
              <a:latin typeface="楷体" panose="02010609060101010101" charset="-122"/>
              <a:cs typeface="楷体" panose="02010609060101010101"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3676" y="496569"/>
            <a:ext cx="488950" cy="164465"/>
          </a:xfrm>
          <a:prstGeom prst="rect">
            <a:avLst/>
          </a:prstGeom>
        </p:spPr>
        <p:txBody>
          <a:bodyPr vert="horz" wrap="square" lIns="0" tIns="13970" rIns="0" bIns="0" rtlCol="0">
            <a:spAutoFit/>
          </a:bodyPr>
          <a:lstStyle/>
          <a:p>
            <a:pPr marL="12700">
              <a:lnSpc>
                <a:spcPct val="100000"/>
              </a:lnSpc>
              <a:spcBef>
                <a:spcPts val="110"/>
              </a:spcBef>
            </a:pPr>
            <a:r>
              <a:rPr sz="900" b="1" spc="-15" dirty="0">
                <a:solidFill>
                  <a:srgbClr val="FFFFFF"/>
                </a:solidFill>
                <a:latin typeface="楷体" panose="02010609060101010101" charset="-122"/>
                <a:cs typeface="楷体" panose="02010609060101010101" charset="-122"/>
              </a:rPr>
              <a:t>食品饮料</a:t>
            </a:r>
            <a:endParaRPr sz="900">
              <a:latin typeface="楷体" panose="02010609060101010101" charset="-122"/>
              <a:cs typeface="楷体" panose="02010609060101010101" charset="-122"/>
            </a:endParaRPr>
          </a:p>
        </p:txBody>
      </p:sp>
      <p:sp>
        <p:nvSpPr>
          <p:cNvPr id="3" name="object 3"/>
          <p:cNvSpPr txBox="1"/>
          <p:nvPr/>
        </p:nvSpPr>
        <p:spPr>
          <a:xfrm>
            <a:off x="1999869" y="865377"/>
            <a:ext cx="2581910" cy="146685"/>
          </a:xfrm>
          <a:prstGeom prst="rect">
            <a:avLst/>
          </a:prstGeom>
        </p:spPr>
        <p:txBody>
          <a:bodyPr vert="horz" wrap="square" lIns="0" tIns="11430" rIns="0" bIns="0" rtlCol="0">
            <a:spAutoFit/>
          </a:bodyPr>
          <a:lstStyle/>
          <a:p>
            <a:pPr marL="12700">
              <a:lnSpc>
                <a:spcPct val="100000"/>
              </a:lnSpc>
              <a:spcBef>
                <a:spcPts val="90"/>
              </a:spcBef>
            </a:pPr>
            <a:r>
              <a:rPr sz="800" b="1" dirty="0">
                <a:latin typeface="楷体" panose="02010609060101010101" charset="-122"/>
                <a:cs typeface="楷体" panose="02010609060101010101" charset="-122"/>
              </a:rPr>
              <a:t>图</a:t>
            </a:r>
            <a:r>
              <a:rPr sz="800" b="1" dirty="0">
                <a:latin typeface="楷体" panose="02010609060101010101" charset="-122"/>
                <a:cs typeface="楷体" panose="02010609060101010101" charset="-122"/>
              </a:rPr>
              <a:t>表</a:t>
            </a:r>
            <a:r>
              <a:rPr sz="800" b="1" dirty="0">
                <a:latin typeface="Arial" panose="020B0604020202020204"/>
                <a:cs typeface="Arial" panose="020B0604020202020204"/>
              </a:rPr>
              <a:t>23</a:t>
            </a:r>
            <a:r>
              <a:rPr sz="800" b="1" spc="30" dirty="0">
                <a:latin typeface="楷体" panose="02010609060101010101" charset="-122"/>
                <a:cs typeface="楷体" panose="02010609060101010101" charset="-122"/>
              </a:rPr>
              <a:t>： </a:t>
            </a:r>
            <a:r>
              <a:rPr sz="800" b="1" spc="-10" dirty="0">
                <a:latin typeface="Arial" panose="020B0604020202020204"/>
                <a:cs typeface="Arial" panose="020B0604020202020204"/>
              </a:rPr>
              <a:t>2020</a:t>
            </a:r>
            <a:r>
              <a:rPr sz="800" b="1" spc="-20" dirty="0">
                <a:latin typeface="Arial" panose="020B0604020202020204"/>
                <a:cs typeface="Arial" panose="020B0604020202020204"/>
              </a:rPr>
              <a:t> </a:t>
            </a:r>
            <a:r>
              <a:rPr sz="800" b="1" dirty="0">
                <a:latin typeface="楷体" panose="02010609060101010101" charset="-122"/>
                <a:cs typeface="楷体" panose="02010609060101010101" charset="-122"/>
              </a:rPr>
              <a:t>年</a:t>
            </a:r>
            <a:r>
              <a:rPr sz="800" b="1" dirty="0">
                <a:latin typeface="楷体" panose="02010609060101010101" charset="-122"/>
                <a:cs typeface="楷体" panose="02010609060101010101" charset="-122"/>
              </a:rPr>
              <a:t>啤</a:t>
            </a:r>
            <a:r>
              <a:rPr sz="800" b="1" spc="-25" dirty="0">
                <a:latin typeface="楷体" panose="02010609060101010101" charset="-122"/>
                <a:cs typeface="楷体" panose="02010609060101010101" charset="-122"/>
              </a:rPr>
              <a:t>酒板块股价及估值（</a:t>
            </a:r>
            <a:r>
              <a:rPr sz="800" b="1" spc="-25" dirty="0">
                <a:latin typeface="楷体" panose="02010609060101010101" charset="-122"/>
                <a:cs typeface="楷体" panose="02010609060101010101" charset="-122"/>
              </a:rPr>
              <a:t>右</a:t>
            </a:r>
            <a:r>
              <a:rPr sz="800" b="1" dirty="0">
                <a:latin typeface="楷体" panose="02010609060101010101" charset="-122"/>
                <a:cs typeface="楷体" panose="02010609060101010101" charset="-122"/>
              </a:rPr>
              <a:t>轴</a:t>
            </a:r>
            <a:r>
              <a:rPr sz="800" b="1" spc="-25" dirty="0">
                <a:latin typeface="楷体" panose="02010609060101010101" charset="-122"/>
                <a:cs typeface="楷体" panose="02010609060101010101" charset="-122"/>
              </a:rPr>
              <a:t>）</a:t>
            </a:r>
            <a:r>
              <a:rPr sz="800" b="1" spc="-20" dirty="0">
                <a:latin typeface="楷体" panose="02010609060101010101" charset="-122"/>
                <a:cs typeface="楷体" panose="02010609060101010101" charset="-122"/>
              </a:rPr>
              <a:t>表现复盘</a:t>
            </a:r>
            <a:endParaRPr sz="800">
              <a:latin typeface="楷体" panose="02010609060101010101" charset="-122"/>
              <a:cs typeface="楷体" panose="02010609060101010101" charset="-122"/>
            </a:endParaRPr>
          </a:p>
        </p:txBody>
      </p:sp>
      <p:pic>
        <p:nvPicPr>
          <p:cNvPr id="4" name="object 4"/>
          <p:cNvPicPr/>
          <p:nvPr/>
        </p:nvPicPr>
        <p:blipFill>
          <a:blip r:embed="rId1" cstate="print"/>
          <a:stretch>
            <a:fillRect/>
          </a:stretch>
        </p:blipFill>
        <p:spPr>
          <a:xfrm>
            <a:off x="2012569" y="3195192"/>
            <a:ext cx="5012689" cy="6096"/>
          </a:xfrm>
          <a:prstGeom prst="rect">
            <a:avLst/>
          </a:prstGeom>
        </p:spPr>
      </p:pic>
      <p:sp>
        <p:nvSpPr>
          <p:cNvPr id="5" name="object 5"/>
          <p:cNvSpPr txBox="1"/>
          <p:nvPr/>
        </p:nvSpPr>
        <p:spPr>
          <a:xfrm>
            <a:off x="1999869" y="3200780"/>
            <a:ext cx="5036820" cy="2978150"/>
          </a:xfrm>
          <a:prstGeom prst="rect">
            <a:avLst/>
          </a:prstGeom>
        </p:spPr>
        <p:txBody>
          <a:bodyPr vert="horz" wrap="square" lIns="0" tIns="12065" rIns="0" bIns="0" rtlCol="0">
            <a:spAutoFit/>
          </a:bodyPr>
          <a:lstStyle/>
          <a:p>
            <a:pPr marL="12700">
              <a:lnSpc>
                <a:spcPct val="100000"/>
              </a:lnSpc>
              <a:spcBef>
                <a:spcPts val="95"/>
              </a:spcBef>
            </a:pPr>
            <a:r>
              <a:rPr sz="700" spc="-10" dirty="0">
                <a:solidFill>
                  <a:srgbClr val="7E7E7E"/>
                </a:solidFill>
                <a:latin typeface="楷体" panose="02010609060101010101" charset="-122"/>
                <a:cs typeface="楷体" panose="02010609060101010101" charset="-122"/>
              </a:rPr>
              <a:t>资</a:t>
            </a:r>
            <a:r>
              <a:rPr sz="700" spc="-10" dirty="0">
                <a:solidFill>
                  <a:srgbClr val="7E7E7E"/>
                </a:solidFill>
                <a:latin typeface="楷体" panose="02010609060101010101" charset="-122"/>
                <a:cs typeface="楷体" panose="02010609060101010101" charset="-122"/>
              </a:rPr>
              <a:t>料</a:t>
            </a:r>
            <a:r>
              <a:rPr sz="700" spc="-10" dirty="0">
                <a:solidFill>
                  <a:srgbClr val="7E7E7E"/>
                </a:solidFill>
                <a:latin typeface="楷体" panose="02010609060101010101" charset="-122"/>
                <a:cs typeface="楷体" panose="02010609060101010101" charset="-122"/>
              </a:rPr>
              <a:t>来源：</a:t>
            </a:r>
            <a:r>
              <a:rPr sz="700" spc="-10" dirty="0">
                <a:solidFill>
                  <a:srgbClr val="7E7E7E"/>
                </a:solidFill>
                <a:latin typeface="Arial" panose="020B0604020202020204"/>
                <a:cs typeface="Arial" panose="020B0604020202020204"/>
              </a:rPr>
              <a:t>Wind</a:t>
            </a:r>
            <a:r>
              <a:rPr sz="700" spc="-10" dirty="0">
                <a:solidFill>
                  <a:srgbClr val="7E7E7E"/>
                </a:solidFill>
                <a:latin typeface="楷体" panose="02010609060101010101" charset="-122"/>
                <a:cs typeface="楷体" panose="02010609060101010101" charset="-122"/>
              </a:rPr>
              <a:t>，</a:t>
            </a:r>
            <a:r>
              <a:rPr sz="700" spc="-10" dirty="0">
                <a:solidFill>
                  <a:srgbClr val="7E7E7E"/>
                </a:solidFill>
                <a:latin typeface="楷体" panose="02010609060101010101" charset="-122"/>
                <a:cs typeface="楷体" panose="02010609060101010101" charset="-122"/>
              </a:rPr>
              <a:t>华</a:t>
            </a:r>
            <a:r>
              <a:rPr sz="700" spc="-10" dirty="0">
                <a:solidFill>
                  <a:srgbClr val="7E7E7E"/>
                </a:solidFill>
                <a:latin typeface="楷体" panose="02010609060101010101" charset="-122"/>
                <a:cs typeface="楷体" panose="02010609060101010101" charset="-122"/>
              </a:rPr>
              <a:t>泰</a:t>
            </a:r>
            <a:r>
              <a:rPr sz="700" spc="-10" dirty="0">
                <a:solidFill>
                  <a:srgbClr val="7E7E7E"/>
                </a:solidFill>
                <a:latin typeface="楷体" panose="02010609060101010101" charset="-122"/>
                <a:cs typeface="楷体" panose="02010609060101010101" charset="-122"/>
              </a:rPr>
              <a:t>研</a:t>
            </a:r>
            <a:r>
              <a:rPr sz="700" spc="-50" dirty="0">
                <a:solidFill>
                  <a:srgbClr val="7E7E7E"/>
                </a:solidFill>
                <a:latin typeface="楷体" panose="02010609060101010101" charset="-122"/>
                <a:cs typeface="楷体" panose="02010609060101010101" charset="-122"/>
              </a:rPr>
              <a:t>究</a:t>
            </a:r>
            <a:endParaRPr sz="700">
              <a:latin typeface="楷体" panose="02010609060101010101" charset="-122"/>
              <a:cs typeface="楷体" panose="02010609060101010101" charset="-122"/>
            </a:endParaRPr>
          </a:p>
          <a:p>
            <a:pPr>
              <a:lnSpc>
                <a:spcPct val="100000"/>
              </a:lnSpc>
            </a:pPr>
            <a:endParaRPr sz="800">
              <a:latin typeface="楷体" panose="02010609060101010101" charset="-122"/>
              <a:cs typeface="楷体" panose="02010609060101010101" charset="-122"/>
            </a:endParaRPr>
          </a:p>
          <a:p>
            <a:pPr marL="12700" algn="just">
              <a:lnSpc>
                <a:spcPct val="100000"/>
              </a:lnSpc>
              <a:spcBef>
                <a:spcPts val="570"/>
              </a:spcBef>
            </a:pPr>
            <a:r>
              <a:rPr sz="1000" b="1" spc="-10" dirty="0">
                <a:latin typeface="Arial" panose="020B0604020202020204"/>
                <a:cs typeface="Arial" panose="020B0604020202020204"/>
              </a:rPr>
              <a:t>2022vs2020</a:t>
            </a:r>
            <a:r>
              <a:rPr sz="1000" b="1" spc="5" dirty="0">
                <a:latin typeface="Arial" panose="020B0604020202020204"/>
                <a:cs typeface="Arial" panose="020B0604020202020204"/>
              </a:rPr>
              <a:t> </a:t>
            </a:r>
            <a:r>
              <a:rPr sz="1000" b="1" dirty="0">
                <a:latin typeface="楷体" panose="02010609060101010101" charset="-122"/>
                <a:cs typeface="楷体" panose="02010609060101010101" charset="-122"/>
              </a:rPr>
              <a:t>之经营端：场景修复</a:t>
            </a:r>
            <a:r>
              <a:rPr sz="1000" b="1" spc="-15" dirty="0">
                <a:latin typeface="Arial" panose="020B0604020202020204"/>
                <a:cs typeface="Arial" panose="020B0604020202020204"/>
              </a:rPr>
              <a:t>+</a:t>
            </a:r>
            <a:r>
              <a:rPr sz="1000" b="1" spc="-30" dirty="0">
                <a:latin typeface="楷体" panose="02010609060101010101" charset="-122"/>
                <a:cs typeface="楷体" panose="02010609060101010101" charset="-122"/>
              </a:rPr>
              <a:t>旺季补库双击，量价有望实现更大复苏弹性。</a:t>
            </a:r>
            <a:endParaRPr sz="1000">
              <a:latin typeface="楷体" panose="02010609060101010101" charset="-122"/>
              <a:cs typeface="楷体" panose="02010609060101010101" charset="-122"/>
            </a:endParaRPr>
          </a:p>
          <a:p>
            <a:pPr>
              <a:lnSpc>
                <a:spcPct val="100000"/>
              </a:lnSpc>
              <a:spcBef>
                <a:spcPts val="60"/>
              </a:spcBef>
            </a:pPr>
            <a:endParaRPr sz="1050">
              <a:latin typeface="楷体" panose="02010609060101010101" charset="-122"/>
              <a:cs typeface="楷体" panose="02010609060101010101" charset="-122"/>
            </a:endParaRPr>
          </a:p>
          <a:p>
            <a:pPr marL="12700" marR="5080" algn="just">
              <a:lnSpc>
                <a:spcPct val="117000"/>
              </a:lnSpc>
              <a:buSzPct val="90000"/>
              <a:buFont typeface="Arial" panose="020B0604020202020204"/>
              <a:buAutoNum type="arabicPlain"/>
              <a:tabLst>
                <a:tab pos="210820" algn="l"/>
              </a:tabLst>
            </a:pPr>
            <a:r>
              <a:rPr sz="1000" b="1" dirty="0">
                <a:latin typeface="楷体" panose="02010609060101010101" charset="-122"/>
                <a:cs typeface="楷体" panose="02010609060101010101" charset="-122"/>
              </a:rPr>
              <a:t>量：</a:t>
            </a:r>
            <a:r>
              <a:rPr sz="1000" spc="5" dirty="0">
                <a:latin typeface="楷体" panose="02010609060101010101" charset="-122"/>
                <a:cs typeface="楷体" panose="02010609060101010101" charset="-122"/>
              </a:rPr>
              <a:t>复盘</a:t>
            </a:r>
            <a:r>
              <a:rPr sz="1000" spc="-120" dirty="0">
                <a:latin typeface="楷体" panose="02010609060101010101" charset="-122"/>
                <a:cs typeface="楷体" panose="02010609060101010101" charset="-122"/>
              </a:rPr>
              <a:t> </a:t>
            </a:r>
            <a:r>
              <a:rPr sz="1000" spc="-10" dirty="0">
                <a:latin typeface="Arial" panose="020B0604020202020204"/>
                <a:cs typeface="Arial" panose="020B0604020202020204"/>
              </a:rPr>
              <a:t>202</a:t>
            </a:r>
            <a:r>
              <a:rPr sz="1000" dirty="0">
                <a:latin typeface="Arial" panose="020B0604020202020204"/>
                <a:cs typeface="Arial" panose="020B0604020202020204"/>
              </a:rPr>
              <a:t>0</a:t>
            </a:r>
            <a:r>
              <a:rPr sz="1000" spc="95" dirty="0">
                <a:latin typeface="Arial" panose="020B0604020202020204"/>
                <a:cs typeface="Arial" panose="020B0604020202020204"/>
              </a:rPr>
              <a:t> </a:t>
            </a:r>
            <a:r>
              <a:rPr sz="1000" spc="5" dirty="0">
                <a:latin typeface="楷体" panose="02010609060101010101" charset="-122"/>
                <a:cs typeface="楷体" panose="02010609060101010101" charset="-122"/>
              </a:rPr>
              <a:t>年量的表现，</a:t>
            </a:r>
            <a:r>
              <a:rPr sz="1000" spc="-10" dirty="0">
                <a:latin typeface="Arial" panose="020B0604020202020204"/>
                <a:cs typeface="Arial" panose="020B0604020202020204"/>
              </a:rPr>
              <a:t>4</a:t>
            </a:r>
            <a:r>
              <a:rPr sz="1000" dirty="0">
                <a:latin typeface="Arial" panose="020B0604020202020204"/>
                <a:cs typeface="Arial" panose="020B0604020202020204"/>
              </a:rPr>
              <a:t>-</a:t>
            </a:r>
            <a:r>
              <a:rPr sz="1000" dirty="0">
                <a:latin typeface="Arial" panose="020B0604020202020204"/>
                <a:cs typeface="Arial" panose="020B0604020202020204"/>
              </a:rPr>
              <a:t>5</a:t>
            </a:r>
            <a:r>
              <a:rPr sz="1000" spc="95" dirty="0">
                <a:latin typeface="Arial" panose="020B0604020202020204"/>
                <a:cs typeface="Arial" panose="020B0604020202020204"/>
              </a:rPr>
              <a:t> </a:t>
            </a:r>
            <a:r>
              <a:rPr sz="1000" spc="-20" dirty="0">
                <a:latin typeface="楷体" panose="02010609060101010101" charset="-122"/>
                <a:cs typeface="楷体" panose="02010609060101010101" charset="-122"/>
              </a:rPr>
              <a:t>月份渠道补库叠加淡季餐饮消费反弹带动啤酒产量连续</a:t>
            </a:r>
            <a:r>
              <a:rPr sz="1000" spc="-260" dirty="0">
                <a:latin typeface="楷体" panose="02010609060101010101" charset="-122"/>
                <a:cs typeface="楷体" panose="02010609060101010101" charset="-122"/>
              </a:rPr>
              <a:t> </a:t>
            </a:r>
            <a:r>
              <a:rPr sz="1000" dirty="0">
                <a:latin typeface="Arial" panose="020B0604020202020204"/>
                <a:cs typeface="Arial" panose="020B0604020202020204"/>
              </a:rPr>
              <a:t>2</a:t>
            </a:r>
            <a:r>
              <a:rPr sz="1000" spc="-50" dirty="0">
                <a:latin typeface="Arial" panose="020B0604020202020204"/>
                <a:cs typeface="Arial" panose="020B0604020202020204"/>
              </a:rPr>
              <a:t> </a:t>
            </a:r>
            <a:r>
              <a:rPr sz="1000" spc="-10" dirty="0">
                <a:latin typeface="楷体" panose="02010609060101010101" charset="-122"/>
                <a:cs typeface="楷体" panose="02010609060101010101" charset="-122"/>
              </a:rPr>
              <a:t>个月实现高单个位数增长，</a:t>
            </a:r>
            <a:r>
              <a:rPr sz="1000" dirty="0">
                <a:latin typeface="Arial" panose="020B0604020202020204"/>
                <a:cs typeface="Arial" panose="020B0604020202020204"/>
              </a:rPr>
              <a:t>6</a:t>
            </a:r>
            <a:r>
              <a:rPr sz="1000" spc="-50" dirty="0">
                <a:latin typeface="Arial" panose="020B0604020202020204"/>
                <a:cs typeface="Arial" panose="020B0604020202020204"/>
              </a:rPr>
              <a:t> </a:t>
            </a:r>
            <a:r>
              <a:rPr sz="1000" spc="-25" dirty="0">
                <a:latin typeface="楷体" panose="02010609060101010101" charset="-122"/>
                <a:cs typeface="楷体" panose="02010609060101010101" charset="-122"/>
              </a:rPr>
              <a:t>月旺季全面开启，销售基本恢复正常。相较</a:t>
            </a:r>
            <a:r>
              <a:rPr sz="1000" spc="-254" dirty="0">
                <a:latin typeface="楷体" panose="02010609060101010101" charset="-122"/>
                <a:cs typeface="楷体" panose="02010609060101010101" charset="-122"/>
              </a:rPr>
              <a:t> </a:t>
            </a:r>
            <a:r>
              <a:rPr sz="1000" spc="-10" dirty="0">
                <a:latin typeface="Arial" panose="020B0604020202020204"/>
                <a:cs typeface="Arial" panose="020B0604020202020204"/>
              </a:rPr>
              <a:t>202</a:t>
            </a:r>
            <a:r>
              <a:rPr sz="1000" dirty="0">
                <a:latin typeface="Arial" panose="020B0604020202020204"/>
                <a:cs typeface="Arial" panose="020B0604020202020204"/>
              </a:rPr>
              <a:t>0</a:t>
            </a:r>
            <a:r>
              <a:rPr sz="1000" spc="-50" dirty="0">
                <a:latin typeface="Arial" panose="020B0604020202020204"/>
                <a:cs typeface="Arial" panose="020B0604020202020204"/>
              </a:rPr>
              <a:t> </a:t>
            </a:r>
            <a:r>
              <a:rPr sz="1000" spc="-15" dirty="0">
                <a:latin typeface="楷体" panose="02010609060101010101" charset="-122"/>
                <a:cs typeface="楷体" panose="02010609060101010101" charset="-122"/>
              </a:rPr>
              <a:t>年，此</a:t>
            </a:r>
            <a:r>
              <a:rPr sz="1000" spc="5" dirty="0">
                <a:latin typeface="楷体" panose="02010609060101010101" charset="-122"/>
                <a:cs typeface="楷体" panose="02010609060101010101" charset="-122"/>
              </a:rPr>
              <a:t>次疫情爆发于春节小旺季结束之后、夏季旺季到来之前的淡季，</a:t>
            </a:r>
            <a:r>
              <a:rPr sz="1000" spc="-10" dirty="0">
                <a:latin typeface="Arial" panose="020B0604020202020204"/>
                <a:cs typeface="Arial" panose="020B0604020202020204"/>
              </a:rPr>
              <a:t>3</a:t>
            </a:r>
            <a:r>
              <a:rPr sz="1000" spc="5" dirty="0">
                <a:latin typeface="Arial" panose="020B0604020202020204"/>
                <a:cs typeface="Arial" panose="020B0604020202020204"/>
              </a:rPr>
              <a:t>/</a:t>
            </a:r>
            <a:r>
              <a:rPr sz="1000" dirty="0">
                <a:latin typeface="Arial" panose="020B0604020202020204"/>
                <a:cs typeface="Arial" panose="020B0604020202020204"/>
              </a:rPr>
              <a:t>4</a:t>
            </a:r>
            <a:r>
              <a:rPr sz="1000" spc="-35" dirty="0">
                <a:latin typeface="Arial" panose="020B0604020202020204"/>
                <a:cs typeface="Arial" panose="020B0604020202020204"/>
              </a:rPr>
              <a:t>  </a:t>
            </a:r>
            <a:r>
              <a:rPr sz="1000" spc="5" dirty="0">
                <a:latin typeface="楷体" panose="02010609060101010101" charset="-122"/>
                <a:cs typeface="楷体" panose="02010609060101010101" charset="-122"/>
              </a:rPr>
              <a:t>月单月啤酒产量同比</a:t>
            </a:r>
            <a:endParaRPr sz="1000">
              <a:latin typeface="楷体" panose="02010609060101010101" charset="-122"/>
              <a:cs typeface="楷体" panose="02010609060101010101" charset="-122"/>
            </a:endParaRPr>
          </a:p>
          <a:p>
            <a:pPr marL="12700" marR="6985">
              <a:lnSpc>
                <a:spcPct val="116000"/>
              </a:lnSpc>
            </a:pPr>
            <a:r>
              <a:rPr sz="1000" dirty="0">
                <a:latin typeface="Arial" panose="020B0604020202020204"/>
                <a:cs typeface="Arial" panose="020B0604020202020204"/>
              </a:rPr>
              <a:t>-</a:t>
            </a:r>
            <a:r>
              <a:rPr sz="1000" spc="-10" dirty="0">
                <a:latin typeface="Arial" panose="020B0604020202020204"/>
                <a:cs typeface="Arial" panose="020B0604020202020204"/>
              </a:rPr>
              <a:t>10%/-19%</a:t>
            </a:r>
            <a:r>
              <a:rPr sz="1000" spc="-10" dirty="0">
                <a:latin typeface="楷体" panose="02010609060101010101" charset="-122"/>
                <a:cs typeface="楷体" panose="02010609060101010101" charset="-122"/>
              </a:rPr>
              <a:t>，但淡季渠道库存本身处相对低位，目前已至啤酒行业传统备货与消费旺季，</a:t>
            </a:r>
            <a:r>
              <a:rPr sz="1000" spc="-5" dirty="0">
                <a:latin typeface="楷体" panose="02010609060101010101" charset="-122"/>
                <a:cs typeface="楷体" panose="02010609060101010101" charset="-122"/>
              </a:rPr>
              <a:t>疫情好转后有望迎来动销与补库的同步上行，当前部分啤酒企业主动提出争取旺季补回淡</a:t>
            </a:r>
            <a:endParaRPr sz="1000">
              <a:latin typeface="楷体" panose="02010609060101010101" charset="-122"/>
              <a:cs typeface="楷体" panose="02010609060101010101" charset="-122"/>
            </a:endParaRPr>
          </a:p>
          <a:p>
            <a:pPr marL="12700" marR="70485">
              <a:lnSpc>
                <a:spcPct val="116000"/>
              </a:lnSpc>
              <a:spcBef>
                <a:spcPts val="25"/>
              </a:spcBef>
            </a:pPr>
            <a:r>
              <a:rPr sz="1000" spc="-120" dirty="0">
                <a:latin typeface="楷体" panose="02010609060101010101" charset="-122"/>
                <a:cs typeface="楷体" panose="02010609060101010101" charset="-122"/>
              </a:rPr>
              <a:t>季损失，考虑 </a:t>
            </a:r>
            <a:r>
              <a:rPr sz="1000" dirty="0">
                <a:latin typeface="Arial" panose="020B0604020202020204"/>
                <a:cs typeface="Arial" panose="020B0604020202020204"/>
              </a:rPr>
              <a:t>21</a:t>
            </a:r>
            <a:r>
              <a:rPr sz="1000" spc="-45" dirty="0">
                <a:latin typeface="Arial" panose="020B0604020202020204"/>
                <a:cs typeface="Arial" panose="020B0604020202020204"/>
              </a:rPr>
              <a:t> </a:t>
            </a:r>
            <a:r>
              <a:rPr sz="1000" spc="-100" dirty="0">
                <a:latin typeface="楷体" panose="02010609060101010101" charset="-122"/>
                <a:cs typeface="楷体" panose="02010609060101010101" charset="-122"/>
              </a:rPr>
              <a:t>年旺季低基数</a:t>
            </a:r>
            <a:r>
              <a:rPr sz="1000" dirty="0">
                <a:latin typeface="楷体" panose="02010609060101010101" charset="-122"/>
                <a:cs typeface="楷体" panose="02010609060101010101" charset="-122"/>
              </a:rPr>
              <a:t>（</a:t>
            </a:r>
            <a:r>
              <a:rPr sz="1000" dirty="0">
                <a:latin typeface="Arial" panose="020B0604020202020204"/>
                <a:cs typeface="Arial" panose="020B0604020202020204"/>
              </a:rPr>
              <a:t>21</a:t>
            </a:r>
            <a:r>
              <a:rPr sz="1000" spc="-45" dirty="0">
                <a:latin typeface="Arial" panose="020B0604020202020204"/>
                <a:cs typeface="Arial" panose="020B0604020202020204"/>
              </a:rPr>
              <a:t> </a:t>
            </a:r>
            <a:r>
              <a:rPr sz="1000" spc="-125" dirty="0">
                <a:latin typeface="楷体" panose="02010609060101010101" charset="-122"/>
                <a:cs typeface="楷体" panose="02010609060101010101" charset="-122"/>
              </a:rPr>
              <a:t>年 </a:t>
            </a:r>
            <a:r>
              <a:rPr sz="1000" spc="-10" dirty="0">
                <a:latin typeface="Arial" panose="020B0604020202020204"/>
                <a:cs typeface="Arial" panose="020B0604020202020204"/>
              </a:rPr>
              <a:t>5-</a:t>
            </a:r>
            <a:r>
              <a:rPr sz="1000" dirty="0">
                <a:latin typeface="Arial" panose="020B0604020202020204"/>
                <a:cs typeface="Arial" panose="020B0604020202020204"/>
              </a:rPr>
              <a:t>8</a:t>
            </a:r>
            <a:r>
              <a:rPr sz="1000" spc="-45" dirty="0">
                <a:latin typeface="Arial" panose="020B0604020202020204"/>
                <a:cs typeface="Arial" panose="020B0604020202020204"/>
              </a:rPr>
              <a:t> </a:t>
            </a:r>
            <a:r>
              <a:rPr sz="1000" spc="-25" dirty="0">
                <a:latin typeface="楷体" panose="02010609060101010101" charset="-122"/>
                <a:cs typeface="楷体" panose="02010609060101010101" charset="-122"/>
              </a:rPr>
              <a:t>月单月行业产量分别同比</a:t>
            </a:r>
            <a:r>
              <a:rPr sz="1000" dirty="0">
                <a:latin typeface="Arial" panose="020B0604020202020204"/>
                <a:cs typeface="Arial" panose="020B0604020202020204"/>
              </a:rPr>
              <a:t>-</a:t>
            </a:r>
            <a:r>
              <a:rPr sz="1000" spc="-10" dirty="0">
                <a:latin typeface="Arial" panose="020B0604020202020204"/>
                <a:cs typeface="Arial" panose="020B0604020202020204"/>
              </a:rPr>
              <a:t>12%/-13%/-6%/-</a:t>
            </a:r>
            <a:r>
              <a:rPr sz="1000" spc="-280" dirty="0">
                <a:latin typeface="Arial" panose="020B0604020202020204"/>
                <a:cs typeface="Arial" panose="020B0604020202020204"/>
              </a:rPr>
              <a:t>7%</a:t>
            </a:r>
            <a:r>
              <a:rPr sz="1000" spc="-280" dirty="0">
                <a:latin typeface="楷体" panose="02010609060101010101" charset="-122"/>
                <a:cs typeface="楷体" panose="02010609060101010101" charset="-122"/>
              </a:rPr>
              <a:t>），</a:t>
            </a:r>
            <a:r>
              <a:rPr sz="1000" spc="-30" dirty="0">
                <a:latin typeface="楷体" panose="02010609060101010101" charset="-122"/>
                <a:cs typeface="楷体" panose="02010609060101010101" charset="-122"/>
              </a:rPr>
              <a:t>我们认为销售弹性有望持续释放。</a:t>
            </a:r>
            <a:endParaRPr sz="1000">
              <a:latin typeface="楷体" panose="02010609060101010101" charset="-122"/>
              <a:cs typeface="楷体" panose="02010609060101010101" charset="-122"/>
            </a:endParaRPr>
          </a:p>
          <a:p>
            <a:pPr>
              <a:lnSpc>
                <a:spcPct val="100000"/>
              </a:lnSpc>
            </a:pPr>
            <a:endParaRPr sz="1100">
              <a:latin typeface="楷体" panose="02010609060101010101" charset="-122"/>
              <a:cs typeface="楷体" panose="02010609060101010101" charset="-122"/>
            </a:endParaRPr>
          </a:p>
          <a:p>
            <a:pPr marL="12700" marR="6985" algn="just">
              <a:lnSpc>
                <a:spcPct val="117000"/>
              </a:lnSpc>
              <a:buSzPct val="90000"/>
              <a:buFont typeface="Arial" panose="020B0604020202020204"/>
              <a:buAutoNum type="arabicPlain" startAt="2"/>
              <a:tabLst>
                <a:tab pos="210820" algn="l"/>
              </a:tabLst>
            </a:pPr>
            <a:r>
              <a:rPr sz="1000" b="1" dirty="0">
                <a:latin typeface="楷体" panose="02010609060101010101" charset="-122"/>
                <a:cs typeface="楷体" panose="02010609060101010101" charset="-122"/>
              </a:rPr>
              <a:t>价：</a:t>
            </a:r>
            <a:r>
              <a:rPr sz="1000" dirty="0">
                <a:latin typeface="Arial" panose="020B0604020202020204"/>
                <a:cs typeface="Arial" panose="020B0604020202020204"/>
              </a:rPr>
              <a:t>20Q2</a:t>
            </a:r>
            <a:r>
              <a:rPr sz="1000" spc="-5" dirty="0">
                <a:latin typeface="Arial" panose="020B0604020202020204"/>
                <a:cs typeface="Arial" panose="020B0604020202020204"/>
              </a:rPr>
              <a:t> </a:t>
            </a:r>
            <a:r>
              <a:rPr sz="1000" spc="-10" dirty="0">
                <a:latin typeface="楷体" panose="02010609060101010101" charset="-122"/>
                <a:cs typeface="楷体" panose="02010609060101010101" charset="-122"/>
              </a:rPr>
              <a:t>青岛啤酒</a:t>
            </a:r>
            <a:r>
              <a:rPr sz="1000" dirty="0">
                <a:latin typeface="Arial" panose="020B0604020202020204"/>
                <a:cs typeface="Arial" panose="020B0604020202020204"/>
              </a:rPr>
              <a:t>/</a:t>
            </a:r>
            <a:r>
              <a:rPr sz="1000" spc="-20" dirty="0">
                <a:latin typeface="楷体" panose="02010609060101010101" charset="-122"/>
                <a:cs typeface="楷体" panose="02010609060101010101" charset="-122"/>
              </a:rPr>
              <a:t>重庆啤酒吨价同比</a:t>
            </a:r>
            <a:r>
              <a:rPr sz="1000" spc="-10" dirty="0">
                <a:latin typeface="Arial" panose="020B0604020202020204"/>
                <a:cs typeface="Arial" panose="020B0604020202020204"/>
              </a:rPr>
              <a:t>+0.81%/-1.19%</a:t>
            </a:r>
            <a:r>
              <a:rPr sz="1000" spc="-30" dirty="0">
                <a:latin typeface="楷体" panose="02010609060101010101" charset="-122"/>
                <a:cs typeface="楷体" panose="02010609060101010101" charset="-122"/>
              </a:rPr>
              <a:t>，吨价提升趋势减弱，我们判断</a:t>
            </a:r>
            <a:r>
              <a:rPr sz="1000" spc="-5" dirty="0">
                <a:latin typeface="楷体" panose="02010609060101010101" charset="-122"/>
                <a:cs typeface="楷体" panose="02010609060101010101" charset="-122"/>
              </a:rPr>
              <a:t>一方面系疫后夜店等高档消费场所恢复较慢而低端产品需求回补，另一方面系疫情导致渠</a:t>
            </a:r>
            <a:r>
              <a:rPr sz="1000" dirty="0">
                <a:latin typeface="楷体" panose="02010609060101010101" charset="-122"/>
                <a:cs typeface="楷体" panose="02010609060101010101" charset="-122"/>
              </a:rPr>
              <a:t>道（尤其是现饮渠道）</a:t>
            </a:r>
            <a:r>
              <a:rPr sz="1000" spc="-5" dirty="0">
                <a:latin typeface="楷体" panose="02010609060101010101" charset="-122"/>
                <a:cs typeface="楷体" panose="02010609060101010101" charset="-122"/>
              </a:rPr>
              <a:t>堆积较多大日期产品，厂商通过折价、回收等形式扶持经销商。当</a:t>
            </a:r>
            <a:r>
              <a:rPr sz="1000" spc="-5" dirty="0">
                <a:latin typeface="楷体" panose="02010609060101010101" charset="-122"/>
                <a:cs typeface="楷体" panose="02010609060101010101" charset="-122"/>
              </a:rPr>
              <a:t>前高端化培育卓有成效，且此次疫情发生于淡季，渠道库存相对较低，折价影响或更弱，</a:t>
            </a:r>
            <a:r>
              <a:rPr sz="1000" spc="-30" dirty="0">
                <a:latin typeface="楷体" panose="02010609060101010101" charset="-122"/>
                <a:cs typeface="楷体" panose="02010609060101010101" charset="-122"/>
              </a:rPr>
              <a:t>主要酒企仍在持续推进直接提价，效果逐步显现，吨酒价仍有望实现快速上行态势。</a:t>
            </a:r>
            <a:endParaRPr sz="1000">
              <a:latin typeface="楷体" panose="02010609060101010101" charset="-122"/>
              <a:cs typeface="楷体" panose="02010609060101010101" charset="-122"/>
            </a:endParaRPr>
          </a:p>
        </p:txBody>
      </p:sp>
      <p:pic>
        <p:nvPicPr>
          <p:cNvPr id="6" name="object 6"/>
          <p:cNvPicPr/>
          <p:nvPr/>
        </p:nvPicPr>
        <p:blipFill>
          <a:blip r:embed="rId1" cstate="print"/>
          <a:stretch>
            <a:fillRect/>
          </a:stretch>
        </p:blipFill>
        <p:spPr>
          <a:xfrm>
            <a:off x="2012569" y="6506209"/>
            <a:ext cx="5012689" cy="6095"/>
          </a:xfrm>
          <a:prstGeom prst="rect">
            <a:avLst/>
          </a:prstGeom>
        </p:spPr>
      </p:pic>
      <p:sp>
        <p:nvSpPr>
          <p:cNvPr id="7" name="object 7"/>
          <p:cNvSpPr txBox="1"/>
          <p:nvPr/>
        </p:nvSpPr>
        <p:spPr>
          <a:xfrm>
            <a:off x="1999869" y="8697848"/>
            <a:ext cx="1116965" cy="132080"/>
          </a:xfrm>
          <a:prstGeom prst="rect">
            <a:avLst/>
          </a:prstGeom>
        </p:spPr>
        <p:txBody>
          <a:bodyPr vert="horz" wrap="square" lIns="0" tIns="12065" rIns="0" bIns="0" rtlCol="0">
            <a:spAutoFit/>
          </a:bodyPr>
          <a:lstStyle/>
          <a:p>
            <a:pPr marL="12700">
              <a:lnSpc>
                <a:spcPct val="100000"/>
              </a:lnSpc>
              <a:spcBef>
                <a:spcPts val="95"/>
              </a:spcBef>
            </a:pPr>
            <a:r>
              <a:rPr sz="700" spc="-10" dirty="0">
                <a:solidFill>
                  <a:srgbClr val="7E7E7E"/>
                </a:solidFill>
                <a:latin typeface="楷体" panose="02010609060101010101" charset="-122"/>
                <a:cs typeface="楷体" panose="02010609060101010101" charset="-122"/>
              </a:rPr>
              <a:t>资</a:t>
            </a:r>
            <a:r>
              <a:rPr sz="700" spc="-10" dirty="0">
                <a:solidFill>
                  <a:srgbClr val="7E7E7E"/>
                </a:solidFill>
                <a:latin typeface="楷体" panose="02010609060101010101" charset="-122"/>
                <a:cs typeface="楷体" panose="02010609060101010101" charset="-122"/>
              </a:rPr>
              <a:t>料</a:t>
            </a:r>
            <a:r>
              <a:rPr sz="700" spc="-10" dirty="0">
                <a:solidFill>
                  <a:srgbClr val="7E7E7E"/>
                </a:solidFill>
                <a:latin typeface="楷体" panose="02010609060101010101" charset="-122"/>
                <a:cs typeface="楷体" panose="02010609060101010101" charset="-122"/>
              </a:rPr>
              <a:t>来源：</a:t>
            </a:r>
            <a:r>
              <a:rPr sz="700" spc="-10" dirty="0">
                <a:solidFill>
                  <a:srgbClr val="7E7E7E"/>
                </a:solidFill>
                <a:latin typeface="Arial" panose="020B0604020202020204"/>
                <a:cs typeface="Arial" panose="020B0604020202020204"/>
              </a:rPr>
              <a:t>Wind</a:t>
            </a:r>
            <a:r>
              <a:rPr sz="700" spc="-10" dirty="0">
                <a:solidFill>
                  <a:srgbClr val="7E7E7E"/>
                </a:solidFill>
                <a:latin typeface="楷体" panose="02010609060101010101" charset="-122"/>
                <a:cs typeface="楷体" panose="02010609060101010101" charset="-122"/>
              </a:rPr>
              <a:t>，</a:t>
            </a:r>
            <a:r>
              <a:rPr sz="700" spc="-10" dirty="0">
                <a:solidFill>
                  <a:srgbClr val="7E7E7E"/>
                </a:solidFill>
                <a:latin typeface="楷体" panose="02010609060101010101" charset="-122"/>
                <a:cs typeface="楷体" panose="02010609060101010101" charset="-122"/>
              </a:rPr>
              <a:t>华</a:t>
            </a:r>
            <a:r>
              <a:rPr sz="700" spc="-10" dirty="0">
                <a:solidFill>
                  <a:srgbClr val="7E7E7E"/>
                </a:solidFill>
                <a:latin typeface="楷体" panose="02010609060101010101" charset="-122"/>
                <a:cs typeface="楷体" panose="02010609060101010101" charset="-122"/>
              </a:rPr>
              <a:t>泰</a:t>
            </a:r>
            <a:r>
              <a:rPr sz="700" spc="-10" dirty="0">
                <a:solidFill>
                  <a:srgbClr val="7E7E7E"/>
                </a:solidFill>
                <a:latin typeface="楷体" panose="02010609060101010101" charset="-122"/>
                <a:cs typeface="楷体" panose="02010609060101010101" charset="-122"/>
              </a:rPr>
              <a:t>研</a:t>
            </a:r>
            <a:r>
              <a:rPr sz="700" spc="-50" dirty="0">
                <a:solidFill>
                  <a:srgbClr val="7E7E7E"/>
                </a:solidFill>
                <a:latin typeface="楷体" panose="02010609060101010101" charset="-122"/>
                <a:cs typeface="楷体" panose="02010609060101010101" charset="-122"/>
              </a:rPr>
              <a:t>究</a:t>
            </a:r>
            <a:endParaRPr sz="700">
              <a:latin typeface="楷体" panose="02010609060101010101" charset="-122"/>
              <a:cs typeface="楷体" panose="02010609060101010101" charset="-122"/>
            </a:endParaRPr>
          </a:p>
        </p:txBody>
      </p:sp>
      <p:pic>
        <p:nvPicPr>
          <p:cNvPr id="8" name="object 8"/>
          <p:cNvPicPr/>
          <p:nvPr/>
        </p:nvPicPr>
        <p:blipFill>
          <a:blip r:embed="rId1" cstate="print"/>
          <a:stretch>
            <a:fillRect/>
          </a:stretch>
        </p:blipFill>
        <p:spPr>
          <a:xfrm>
            <a:off x="2012569" y="8692260"/>
            <a:ext cx="5012689" cy="6095"/>
          </a:xfrm>
          <a:prstGeom prst="rect">
            <a:avLst/>
          </a:prstGeom>
        </p:spPr>
      </p:pic>
      <p:pic>
        <p:nvPicPr>
          <p:cNvPr id="9" name="object 9"/>
          <p:cNvPicPr/>
          <p:nvPr/>
        </p:nvPicPr>
        <p:blipFill>
          <a:blip r:embed="rId2" cstate="print"/>
          <a:stretch>
            <a:fillRect/>
          </a:stretch>
        </p:blipFill>
        <p:spPr>
          <a:xfrm>
            <a:off x="2012569" y="1009141"/>
            <a:ext cx="5012689" cy="2119775"/>
          </a:xfrm>
          <a:prstGeom prst="rect">
            <a:avLst/>
          </a:prstGeom>
        </p:spPr>
      </p:pic>
      <p:pic>
        <p:nvPicPr>
          <p:cNvPr id="10" name="object 10"/>
          <p:cNvPicPr/>
          <p:nvPr/>
        </p:nvPicPr>
        <p:blipFill>
          <a:blip r:embed="rId3" cstate="print"/>
          <a:stretch>
            <a:fillRect/>
          </a:stretch>
        </p:blipFill>
        <p:spPr>
          <a:xfrm>
            <a:off x="2357882" y="6769480"/>
            <a:ext cx="4525899" cy="1672970"/>
          </a:xfrm>
          <a:prstGeom prst="rect">
            <a:avLst/>
          </a:prstGeom>
        </p:spPr>
      </p:pic>
      <p:sp>
        <p:nvSpPr>
          <p:cNvPr id="11" name="object 11"/>
          <p:cNvSpPr txBox="1"/>
          <p:nvPr/>
        </p:nvSpPr>
        <p:spPr>
          <a:xfrm>
            <a:off x="2088642" y="6700519"/>
            <a:ext cx="233045" cy="1798955"/>
          </a:xfrm>
          <a:prstGeom prst="rect">
            <a:avLst/>
          </a:prstGeom>
        </p:spPr>
        <p:txBody>
          <a:bodyPr vert="horz" wrap="square" lIns="0" tIns="12065" rIns="0" bIns="0" rtlCol="0">
            <a:spAutoFit/>
          </a:bodyPr>
          <a:lstStyle/>
          <a:p>
            <a:pPr marL="41910">
              <a:lnSpc>
                <a:spcPct val="100000"/>
              </a:lnSpc>
              <a:spcBef>
                <a:spcPts val="95"/>
              </a:spcBef>
            </a:pPr>
            <a:r>
              <a:rPr sz="700" spc="-25" dirty="0">
                <a:latin typeface="Arial" panose="020B0604020202020204"/>
                <a:cs typeface="Arial" panose="020B0604020202020204"/>
              </a:rPr>
              <a:t>15%</a:t>
            </a:r>
            <a:endParaRPr sz="700">
              <a:latin typeface="Arial" panose="020B0604020202020204"/>
              <a:cs typeface="Arial" panose="020B0604020202020204"/>
            </a:endParaRPr>
          </a:p>
          <a:p>
            <a:pPr>
              <a:lnSpc>
                <a:spcPct val="100000"/>
              </a:lnSpc>
              <a:spcBef>
                <a:spcPts val="20"/>
              </a:spcBef>
            </a:pPr>
            <a:endParaRPr sz="1150">
              <a:latin typeface="Arial" panose="020B0604020202020204"/>
              <a:cs typeface="Arial" panose="020B0604020202020204"/>
            </a:endParaRPr>
          </a:p>
          <a:p>
            <a:pPr marL="41910">
              <a:lnSpc>
                <a:spcPct val="100000"/>
              </a:lnSpc>
              <a:spcBef>
                <a:spcPts val="5"/>
              </a:spcBef>
            </a:pPr>
            <a:r>
              <a:rPr sz="700" spc="-25" dirty="0">
                <a:latin typeface="Arial" panose="020B0604020202020204"/>
                <a:cs typeface="Arial" panose="020B0604020202020204"/>
              </a:rPr>
              <a:t>10%</a:t>
            </a:r>
            <a:endParaRPr sz="700">
              <a:latin typeface="Arial" panose="020B0604020202020204"/>
              <a:cs typeface="Arial" panose="020B0604020202020204"/>
            </a:endParaRPr>
          </a:p>
          <a:p>
            <a:pPr>
              <a:lnSpc>
                <a:spcPct val="100000"/>
              </a:lnSpc>
              <a:spcBef>
                <a:spcPts val="25"/>
              </a:spcBef>
            </a:pPr>
            <a:endParaRPr sz="1150">
              <a:latin typeface="Arial" panose="020B0604020202020204"/>
              <a:cs typeface="Arial" panose="020B0604020202020204"/>
            </a:endParaRPr>
          </a:p>
          <a:p>
            <a:pPr marL="91440">
              <a:lnSpc>
                <a:spcPct val="100000"/>
              </a:lnSpc>
            </a:pPr>
            <a:r>
              <a:rPr sz="700" spc="-25" dirty="0">
                <a:latin typeface="Arial" panose="020B0604020202020204"/>
                <a:cs typeface="Arial" panose="020B0604020202020204"/>
              </a:rPr>
              <a:t>5%</a:t>
            </a:r>
            <a:endParaRPr sz="700">
              <a:latin typeface="Arial" panose="020B0604020202020204"/>
              <a:cs typeface="Arial" panose="020B0604020202020204"/>
            </a:endParaRPr>
          </a:p>
          <a:p>
            <a:pPr>
              <a:lnSpc>
                <a:spcPct val="100000"/>
              </a:lnSpc>
              <a:spcBef>
                <a:spcPts val="25"/>
              </a:spcBef>
            </a:pPr>
            <a:endParaRPr sz="1150">
              <a:latin typeface="Arial" panose="020B0604020202020204"/>
              <a:cs typeface="Arial" panose="020B0604020202020204"/>
            </a:endParaRPr>
          </a:p>
          <a:p>
            <a:pPr marL="91440">
              <a:lnSpc>
                <a:spcPct val="100000"/>
              </a:lnSpc>
            </a:pPr>
            <a:r>
              <a:rPr sz="700" spc="-25" dirty="0">
                <a:latin typeface="Arial" panose="020B0604020202020204"/>
                <a:cs typeface="Arial" panose="020B0604020202020204"/>
              </a:rPr>
              <a:t>0%</a:t>
            </a:r>
            <a:endParaRPr sz="700">
              <a:latin typeface="Arial" panose="020B0604020202020204"/>
              <a:cs typeface="Arial" panose="020B0604020202020204"/>
            </a:endParaRPr>
          </a:p>
          <a:p>
            <a:pPr>
              <a:lnSpc>
                <a:spcPct val="100000"/>
              </a:lnSpc>
              <a:spcBef>
                <a:spcPts val="25"/>
              </a:spcBef>
            </a:pPr>
            <a:endParaRPr sz="1150">
              <a:latin typeface="Arial" panose="020B0604020202020204"/>
              <a:cs typeface="Arial" panose="020B0604020202020204"/>
            </a:endParaRPr>
          </a:p>
          <a:p>
            <a:pPr marL="62230">
              <a:lnSpc>
                <a:spcPct val="100000"/>
              </a:lnSpc>
            </a:pPr>
            <a:r>
              <a:rPr sz="700" dirty="0">
                <a:latin typeface="Arial" panose="020B0604020202020204"/>
                <a:cs typeface="Arial" panose="020B0604020202020204"/>
              </a:rPr>
              <a:t>-</a:t>
            </a:r>
            <a:r>
              <a:rPr sz="700" spc="-25" dirty="0">
                <a:latin typeface="Arial" panose="020B0604020202020204"/>
                <a:cs typeface="Arial" panose="020B0604020202020204"/>
              </a:rPr>
              <a:t>5%</a:t>
            </a:r>
            <a:endParaRPr sz="700">
              <a:latin typeface="Arial" panose="020B0604020202020204"/>
              <a:cs typeface="Arial" panose="020B0604020202020204"/>
            </a:endParaRPr>
          </a:p>
          <a:p>
            <a:pPr>
              <a:lnSpc>
                <a:spcPct val="100000"/>
              </a:lnSpc>
              <a:spcBef>
                <a:spcPts val="25"/>
              </a:spcBef>
            </a:pPr>
            <a:endParaRPr sz="1150">
              <a:latin typeface="Arial" panose="020B0604020202020204"/>
              <a:cs typeface="Arial" panose="020B0604020202020204"/>
            </a:endParaRPr>
          </a:p>
          <a:p>
            <a:pPr marL="12700">
              <a:lnSpc>
                <a:spcPct val="100000"/>
              </a:lnSpc>
            </a:pPr>
            <a:r>
              <a:rPr sz="700" dirty="0">
                <a:latin typeface="Arial" panose="020B0604020202020204"/>
                <a:cs typeface="Arial" panose="020B0604020202020204"/>
              </a:rPr>
              <a:t>-</a:t>
            </a:r>
            <a:r>
              <a:rPr sz="700" spc="-25" dirty="0">
                <a:latin typeface="Arial" panose="020B0604020202020204"/>
                <a:cs typeface="Arial" panose="020B0604020202020204"/>
              </a:rPr>
              <a:t>10%</a:t>
            </a:r>
            <a:endParaRPr sz="700">
              <a:latin typeface="Arial" panose="020B0604020202020204"/>
              <a:cs typeface="Arial" panose="020B0604020202020204"/>
            </a:endParaRPr>
          </a:p>
          <a:p>
            <a:pPr>
              <a:lnSpc>
                <a:spcPct val="100000"/>
              </a:lnSpc>
              <a:spcBef>
                <a:spcPts val="25"/>
              </a:spcBef>
            </a:pPr>
            <a:endParaRPr sz="1150">
              <a:latin typeface="Arial" panose="020B0604020202020204"/>
              <a:cs typeface="Arial" panose="020B0604020202020204"/>
            </a:endParaRPr>
          </a:p>
          <a:p>
            <a:pPr marL="12700">
              <a:lnSpc>
                <a:spcPct val="100000"/>
              </a:lnSpc>
            </a:pPr>
            <a:r>
              <a:rPr sz="700" dirty="0">
                <a:latin typeface="Arial" panose="020B0604020202020204"/>
                <a:cs typeface="Arial" panose="020B0604020202020204"/>
              </a:rPr>
              <a:t>-</a:t>
            </a:r>
            <a:r>
              <a:rPr sz="700" spc="-25" dirty="0">
                <a:latin typeface="Arial" panose="020B0604020202020204"/>
                <a:cs typeface="Arial" panose="020B0604020202020204"/>
              </a:rPr>
              <a:t>15%</a:t>
            </a:r>
            <a:endParaRPr sz="700">
              <a:latin typeface="Arial" panose="020B0604020202020204"/>
              <a:cs typeface="Arial" panose="020B0604020202020204"/>
            </a:endParaRPr>
          </a:p>
        </p:txBody>
      </p:sp>
      <p:sp>
        <p:nvSpPr>
          <p:cNvPr id="12" name="object 12"/>
          <p:cNvSpPr txBox="1"/>
          <p:nvPr/>
        </p:nvSpPr>
        <p:spPr>
          <a:xfrm>
            <a:off x="2942970" y="8482710"/>
            <a:ext cx="382905" cy="132080"/>
          </a:xfrm>
          <a:prstGeom prst="rect">
            <a:avLst/>
          </a:prstGeom>
        </p:spPr>
        <p:txBody>
          <a:bodyPr vert="horz" wrap="square" lIns="0" tIns="12065" rIns="0" bIns="0" rtlCol="0">
            <a:spAutoFit/>
          </a:bodyPr>
          <a:lstStyle/>
          <a:p>
            <a:pPr marL="12700">
              <a:lnSpc>
                <a:spcPct val="100000"/>
              </a:lnSpc>
              <a:spcBef>
                <a:spcPts val="95"/>
              </a:spcBef>
            </a:pPr>
            <a:r>
              <a:rPr sz="700" spc="-5" dirty="0">
                <a:latin typeface="楷体" panose="02010609060101010101" charset="-122"/>
                <a:cs typeface="楷体" panose="02010609060101010101" charset="-122"/>
              </a:rPr>
              <a:t>青岛</a:t>
            </a:r>
            <a:r>
              <a:rPr sz="700" spc="-10" dirty="0">
                <a:latin typeface="楷体" panose="02010609060101010101" charset="-122"/>
                <a:cs typeface="楷体" panose="02010609060101010101" charset="-122"/>
              </a:rPr>
              <a:t>啤</a:t>
            </a:r>
            <a:r>
              <a:rPr sz="700" spc="-50" dirty="0">
                <a:latin typeface="楷体" panose="02010609060101010101" charset="-122"/>
                <a:cs typeface="楷体" panose="02010609060101010101" charset="-122"/>
              </a:rPr>
              <a:t>酒</a:t>
            </a:r>
            <a:endParaRPr sz="700">
              <a:latin typeface="楷体" panose="02010609060101010101" charset="-122"/>
              <a:cs typeface="楷体" panose="02010609060101010101" charset="-122"/>
            </a:endParaRPr>
          </a:p>
        </p:txBody>
      </p:sp>
      <p:sp>
        <p:nvSpPr>
          <p:cNvPr id="13" name="object 13"/>
          <p:cNvSpPr txBox="1"/>
          <p:nvPr/>
        </p:nvSpPr>
        <p:spPr>
          <a:xfrm>
            <a:off x="4442205" y="8482710"/>
            <a:ext cx="382270" cy="132080"/>
          </a:xfrm>
          <a:prstGeom prst="rect">
            <a:avLst/>
          </a:prstGeom>
        </p:spPr>
        <p:txBody>
          <a:bodyPr vert="horz" wrap="square" lIns="0" tIns="12065" rIns="0" bIns="0" rtlCol="0">
            <a:spAutoFit/>
          </a:bodyPr>
          <a:lstStyle/>
          <a:p>
            <a:pPr marL="12700">
              <a:lnSpc>
                <a:spcPct val="100000"/>
              </a:lnSpc>
              <a:spcBef>
                <a:spcPts val="95"/>
              </a:spcBef>
            </a:pPr>
            <a:r>
              <a:rPr sz="700" spc="-5" dirty="0">
                <a:latin typeface="楷体" panose="02010609060101010101" charset="-122"/>
                <a:cs typeface="楷体" panose="02010609060101010101" charset="-122"/>
              </a:rPr>
              <a:t>燕京</a:t>
            </a:r>
            <a:r>
              <a:rPr sz="700" spc="-10" dirty="0">
                <a:latin typeface="楷体" panose="02010609060101010101" charset="-122"/>
                <a:cs typeface="楷体" panose="02010609060101010101" charset="-122"/>
              </a:rPr>
              <a:t>啤</a:t>
            </a:r>
            <a:r>
              <a:rPr sz="700" spc="-50" dirty="0">
                <a:latin typeface="楷体" panose="02010609060101010101" charset="-122"/>
                <a:cs typeface="楷体" panose="02010609060101010101" charset="-122"/>
              </a:rPr>
              <a:t>酒</a:t>
            </a:r>
            <a:endParaRPr sz="700">
              <a:latin typeface="楷体" panose="02010609060101010101" charset="-122"/>
              <a:cs typeface="楷体" panose="02010609060101010101" charset="-122"/>
            </a:endParaRPr>
          </a:p>
        </p:txBody>
      </p:sp>
      <p:sp>
        <p:nvSpPr>
          <p:cNvPr id="14" name="object 14"/>
          <p:cNvSpPr txBox="1"/>
          <p:nvPr/>
        </p:nvSpPr>
        <p:spPr>
          <a:xfrm>
            <a:off x="5941567" y="8482710"/>
            <a:ext cx="382270" cy="132080"/>
          </a:xfrm>
          <a:prstGeom prst="rect">
            <a:avLst/>
          </a:prstGeom>
        </p:spPr>
        <p:txBody>
          <a:bodyPr vert="horz" wrap="square" lIns="0" tIns="12065" rIns="0" bIns="0" rtlCol="0">
            <a:spAutoFit/>
          </a:bodyPr>
          <a:lstStyle/>
          <a:p>
            <a:pPr marL="12700">
              <a:lnSpc>
                <a:spcPct val="100000"/>
              </a:lnSpc>
              <a:spcBef>
                <a:spcPts val="95"/>
              </a:spcBef>
            </a:pPr>
            <a:r>
              <a:rPr sz="700" spc="-5" dirty="0">
                <a:latin typeface="楷体" panose="02010609060101010101" charset="-122"/>
                <a:cs typeface="楷体" panose="02010609060101010101" charset="-122"/>
              </a:rPr>
              <a:t>重庆</a:t>
            </a:r>
            <a:r>
              <a:rPr sz="700" spc="-10" dirty="0">
                <a:latin typeface="楷体" panose="02010609060101010101" charset="-122"/>
                <a:cs typeface="楷体" panose="02010609060101010101" charset="-122"/>
              </a:rPr>
              <a:t>啤</a:t>
            </a:r>
            <a:r>
              <a:rPr sz="700" spc="-50" dirty="0">
                <a:latin typeface="楷体" panose="02010609060101010101" charset="-122"/>
                <a:cs typeface="楷体" panose="02010609060101010101" charset="-122"/>
              </a:rPr>
              <a:t>酒</a:t>
            </a:r>
            <a:endParaRPr sz="700">
              <a:latin typeface="楷体" panose="02010609060101010101" charset="-122"/>
              <a:cs typeface="楷体" panose="02010609060101010101" charset="-122"/>
            </a:endParaRPr>
          </a:p>
        </p:txBody>
      </p:sp>
      <p:pic>
        <p:nvPicPr>
          <p:cNvPr id="15" name="object 15"/>
          <p:cNvPicPr/>
          <p:nvPr/>
        </p:nvPicPr>
        <p:blipFill>
          <a:blip r:embed="rId4" cstate="print"/>
          <a:stretch>
            <a:fillRect/>
          </a:stretch>
        </p:blipFill>
        <p:spPr>
          <a:xfrm>
            <a:off x="2653538" y="6612902"/>
            <a:ext cx="44692" cy="44691"/>
          </a:xfrm>
          <a:prstGeom prst="rect">
            <a:avLst/>
          </a:prstGeom>
        </p:spPr>
      </p:pic>
      <p:pic>
        <p:nvPicPr>
          <p:cNvPr id="16" name="object 16"/>
          <p:cNvPicPr/>
          <p:nvPr/>
        </p:nvPicPr>
        <p:blipFill>
          <a:blip r:embed="rId5" cstate="print"/>
          <a:stretch>
            <a:fillRect/>
          </a:stretch>
        </p:blipFill>
        <p:spPr>
          <a:xfrm>
            <a:off x="3292221" y="6612902"/>
            <a:ext cx="44691" cy="44691"/>
          </a:xfrm>
          <a:prstGeom prst="rect">
            <a:avLst/>
          </a:prstGeom>
        </p:spPr>
      </p:pic>
      <p:pic>
        <p:nvPicPr>
          <p:cNvPr id="17" name="object 17"/>
          <p:cNvPicPr/>
          <p:nvPr/>
        </p:nvPicPr>
        <p:blipFill>
          <a:blip r:embed="rId6" cstate="print"/>
          <a:stretch>
            <a:fillRect/>
          </a:stretch>
        </p:blipFill>
        <p:spPr>
          <a:xfrm>
            <a:off x="3930903" y="6612902"/>
            <a:ext cx="44691" cy="44691"/>
          </a:xfrm>
          <a:prstGeom prst="rect">
            <a:avLst/>
          </a:prstGeom>
        </p:spPr>
      </p:pic>
      <p:pic>
        <p:nvPicPr>
          <p:cNvPr id="18" name="object 18"/>
          <p:cNvPicPr/>
          <p:nvPr/>
        </p:nvPicPr>
        <p:blipFill>
          <a:blip r:embed="rId7" cstate="print"/>
          <a:stretch>
            <a:fillRect/>
          </a:stretch>
        </p:blipFill>
        <p:spPr>
          <a:xfrm>
            <a:off x="4569586" y="6612902"/>
            <a:ext cx="44691" cy="44691"/>
          </a:xfrm>
          <a:prstGeom prst="rect">
            <a:avLst/>
          </a:prstGeom>
        </p:spPr>
      </p:pic>
      <p:sp>
        <p:nvSpPr>
          <p:cNvPr id="19" name="object 19"/>
          <p:cNvSpPr txBox="1"/>
          <p:nvPr/>
        </p:nvSpPr>
        <p:spPr>
          <a:xfrm>
            <a:off x="1999869" y="6362445"/>
            <a:ext cx="2863215" cy="332740"/>
          </a:xfrm>
          <a:prstGeom prst="rect">
            <a:avLst/>
          </a:prstGeom>
        </p:spPr>
        <p:txBody>
          <a:bodyPr vert="horz" wrap="square" lIns="0" tIns="11430" rIns="0" bIns="0" rtlCol="0">
            <a:spAutoFit/>
          </a:bodyPr>
          <a:lstStyle/>
          <a:p>
            <a:pPr marL="12700">
              <a:lnSpc>
                <a:spcPct val="100000"/>
              </a:lnSpc>
              <a:spcBef>
                <a:spcPts val="90"/>
              </a:spcBef>
            </a:pPr>
            <a:r>
              <a:rPr sz="800" b="1" dirty="0">
                <a:latin typeface="楷体" panose="02010609060101010101" charset="-122"/>
                <a:cs typeface="楷体" panose="02010609060101010101" charset="-122"/>
              </a:rPr>
              <a:t>图</a:t>
            </a:r>
            <a:r>
              <a:rPr sz="800" b="1" dirty="0">
                <a:latin typeface="楷体" panose="02010609060101010101" charset="-122"/>
                <a:cs typeface="楷体" panose="02010609060101010101" charset="-122"/>
              </a:rPr>
              <a:t>表</a:t>
            </a:r>
            <a:r>
              <a:rPr sz="800" b="1" dirty="0">
                <a:latin typeface="Arial" panose="020B0604020202020204"/>
                <a:cs typeface="Arial" panose="020B0604020202020204"/>
              </a:rPr>
              <a:t>24</a:t>
            </a:r>
            <a:r>
              <a:rPr sz="800" b="1" spc="-10" dirty="0">
                <a:latin typeface="楷体" panose="02010609060101010101" charset="-122"/>
                <a:cs typeface="楷体" panose="02010609060101010101" charset="-122"/>
              </a:rPr>
              <a:t>： 头部啤酒厂商吨价同</a:t>
            </a:r>
            <a:r>
              <a:rPr sz="800" b="1" spc="-25" dirty="0">
                <a:latin typeface="楷体" panose="02010609060101010101" charset="-122"/>
                <a:cs typeface="楷体" panose="02010609060101010101" charset="-122"/>
              </a:rPr>
              <a:t>比</a:t>
            </a:r>
            <a:r>
              <a:rPr sz="800" b="1" spc="-25" dirty="0">
                <a:latin typeface="楷体" panose="02010609060101010101" charset="-122"/>
                <a:cs typeface="楷体" panose="02010609060101010101" charset="-122"/>
              </a:rPr>
              <a:t>增</a:t>
            </a:r>
            <a:r>
              <a:rPr sz="800" b="1" spc="-30" dirty="0">
                <a:latin typeface="楷体" panose="02010609060101010101" charset="-122"/>
                <a:cs typeface="楷体" panose="02010609060101010101" charset="-122"/>
              </a:rPr>
              <a:t>速复盘：库存清理压制吨价</a:t>
            </a:r>
            <a:endParaRPr sz="800">
              <a:latin typeface="楷体" panose="02010609060101010101" charset="-122"/>
              <a:cs typeface="楷体" panose="02010609060101010101" charset="-122"/>
            </a:endParaRPr>
          </a:p>
          <a:p>
            <a:pPr marL="716915">
              <a:lnSpc>
                <a:spcPct val="100000"/>
              </a:lnSpc>
              <a:spcBef>
                <a:spcPts val="625"/>
              </a:spcBef>
              <a:tabLst>
                <a:tab pos="1355725" algn="l"/>
                <a:tab pos="1994535" algn="l"/>
                <a:tab pos="2633345" algn="l"/>
              </a:tabLst>
            </a:pPr>
            <a:r>
              <a:rPr sz="700" spc="-20" dirty="0">
                <a:latin typeface="Arial" panose="020B0604020202020204"/>
                <a:cs typeface="Arial" panose="020B0604020202020204"/>
              </a:rPr>
              <a:t>19Q1</a:t>
            </a:r>
            <a:r>
              <a:rPr sz="700" dirty="0">
                <a:latin typeface="Arial" panose="020B0604020202020204"/>
                <a:cs typeface="Arial" panose="020B0604020202020204"/>
              </a:rPr>
              <a:t>	</a:t>
            </a:r>
            <a:r>
              <a:rPr sz="700" spc="-20" dirty="0">
                <a:latin typeface="Arial" panose="020B0604020202020204"/>
                <a:cs typeface="Arial" panose="020B0604020202020204"/>
              </a:rPr>
              <a:t>19Q2</a:t>
            </a:r>
            <a:r>
              <a:rPr sz="700" dirty="0">
                <a:latin typeface="Arial" panose="020B0604020202020204"/>
                <a:cs typeface="Arial" panose="020B0604020202020204"/>
              </a:rPr>
              <a:t>	</a:t>
            </a:r>
            <a:r>
              <a:rPr sz="700" spc="-20" dirty="0">
                <a:latin typeface="Arial" panose="020B0604020202020204"/>
                <a:cs typeface="Arial" panose="020B0604020202020204"/>
              </a:rPr>
              <a:t>19Q3</a:t>
            </a:r>
            <a:r>
              <a:rPr sz="700" dirty="0">
                <a:latin typeface="Arial" panose="020B0604020202020204"/>
                <a:cs typeface="Arial" panose="020B0604020202020204"/>
              </a:rPr>
              <a:t>	</a:t>
            </a:r>
            <a:r>
              <a:rPr sz="700" spc="-20" dirty="0">
                <a:latin typeface="Arial" panose="020B0604020202020204"/>
                <a:cs typeface="Arial" panose="020B0604020202020204"/>
              </a:rPr>
              <a:t>19Q4</a:t>
            </a:r>
            <a:endParaRPr sz="700">
              <a:latin typeface="Arial" panose="020B0604020202020204"/>
              <a:cs typeface="Arial" panose="020B0604020202020204"/>
            </a:endParaRPr>
          </a:p>
        </p:txBody>
      </p:sp>
      <p:pic>
        <p:nvPicPr>
          <p:cNvPr id="20" name="object 20"/>
          <p:cNvPicPr/>
          <p:nvPr/>
        </p:nvPicPr>
        <p:blipFill>
          <a:blip r:embed="rId8" cstate="print"/>
          <a:stretch>
            <a:fillRect/>
          </a:stretch>
        </p:blipFill>
        <p:spPr>
          <a:xfrm>
            <a:off x="5208270" y="6612902"/>
            <a:ext cx="44691" cy="44691"/>
          </a:xfrm>
          <a:prstGeom prst="rect">
            <a:avLst/>
          </a:prstGeom>
        </p:spPr>
      </p:pic>
      <p:sp>
        <p:nvSpPr>
          <p:cNvPr id="21" name="object 21"/>
          <p:cNvSpPr txBox="1"/>
          <p:nvPr/>
        </p:nvSpPr>
        <p:spPr>
          <a:xfrm>
            <a:off x="5259704" y="6563105"/>
            <a:ext cx="242570" cy="132080"/>
          </a:xfrm>
          <a:prstGeom prst="rect">
            <a:avLst/>
          </a:prstGeom>
        </p:spPr>
        <p:txBody>
          <a:bodyPr vert="horz" wrap="square" lIns="0" tIns="12065" rIns="0" bIns="0" rtlCol="0">
            <a:spAutoFit/>
          </a:bodyPr>
          <a:lstStyle/>
          <a:p>
            <a:pPr marL="12700">
              <a:lnSpc>
                <a:spcPct val="100000"/>
              </a:lnSpc>
              <a:spcBef>
                <a:spcPts val="95"/>
              </a:spcBef>
            </a:pPr>
            <a:r>
              <a:rPr sz="700" spc="-20" dirty="0">
                <a:latin typeface="Arial" panose="020B0604020202020204"/>
                <a:cs typeface="Arial" panose="020B0604020202020204"/>
              </a:rPr>
              <a:t>20Q1</a:t>
            </a:r>
            <a:endParaRPr sz="700">
              <a:latin typeface="Arial" panose="020B0604020202020204"/>
              <a:cs typeface="Arial" panose="020B0604020202020204"/>
            </a:endParaRPr>
          </a:p>
        </p:txBody>
      </p:sp>
      <p:pic>
        <p:nvPicPr>
          <p:cNvPr id="22" name="object 22"/>
          <p:cNvPicPr/>
          <p:nvPr/>
        </p:nvPicPr>
        <p:blipFill>
          <a:blip r:embed="rId9" cstate="print"/>
          <a:stretch>
            <a:fillRect/>
          </a:stretch>
        </p:blipFill>
        <p:spPr>
          <a:xfrm>
            <a:off x="5846826" y="6612902"/>
            <a:ext cx="44691" cy="44691"/>
          </a:xfrm>
          <a:prstGeom prst="rect">
            <a:avLst/>
          </a:prstGeom>
        </p:spPr>
      </p:pic>
      <p:sp>
        <p:nvSpPr>
          <p:cNvPr id="23" name="object 23"/>
          <p:cNvSpPr txBox="1"/>
          <p:nvPr/>
        </p:nvSpPr>
        <p:spPr>
          <a:xfrm>
            <a:off x="5898641" y="6563105"/>
            <a:ext cx="242570" cy="132080"/>
          </a:xfrm>
          <a:prstGeom prst="rect">
            <a:avLst/>
          </a:prstGeom>
        </p:spPr>
        <p:txBody>
          <a:bodyPr vert="horz" wrap="square" lIns="0" tIns="12065" rIns="0" bIns="0" rtlCol="0">
            <a:spAutoFit/>
          </a:bodyPr>
          <a:lstStyle/>
          <a:p>
            <a:pPr marL="12700">
              <a:lnSpc>
                <a:spcPct val="100000"/>
              </a:lnSpc>
              <a:spcBef>
                <a:spcPts val="95"/>
              </a:spcBef>
            </a:pPr>
            <a:r>
              <a:rPr sz="700" spc="-20" dirty="0">
                <a:latin typeface="Arial" panose="020B0604020202020204"/>
                <a:cs typeface="Arial" panose="020B0604020202020204"/>
              </a:rPr>
              <a:t>20Q2</a:t>
            </a:r>
            <a:endParaRPr sz="700">
              <a:latin typeface="Arial" panose="020B0604020202020204"/>
              <a:cs typeface="Arial" panose="020B0604020202020204"/>
            </a:endParaRPr>
          </a:p>
        </p:txBody>
      </p:sp>
      <p:pic>
        <p:nvPicPr>
          <p:cNvPr id="24" name="object 24"/>
          <p:cNvPicPr/>
          <p:nvPr/>
        </p:nvPicPr>
        <p:blipFill>
          <a:blip r:embed="rId10" cstate="print"/>
          <a:stretch>
            <a:fillRect/>
          </a:stretch>
        </p:blipFill>
        <p:spPr>
          <a:xfrm>
            <a:off x="6485509" y="6612902"/>
            <a:ext cx="44692" cy="44691"/>
          </a:xfrm>
          <a:prstGeom prst="rect">
            <a:avLst/>
          </a:prstGeom>
        </p:spPr>
      </p:pic>
      <p:sp>
        <p:nvSpPr>
          <p:cNvPr id="25" name="object 25"/>
          <p:cNvSpPr txBox="1"/>
          <p:nvPr/>
        </p:nvSpPr>
        <p:spPr>
          <a:xfrm>
            <a:off x="6537452" y="6563105"/>
            <a:ext cx="243204" cy="132080"/>
          </a:xfrm>
          <a:prstGeom prst="rect">
            <a:avLst/>
          </a:prstGeom>
        </p:spPr>
        <p:txBody>
          <a:bodyPr vert="horz" wrap="square" lIns="0" tIns="12065" rIns="0" bIns="0" rtlCol="0">
            <a:spAutoFit/>
          </a:bodyPr>
          <a:lstStyle/>
          <a:p>
            <a:pPr marL="12700">
              <a:lnSpc>
                <a:spcPct val="100000"/>
              </a:lnSpc>
              <a:spcBef>
                <a:spcPts val="95"/>
              </a:spcBef>
            </a:pPr>
            <a:r>
              <a:rPr sz="700" spc="-20" dirty="0">
                <a:latin typeface="Arial" panose="020B0604020202020204"/>
                <a:cs typeface="Arial" panose="020B0604020202020204"/>
              </a:rPr>
              <a:t>20Q3</a:t>
            </a:r>
            <a:endParaRPr sz="700">
              <a:latin typeface="Arial" panose="020B0604020202020204"/>
              <a:cs typeface="Arial" panose="020B060402020202020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3676" y="496569"/>
            <a:ext cx="488950" cy="164465"/>
          </a:xfrm>
          <a:prstGeom prst="rect">
            <a:avLst/>
          </a:prstGeom>
        </p:spPr>
        <p:txBody>
          <a:bodyPr vert="horz" wrap="square" lIns="0" tIns="13970" rIns="0" bIns="0" rtlCol="0">
            <a:spAutoFit/>
          </a:bodyPr>
          <a:lstStyle/>
          <a:p>
            <a:pPr marL="12700">
              <a:lnSpc>
                <a:spcPct val="100000"/>
              </a:lnSpc>
              <a:spcBef>
                <a:spcPts val="110"/>
              </a:spcBef>
            </a:pPr>
            <a:r>
              <a:rPr sz="900" b="1" spc="-15" dirty="0">
                <a:solidFill>
                  <a:srgbClr val="FFFFFF"/>
                </a:solidFill>
                <a:latin typeface="楷体" panose="02010609060101010101" charset="-122"/>
                <a:cs typeface="楷体" panose="02010609060101010101" charset="-122"/>
              </a:rPr>
              <a:t>食品饮料</a:t>
            </a:r>
            <a:endParaRPr sz="900">
              <a:latin typeface="楷体" panose="02010609060101010101" charset="-122"/>
              <a:cs typeface="楷体" panose="02010609060101010101" charset="-122"/>
            </a:endParaRPr>
          </a:p>
        </p:txBody>
      </p:sp>
      <p:sp>
        <p:nvSpPr>
          <p:cNvPr id="3" name="object 3"/>
          <p:cNvSpPr txBox="1"/>
          <p:nvPr/>
        </p:nvSpPr>
        <p:spPr>
          <a:xfrm>
            <a:off x="1999869" y="859281"/>
            <a:ext cx="5038090" cy="1779905"/>
          </a:xfrm>
          <a:prstGeom prst="rect">
            <a:avLst/>
          </a:prstGeom>
        </p:spPr>
        <p:txBody>
          <a:bodyPr vert="horz" wrap="square" lIns="0" tIns="13335" rIns="0" bIns="0" rtlCol="0">
            <a:spAutoFit/>
          </a:bodyPr>
          <a:lstStyle/>
          <a:p>
            <a:pPr marL="12700" algn="just">
              <a:lnSpc>
                <a:spcPct val="100000"/>
              </a:lnSpc>
              <a:spcBef>
                <a:spcPts val="105"/>
              </a:spcBef>
            </a:pPr>
            <a:r>
              <a:rPr sz="1000" b="1" spc="-10" dirty="0">
                <a:latin typeface="Arial" panose="020B0604020202020204"/>
                <a:cs typeface="Arial" panose="020B0604020202020204"/>
              </a:rPr>
              <a:t>2022vs2020</a:t>
            </a:r>
            <a:r>
              <a:rPr sz="1000" b="1" dirty="0">
                <a:latin typeface="Arial" panose="020B0604020202020204"/>
                <a:cs typeface="Arial" panose="020B0604020202020204"/>
              </a:rPr>
              <a:t> </a:t>
            </a:r>
            <a:r>
              <a:rPr sz="1000" b="1" spc="-55" dirty="0">
                <a:latin typeface="楷体" panose="02010609060101010101" charset="-122"/>
                <a:cs typeface="楷体" panose="02010609060101010101" charset="-122"/>
              </a:rPr>
              <a:t>之盈利端：成本压力凸显，费效比提升，龙头利润诉求与盈利能力持续提升。</a:t>
            </a:r>
            <a:endParaRPr sz="1000">
              <a:latin typeface="楷体" panose="02010609060101010101" charset="-122"/>
              <a:cs typeface="楷体" panose="02010609060101010101" charset="-122"/>
            </a:endParaRPr>
          </a:p>
          <a:p>
            <a:pPr>
              <a:lnSpc>
                <a:spcPct val="100000"/>
              </a:lnSpc>
              <a:spcBef>
                <a:spcPts val="5"/>
              </a:spcBef>
            </a:pPr>
            <a:endParaRPr sz="1100">
              <a:latin typeface="楷体" panose="02010609060101010101" charset="-122"/>
              <a:cs typeface="楷体" panose="02010609060101010101" charset="-122"/>
            </a:endParaRPr>
          </a:p>
          <a:p>
            <a:pPr marL="12700" marR="5080" algn="just">
              <a:lnSpc>
                <a:spcPct val="116000"/>
              </a:lnSpc>
              <a:buSzPct val="90000"/>
              <a:buFont typeface="Arial" panose="020B0604020202020204"/>
              <a:buAutoNum type="arabicPlain"/>
              <a:tabLst>
                <a:tab pos="210820" algn="l"/>
              </a:tabLst>
            </a:pPr>
            <a:r>
              <a:rPr sz="1000" b="1" spc="-130" dirty="0">
                <a:latin typeface="楷体" panose="02010609060101010101" charset="-122"/>
                <a:cs typeface="楷体" panose="02010609060101010101" charset="-122"/>
              </a:rPr>
              <a:t>成本：</a:t>
            </a:r>
            <a:r>
              <a:rPr sz="1000" spc="-10" dirty="0">
                <a:latin typeface="Arial" panose="020B0604020202020204"/>
                <a:cs typeface="Arial" panose="020B0604020202020204"/>
              </a:rPr>
              <a:t>202</a:t>
            </a:r>
            <a:r>
              <a:rPr sz="1000" dirty="0">
                <a:latin typeface="Arial" panose="020B0604020202020204"/>
                <a:cs typeface="Arial" panose="020B0604020202020204"/>
              </a:rPr>
              <a:t>1</a:t>
            </a:r>
            <a:r>
              <a:rPr sz="1000" spc="-45" dirty="0">
                <a:latin typeface="Arial" panose="020B0604020202020204"/>
                <a:cs typeface="Arial" panose="020B0604020202020204"/>
              </a:rPr>
              <a:t> </a:t>
            </a:r>
            <a:r>
              <a:rPr sz="1000" spc="10" dirty="0">
                <a:latin typeface="楷体" panose="02010609060101010101" charset="-122"/>
                <a:cs typeface="楷体" panose="02010609060101010101" charset="-122"/>
              </a:rPr>
              <a:t>年以来疫情全球传播之下</a:t>
            </a:r>
            <a:r>
              <a:rPr sz="1000" dirty="0">
                <a:latin typeface="Arial" panose="020B0604020202020204"/>
                <a:cs typeface="Arial" panose="020B0604020202020204"/>
              </a:rPr>
              <a:t>P</a:t>
            </a:r>
            <a:r>
              <a:rPr sz="1000" dirty="0">
                <a:latin typeface="Arial" panose="020B0604020202020204"/>
                <a:cs typeface="Arial" panose="020B0604020202020204"/>
              </a:rPr>
              <a:t>P</a:t>
            </a:r>
            <a:r>
              <a:rPr sz="1000" dirty="0">
                <a:latin typeface="Arial" panose="020B0604020202020204"/>
                <a:cs typeface="Arial" panose="020B0604020202020204"/>
              </a:rPr>
              <a:t>I</a:t>
            </a:r>
            <a:r>
              <a:rPr sz="1000" spc="-30" dirty="0">
                <a:latin typeface="Arial" panose="020B0604020202020204"/>
                <a:cs typeface="Arial" panose="020B0604020202020204"/>
              </a:rPr>
              <a:t> </a:t>
            </a:r>
            <a:r>
              <a:rPr sz="1000" spc="-85" dirty="0">
                <a:latin typeface="楷体" panose="02010609060101010101" charset="-122"/>
                <a:cs typeface="楷体" panose="02010609060101010101" charset="-122"/>
              </a:rPr>
              <a:t>持续上涨，</a:t>
            </a:r>
            <a:r>
              <a:rPr sz="1000" spc="-35" dirty="0">
                <a:latin typeface="Arial" panose="020B0604020202020204"/>
                <a:cs typeface="Arial" panose="020B0604020202020204"/>
              </a:rPr>
              <a:t>2</a:t>
            </a:r>
            <a:r>
              <a:rPr sz="1000" spc="-10" dirty="0">
                <a:latin typeface="Arial" panose="020B0604020202020204"/>
                <a:cs typeface="Arial" panose="020B0604020202020204"/>
              </a:rPr>
              <a:t>02</a:t>
            </a:r>
            <a:r>
              <a:rPr sz="1000" dirty="0">
                <a:latin typeface="Arial" panose="020B0604020202020204"/>
                <a:cs typeface="Arial" panose="020B0604020202020204"/>
              </a:rPr>
              <a:t>2</a:t>
            </a:r>
            <a:r>
              <a:rPr sz="1000" spc="-45" dirty="0">
                <a:latin typeface="Arial" panose="020B0604020202020204"/>
                <a:cs typeface="Arial" panose="020B0604020202020204"/>
              </a:rPr>
              <a:t> </a:t>
            </a:r>
            <a:r>
              <a:rPr sz="1000" spc="-5" dirty="0">
                <a:latin typeface="楷体" panose="02010609060101010101" charset="-122"/>
                <a:cs typeface="楷体" panose="02010609060101010101" charset="-122"/>
              </a:rPr>
              <a:t>年俄乌战争等事件导致大麦</a:t>
            </a:r>
            <a:r>
              <a:rPr sz="1000" spc="-30" dirty="0">
                <a:latin typeface="楷体" panose="02010609060101010101" charset="-122"/>
                <a:cs typeface="楷体" panose="02010609060101010101" charset="-122"/>
              </a:rPr>
              <a:t>、铝罐等包材以及石油等能源价格进一步上涨，成本压力高于</a:t>
            </a:r>
            <a:r>
              <a:rPr sz="1000" spc="-250" dirty="0">
                <a:latin typeface="楷体" panose="02010609060101010101" charset="-122"/>
                <a:cs typeface="楷体" panose="02010609060101010101" charset="-122"/>
              </a:rPr>
              <a:t> </a:t>
            </a:r>
            <a:r>
              <a:rPr sz="1000" spc="-10" dirty="0">
                <a:latin typeface="Arial" panose="020B0604020202020204"/>
                <a:cs typeface="Arial" panose="020B0604020202020204"/>
              </a:rPr>
              <a:t>202</a:t>
            </a:r>
            <a:r>
              <a:rPr sz="1000" dirty="0">
                <a:latin typeface="Arial" panose="020B0604020202020204"/>
                <a:cs typeface="Arial" panose="020B0604020202020204"/>
              </a:rPr>
              <a:t>0</a:t>
            </a:r>
            <a:r>
              <a:rPr sz="1000" spc="-50" dirty="0">
                <a:latin typeface="Arial" panose="020B0604020202020204"/>
                <a:cs typeface="Arial" panose="020B0604020202020204"/>
              </a:rPr>
              <a:t> </a:t>
            </a:r>
            <a:r>
              <a:rPr sz="1000" spc="-25" dirty="0">
                <a:latin typeface="楷体" panose="02010609060101010101" charset="-122"/>
                <a:cs typeface="楷体" panose="02010609060101010101" charset="-122"/>
              </a:rPr>
              <a:t>年，企业积极通过结构</a:t>
            </a:r>
            <a:r>
              <a:rPr sz="1000" spc="-20" dirty="0">
                <a:latin typeface="楷体" panose="02010609060101010101" charset="-122"/>
                <a:cs typeface="楷体" panose="02010609060101010101" charset="-122"/>
              </a:rPr>
              <a:t>升级与提价进行对冲，同时成本端通过锁价与效率提升来缓和压力。</a:t>
            </a:r>
            <a:endParaRPr sz="1000">
              <a:latin typeface="楷体" panose="02010609060101010101" charset="-122"/>
              <a:cs typeface="楷体" panose="02010609060101010101" charset="-122"/>
            </a:endParaRPr>
          </a:p>
          <a:p>
            <a:pPr>
              <a:lnSpc>
                <a:spcPct val="100000"/>
              </a:lnSpc>
              <a:buFont typeface="Arial" panose="020B0604020202020204"/>
              <a:buAutoNum type="arabicPlain"/>
            </a:pPr>
            <a:endParaRPr sz="1100">
              <a:latin typeface="楷体" panose="02010609060101010101" charset="-122"/>
              <a:cs typeface="楷体" panose="02010609060101010101" charset="-122"/>
            </a:endParaRPr>
          </a:p>
          <a:p>
            <a:pPr marL="12700" marR="7620" algn="just">
              <a:lnSpc>
                <a:spcPct val="117000"/>
              </a:lnSpc>
              <a:buSzPct val="90000"/>
              <a:buFont typeface="Arial" panose="020B0604020202020204"/>
              <a:buAutoNum type="arabicPlain"/>
              <a:tabLst>
                <a:tab pos="210820" algn="l"/>
              </a:tabLst>
            </a:pPr>
            <a:r>
              <a:rPr sz="1000" b="1" spc="-50" dirty="0">
                <a:latin typeface="楷体" panose="02010609060101010101" charset="-122"/>
                <a:cs typeface="楷体" panose="02010609060101010101" charset="-122"/>
              </a:rPr>
              <a:t>费用：</a:t>
            </a:r>
            <a:r>
              <a:rPr sz="1000" spc="-10" dirty="0">
                <a:latin typeface="Arial" panose="020B0604020202020204"/>
                <a:cs typeface="Arial" panose="020B0604020202020204"/>
              </a:rPr>
              <a:t>2</a:t>
            </a:r>
            <a:r>
              <a:rPr sz="1000" spc="-35" dirty="0">
                <a:latin typeface="Arial" panose="020B0604020202020204"/>
                <a:cs typeface="Arial" panose="020B0604020202020204"/>
              </a:rPr>
              <a:t>0</a:t>
            </a:r>
            <a:r>
              <a:rPr sz="1000" spc="10" dirty="0">
                <a:latin typeface="Arial" panose="020B0604020202020204"/>
                <a:cs typeface="Arial" panose="020B0604020202020204"/>
              </a:rPr>
              <a:t>Q</a:t>
            </a:r>
            <a:r>
              <a:rPr sz="1000" dirty="0">
                <a:latin typeface="Arial" panose="020B0604020202020204"/>
                <a:cs typeface="Arial" panose="020B0604020202020204"/>
              </a:rPr>
              <a:t>2</a:t>
            </a:r>
            <a:r>
              <a:rPr sz="1000" spc="-45" dirty="0">
                <a:latin typeface="Arial" panose="020B0604020202020204"/>
                <a:cs typeface="Arial" panose="020B0604020202020204"/>
              </a:rPr>
              <a:t> </a:t>
            </a:r>
            <a:r>
              <a:rPr sz="1000" spc="-5" dirty="0">
                <a:latin typeface="楷体" panose="02010609060101010101" charset="-122"/>
                <a:cs typeface="楷体" panose="02010609060101010101" charset="-122"/>
              </a:rPr>
              <a:t>青岛啤酒</a:t>
            </a:r>
            <a:r>
              <a:rPr sz="1000" spc="5" dirty="0">
                <a:latin typeface="Arial" panose="020B0604020202020204"/>
                <a:cs typeface="Arial" panose="020B0604020202020204"/>
              </a:rPr>
              <a:t>/</a:t>
            </a:r>
            <a:r>
              <a:rPr sz="1000" spc="-10" dirty="0">
                <a:latin typeface="楷体" panose="02010609060101010101" charset="-122"/>
                <a:cs typeface="楷体" panose="02010609060101010101" charset="-122"/>
              </a:rPr>
              <a:t>燕京啤酒</a:t>
            </a:r>
            <a:r>
              <a:rPr sz="1000" spc="5" dirty="0">
                <a:latin typeface="Arial" panose="020B0604020202020204"/>
                <a:cs typeface="Arial" panose="020B0604020202020204"/>
              </a:rPr>
              <a:t>/</a:t>
            </a:r>
            <a:r>
              <a:rPr sz="1000" spc="-20" dirty="0">
                <a:latin typeface="楷体" panose="02010609060101010101" charset="-122"/>
                <a:cs typeface="楷体" panose="02010609060101010101" charset="-122"/>
              </a:rPr>
              <a:t>重庆啤酒销售费用率同比</a:t>
            </a:r>
            <a:r>
              <a:rPr sz="1000" dirty="0">
                <a:latin typeface="Arial" panose="020B0604020202020204"/>
                <a:cs typeface="Arial" panose="020B0604020202020204"/>
              </a:rPr>
              <a:t>-</a:t>
            </a:r>
            <a:r>
              <a:rPr sz="1000" spc="-10" dirty="0">
                <a:latin typeface="Arial" panose="020B0604020202020204"/>
                <a:cs typeface="Arial" panose="020B0604020202020204"/>
              </a:rPr>
              <a:t>2</a:t>
            </a:r>
            <a:r>
              <a:rPr sz="1000" spc="5" dirty="0">
                <a:latin typeface="Arial" panose="020B0604020202020204"/>
                <a:cs typeface="Arial" panose="020B0604020202020204"/>
              </a:rPr>
              <a:t>.</a:t>
            </a:r>
            <a:r>
              <a:rPr sz="1000" spc="-10" dirty="0">
                <a:latin typeface="Arial" panose="020B0604020202020204"/>
                <a:cs typeface="Arial" panose="020B0604020202020204"/>
              </a:rPr>
              <a:t>3</a:t>
            </a:r>
            <a:r>
              <a:rPr sz="1000" spc="5" dirty="0">
                <a:latin typeface="Arial" panose="020B0604020202020204"/>
                <a:cs typeface="Arial" panose="020B0604020202020204"/>
              </a:rPr>
              <a:t>/</a:t>
            </a:r>
            <a:r>
              <a:rPr sz="1000" dirty="0">
                <a:latin typeface="Arial" panose="020B0604020202020204"/>
                <a:cs typeface="Arial" panose="020B0604020202020204"/>
              </a:rPr>
              <a:t>-</a:t>
            </a:r>
            <a:r>
              <a:rPr sz="1000" spc="-35" dirty="0">
                <a:latin typeface="Arial" panose="020B0604020202020204"/>
                <a:cs typeface="Arial" panose="020B0604020202020204"/>
              </a:rPr>
              <a:t>2</a:t>
            </a:r>
            <a:r>
              <a:rPr sz="1000" spc="5" dirty="0">
                <a:latin typeface="Arial" panose="020B0604020202020204"/>
                <a:cs typeface="Arial" panose="020B0604020202020204"/>
              </a:rPr>
              <a:t>.</a:t>
            </a:r>
            <a:r>
              <a:rPr sz="1000" spc="-10" dirty="0">
                <a:latin typeface="Arial" panose="020B0604020202020204"/>
                <a:cs typeface="Arial" panose="020B0604020202020204"/>
              </a:rPr>
              <a:t>5</a:t>
            </a:r>
            <a:r>
              <a:rPr sz="1000" spc="5" dirty="0">
                <a:latin typeface="Arial" panose="020B0604020202020204"/>
                <a:cs typeface="Arial" panose="020B0604020202020204"/>
              </a:rPr>
              <a:t>/</a:t>
            </a:r>
            <a:r>
              <a:rPr sz="1000" dirty="0">
                <a:latin typeface="Arial" panose="020B0604020202020204"/>
                <a:cs typeface="Arial" panose="020B0604020202020204"/>
              </a:rPr>
              <a:t>-</a:t>
            </a:r>
            <a:r>
              <a:rPr sz="1000" spc="-10" dirty="0">
                <a:latin typeface="Arial" panose="020B0604020202020204"/>
                <a:cs typeface="Arial" panose="020B0604020202020204"/>
              </a:rPr>
              <a:t>6</a:t>
            </a:r>
            <a:r>
              <a:rPr sz="1000" spc="5" dirty="0">
                <a:latin typeface="Arial" panose="020B0604020202020204"/>
                <a:cs typeface="Arial" panose="020B0604020202020204"/>
              </a:rPr>
              <a:t>.</a:t>
            </a:r>
            <a:r>
              <a:rPr sz="1000" spc="-10" dirty="0">
                <a:latin typeface="Arial" panose="020B0604020202020204"/>
                <a:cs typeface="Arial" panose="020B0604020202020204"/>
              </a:rPr>
              <a:t>3</a:t>
            </a:r>
            <a:r>
              <a:rPr sz="1000" spc="-10" dirty="0">
                <a:latin typeface="Arial" panose="020B0604020202020204"/>
                <a:cs typeface="Arial" panose="020B0604020202020204"/>
              </a:rPr>
              <a:t>p</a:t>
            </a:r>
            <a:r>
              <a:rPr sz="1000" spc="-25" dirty="0">
                <a:latin typeface="Arial" panose="020B0604020202020204"/>
                <a:cs typeface="Arial" panose="020B0604020202020204"/>
              </a:rPr>
              <a:t>c</a:t>
            </a:r>
            <a:r>
              <a:rPr sz="1000" spc="5" dirty="0">
                <a:latin typeface="Arial" panose="020B0604020202020204"/>
                <a:cs typeface="Arial" panose="020B0604020202020204"/>
              </a:rPr>
              <a:t>t</a:t>
            </a:r>
            <a:r>
              <a:rPr sz="1000" spc="-40" dirty="0">
                <a:latin typeface="楷体" panose="02010609060101010101" charset="-122"/>
                <a:cs typeface="楷体" panose="02010609060101010101" charset="-122"/>
              </a:rPr>
              <a:t>，主因疫后</a:t>
            </a:r>
            <a:r>
              <a:rPr sz="1000" spc="-35" dirty="0">
                <a:latin typeface="楷体" panose="02010609060101010101" charset="-122"/>
                <a:cs typeface="楷体" panose="02010609060101010101" charset="-122"/>
              </a:rPr>
              <a:t>政府减免社保以及宣传推广费用有所减少；当前社保减免具不确定性，但主要企业在利润驱动下均多次提出提升费效比，我们判断疫情与成本的双重压力下费用端仍有望贡献一定业绩弹性。</a:t>
            </a:r>
            <a:endParaRPr sz="1000">
              <a:latin typeface="楷体" panose="02010609060101010101" charset="-122"/>
              <a:cs typeface="楷体" panose="02010609060101010101" charset="-122"/>
            </a:endParaRPr>
          </a:p>
        </p:txBody>
      </p:sp>
      <p:sp>
        <p:nvSpPr>
          <p:cNvPr id="4" name="object 4"/>
          <p:cNvSpPr txBox="1"/>
          <p:nvPr/>
        </p:nvSpPr>
        <p:spPr>
          <a:xfrm>
            <a:off x="542340" y="2841117"/>
            <a:ext cx="2432685" cy="146685"/>
          </a:xfrm>
          <a:prstGeom prst="rect">
            <a:avLst/>
          </a:prstGeom>
        </p:spPr>
        <p:txBody>
          <a:bodyPr vert="horz" wrap="square" lIns="0" tIns="11430" rIns="0" bIns="0" rtlCol="0">
            <a:spAutoFit/>
          </a:bodyPr>
          <a:lstStyle/>
          <a:p>
            <a:pPr marL="12700">
              <a:lnSpc>
                <a:spcPct val="100000"/>
              </a:lnSpc>
              <a:spcBef>
                <a:spcPts val="90"/>
              </a:spcBef>
            </a:pPr>
            <a:r>
              <a:rPr sz="800" b="1" dirty="0">
                <a:latin typeface="楷体" panose="02010609060101010101" charset="-122"/>
                <a:cs typeface="楷体" panose="02010609060101010101" charset="-122"/>
              </a:rPr>
              <a:t>图</a:t>
            </a:r>
            <a:r>
              <a:rPr sz="800" b="1" dirty="0">
                <a:latin typeface="楷体" panose="02010609060101010101" charset="-122"/>
                <a:cs typeface="楷体" panose="02010609060101010101" charset="-122"/>
              </a:rPr>
              <a:t>表</a:t>
            </a:r>
            <a:r>
              <a:rPr sz="800" b="1" dirty="0">
                <a:latin typeface="Arial" panose="020B0604020202020204"/>
                <a:cs typeface="Arial" panose="020B0604020202020204"/>
              </a:rPr>
              <a:t>25</a:t>
            </a:r>
            <a:r>
              <a:rPr sz="800" b="1" spc="-15" dirty="0">
                <a:latin typeface="楷体" panose="02010609060101010101" charset="-122"/>
                <a:cs typeface="楷体" panose="02010609060101010101" charset="-122"/>
              </a:rPr>
              <a:t>： 啤酒行业主要上游原</a:t>
            </a:r>
            <a:r>
              <a:rPr sz="800" b="1" spc="-25" dirty="0">
                <a:latin typeface="楷体" panose="02010609060101010101" charset="-122"/>
                <a:cs typeface="楷体" panose="02010609060101010101" charset="-122"/>
              </a:rPr>
              <a:t>材</a:t>
            </a:r>
            <a:r>
              <a:rPr sz="800" b="1" spc="-25" dirty="0">
                <a:latin typeface="楷体" panose="02010609060101010101" charset="-122"/>
                <a:cs typeface="楷体" panose="02010609060101010101" charset="-122"/>
              </a:rPr>
              <a:t>料</a:t>
            </a:r>
            <a:r>
              <a:rPr sz="800" b="1" spc="-25" dirty="0">
                <a:latin typeface="楷体" panose="02010609060101010101" charset="-122"/>
                <a:cs typeface="楷体" panose="02010609060101010101" charset="-122"/>
              </a:rPr>
              <a:t>价格单月同比涨幅</a:t>
            </a:r>
            <a:endParaRPr sz="800">
              <a:latin typeface="楷体" panose="02010609060101010101" charset="-122"/>
              <a:cs typeface="楷体" panose="02010609060101010101" charset="-122"/>
            </a:endParaRPr>
          </a:p>
        </p:txBody>
      </p:sp>
      <p:sp>
        <p:nvSpPr>
          <p:cNvPr id="5" name="object 5"/>
          <p:cNvSpPr txBox="1"/>
          <p:nvPr/>
        </p:nvSpPr>
        <p:spPr>
          <a:xfrm>
            <a:off x="3868928" y="2841117"/>
            <a:ext cx="1819910" cy="146685"/>
          </a:xfrm>
          <a:prstGeom prst="rect">
            <a:avLst/>
          </a:prstGeom>
        </p:spPr>
        <p:txBody>
          <a:bodyPr vert="horz" wrap="square" lIns="0" tIns="11430" rIns="0" bIns="0" rtlCol="0">
            <a:spAutoFit/>
          </a:bodyPr>
          <a:lstStyle/>
          <a:p>
            <a:pPr marL="12700">
              <a:lnSpc>
                <a:spcPct val="100000"/>
              </a:lnSpc>
              <a:spcBef>
                <a:spcPts val="90"/>
              </a:spcBef>
            </a:pPr>
            <a:r>
              <a:rPr sz="800" b="1" dirty="0">
                <a:latin typeface="楷体" panose="02010609060101010101" charset="-122"/>
                <a:cs typeface="楷体" panose="02010609060101010101" charset="-122"/>
              </a:rPr>
              <a:t>图</a:t>
            </a:r>
            <a:r>
              <a:rPr sz="800" b="1" dirty="0">
                <a:latin typeface="楷体" panose="02010609060101010101" charset="-122"/>
                <a:cs typeface="楷体" panose="02010609060101010101" charset="-122"/>
              </a:rPr>
              <a:t>表</a:t>
            </a:r>
            <a:r>
              <a:rPr sz="800" b="1" dirty="0">
                <a:latin typeface="Arial" panose="020B0604020202020204"/>
                <a:cs typeface="Arial" panose="020B0604020202020204"/>
              </a:rPr>
              <a:t>26</a:t>
            </a:r>
            <a:r>
              <a:rPr sz="800" b="1" spc="-20" dirty="0">
                <a:latin typeface="楷体" panose="02010609060101010101" charset="-122"/>
                <a:cs typeface="楷体" panose="02010609060101010101" charset="-122"/>
              </a:rPr>
              <a:t>： 头部啤酒厂商销售费</a:t>
            </a:r>
            <a:r>
              <a:rPr sz="800" b="1" spc="-25" dirty="0">
                <a:latin typeface="楷体" panose="02010609060101010101" charset="-122"/>
                <a:cs typeface="楷体" panose="02010609060101010101" charset="-122"/>
              </a:rPr>
              <a:t>用</a:t>
            </a:r>
            <a:r>
              <a:rPr sz="800" b="1" spc="-25" dirty="0">
                <a:latin typeface="楷体" panose="02010609060101010101" charset="-122"/>
                <a:cs typeface="楷体" panose="02010609060101010101" charset="-122"/>
              </a:rPr>
              <a:t>率</a:t>
            </a:r>
            <a:r>
              <a:rPr sz="800" b="1" spc="-25" dirty="0">
                <a:latin typeface="楷体" panose="02010609060101010101" charset="-122"/>
                <a:cs typeface="楷体" panose="02010609060101010101" charset="-122"/>
              </a:rPr>
              <a:t>复盘</a:t>
            </a:r>
            <a:endParaRPr sz="800">
              <a:latin typeface="楷体" panose="02010609060101010101" charset="-122"/>
              <a:cs typeface="楷体" panose="02010609060101010101" charset="-122"/>
            </a:endParaRPr>
          </a:p>
        </p:txBody>
      </p:sp>
      <p:pic>
        <p:nvPicPr>
          <p:cNvPr id="6" name="object 6"/>
          <p:cNvPicPr/>
          <p:nvPr/>
        </p:nvPicPr>
        <p:blipFill>
          <a:blip r:embed="rId1" cstate="print"/>
          <a:stretch>
            <a:fillRect/>
          </a:stretch>
        </p:blipFill>
        <p:spPr>
          <a:xfrm>
            <a:off x="3881628" y="2984880"/>
            <a:ext cx="3146805" cy="6096"/>
          </a:xfrm>
          <a:prstGeom prst="rect">
            <a:avLst/>
          </a:prstGeom>
        </p:spPr>
      </p:pic>
      <p:sp>
        <p:nvSpPr>
          <p:cNvPr id="7" name="object 7"/>
          <p:cNvSpPr txBox="1"/>
          <p:nvPr/>
        </p:nvSpPr>
        <p:spPr>
          <a:xfrm>
            <a:off x="542340" y="4981447"/>
            <a:ext cx="1116965" cy="132080"/>
          </a:xfrm>
          <a:prstGeom prst="rect">
            <a:avLst/>
          </a:prstGeom>
        </p:spPr>
        <p:txBody>
          <a:bodyPr vert="horz" wrap="square" lIns="0" tIns="12065" rIns="0" bIns="0" rtlCol="0">
            <a:spAutoFit/>
          </a:bodyPr>
          <a:lstStyle/>
          <a:p>
            <a:pPr marL="12700">
              <a:lnSpc>
                <a:spcPct val="100000"/>
              </a:lnSpc>
              <a:spcBef>
                <a:spcPts val="95"/>
              </a:spcBef>
            </a:pPr>
            <a:r>
              <a:rPr sz="700" spc="-10" dirty="0">
                <a:solidFill>
                  <a:srgbClr val="7E7E7E"/>
                </a:solidFill>
                <a:latin typeface="楷体" panose="02010609060101010101" charset="-122"/>
                <a:cs typeface="楷体" panose="02010609060101010101" charset="-122"/>
              </a:rPr>
              <a:t>资</a:t>
            </a:r>
            <a:r>
              <a:rPr sz="700" spc="-10" dirty="0">
                <a:solidFill>
                  <a:srgbClr val="7E7E7E"/>
                </a:solidFill>
                <a:latin typeface="楷体" panose="02010609060101010101" charset="-122"/>
                <a:cs typeface="楷体" panose="02010609060101010101" charset="-122"/>
              </a:rPr>
              <a:t>料</a:t>
            </a:r>
            <a:r>
              <a:rPr sz="700" spc="-10" dirty="0">
                <a:solidFill>
                  <a:srgbClr val="7E7E7E"/>
                </a:solidFill>
                <a:latin typeface="楷体" panose="02010609060101010101" charset="-122"/>
                <a:cs typeface="楷体" panose="02010609060101010101" charset="-122"/>
              </a:rPr>
              <a:t>来源：</a:t>
            </a:r>
            <a:r>
              <a:rPr sz="700" spc="-10" dirty="0">
                <a:solidFill>
                  <a:srgbClr val="7E7E7E"/>
                </a:solidFill>
                <a:latin typeface="Arial" panose="020B0604020202020204"/>
                <a:cs typeface="Arial" panose="020B0604020202020204"/>
              </a:rPr>
              <a:t>Wind</a:t>
            </a:r>
            <a:r>
              <a:rPr sz="700" spc="-10" dirty="0">
                <a:solidFill>
                  <a:srgbClr val="7E7E7E"/>
                </a:solidFill>
                <a:latin typeface="楷体" panose="02010609060101010101" charset="-122"/>
                <a:cs typeface="楷体" panose="02010609060101010101" charset="-122"/>
              </a:rPr>
              <a:t>，</a:t>
            </a:r>
            <a:r>
              <a:rPr sz="700" spc="-10" dirty="0">
                <a:solidFill>
                  <a:srgbClr val="7E7E7E"/>
                </a:solidFill>
                <a:latin typeface="楷体" panose="02010609060101010101" charset="-122"/>
                <a:cs typeface="楷体" panose="02010609060101010101" charset="-122"/>
              </a:rPr>
              <a:t>华</a:t>
            </a:r>
            <a:r>
              <a:rPr sz="700" spc="-10" dirty="0">
                <a:solidFill>
                  <a:srgbClr val="7E7E7E"/>
                </a:solidFill>
                <a:latin typeface="楷体" panose="02010609060101010101" charset="-122"/>
                <a:cs typeface="楷体" panose="02010609060101010101" charset="-122"/>
              </a:rPr>
              <a:t>泰</a:t>
            </a:r>
            <a:r>
              <a:rPr sz="700" spc="-10" dirty="0">
                <a:solidFill>
                  <a:srgbClr val="7E7E7E"/>
                </a:solidFill>
                <a:latin typeface="楷体" panose="02010609060101010101" charset="-122"/>
                <a:cs typeface="楷体" panose="02010609060101010101" charset="-122"/>
              </a:rPr>
              <a:t>研</a:t>
            </a:r>
            <a:r>
              <a:rPr sz="700" spc="-50" dirty="0">
                <a:solidFill>
                  <a:srgbClr val="7E7E7E"/>
                </a:solidFill>
                <a:latin typeface="楷体" panose="02010609060101010101" charset="-122"/>
                <a:cs typeface="楷体" panose="02010609060101010101" charset="-122"/>
              </a:rPr>
              <a:t>究</a:t>
            </a:r>
            <a:endParaRPr sz="700">
              <a:latin typeface="楷体" panose="02010609060101010101" charset="-122"/>
              <a:cs typeface="楷体" panose="02010609060101010101" charset="-122"/>
            </a:endParaRPr>
          </a:p>
        </p:txBody>
      </p:sp>
      <p:sp>
        <p:nvSpPr>
          <p:cNvPr id="8" name="object 8"/>
          <p:cNvSpPr txBox="1"/>
          <p:nvPr/>
        </p:nvSpPr>
        <p:spPr>
          <a:xfrm>
            <a:off x="3868928" y="4981447"/>
            <a:ext cx="1116965" cy="132080"/>
          </a:xfrm>
          <a:prstGeom prst="rect">
            <a:avLst/>
          </a:prstGeom>
        </p:spPr>
        <p:txBody>
          <a:bodyPr vert="horz" wrap="square" lIns="0" tIns="12065" rIns="0" bIns="0" rtlCol="0">
            <a:spAutoFit/>
          </a:bodyPr>
          <a:lstStyle/>
          <a:p>
            <a:pPr marL="12700">
              <a:lnSpc>
                <a:spcPct val="100000"/>
              </a:lnSpc>
              <a:spcBef>
                <a:spcPts val="95"/>
              </a:spcBef>
            </a:pPr>
            <a:r>
              <a:rPr sz="700" spc="-10" dirty="0">
                <a:solidFill>
                  <a:srgbClr val="7E7E7E"/>
                </a:solidFill>
                <a:latin typeface="楷体" panose="02010609060101010101" charset="-122"/>
                <a:cs typeface="楷体" panose="02010609060101010101" charset="-122"/>
              </a:rPr>
              <a:t>资</a:t>
            </a:r>
            <a:r>
              <a:rPr sz="700" spc="-10" dirty="0">
                <a:solidFill>
                  <a:srgbClr val="7E7E7E"/>
                </a:solidFill>
                <a:latin typeface="楷体" panose="02010609060101010101" charset="-122"/>
                <a:cs typeface="楷体" panose="02010609060101010101" charset="-122"/>
              </a:rPr>
              <a:t>料</a:t>
            </a:r>
            <a:r>
              <a:rPr sz="700" spc="-10" dirty="0">
                <a:solidFill>
                  <a:srgbClr val="7E7E7E"/>
                </a:solidFill>
                <a:latin typeface="楷体" panose="02010609060101010101" charset="-122"/>
                <a:cs typeface="楷体" panose="02010609060101010101" charset="-122"/>
              </a:rPr>
              <a:t>来源：</a:t>
            </a:r>
            <a:r>
              <a:rPr sz="700" spc="-10" dirty="0">
                <a:solidFill>
                  <a:srgbClr val="7E7E7E"/>
                </a:solidFill>
                <a:latin typeface="Arial" panose="020B0604020202020204"/>
                <a:cs typeface="Arial" panose="020B0604020202020204"/>
              </a:rPr>
              <a:t>Wind</a:t>
            </a:r>
            <a:r>
              <a:rPr sz="700" spc="-10" dirty="0">
                <a:solidFill>
                  <a:srgbClr val="7E7E7E"/>
                </a:solidFill>
                <a:latin typeface="楷体" panose="02010609060101010101" charset="-122"/>
                <a:cs typeface="楷体" panose="02010609060101010101" charset="-122"/>
              </a:rPr>
              <a:t>，</a:t>
            </a:r>
            <a:r>
              <a:rPr sz="700" spc="-10" dirty="0">
                <a:solidFill>
                  <a:srgbClr val="7E7E7E"/>
                </a:solidFill>
                <a:latin typeface="楷体" panose="02010609060101010101" charset="-122"/>
                <a:cs typeface="楷体" panose="02010609060101010101" charset="-122"/>
              </a:rPr>
              <a:t>华</a:t>
            </a:r>
            <a:r>
              <a:rPr sz="700" spc="-10" dirty="0">
                <a:solidFill>
                  <a:srgbClr val="7E7E7E"/>
                </a:solidFill>
                <a:latin typeface="楷体" panose="02010609060101010101" charset="-122"/>
                <a:cs typeface="楷体" panose="02010609060101010101" charset="-122"/>
              </a:rPr>
              <a:t>泰</a:t>
            </a:r>
            <a:r>
              <a:rPr sz="700" spc="-10" dirty="0">
                <a:solidFill>
                  <a:srgbClr val="7E7E7E"/>
                </a:solidFill>
                <a:latin typeface="楷体" panose="02010609060101010101" charset="-122"/>
                <a:cs typeface="楷体" panose="02010609060101010101" charset="-122"/>
              </a:rPr>
              <a:t>研</a:t>
            </a:r>
            <a:r>
              <a:rPr sz="700" spc="-50" dirty="0">
                <a:solidFill>
                  <a:srgbClr val="7E7E7E"/>
                </a:solidFill>
                <a:latin typeface="楷体" panose="02010609060101010101" charset="-122"/>
                <a:cs typeface="楷体" panose="02010609060101010101" charset="-122"/>
              </a:rPr>
              <a:t>究</a:t>
            </a:r>
            <a:endParaRPr sz="700">
              <a:latin typeface="楷体" panose="02010609060101010101" charset="-122"/>
              <a:cs typeface="楷体" panose="02010609060101010101" charset="-122"/>
            </a:endParaRPr>
          </a:p>
        </p:txBody>
      </p:sp>
      <p:pic>
        <p:nvPicPr>
          <p:cNvPr id="9" name="object 9"/>
          <p:cNvPicPr/>
          <p:nvPr/>
        </p:nvPicPr>
        <p:blipFill>
          <a:blip r:embed="rId1" cstate="print"/>
          <a:stretch>
            <a:fillRect/>
          </a:stretch>
        </p:blipFill>
        <p:spPr>
          <a:xfrm>
            <a:off x="3881628" y="4972558"/>
            <a:ext cx="3146805" cy="6095"/>
          </a:xfrm>
          <a:prstGeom prst="rect">
            <a:avLst/>
          </a:prstGeom>
        </p:spPr>
      </p:pic>
      <p:sp>
        <p:nvSpPr>
          <p:cNvPr id="10" name="object 10"/>
          <p:cNvSpPr txBox="1"/>
          <p:nvPr/>
        </p:nvSpPr>
        <p:spPr>
          <a:xfrm>
            <a:off x="1999869" y="5307583"/>
            <a:ext cx="1819910" cy="146685"/>
          </a:xfrm>
          <a:prstGeom prst="rect">
            <a:avLst/>
          </a:prstGeom>
        </p:spPr>
        <p:txBody>
          <a:bodyPr vert="horz" wrap="square" lIns="0" tIns="11430" rIns="0" bIns="0" rtlCol="0">
            <a:spAutoFit/>
          </a:bodyPr>
          <a:lstStyle/>
          <a:p>
            <a:pPr marL="12700">
              <a:lnSpc>
                <a:spcPct val="100000"/>
              </a:lnSpc>
              <a:spcBef>
                <a:spcPts val="90"/>
              </a:spcBef>
            </a:pPr>
            <a:r>
              <a:rPr sz="800" b="1" dirty="0">
                <a:latin typeface="楷体" panose="02010609060101010101" charset="-122"/>
                <a:cs typeface="楷体" panose="02010609060101010101" charset="-122"/>
              </a:rPr>
              <a:t>图</a:t>
            </a:r>
            <a:r>
              <a:rPr sz="800" b="1" dirty="0">
                <a:latin typeface="楷体" panose="02010609060101010101" charset="-122"/>
                <a:cs typeface="楷体" panose="02010609060101010101" charset="-122"/>
              </a:rPr>
              <a:t>表</a:t>
            </a:r>
            <a:r>
              <a:rPr sz="800" b="1" dirty="0">
                <a:latin typeface="Arial" panose="020B0604020202020204"/>
                <a:cs typeface="Arial" panose="020B0604020202020204"/>
              </a:rPr>
              <a:t>27</a:t>
            </a:r>
            <a:r>
              <a:rPr sz="800" b="1" spc="-20" dirty="0">
                <a:latin typeface="楷体" panose="02010609060101010101" charset="-122"/>
                <a:cs typeface="楷体" panose="02010609060101010101" charset="-122"/>
              </a:rPr>
              <a:t>： 啤酒企业部分提价及</a:t>
            </a:r>
            <a:r>
              <a:rPr sz="800" b="1" spc="-25" dirty="0">
                <a:latin typeface="楷体" panose="02010609060101010101" charset="-122"/>
                <a:cs typeface="楷体" panose="02010609060101010101" charset="-122"/>
              </a:rPr>
              <a:t>锁</a:t>
            </a:r>
            <a:r>
              <a:rPr sz="800" b="1" spc="-25" dirty="0">
                <a:latin typeface="楷体" panose="02010609060101010101" charset="-122"/>
                <a:cs typeface="楷体" panose="02010609060101010101" charset="-122"/>
              </a:rPr>
              <a:t>价</a:t>
            </a:r>
            <a:r>
              <a:rPr sz="800" b="1" spc="-25" dirty="0">
                <a:latin typeface="楷体" panose="02010609060101010101" charset="-122"/>
                <a:cs typeface="楷体" panose="02010609060101010101" charset="-122"/>
              </a:rPr>
              <a:t>动作</a:t>
            </a:r>
            <a:endParaRPr sz="800">
              <a:latin typeface="楷体" panose="02010609060101010101" charset="-122"/>
              <a:cs typeface="楷体" panose="02010609060101010101" charset="-122"/>
            </a:endParaRPr>
          </a:p>
        </p:txBody>
      </p:sp>
      <p:pic>
        <p:nvPicPr>
          <p:cNvPr id="11" name="object 11"/>
          <p:cNvPicPr/>
          <p:nvPr/>
        </p:nvPicPr>
        <p:blipFill>
          <a:blip r:embed="rId2" cstate="print"/>
          <a:stretch>
            <a:fillRect/>
          </a:stretch>
        </p:blipFill>
        <p:spPr>
          <a:xfrm>
            <a:off x="2012569" y="5451347"/>
            <a:ext cx="5012816" cy="6096"/>
          </a:xfrm>
          <a:prstGeom prst="rect">
            <a:avLst/>
          </a:prstGeom>
        </p:spPr>
      </p:pic>
      <p:sp>
        <p:nvSpPr>
          <p:cNvPr id="12" name="object 12"/>
          <p:cNvSpPr txBox="1"/>
          <p:nvPr/>
        </p:nvSpPr>
        <p:spPr>
          <a:xfrm>
            <a:off x="1999869" y="5431942"/>
            <a:ext cx="768985" cy="482600"/>
          </a:xfrm>
          <a:prstGeom prst="rect">
            <a:avLst/>
          </a:prstGeom>
        </p:spPr>
        <p:txBody>
          <a:bodyPr vert="horz" wrap="square" lIns="0" tIns="58419" rIns="0" bIns="0" rtlCol="0">
            <a:spAutoFit/>
          </a:bodyPr>
          <a:lstStyle/>
          <a:p>
            <a:pPr marL="399415">
              <a:lnSpc>
                <a:spcPct val="100000"/>
              </a:lnSpc>
              <a:spcBef>
                <a:spcPts val="460"/>
              </a:spcBef>
            </a:pPr>
            <a:r>
              <a:rPr sz="700" b="1" dirty="0">
                <a:latin typeface="楷体" panose="02010609060101010101" charset="-122"/>
                <a:cs typeface="楷体" panose="02010609060101010101" charset="-122"/>
              </a:rPr>
              <a:t>公</a:t>
            </a:r>
            <a:r>
              <a:rPr sz="700" b="1" spc="-50" dirty="0">
                <a:latin typeface="楷体" panose="02010609060101010101" charset="-122"/>
                <a:cs typeface="楷体" panose="02010609060101010101" charset="-122"/>
              </a:rPr>
              <a:t>司</a:t>
            </a:r>
            <a:endParaRPr sz="700">
              <a:latin typeface="楷体" panose="02010609060101010101" charset="-122"/>
              <a:cs typeface="楷体" panose="02010609060101010101" charset="-122"/>
            </a:endParaRPr>
          </a:p>
          <a:p>
            <a:pPr marR="5080" algn="r">
              <a:lnSpc>
                <a:spcPct val="100000"/>
              </a:lnSpc>
              <a:spcBef>
                <a:spcPts val="360"/>
              </a:spcBef>
            </a:pPr>
            <a:r>
              <a:rPr sz="700" b="1" dirty="0">
                <a:latin typeface="楷体" panose="02010609060101010101" charset="-122"/>
                <a:cs typeface="楷体" panose="02010609060101010101" charset="-122"/>
              </a:rPr>
              <a:t>提</a:t>
            </a:r>
            <a:r>
              <a:rPr sz="700" b="1" spc="-10" dirty="0">
                <a:latin typeface="楷体" panose="02010609060101010101" charset="-122"/>
                <a:cs typeface="楷体" panose="02010609060101010101" charset="-122"/>
              </a:rPr>
              <a:t>价</a:t>
            </a:r>
            <a:r>
              <a:rPr sz="700" b="1" dirty="0">
                <a:latin typeface="楷体" panose="02010609060101010101" charset="-122"/>
                <a:cs typeface="楷体" panose="02010609060101010101" charset="-122"/>
              </a:rPr>
              <a:t>：</a:t>
            </a:r>
            <a:r>
              <a:rPr sz="700" b="1" spc="605" dirty="0">
                <a:latin typeface="楷体" panose="02010609060101010101" charset="-122"/>
                <a:cs typeface="楷体" panose="02010609060101010101" charset="-122"/>
              </a:rPr>
              <a:t> </a:t>
            </a:r>
            <a:r>
              <a:rPr sz="700" spc="-10" dirty="0">
                <a:latin typeface="楷体" panose="02010609060101010101" charset="-122"/>
                <a:cs typeface="楷体" panose="02010609060101010101" charset="-122"/>
              </a:rPr>
              <a:t>重</a:t>
            </a:r>
            <a:r>
              <a:rPr sz="700" spc="-10" dirty="0">
                <a:latin typeface="楷体" panose="02010609060101010101" charset="-122"/>
                <a:cs typeface="楷体" panose="02010609060101010101" charset="-122"/>
              </a:rPr>
              <a:t>庆</a:t>
            </a:r>
            <a:r>
              <a:rPr sz="700" spc="-25" dirty="0">
                <a:latin typeface="楷体" panose="02010609060101010101" charset="-122"/>
                <a:cs typeface="楷体" panose="02010609060101010101" charset="-122"/>
              </a:rPr>
              <a:t>啤酒</a:t>
            </a:r>
            <a:endParaRPr sz="700">
              <a:latin typeface="楷体" panose="02010609060101010101" charset="-122"/>
              <a:cs typeface="楷体" panose="02010609060101010101" charset="-122"/>
            </a:endParaRPr>
          </a:p>
          <a:p>
            <a:pPr marR="5080" algn="r">
              <a:lnSpc>
                <a:spcPct val="100000"/>
              </a:lnSpc>
              <a:spcBef>
                <a:spcPts val="360"/>
              </a:spcBef>
            </a:pPr>
            <a:r>
              <a:rPr sz="700" spc="-10" dirty="0">
                <a:latin typeface="楷体" panose="02010609060101010101" charset="-122"/>
                <a:cs typeface="楷体" panose="02010609060101010101" charset="-122"/>
              </a:rPr>
              <a:t>华</a:t>
            </a:r>
            <a:r>
              <a:rPr sz="700" spc="-10" dirty="0">
                <a:latin typeface="楷体" panose="02010609060101010101" charset="-122"/>
                <a:cs typeface="楷体" panose="02010609060101010101" charset="-122"/>
              </a:rPr>
              <a:t>润</a:t>
            </a:r>
            <a:r>
              <a:rPr sz="700" spc="-25" dirty="0">
                <a:latin typeface="楷体" panose="02010609060101010101" charset="-122"/>
                <a:cs typeface="楷体" panose="02010609060101010101" charset="-122"/>
              </a:rPr>
              <a:t>啤酒</a:t>
            </a:r>
            <a:endParaRPr sz="700">
              <a:latin typeface="楷体" panose="02010609060101010101" charset="-122"/>
              <a:cs typeface="楷体" panose="02010609060101010101" charset="-122"/>
            </a:endParaRPr>
          </a:p>
        </p:txBody>
      </p:sp>
      <p:sp>
        <p:nvSpPr>
          <p:cNvPr id="13" name="object 13"/>
          <p:cNvSpPr txBox="1"/>
          <p:nvPr/>
        </p:nvSpPr>
        <p:spPr>
          <a:xfrm>
            <a:off x="2386964" y="6088126"/>
            <a:ext cx="382270" cy="132080"/>
          </a:xfrm>
          <a:prstGeom prst="rect">
            <a:avLst/>
          </a:prstGeom>
        </p:spPr>
        <p:txBody>
          <a:bodyPr vert="horz" wrap="square" lIns="0" tIns="12065" rIns="0" bIns="0" rtlCol="0">
            <a:spAutoFit/>
          </a:bodyPr>
          <a:lstStyle/>
          <a:p>
            <a:pPr marL="12700">
              <a:lnSpc>
                <a:spcPct val="100000"/>
              </a:lnSpc>
              <a:spcBef>
                <a:spcPts val="95"/>
              </a:spcBef>
            </a:pPr>
            <a:r>
              <a:rPr sz="700" spc="-10" dirty="0">
                <a:latin typeface="楷体" panose="02010609060101010101" charset="-122"/>
                <a:cs typeface="楷体" panose="02010609060101010101" charset="-122"/>
              </a:rPr>
              <a:t>百</a:t>
            </a:r>
            <a:r>
              <a:rPr sz="700" spc="-10" dirty="0">
                <a:latin typeface="楷体" panose="02010609060101010101" charset="-122"/>
                <a:cs typeface="楷体" panose="02010609060101010101" charset="-122"/>
              </a:rPr>
              <a:t>威</a:t>
            </a:r>
            <a:r>
              <a:rPr sz="700" spc="-25" dirty="0">
                <a:latin typeface="楷体" panose="02010609060101010101" charset="-122"/>
                <a:cs typeface="楷体" panose="02010609060101010101" charset="-122"/>
              </a:rPr>
              <a:t>亚太</a:t>
            </a:r>
            <a:endParaRPr sz="700">
              <a:latin typeface="楷体" panose="02010609060101010101" charset="-122"/>
              <a:cs typeface="楷体" panose="02010609060101010101" charset="-122"/>
            </a:endParaRPr>
          </a:p>
        </p:txBody>
      </p:sp>
      <p:sp>
        <p:nvSpPr>
          <p:cNvPr id="14" name="object 14"/>
          <p:cNvSpPr txBox="1"/>
          <p:nvPr/>
        </p:nvSpPr>
        <p:spPr>
          <a:xfrm>
            <a:off x="2844545" y="5431942"/>
            <a:ext cx="4190365" cy="788035"/>
          </a:xfrm>
          <a:prstGeom prst="rect">
            <a:avLst/>
          </a:prstGeom>
        </p:spPr>
        <p:txBody>
          <a:bodyPr vert="horz" wrap="square" lIns="0" tIns="58419" rIns="0" bIns="0" rtlCol="0">
            <a:spAutoFit/>
          </a:bodyPr>
          <a:lstStyle/>
          <a:p>
            <a:pPr marL="12700">
              <a:lnSpc>
                <a:spcPct val="100000"/>
              </a:lnSpc>
              <a:spcBef>
                <a:spcPts val="460"/>
              </a:spcBef>
            </a:pPr>
            <a:r>
              <a:rPr sz="700" b="1" dirty="0">
                <a:latin typeface="楷体" panose="02010609060101010101" charset="-122"/>
                <a:cs typeface="楷体" panose="02010609060101010101" charset="-122"/>
              </a:rPr>
              <a:t>具</a:t>
            </a:r>
            <a:r>
              <a:rPr sz="700" b="1" spc="-10" dirty="0">
                <a:latin typeface="楷体" panose="02010609060101010101" charset="-122"/>
                <a:cs typeface="楷体" panose="02010609060101010101" charset="-122"/>
              </a:rPr>
              <a:t>体</a:t>
            </a:r>
            <a:r>
              <a:rPr sz="700" b="1" spc="-10" dirty="0">
                <a:latin typeface="楷体" panose="02010609060101010101" charset="-122"/>
                <a:cs typeface="楷体" panose="02010609060101010101" charset="-122"/>
              </a:rPr>
              <a:t>内</a:t>
            </a:r>
            <a:r>
              <a:rPr sz="700" b="1" spc="-50" dirty="0">
                <a:latin typeface="楷体" panose="02010609060101010101" charset="-122"/>
                <a:cs typeface="楷体" panose="02010609060101010101" charset="-122"/>
              </a:rPr>
              <a:t>容</a:t>
            </a:r>
            <a:endParaRPr sz="700">
              <a:latin typeface="楷体" panose="02010609060101010101" charset="-122"/>
              <a:cs typeface="楷体" panose="02010609060101010101" charset="-122"/>
            </a:endParaRPr>
          </a:p>
          <a:p>
            <a:pPr marL="12700">
              <a:lnSpc>
                <a:spcPct val="100000"/>
              </a:lnSpc>
              <a:spcBef>
                <a:spcPts val="360"/>
              </a:spcBef>
            </a:pPr>
            <a:r>
              <a:rPr sz="700" spc="-50" dirty="0">
                <a:latin typeface="楷体" panose="02010609060101010101" charset="-122"/>
                <a:cs typeface="楷体" panose="02010609060101010101" charset="-122"/>
              </a:rPr>
              <a:t>公司 </a:t>
            </a:r>
            <a:r>
              <a:rPr sz="700" dirty="0">
                <a:latin typeface="Arial" panose="020B0604020202020204"/>
                <a:cs typeface="Arial" panose="020B0604020202020204"/>
              </a:rPr>
              <a:t>21</a:t>
            </a:r>
            <a:r>
              <a:rPr sz="700" spc="-5" dirty="0">
                <a:latin typeface="Arial" panose="020B0604020202020204"/>
                <a:cs typeface="Arial" panose="020B0604020202020204"/>
              </a:rPr>
              <a:t> </a:t>
            </a:r>
            <a:r>
              <a:rPr sz="700" spc="-75" dirty="0">
                <a:latin typeface="楷体" panose="02010609060101010101" charset="-122"/>
                <a:cs typeface="楷体" panose="02010609060101010101" charset="-122"/>
              </a:rPr>
              <a:t>年 </a:t>
            </a:r>
            <a:r>
              <a:rPr sz="700" spc="-10" dirty="0">
                <a:latin typeface="Arial" panose="020B0604020202020204"/>
                <a:cs typeface="Arial" panose="020B0604020202020204"/>
              </a:rPr>
              <a:t>9</a:t>
            </a:r>
            <a:r>
              <a:rPr sz="700" spc="-35" dirty="0">
                <a:latin typeface="Arial" panose="020B0604020202020204"/>
                <a:cs typeface="Arial" panose="020B0604020202020204"/>
              </a:rPr>
              <a:t> </a:t>
            </a:r>
            <a:r>
              <a:rPr sz="700" dirty="0">
                <a:latin typeface="楷体" panose="02010609060101010101" charset="-122"/>
                <a:cs typeface="楷体" panose="02010609060101010101" charset="-122"/>
              </a:rPr>
              <a:t>月</a:t>
            </a:r>
            <a:r>
              <a:rPr sz="700" spc="-10" dirty="0">
                <a:latin typeface="楷体" panose="02010609060101010101" charset="-122"/>
                <a:cs typeface="楷体" panose="02010609060101010101" charset="-122"/>
              </a:rPr>
              <a:t>起</a:t>
            </a:r>
            <a:r>
              <a:rPr sz="700" spc="-10" dirty="0">
                <a:latin typeface="楷体" panose="02010609060101010101" charset="-122"/>
                <a:cs typeface="楷体" panose="02010609060101010101" charset="-122"/>
              </a:rPr>
              <a:t>对</a:t>
            </a:r>
            <a:r>
              <a:rPr sz="700" spc="-10" dirty="0">
                <a:latin typeface="楷体" panose="02010609060101010101" charset="-122"/>
                <a:cs typeface="楷体" panose="02010609060101010101" charset="-122"/>
              </a:rPr>
              <a:t>疆</a:t>
            </a:r>
            <a:r>
              <a:rPr sz="700" spc="-10" dirty="0">
                <a:latin typeface="楷体" panose="02010609060101010101" charset="-122"/>
                <a:cs typeface="楷体" panose="02010609060101010101" charset="-122"/>
              </a:rPr>
              <a:t>内</a:t>
            </a:r>
            <a:r>
              <a:rPr sz="700" spc="-10" dirty="0">
                <a:latin typeface="楷体" panose="02010609060101010101" charset="-122"/>
                <a:cs typeface="楷体" panose="02010609060101010101" charset="-122"/>
              </a:rPr>
              <a:t>外</a:t>
            </a:r>
            <a:r>
              <a:rPr sz="700" dirty="0">
                <a:latin typeface="楷体" panose="02010609060101010101" charset="-122"/>
                <a:cs typeface="楷体" panose="02010609060101010101" charset="-122"/>
              </a:rPr>
              <a:t>部</a:t>
            </a:r>
            <a:r>
              <a:rPr sz="700" spc="-10" dirty="0">
                <a:latin typeface="楷体" panose="02010609060101010101" charset="-122"/>
                <a:cs typeface="楷体" panose="02010609060101010101" charset="-122"/>
              </a:rPr>
              <a:t>分</a:t>
            </a:r>
            <a:r>
              <a:rPr sz="700" spc="-10" dirty="0">
                <a:latin typeface="楷体" panose="02010609060101010101" charset="-122"/>
                <a:cs typeface="楷体" panose="02010609060101010101" charset="-122"/>
              </a:rPr>
              <a:t>产</a:t>
            </a:r>
            <a:r>
              <a:rPr sz="700" spc="-10" dirty="0">
                <a:latin typeface="楷体" panose="02010609060101010101" charset="-122"/>
                <a:cs typeface="楷体" panose="02010609060101010101" charset="-122"/>
              </a:rPr>
              <a:t>品</a:t>
            </a:r>
            <a:r>
              <a:rPr sz="700" spc="-10" dirty="0">
                <a:latin typeface="楷体" panose="02010609060101010101" charset="-122"/>
                <a:cs typeface="楷体" panose="02010609060101010101" charset="-122"/>
              </a:rPr>
              <a:t>进</a:t>
            </a:r>
            <a:r>
              <a:rPr sz="700" spc="-10" dirty="0">
                <a:latin typeface="楷体" panose="02010609060101010101" charset="-122"/>
                <a:cs typeface="楷体" panose="02010609060101010101" charset="-122"/>
              </a:rPr>
              <a:t>行</a:t>
            </a:r>
            <a:r>
              <a:rPr sz="700" dirty="0">
                <a:latin typeface="楷体" panose="02010609060101010101" charset="-122"/>
                <a:cs typeface="楷体" panose="02010609060101010101" charset="-122"/>
              </a:rPr>
              <a:t>提</a:t>
            </a:r>
            <a:r>
              <a:rPr sz="700" spc="-10" dirty="0">
                <a:latin typeface="楷体" panose="02010609060101010101" charset="-122"/>
                <a:cs typeface="楷体" panose="02010609060101010101" charset="-122"/>
              </a:rPr>
              <a:t>价</a:t>
            </a:r>
            <a:r>
              <a:rPr sz="700" spc="-10" dirty="0">
                <a:latin typeface="楷体" panose="02010609060101010101" charset="-122"/>
                <a:cs typeface="楷体" panose="02010609060101010101" charset="-122"/>
              </a:rPr>
              <a:t>，</a:t>
            </a:r>
            <a:r>
              <a:rPr sz="700" spc="-10" dirty="0">
                <a:latin typeface="楷体" panose="02010609060101010101" charset="-122"/>
                <a:cs typeface="楷体" panose="02010609060101010101" charset="-122"/>
              </a:rPr>
              <a:t>提</a:t>
            </a:r>
            <a:r>
              <a:rPr sz="700" spc="-10" dirty="0">
                <a:latin typeface="楷体" panose="02010609060101010101" charset="-122"/>
                <a:cs typeface="楷体" panose="02010609060101010101" charset="-122"/>
              </a:rPr>
              <a:t>价</a:t>
            </a:r>
            <a:r>
              <a:rPr sz="700" spc="-45" dirty="0">
                <a:latin typeface="楷体" panose="02010609060101010101" charset="-122"/>
                <a:cs typeface="楷体" panose="02010609060101010101" charset="-122"/>
              </a:rPr>
              <a:t>幅度 </a:t>
            </a:r>
            <a:r>
              <a:rPr sz="700" spc="-10" dirty="0">
                <a:latin typeface="Arial" panose="020B0604020202020204"/>
                <a:cs typeface="Arial" panose="020B0604020202020204"/>
              </a:rPr>
              <a:t>4%-8%</a:t>
            </a:r>
            <a:r>
              <a:rPr sz="700" spc="-10" dirty="0">
                <a:latin typeface="楷体" panose="02010609060101010101" charset="-122"/>
                <a:cs typeface="楷体" panose="02010609060101010101" charset="-122"/>
              </a:rPr>
              <a:t>，</a:t>
            </a:r>
            <a:r>
              <a:rPr sz="700" spc="-10" dirty="0">
                <a:latin typeface="Arial" panose="020B0604020202020204"/>
                <a:cs typeface="Arial" panose="020B0604020202020204"/>
              </a:rPr>
              <a:t>22 </a:t>
            </a:r>
            <a:r>
              <a:rPr sz="700" spc="-70" dirty="0">
                <a:latin typeface="楷体" panose="02010609060101010101" charset="-122"/>
                <a:cs typeface="楷体" panose="02010609060101010101" charset="-122"/>
              </a:rPr>
              <a:t>年 </a:t>
            </a:r>
            <a:r>
              <a:rPr sz="700" dirty="0">
                <a:latin typeface="Arial" panose="020B0604020202020204"/>
                <a:cs typeface="Arial" panose="020B0604020202020204"/>
              </a:rPr>
              <a:t>2</a:t>
            </a:r>
            <a:r>
              <a:rPr sz="700" spc="-10" dirty="0">
                <a:latin typeface="Arial" panose="020B0604020202020204"/>
                <a:cs typeface="Arial" panose="020B0604020202020204"/>
              </a:rPr>
              <a:t> </a:t>
            </a:r>
            <a:r>
              <a:rPr sz="700" spc="-10" dirty="0">
                <a:latin typeface="楷体" panose="02010609060101010101" charset="-122"/>
                <a:cs typeface="楷体" panose="02010609060101010101" charset="-122"/>
              </a:rPr>
              <a:t>月</a:t>
            </a:r>
            <a:r>
              <a:rPr sz="700" spc="-10" dirty="0">
                <a:latin typeface="楷体" panose="02010609060101010101" charset="-122"/>
                <a:cs typeface="楷体" panose="02010609060101010101" charset="-122"/>
              </a:rPr>
              <a:t>起</a:t>
            </a:r>
            <a:r>
              <a:rPr sz="700" spc="-10" dirty="0">
                <a:latin typeface="楷体" panose="02010609060101010101" charset="-122"/>
                <a:cs typeface="楷体" panose="02010609060101010101" charset="-122"/>
              </a:rPr>
              <a:t>逐</a:t>
            </a:r>
            <a:r>
              <a:rPr sz="700" spc="-10" dirty="0">
                <a:latin typeface="楷体" panose="02010609060101010101" charset="-122"/>
                <a:cs typeface="楷体" panose="02010609060101010101" charset="-122"/>
              </a:rPr>
              <a:t>步</a:t>
            </a:r>
            <a:r>
              <a:rPr sz="700" dirty="0">
                <a:latin typeface="楷体" panose="02010609060101010101" charset="-122"/>
                <a:cs typeface="楷体" panose="02010609060101010101" charset="-122"/>
              </a:rPr>
              <a:t>对</a:t>
            </a:r>
            <a:r>
              <a:rPr sz="700" spc="-10" dirty="0">
                <a:latin typeface="楷体" panose="02010609060101010101" charset="-122"/>
                <a:cs typeface="楷体" panose="02010609060101010101" charset="-122"/>
              </a:rPr>
              <a:t>疆</a:t>
            </a:r>
            <a:r>
              <a:rPr sz="700" spc="-10" dirty="0">
                <a:latin typeface="楷体" panose="02010609060101010101" charset="-122"/>
                <a:cs typeface="楷体" panose="02010609060101010101" charset="-122"/>
              </a:rPr>
              <a:t>外</a:t>
            </a:r>
            <a:r>
              <a:rPr sz="700" spc="-10" dirty="0">
                <a:latin typeface="楷体" panose="02010609060101010101" charset="-122"/>
                <a:cs typeface="楷体" panose="02010609060101010101" charset="-122"/>
              </a:rPr>
              <a:t>乌</a:t>
            </a:r>
            <a:r>
              <a:rPr sz="700" spc="-10" dirty="0">
                <a:latin typeface="楷体" panose="02010609060101010101" charset="-122"/>
                <a:cs typeface="楷体" panose="02010609060101010101" charset="-122"/>
              </a:rPr>
              <a:t>苏</a:t>
            </a:r>
            <a:r>
              <a:rPr sz="700" spc="-10" dirty="0">
                <a:latin typeface="楷体" panose="02010609060101010101" charset="-122"/>
                <a:cs typeface="楷体" panose="02010609060101010101" charset="-122"/>
              </a:rPr>
              <a:t>提</a:t>
            </a:r>
            <a:r>
              <a:rPr sz="700" spc="-25" dirty="0">
                <a:latin typeface="楷体" panose="02010609060101010101" charset="-122"/>
                <a:cs typeface="楷体" panose="02010609060101010101" charset="-122"/>
              </a:rPr>
              <a:t>价。</a:t>
            </a:r>
            <a:endParaRPr sz="700">
              <a:latin typeface="楷体" panose="02010609060101010101" charset="-122"/>
              <a:cs typeface="楷体" panose="02010609060101010101" charset="-122"/>
            </a:endParaRPr>
          </a:p>
          <a:p>
            <a:pPr marL="12700" marR="5080">
              <a:lnSpc>
                <a:spcPct val="143000"/>
              </a:lnSpc>
            </a:pPr>
            <a:r>
              <a:rPr sz="700" dirty="0">
                <a:latin typeface="Arial" panose="020B0604020202020204"/>
                <a:cs typeface="Arial" panose="020B0604020202020204"/>
              </a:rPr>
              <a:t>21</a:t>
            </a:r>
            <a:r>
              <a:rPr sz="700" spc="-10" dirty="0">
                <a:latin typeface="Arial" panose="020B0604020202020204"/>
                <a:cs typeface="Arial" panose="020B0604020202020204"/>
              </a:rPr>
              <a:t> </a:t>
            </a:r>
            <a:r>
              <a:rPr sz="700" spc="-75" dirty="0">
                <a:latin typeface="楷体" panose="02010609060101010101" charset="-122"/>
                <a:cs typeface="楷体" panose="02010609060101010101" charset="-122"/>
              </a:rPr>
              <a:t>年 </a:t>
            </a:r>
            <a:r>
              <a:rPr sz="700" dirty="0">
                <a:latin typeface="Arial" panose="020B0604020202020204"/>
                <a:cs typeface="Arial" panose="020B0604020202020204"/>
              </a:rPr>
              <a:t>9</a:t>
            </a:r>
            <a:r>
              <a:rPr sz="700" spc="-10" dirty="0">
                <a:latin typeface="Arial" panose="020B0604020202020204"/>
                <a:cs typeface="Arial" panose="020B0604020202020204"/>
              </a:rPr>
              <a:t> </a:t>
            </a:r>
            <a:r>
              <a:rPr sz="700" dirty="0">
                <a:latin typeface="楷体" panose="02010609060101010101" charset="-122"/>
                <a:cs typeface="楷体" panose="02010609060101010101" charset="-122"/>
              </a:rPr>
              <a:t>月</a:t>
            </a:r>
            <a:r>
              <a:rPr sz="700" spc="-10" dirty="0">
                <a:latin typeface="楷体" panose="02010609060101010101" charset="-122"/>
                <a:cs typeface="楷体" panose="02010609060101010101" charset="-122"/>
              </a:rPr>
              <a:t>起</a:t>
            </a:r>
            <a:r>
              <a:rPr sz="700" spc="-10" dirty="0">
                <a:latin typeface="楷体" panose="02010609060101010101" charset="-122"/>
                <a:cs typeface="楷体" panose="02010609060101010101" charset="-122"/>
              </a:rPr>
              <a:t>对</a:t>
            </a:r>
            <a:r>
              <a:rPr sz="700" spc="-10" dirty="0">
                <a:latin typeface="楷体" panose="02010609060101010101" charset="-122"/>
                <a:cs typeface="楷体" panose="02010609060101010101" charset="-122"/>
              </a:rPr>
              <a:t>勇</a:t>
            </a:r>
            <a:r>
              <a:rPr sz="700" dirty="0">
                <a:latin typeface="楷体" panose="02010609060101010101" charset="-122"/>
                <a:cs typeface="楷体" panose="02010609060101010101" charset="-122"/>
              </a:rPr>
              <a:t>闯</a:t>
            </a:r>
            <a:r>
              <a:rPr sz="700" spc="-10" dirty="0">
                <a:latin typeface="楷体" panose="02010609060101010101" charset="-122"/>
                <a:cs typeface="楷体" panose="02010609060101010101" charset="-122"/>
              </a:rPr>
              <a:t>天</a:t>
            </a:r>
            <a:r>
              <a:rPr sz="700" spc="-10" dirty="0">
                <a:latin typeface="楷体" panose="02010609060101010101" charset="-122"/>
                <a:cs typeface="楷体" panose="02010609060101010101" charset="-122"/>
              </a:rPr>
              <a:t>涯</a:t>
            </a:r>
            <a:r>
              <a:rPr sz="700" spc="-10" dirty="0">
                <a:latin typeface="楷体" panose="02010609060101010101" charset="-122"/>
                <a:cs typeface="楷体" panose="02010609060101010101" charset="-122"/>
              </a:rPr>
              <a:t>出</a:t>
            </a:r>
            <a:r>
              <a:rPr sz="700" spc="-10" dirty="0">
                <a:latin typeface="楷体" panose="02010609060101010101" charset="-122"/>
                <a:cs typeface="楷体" panose="02010609060101010101" charset="-122"/>
              </a:rPr>
              <a:t>厂</a:t>
            </a:r>
            <a:r>
              <a:rPr sz="700" spc="-10" dirty="0">
                <a:latin typeface="楷体" panose="02010609060101010101" charset="-122"/>
                <a:cs typeface="楷体" panose="02010609060101010101" charset="-122"/>
              </a:rPr>
              <a:t>箱</a:t>
            </a:r>
            <a:r>
              <a:rPr sz="700" dirty="0">
                <a:latin typeface="楷体" panose="02010609060101010101" charset="-122"/>
                <a:cs typeface="楷体" panose="02010609060101010101" charset="-122"/>
              </a:rPr>
              <a:t>价</a:t>
            </a:r>
            <a:r>
              <a:rPr sz="700" spc="-10" dirty="0">
                <a:latin typeface="楷体" panose="02010609060101010101" charset="-122"/>
                <a:cs typeface="楷体" panose="02010609060101010101" charset="-122"/>
              </a:rPr>
              <a:t>提</a:t>
            </a:r>
            <a:r>
              <a:rPr sz="700" spc="-10" dirty="0">
                <a:latin typeface="楷体" panose="02010609060101010101" charset="-122"/>
                <a:cs typeface="楷体" panose="02010609060101010101" charset="-122"/>
              </a:rPr>
              <a:t>升</a:t>
            </a:r>
            <a:r>
              <a:rPr sz="700" spc="-135" dirty="0">
                <a:latin typeface="楷体" panose="02010609060101010101" charset="-122"/>
                <a:cs typeface="楷体" panose="02010609060101010101" charset="-122"/>
              </a:rPr>
              <a:t> </a:t>
            </a:r>
            <a:r>
              <a:rPr sz="700" dirty="0">
                <a:latin typeface="Arial" panose="020B0604020202020204"/>
                <a:cs typeface="Arial" panose="020B0604020202020204"/>
              </a:rPr>
              <a:t>3</a:t>
            </a:r>
            <a:r>
              <a:rPr sz="700" spc="-10" dirty="0">
                <a:latin typeface="Arial" panose="020B0604020202020204"/>
                <a:cs typeface="Arial" panose="020B0604020202020204"/>
              </a:rPr>
              <a:t> </a:t>
            </a:r>
            <a:r>
              <a:rPr sz="700" spc="-10" dirty="0">
                <a:latin typeface="楷体" panose="02010609060101010101" charset="-122"/>
                <a:cs typeface="楷体" panose="02010609060101010101" charset="-122"/>
              </a:rPr>
              <a:t>元</a:t>
            </a:r>
            <a:r>
              <a:rPr sz="700" spc="-10" dirty="0">
                <a:latin typeface="楷体" panose="02010609060101010101" charset="-122"/>
                <a:cs typeface="楷体" panose="02010609060101010101" charset="-122"/>
              </a:rPr>
              <a:t>左</a:t>
            </a:r>
            <a:r>
              <a:rPr sz="700" spc="-10" dirty="0">
                <a:latin typeface="楷体" panose="02010609060101010101" charset="-122"/>
                <a:cs typeface="楷体" panose="02010609060101010101" charset="-122"/>
              </a:rPr>
              <a:t>右</a:t>
            </a:r>
            <a:r>
              <a:rPr sz="700" spc="-20" dirty="0">
                <a:latin typeface="楷体" panose="02010609060101010101" charset="-122"/>
                <a:cs typeface="楷体" panose="02010609060101010101" charset="-122"/>
              </a:rPr>
              <a:t>，提价</a:t>
            </a:r>
            <a:r>
              <a:rPr sz="700" spc="-10" dirty="0">
                <a:latin typeface="楷体" panose="02010609060101010101" charset="-122"/>
                <a:cs typeface="楷体" panose="02010609060101010101" charset="-122"/>
              </a:rPr>
              <a:t>幅</a:t>
            </a:r>
            <a:r>
              <a:rPr sz="700" spc="-10" dirty="0">
                <a:latin typeface="楷体" panose="02010609060101010101" charset="-122"/>
                <a:cs typeface="楷体" panose="02010609060101010101" charset="-122"/>
              </a:rPr>
              <a:t>度</a:t>
            </a:r>
            <a:r>
              <a:rPr sz="700" spc="-10" dirty="0">
                <a:latin typeface="楷体" panose="02010609060101010101" charset="-122"/>
                <a:cs typeface="楷体" panose="02010609060101010101" charset="-122"/>
              </a:rPr>
              <a:t>约</a:t>
            </a:r>
            <a:r>
              <a:rPr sz="700" spc="-130" dirty="0">
                <a:latin typeface="楷体" panose="02010609060101010101" charset="-122"/>
                <a:cs typeface="楷体" panose="02010609060101010101" charset="-122"/>
              </a:rPr>
              <a:t> </a:t>
            </a:r>
            <a:r>
              <a:rPr sz="700" spc="-20" dirty="0">
                <a:latin typeface="Arial" panose="020B0604020202020204"/>
                <a:cs typeface="Arial" panose="020B0604020202020204"/>
              </a:rPr>
              <a:t>10%</a:t>
            </a:r>
            <a:r>
              <a:rPr sz="700" spc="-20" dirty="0">
                <a:latin typeface="楷体" panose="02010609060101010101" charset="-122"/>
                <a:cs typeface="楷体" panose="02010609060101010101" charset="-122"/>
              </a:rPr>
              <a:t>，终端价单</a:t>
            </a:r>
            <a:r>
              <a:rPr sz="700" spc="-10" dirty="0">
                <a:latin typeface="楷体" panose="02010609060101010101" charset="-122"/>
                <a:cs typeface="楷体" panose="02010609060101010101" charset="-122"/>
              </a:rPr>
              <a:t>瓶</a:t>
            </a:r>
            <a:r>
              <a:rPr sz="700" spc="-10" dirty="0">
                <a:latin typeface="楷体" panose="02010609060101010101" charset="-122"/>
                <a:cs typeface="楷体" panose="02010609060101010101" charset="-122"/>
              </a:rPr>
              <a:t>涨</a:t>
            </a:r>
            <a:r>
              <a:rPr sz="700" spc="-135" dirty="0">
                <a:latin typeface="楷体" panose="02010609060101010101" charset="-122"/>
                <a:cs typeface="楷体" panose="02010609060101010101" charset="-122"/>
              </a:rPr>
              <a:t> </a:t>
            </a:r>
            <a:r>
              <a:rPr sz="700" dirty="0">
                <a:latin typeface="Arial" panose="020B0604020202020204"/>
                <a:cs typeface="Arial" panose="020B0604020202020204"/>
              </a:rPr>
              <a:t>1</a:t>
            </a:r>
            <a:r>
              <a:rPr sz="700" spc="-10" dirty="0">
                <a:latin typeface="Arial" panose="020B0604020202020204"/>
                <a:cs typeface="Arial" panose="020B0604020202020204"/>
              </a:rPr>
              <a:t> </a:t>
            </a:r>
            <a:r>
              <a:rPr sz="700" spc="-10" dirty="0">
                <a:latin typeface="楷体" panose="02010609060101010101" charset="-122"/>
                <a:cs typeface="楷体" panose="02010609060101010101" charset="-122"/>
              </a:rPr>
              <a:t>元</a:t>
            </a:r>
            <a:r>
              <a:rPr sz="700" spc="-10" dirty="0">
                <a:latin typeface="楷体" panose="02010609060101010101" charset="-122"/>
                <a:cs typeface="楷体" panose="02010609060101010101" charset="-122"/>
              </a:rPr>
              <a:t>，</a:t>
            </a:r>
            <a:r>
              <a:rPr sz="700" spc="-10" dirty="0">
                <a:latin typeface="Arial" panose="020B0604020202020204"/>
                <a:cs typeface="Arial" panose="020B0604020202020204"/>
              </a:rPr>
              <a:t>2021.9.1</a:t>
            </a:r>
            <a:r>
              <a:rPr sz="700" spc="-15" dirty="0">
                <a:latin typeface="Arial" panose="020B0604020202020204"/>
                <a:cs typeface="Arial" panose="020B0604020202020204"/>
              </a:rPr>
              <a:t> </a:t>
            </a:r>
            <a:r>
              <a:rPr sz="700" dirty="0">
                <a:latin typeface="楷体" panose="02010609060101010101" charset="-122"/>
                <a:cs typeface="楷体" panose="02010609060101010101" charset="-122"/>
              </a:rPr>
              <a:t>日起</a:t>
            </a:r>
            <a:r>
              <a:rPr sz="700" spc="-10" dirty="0">
                <a:latin typeface="楷体" panose="02010609060101010101" charset="-122"/>
                <a:cs typeface="楷体" panose="02010609060101010101" charset="-122"/>
              </a:rPr>
              <a:t>全</a:t>
            </a:r>
            <a:r>
              <a:rPr sz="700" spc="-50" dirty="0">
                <a:latin typeface="楷体" panose="02010609060101010101" charset="-122"/>
                <a:cs typeface="楷体" panose="02010609060101010101" charset="-122"/>
              </a:rPr>
              <a:t>国</a:t>
            </a:r>
            <a:r>
              <a:rPr sz="700" spc="-10" dirty="0">
                <a:latin typeface="楷体" panose="02010609060101010101" charset="-122"/>
                <a:cs typeface="楷体" panose="02010609060101010101" charset="-122"/>
              </a:rPr>
              <a:t>执</a:t>
            </a:r>
            <a:r>
              <a:rPr sz="700" spc="-10" dirty="0">
                <a:latin typeface="楷体" panose="02010609060101010101" charset="-122"/>
                <a:cs typeface="楷体" panose="02010609060101010101" charset="-122"/>
              </a:rPr>
              <a:t>行</a:t>
            </a:r>
            <a:r>
              <a:rPr sz="700" spc="-50" dirty="0">
                <a:latin typeface="楷体" panose="02010609060101010101" charset="-122"/>
                <a:cs typeface="楷体" panose="02010609060101010101" charset="-122"/>
              </a:rPr>
              <a:t>。</a:t>
            </a:r>
            <a:endParaRPr sz="700">
              <a:latin typeface="楷体" panose="02010609060101010101" charset="-122"/>
              <a:cs typeface="楷体" panose="02010609060101010101" charset="-122"/>
            </a:endParaRPr>
          </a:p>
          <a:p>
            <a:pPr marL="12700">
              <a:lnSpc>
                <a:spcPct val="100000"/>
              </a:lnSpc>
              <a:spcBef>
                <a:spcPts val="360"/>
              </a:spcBef>
            </a:pPr>
            <a:r>
              <a:rPr sz="700" spc="-10" dirty="0">
                <a:latin typeface="楷体" panose="02010609060101010101" charset="-122"/>
                <a:cs typeface="楷体" panose="02010609060101010101" charset="-122"/>
              </a:rPr>
              <a:t>公</a:t>
            </a:r>
            <a:r>
              <a:rPr sz="700" spc="-10" dirty="0">
                <a:latin typeface="楷体" panose="02010609060101010101" charset="-122"/>
                <a:cs typeface="楷体" panose="02010609060101010101" charset="-122"/>
              </a:rPr>
              <a:t>司</a:t>
            </a:r>
            <a:r>
              <a:rPr sz="700" spc="-55" dirty="0">
                <a:latin typeface="楷体" panose="02010609060101010101" charset="-122"/>
                <a:cs typeface="楷体" panose="02010609060101010101" charset="-122"/>
              </a:rPr>
              <a:t>预计 </a:t>
            </a:r>
            <a:r>
              <a:rPr sz="700" dirty="0">
                <a:latin typeface="Arial" panose="020B0604020202020204"/>
                <a:cs typeface="Arial" panose="020B0604020202020204"/>
              </a:rPr>
              <a:t>21</a:t>
            </a:r>
            <a:r>
              <a:rPr sz="700" spc="-10" dirty="0">
                <a:latin typeface="Arial" panose="020B0604020202020204"/>
                <a:cs typeface="Arial" panose="020B0604020202020204"/>
              </a:rPr>
              <a:t> </a:t>
            </a:r>
            <a:r>
              <a:rPr sz="700" spc="-75" dirty="0">
                <a:latin typeface="楷体" panose="02010609060101010101" charset="-122"/>
                <a:cs typeface="楷体" panose="02010609060101010101" charset="-122"/>
              </a:rPr>
              <a:t>年 </a:t>
            </a:r>
            <a:r>
              <a:rPr sz="700" dirty="0">
                <a:latin typeface="Arial" panose="020B0604020202020204"/>
                <a:cs typeface="Arial" panose="020B0604020202020204"/>
              </a:rPr>
              <a:t>11</a:t>
            </a:r>
            <a:r>
              <a:rPr sz="700" spc="-15" dirty="0">
                <a:latin typeface="Arial" panose="020B0604020202020204"/>
                <a:cs typeface="Arial" panose="020B0604020202020204"/>
              </a:rPr>
              <a:t> </a:t>
            </a:r>
            <a:r>
              <a:rPr sz="700" spc="-10" dirty="0">
                <a:latin typeface="楷体" panose="02010609060101010101" charset="-122"/>
                <a:cs typeface="楷体" panose="02010609060101010101" charset="-122"/>
              </a:rPr>
              <a:t>月</a:t>
            </a:r>
            <a:r>
              <a:rPr sz="700" spc="-10" dirty="0">
                <a:latin typeface="楷体" panose="02010609060101010101" charset="-122"/>
                <a:cs typeface="楷体" panose="02010609060101010101" charset="-122"/>
              </a:rPr>
              <a:t>对</a:t>
            </a:r>
            <a:r>
              <a:rPr sz="700" spc="-10" dirty="0">
                <a:latin typeface="楷体" panose="02010609060101010101" charset="-122"/>
                <a:cs typeface="楷体" panose="02010609060101010101" charset="-122"/>
              </a:rPr>
              <a:t>部</a:t>
            </a:r>
            <a:r>
              <a:rPr sz="700" dirty="0">
                <a:latin typeface="楷体" panose="02010609060101010101" charset="-122"/>
                <a:cs typeface="楷体" panose="02010609060101010101" charset="-122"/>
              </a:rPr>
              <a:t>分</a:t>
            </a:r>
            <a:r>
              <a:rPr sz="700" spc="-10" dirty="0">
                <a:latin typeface="楷体" panose="02010609060101010101" charset="-122"/>
                <a:cs typeface="楷体" panose="02010609060101010101" charset="-122"/>
              </a:rPr>
              <a:t>地</a:t>
            </a:r>
            <a:r>
              <a:rPr sz="700" spc="-10" dirty="0">
                <a:latin typeface="楷体" panose="02010609060101010101" charset="-122"/>
                <a:cs typeface="楷体" panose="02010609060101010101" charset="-122"/>
              </a:rPr>
              <a:t>区</a:t>
            </a:r>
            <a:r>
              <a:rPr sz="700" spc="-10" dirty="0">
                <a:latin typeface="楷体" panose="02010609060101010101" charset="-122"/>
                <a:cs typeface="楷体" panose="02010609060101010101" charset="-122"/>
              </a:rPr>
              <a:t>的</a:t>
            </a:r>
            <a:r>
              <a:rPr sz="700" spc="-10" dirty="0">
                <a:latin typeface="楷体" panose="02010609060101010101" charset="-122"/>
                <a:cs typeface="楷体" panose="02010609060101010101" charset="-122"/>
              </a:rPr>
              <a:t>部</a:t>
            </a:r>
            <a:r>
              <a:rPr sz="700" spc="-10" dirty="0">
                <a:latin typeface="楷体" panose="02010609060101010101" charset="-122"/>
                <a:cs typeface="楷体" panose="02010609060101010101" charset="-122"/>
              </a:rPr>
              <a:t>分</a:t>
            </a:r>
            <a:r>
              <a:rPr sz="700" dirty="0">
                <a:latin typeface="楷体" panose="02010609060101010101" charset="-122"/>
                <a:cs typeface="楷体" panose="02010609060101010101" charset="-122"/>
              </a:rPr>
              <a:t>产</a:t>
            </a:r>
            <a:r>
              <a:rPr sz="700" spc="-10" dirty="0">
                <a:latin typeface="楷体" panose="02010609060101010101" charset="-122"/>
                <a:cs typeface="楷体" panose="02010609060101010101" charset="-122"/>
              </a:rPr>
              <a:t>品</a:t>
            </a:r>
            <a:r>
              <a:rPr sz="700" spc="-10" dirty="0">
                <a:latin typeface="楷体" panose="02010609060101010101" charset="-122"/>
                <a:cs typeface="楷体" panose="02010609060101010101" charset="-122"/>
              </a:rPr>
              <a:t>提</a:t>
            </a:r>
            <a:r>
              <a:rPr sz="700" spc="-10" dirty="0">
                <a:latin typeface="楷体" panose="02010609060101010101" charset="-122"/>
                <a:cs typeface="楷体" panose="02010609060101010101" charset="-122"/>
              </a:rPr>
              <a:t>价</a:t>
            </a:r>
            <a:r>
              <a:rPr sz="700" spc="-135" dirty="0">
                <a:latin typeface="楷体" panose="02010609060101010101" charset="-122"/>
                <a:cs typeface="楷体" panose="02010609060101010101" charset="-122"/>
              </a:rPr>
              <a:t> </a:t>
            </a:r>
            <a:r>
              <a:rPr sz="700" spc="-10" dirty="0">
                <a:latin typeface="Arial" panose="020B0604020202020204"/>
                <a:cs typeface="Arial" panose="020B0604020202020204"/>
              </a:rPr>
              <a:t>3%-10%</a:t>
            </a:r>
            <a:r>
              <a:rPr sz="700" spc="-50" dirty="0">
                <a:latin typeface="楷体" panose="02010609060101010101" charset="-122"/>
                <a:cs typeface="楷体" panose="02010609060101010101" charset="-122"/>
              </a:rPr>
              <a:t>。</a:t>
            </a:r>
            <a:endParaRPr sz="700">
              <a:latin typeface="楷体" panose="02010609060101010101" charset="-122"/>
              <a:cs typeface="楷体" panose="02010609060101010101" charset="-122"/>
            </a:endParaRPr>
          </a:p>
        </p:txBody>
      </p:sp>
      <p:pic>
        <p:nvPicPr>
          <p:cNvPr id="15" name="object 15"/>
          <p:cNvPicPr/>
          <p:nvPr/>
        </p:nvPicPr>
        <p:blipFill>
          <a:blip r:embed="rId2" cstate="print"/>
          <a:stretch>
            <a:fillRect/>
          </a:stretch>
        </p:blipFill>
        <p:spPr>
          <a:xfrm>
            <a:off x="2012569" y="6219697"/>
            <a:ext cx="5012816" cy="6095"/>
          </a:xfrm>
          <a:prstGeom prst="rect">
            <a:avLst/>
          </a:prstGeom>
        </p:spPr>
      </p:pic>
      <p:pic>
        <p:nvPicPr>
          <p:cNvPr id="16" name="object 16"/>
          <p:cNvPicPr/>
          <p:nvPr/>
        </p:nvPicPr>
        <p:blipFill>
          <a:blip r:embed="rId3" cstate="print"/>
          <a:stretch>
            <a:fillRect/>
          </a:stretch>
        </p:blipFill>
        <p:spPr>
          <a:xfrm>
            <a:off x="2003425" y="6530594"/>
            <a:ext cx="5021961" cy="6095"/>
          </a:xfrm>
          <a:prstGeom prst="rect">
            <a:avLst/>
          </a:prstGeom>
        </p:spPr>
      </p:pic>
      <p:sp>
        <p:nvSpPr>
          <p:cNvPr id="17" name="object 17"/>
          <p:cNvSpPr txBox="1"/>
          <p:nvPr/>
        </p:nvSpPr>
        <p:spPr>
          <a:xfrm>
            <a:off x="1999869" y="6200292"/>
            <a:ext cx="5163185" cy="2753995"/>
          </a:xfrm>
          <a:prstGeom prst="rect">
            <a:avLst/>
          </a:prstGeom>
        </p:spPr>
        <p:txBody>
          <a:bodyPr vert="horz" wrap="square" lIns="0" tIns="12700" rIns="0" bIns="0" rtlCol="0">
            <a:spAutoFit/>
          </a:bodyPr>
          <a:lstStyle/>
          <a:p>
            <a:pPr marL="399415" marR="223520" indent="-387350">
              <a:lnSpc>
                <a:spcPct val="143000"/>
              </a:lnSpc>
              <a:spcBef>
                <a:spcPts val="100"/>
              </a:spcBef>
            </a:pPr>
            <a:r>
              <a:rPr sz="700" b="1" dirty="0">
                <a:latin typeface="楷体" panose="02010609060101010101" charset="-122"/>
                <a:cs typeface="楷体" panose="02010609060101010101" charset="-122"/>
              </a:rPr>
              <a:t>锁</a:t>
            </a:r>
            <a:r>
              <a:rPr sz="700" b="1" spc="-10" dirty="0">
                <a:latin typeface="楷体" panose="02010609060101010101" charset="-122"/>
                <a:cs typeface="楷体" panose="02010609060101010101" charset="-122"/>
              </a:rPr>
              <a:t>价</a:t>
            </a:r>
            <a:r>
              <a:rPr sz="700" b="1" spc="290" dirty="0">
                <a:latin typeface="楷体" panose="02010609060101010101" charset="-122"/>
                <a:cs typeface="楷体" panose="02010609060101010101" charset="-122"/>
              </a:rPr>
              <a:t>： </a:t>
            </a:r>
            <a:r>
              <a:rPr sz="700" spc="-10" dirty="0">
                <a:latin typeface="楷体" panose="02010609060101010101" charset="-122"/>
                <a:cs typeface="楷体" panose="02010609060101010101" charset="-122"/>
              </a:rPr>
              <a:t>重</a:t>
            </a:r>
            <a:r>
              <a:rPr sz="700" spc="-10" dirty="0">
                <a:latin typeface="楷体" panose="02010609060101010101" charset="-122"/>
                <a:cs typeface="楷体" panose="02010609060101010101" charset="-122"/>
              </a:rPr>
              <a:t>庆</a:t>
            </a:r>
            <a:r>
              <a:rPr sz="700" spc="30" dirty="0">
                <a:latin typeface="楷体" panose="02010609060101010101" charset="-122"/>
                <a:cs typeface="楷体" panose="02010609060101010101" charset="-122"/>
              </a:rPr>
              <a:t>啤酒 据公司 </a:t>
            </a:r>
            <a:r>
              <a:rPr sz="700" spc="-10" dirty="0">
                <a:latin typeface="Arial" panose="020B0604020202020204"/>
                <a:cs typeface="Arial" panose="020B0604020202020204"/>
              </a:rPr>
              <a:t>22.2.16</a:t>
            </a:r>
            <a:r>
              <a:rPr sz="700" spc="-20" dirty="0">
                <a:latin typeface="Arial" panose="020B0604020202020204"/>
                <a:cs typeface="Arial" panose="020B0604020202020204"/>
              </a:rPr>
              <a:t> </a:t>
            </a:r>
            <a:r>
              <a:rPr sz="700" dirty="0">
                <a:latin typeface="楷体" panose="02010609060101010101" charset="-122"/>
                <a:cs typeface="楷体" panose="02010609060101010101" charset="-122"/>
              </a:rPr>
              <a:t>日</a:t>
            </a:r>
            <a:r>
              <a:rPr sz="700" spc="-10" dirty="0">
                <a:latin typeface="楷体" panose="02010609060101010101" charset="-122"/>
                <a:cs typeface="楷体" panose="02010609060101010101" charset="-122"/>
              </a:rPr>
              <a:t>公</a:t>
            </a:r>
            <a:r>
              <a:rPr sz="700" spc="-10" dirty="0">
                <a:latin typeface="楷体" panose="02010609060101010101" charset="-122"/>
                <a:cs typeface="楷体" panose="02010609060101010101" charset="-122"/>
              </a:rPr>
              <a:t>告</a:t>
            </a:r>
            <a:r>
              <a:rPr sz="700" spc="-10" dirty="0">
                <a:latin typeface="楷体" panose="02010609060101010101" charset="-122"/>
                <a:cs typeface="楷体" panose="02010609060101010101" charset="-122"/>
              </a:rPr>
              <a:t>，</a:t>
            </a:r>
            <a:r>
              <a:rPr sz="700" spc="-10" dirty="0">
                <a:latin typeface="楷体" panose="02010609060101010101" charset="-122"/>
                <a:cs typeface="楷体" panose="02010609060101010101" charset="-122"/>
              </a:rPr>
              <a:t>公</a:t>
            </a:r>
            <a:r>
              <a:rPr sz="700" spc="-10" dirty="0">
                <a:latin typeface="楷体" panose="02010609060101010101" charset="-122"/>
                <a:cs typeface="楷体" panose="02010609060101010101" charset="-122"/>
              </a:rPr>
              <a:t>司</a:t>
            </a:r>
            <a:r>
              <a:rPr sz="700" dirty="0">
                <a:latin typeface="楷体" panose="02010609060101010101" charset="-122"/>
                <a:cs typeface="楷体" panose="02010609060101010101" charset="-122"/>
              </a:rPr>
              <a:t>拟</a:t>
            </a:r>
            <a:r>
              <a:rPr sz="700" spc="-10" dirty="0">
                <a:latin typeface="楷体" panose="02010609060101010101" charset="-122"/>
                <a:cs typeface="楷体" panose="02010609060101010101" charset="-122"/>
              </a:rPr>
              <a:t>开</a:t>
            </a:r>
            <a:r>
              <a:rPr sz="700" spc="-10" dirty="0">
                <a:latin typeface="楷体" panose="02010609060101010101" charset="-122"/>
                <a:cs typeface="楷体" panose="02010609060101010101" charset="-122"/>
              </a:rPr>
              <a:t>展</a:t>
            </a:r>
            <a:r>
              <a:rPr sz="700" spc="-10" dirty="0">
                <a:latin typeface="楷体" panose="02010609060101010101" charset="-122"/>
                <a:cs typeface="楷体" panose="02010609060101010101" charset="-122"/>
              </a:rPr>
              <a:t>铝</a:t>
            </a:r>
            <a:r>
              <a:rPr sz="700" spc="-10" dirty="0">
                <a:latin typeface="楷体" panose="02010609060101010101" charset="-122"/>
                <a:cs typeface="楷体" panose="02010609060101010101" charset="-122"/>
              </a:rPr>
              <a:t>材</a:t>
            </a:r>
            <a:r>
              <a:rPr sz="700" spc="-10" dirty="0">
                <a:latin typeface="楷体" panose="02010609060101010101" charset="-122"/>
                <a:cs typeface="楷体" panose="02010609060101010101" charset="-122"/>
              </a:rPr>
              <a:t>期</a:t>
            </a:r>
            <a:r>
              <a:rPr sz="700" dirty="0">
                <a:latin typeface="楷体" panose="02010609060101010101" charset="-122"/>
                <a:cs typeface="楷体" panose="02010609060101010101" charset="-122"/>
              </a:rPr>
              <a:t>货</a:t>
            </a:r>
            <a:r>
              <a:rPr sz="700" spc="-10" dirty="0">
                <a:latin typeface="楷体" panose="02010609060101010101" charset="-122"/>
                <a:cs typeface="楷体" panose="02010609060101010101" charset="-122"/>
              </a:rPr>
              <a:t>套</a:t>
            </a:r>
            <a:r>
              <a:rPr sz="700" spc="-10" dirty="0">
                <a:latin typeface="楷体" panose="02010609060101010101" charset="-122"/>
                <a:cs typeface="楷体" panose="02010609060101010101" charset="-122"/>
              </a:rPr>
              <a:t>期</a:t>
            </a:r>
            <a:r>
              <a:rPr sz="700" spc="-10" dirty="0">
                <a:latin typeface="楷体" panose="02010609060101010101" charset="-122"/>
                <a:cs typeface="楷体" panose="02010609060101010101" charset="-122"/>
              </a:rPr>
              <a:t>保</a:t>
            </a:r>
            <a:r>
              <a:rPr sz="700" spc="-10" dirty="0">
                <a:latin typeface="楷体" panose="02010609060101010101" charset="-122"/>
                <a:cs typeface="楷体" panose="02010609060101010101" charset="-122"/>
              </a:rPr>
              <a:t>值</a:t>
            </a:r>
            <a:r>
              <a:rPr sz="700" spc="-10" dirty="0">
                <a:latin typeface="楷体" panose="02010609060101010101" charset="-122"/>
                <a:cs typeface="楷体" panose="02010609060101010101" charset="-122"/>
              </a:rPr>
              <a:t>业</a:t>
            </a:r>
            <a:r>
              <a:rPr sz="700" spc="-5" dirty="0">
                <a:latin typeface="楷体" panose="02010609060101010101" charset="-122"/>
                <a:cs typeface="楷体" panose="02010609060101010101" charset="-122"/>
              </a:rPr>
              <a:t>务，</a:t>
            </a:r>
            <a:r>
              <a:rPr sz="700" spc="-10" dirty="0">
                <a:latin typeface="楷体" panose="02010609060101010101" charset="-122"/>
                <a:cs typeface="楷体" panose="02010609060101010101" charset="-122"/>
              </a:rPr>
              <a:t>借</a:t>
            </a:r>
            <a:r>
              <a:rPr sz="700" spc="-10" dirty="0">
                <a:latin typeface="楷体" panose="02010609060101010101" charset="-122"/>
                <a:cs typeface="楷体" panose="02010609060101010101" charset="-122"/>
              </a:rPr>
              <a:t>助</a:t>
            </a:r>
            <a:r>
              <a:rPr sz="700" spc="-10" dirty="0">
                <a:latin typeface="楷体" panose="02010609060101010101" charset="-122"/>
                <a:cs typeface="楷体" panose="02010609060101010101" charset="-122"/>
              </a:rPr>
              <a:t>期</a:t>
            </a:r>
            <a:r>
              <a:rPr sz="700" spc="-10" dirty="0">
                <a:latin typeface="楷体" panose="02010609060101010101" charset="-122"/>
                <a:cs typeface="楷体" panose="02010609060101010101" charset="-122"/>
              </a:rPr>
              <a:t>货</a:t>
            </a:r>
            <a:r>
              <a:rPr sz="700" dirty="0">
                <a:latin typeface="楷体" panose="02010609060101010101" charset="-122"/>
                <a:cs typeface="楷体" panose="02010609060101010101" charset="-122"/>
              </a:rPr>
              <a:t>市</a:t>
            </a:r>
            <a:r>
              <a:rPr sz="700" spc="-10" dirty="0">
                <a:latin typeface="楷体" panose="02010609060101010101" charset="-122"/>
                <a:cs typeface="楷体" panose="02010609060101010101" charset="-122"/>
              </a:rPr>
              <a:t>场</a:t>
            </a:r>
            <a:r>
              <a:rPr sz="700" spc="-10" dirty="0">
                <a:latin typeface="楷体" panose="02010609060101010101" charset="-122"/>
                <a:cs typeface="楷体" panose="02010609060101010101" charset="-122"/>
              </a:rPr>
              <a:t>对</a:t>
            </a:r>
            <a:r>
              <a:rPr sz="700" spc="-10" dirty="0">
                <a:latin typeface="楷体" panose="02010609060101010101" charset="-122"/>
                <a:cs typeface="楷体" panose="02010609060101010101" charset="-122"/>
              </a:rPr>
              <a:t>冲</a:t>
            </a:r>
            <a:r>
              <a:rPr sz="700" spc="-10" dirty="0">
                <a:latin typeface="楷体" panose="02010609060101010101" charset="-122"/>
                <a:cs typeface="楷体" panose="02010609060101010101" charset="-122"/>
              </a:rPr>
              <a:t>原</a:t>
            </a:r>
            <a:r>
              <a:rPr sz="700" spc="-10" dirty="0">
                <a:latin typeface="楷体" panose="02010609060101010101" charset="-122"/>
                <a:cs typeface="楷体" panose="02010609060101010101" charset="-122"/>
              </a:rPr>
              <a:t>材</a:t>
            </a:r>
            <a:r>
              <a:rPr sz="700" dirty="0">
                <a:latin typeface="楷体" panose="02010609060101010101" charset="-122"/>
                <a:cs typeface="楷体" panose="02010609060101010101" charset="-122"/>
              </a:rPr>
              <a:t>料</a:t>
            </a:r>
            <a:r>
              <a:rPr sz="700" spc="-10" dirty="0">
                <a:latin typeface="楷体" panose="02010609060101010101" charset="-122"/>
                <a:cs typeface="楷体" panose="02010609060101010101" charset="-122"/>
              </a:rPr>
              <a:t>价</a:t>
            </a:r>
            <a:r>
              <a:rPr sz="700" spc="-10" dirty="0">
                <a:latin typeface="楷体" panose="02010609060101010101" charset="-122"/>
                <a:cs typeface="楷体" panose="02010609060101010101" charset="-122"/>
              </a:rPr>
              <a:t>格</a:t>
            </a:r>
            <a:r>
              <a:rPr sz="700" spc="-10" dirty="0">
                <a:latin typeface="楷体" panose="02010609060101010101" charset="-122"/>
                <a:cs typeface="楷体" panose="02010609060101010101" charset="-122"/>
              </a:rPr>
              <a:t>波</a:t>
            </a:r>
            <a:r>
              <a:rPr sz="700" spc="-10" dirty="0">
                <a:latin typeface="楷体" panose="02010609060101010101" charset="-122"/>
                <a:cs typeface="楷体" panose="02010609060101010101" charset="-122"/>
              </a:rPr>
              <a:t>动</a:t>
            </a:r>
            <a:r>
              <a:rPr sz="700" spc="-10" dirty="0">
                <a:latin typeface="楷体" panose="02010609060101010101" charset="-122"/>
                <a:cs typeface="楷体" panose="02010609060101010101" charset="-122"/>
              </a:rPr>
              <a:t>的</a:t>
            </a:r>
            <a:r>
              <a:rPr sz="700" dirty="0">
                <a:latin typeface="楷体" panose="02010609060101010101" charset="-122"/>
                <a:cs typeface="楷体" panose="02010609060101010101" charset="-122"/>
              </a:rPr>
              <a:t>风</a:t>
            </a:r>
            <a:r>
              <a:rPr sz="700" spc="-10" dirty="0">
                <a:latin typeface="楷体" panose="02010609060101010101" charset="-122"/>
                <a:cs typeface="楷体" panose="02010609060101010101" charset="-122"/>
              </a:rPr>
              <a:t>险</a:t>
            </a:r>
            <a:r>
              <a:rPr sz="700" spc="-50" dirty="0">
                <a:latin typeface="楷体" panose="02010609060101010101" charset="-122"/>
                <a:cs typeface="楷体" panose="02010609060101010101" charset="-122"/>
              </a:rPr>
              <a:t>。</a:t>
            </a:r>
            <a:r>
              <a:rPr sz="700" spc="-10" dirty="0">
                <a:latin typeface="楷体" panose="02010609060101010101" charset="-122"/>
                <a:cs typeface="楷体" panose="02010609060101010101" charset="-122"/>
              </a:rPr>
              <a:t>华</a:t>
            </a:r>
            <a:r>
              <a:rPr sz="700" spc="-10" dirty="0">
                <a:latin typeface="楷体" panose="02010609060101010101" charset="-122"/>
                <a:cs typeface="楷体" panose="02010609060101010101" charset="-122"/>
              </a:rPr>
              <a:t>润</a:t>
            </a:r>
            <a:r>
              <a:rPr sz="700" dirty="0">
                <a:latin typeface="楷体" panose="02010609060101010101" charset="-122"/>
                <a:cs typeface="楷体" panose="02010609060101010101" charset="-122"/>
              </a:rPr>
              <a:t>啤酒</a:t>
            </a:r>
            <a:r>
              <a:rPr sz="700" spc="500" dirty="0">
                <a:latin typeface="楷体" panose="02010609060101010101" charset="-122"/>
                <a:cs typeface="楷体" panose="02010609060101010101" charset="-122"/>
              </a:rPr>
              <a:t> </a:t>
            </a:r>
            <a:r>
              <a:rPr sz="700" spc="-10" dirty="0">
                <a:latin typeface="楷体" panose="02010609060101010101" charset="-122"/>
                <a:cs typeface="楷体" panose="02010609060101010101" charset="-122"/>
              </a:rPr>
              <a:t>据</a:t>
            </a:r>
            <a:r>
              <a:rPr sz="700" spc="-10" dirty="0">
                <a:latin typeface="楷体" panose="02010609060101010101" charset="-122"/>
                <a:cs typeface="楷体" panose="02010609060101010101" charset="-122"/>
              </a:rPr>
              <a:t>公</a:t>
            </a:r>
            <a:r>
              <a:rPr sz="700" dirty="0">
                <a:latin typeface="楷体" panose="02010609060101010101" charset="-122"/>
                <a:cs typeface="楷体" panose="02010609060101010101" charset="-122"/>
              </a:rPr>
              <a:t>司</a:t>
            </a:r>
            <a:r>
              <a:rPr sz="700" spc="-10" dirty="0">
                <a:latin typeface="楷体" panose="02010609060101010101" charset="-122"/>
                <a:cs typeface="楷体" panose="02010609060101010101" charset="-122"/>
              </a:rPr>
              <a:t>反</a:t>
            </a:r>
            <a:r>
              <a:rPr sz="700" spc="-10" dirty="0">
                <a:latin typeface="楷体" panose="02010609060101010101" charset="-122"/>
                <a:cs typeface="楷体" panose="02010609060101010101" charset="-122"/>
              </a:rPr>
              <a:t>馈</a:t>
            </a:r>
            <a:r>
              <a:rPr sz="700" spc="-10" dirty="0">
                <a:latin typeface="楷体" panose="02010609060101010101" charset="-122"/>
                <a:cs typeface="楷体" panose="02010609060101010101" charset="-122"/>
              </a:rPr>
              <a:t>，</a:t>
            </a:r>
            <a:r>
              <a:rPr sz="700" spc="-10" dirty="0">
                <a:latin typeface="楷体" panose="02010609060101010101" charset="-122"/>
                <a:cs typeface="楷体" panose="02010609060101010101" charset="-122"/>
              </a:rPr>
              <a:t>公</a:t>
            </a:r>
            <a:r>
              <a:rPr sz="700" spc="-10" dirty="0">
                <a:latin typeface="楷体" panose="02010609060101010101" charset="-122"/>
                <a:cs typeface="楷体" panose="02010609060101010101" charset="-122"/>
              </a:rPr>
              <a:t>司</a:t>
            </a:r>
            <a:r>
              <a:rPr sz="700" dirty="0">
                <a:latin typeface="楷体" panose="02010609060101010101" charset="-122"/>
                <a:cs typeface="楷体" panose="02010609060101010101" charset="-122"/>
              </a:rPr>
              <a:t>已</a:t>
            </a:r>
            <a:r>
              <a:rPr sz="700" spc="-10" dirty="0">
                <a:latin typeface="楷体" panose="02010609060101010101" charset="-122"/>
                <a:cs typeface="楷体" panose="02010609060101010101" charset="-122"/>
              </a:rPr>
              <a:t>基</a:t>
            </a:r>
            <a:r>
              <a:rPr sz="700" spc="-10" dirty="0">
                <a:latin typeface="楷体" panose="02010609060101010101" charset="-122"/>
                <a:cs typeface="楷体" panose="02010609060101010101" charset="-122"/>
              </a:rPr>
              <a:t>本</a:t>
            </a:r>
            <a:r>
              <a:rPr sz="700" spc="-10" dirty="0">
                <a:latin typeface="楷体" panose="02010609060101010101" charset="-122"/>
                <a:cs typeface="楷体" panose="02010609060101010101" charset="-122"/>
              </a:rPr>
              <a:t>锁</a:t>
            </a:r>
            <a:r>
              <a:rPr sz="700" spc="-10" dirty="0">
                <a:latin typeface="楷体" panose="02010609060101010101" charset="-122"/>
                <a:cs typeface="楷体" panose="02010609060101010101" charset="-122"/>
              </a:rPr>
              <a:t>定</a:t>
            </a:r>
            <a:r>
              <a:rPr sz="700" spc="-140" dirty="0">
                <a:latin typeface="楷体" panose="02010609060101010101" charset="-122"/>
                <a:cs typeface="楷体" panose="02010609060101010101" charset="-122"/>
              </a:rPr>
              <a:t> </a:t>
            </a:r>
            <a:r>
              <a:rPr sz="700" dirty="0">
                <a:latin typeface="Arial" panose="020B0604020202020204"/>
                <a:cs typeface="Arial" panose="020B0604020202020204"/>
              </a:rPr>
              <a:t>22</a:t>
            </a:r>
            <a:r>
              <a:rPr sz="700" spc="-20" dirty="0">
                <a:latin typeface="Arial" panose="020B0604020202020204"/>
                <a:cs typeface="Arial" panose="020B0604020202020204"/>
              </a:rPr>
              <a:t> </a:t>
            </a:r>
            <a:r>
              <a:rPr sz="700" spc="-5" dirty="0">
                <a:latin typeface="楷体" panose="02010609060101010101" charset="-122"/>
                <a:cs typeface="楷体" panose="02010609060101010101" charset="-122"/>
              </a:rPr>
              <a:t>年大</a:t>
            </a:r>
            <a:r>
              <a:rPr sz="700" spc="-10" dirty="0">
                <a:latin typeface="楷体" panose="02010609060101010101" charset="-122"/>
                <a:cs typeface="楷体" panose="02010609060101010101" charset="-122"/>
              </a:rPr>
              <a:t>麦</a:t>
            </a:r>
            <a:r>
              <a:rPr sz="700" spc="-10" dirty="0">
                <a:latin typeface="楷体" panose="02010609060101010101" charset="-122"/>
                <a:cs typeface="楷体" panose="02010609060101010101" charset="-122"/>
              </a:rPr>
              <a:t>价</a:t>
            </a:r>
            <a:r>
              <a:rPr sz="700" spc="-10" dirty="0">
                <a:latin typeface="楷体" panose="02010609060101010101" charset="-122"/>
                <a:cs typeface="楷体" panose="02010609060101010101" charset="-122"/>
              </a:rPr>
              <a:t>格</a:t>
            </a:r>
            <a:r>
              <a:rPr sz="700" spc="-50" dirty="0">
                <a:latin typeface="楷体" panose="02010609060101010101" charset="-122"/>
                <a:cs typeface="楷体" panose="02010609060101010101" charset="-122"/>
              </a:rPr>
              <a:t>。</a:t>
            </a:r>
            <a:endParaRPr sz="700">
              <a:latin typeface="楷体" panose="02010609060101010101" charset="-122"/>
              <a:cs typeface="楷体" panose="02010609060101010101" charset="-122"/>
            </a:endParaRPr>
          </a:p>
          <a:p>
            <a:pPr marL="12700">
              <a:lnSpc>
                <a:spcPct val="100000"/>
              </a:lnSpc>
              <a:spcBef>
                <a:spcPts val="240"/>
              </a:spcBef>
            </a:pPr>
            <a:r>
              <a:rPr sz="700" spc="-10" dirty="0">
                <a:solidFill>
                  <a:srgbClr val="7E7E7E"/>
                </a:solidFill>
                <a:latin typeface="楷体" panose="02010609060101010101" charset="-122"/>
                <a:cs typeface="楷体" panose="02010609060101010101" charset="-122"/>
              </a:rPr>
              <a:t>资</a:t>
            </a:r>
            <a:r>
              <a:rPr sz="700" spc="-10" dirty="0">
                <a:solidFill>
                  <a:srgbClr val="7E7E7E"/>
                </a:solidFill>
                <a:latin typeface="楷体" panose="02010609060101010101" charset="-122"/>
                <a:cs typeface="楷体" panose="02010609060101010101" charset="-122"/>
              </a:rPr>
              <a:t>料</a:t>
            </a:r>
            <a:r>
              <a:rPr sz="700" dirty="0">
                <a:solidFill>
                  <a:srgbClr val="7E7E7E"/>
                </a:solidFill>
                <a:latin typeface="楷体" panose="02010609060101010101" charset="-122"/>
                <a:cs typeface="楷体" panose="02010609060101010101" charset="-122"/>
              </a:rPr>
              <a:t>来</a:t>
            </a:r>
            <a:r>
              <a:rPr sz="700" spc="-10" dirty="0">
                <a:solidFill>
                  <a:srgbClr val="7E7E7E"/>
                </a:solidFill>
                <a:latin typeface="楷体" panose="02010609060101010101" charset="-122"/>
                <a:cs typeface="楷体" panose="02010609060101010101" charset="-122"/>
              </a:rPr>
              <a:t>源</a:t>
            </a:r>
            <a:r>
              <a:rPr sz="700" spc="-10" dirty="0">
                <a:solidFill>
                  <a:srgbClr val="7E7E7E"/>
                </a:solidFill>
                <a:latin typeface="楷体" panose="02010609060101010101" charset="-122"/>
                <a:cs typeface="楷体" panose="02010609060101010101" charset="-122"/>
              </a:rPr>
              <a:t>：</a:t>
            </a:r>
            <a:r>
              <a:rPr sz="700" spc="-10" dirty="0">
                <a:solidFill>
                  <a:srgbClr val="7E7E7E"/>
                </a:solidFill>
                <a:latin typeface="楷体" panose="02010609060101010101" charset="-122"/>
                <a:cs typeface="楷体" panose="02010609060101010101" charset="-122"/>
              </a:rPr>
              <a:t>啤</a:t>
            </a:r>
            <a:r>
              <a:rPr sz="700" spc="-10" dirty="0">
                <a:solidFill>
                  <a:srgbClr val="7E7E7E"/>
                </a:solidFill>
                <a:latin typeface="楷体" panose="02010609060101010101" charset="-122"/>
                <a:cs typeface="楷体" panose="02010609060101010101" charset="-122"/>
              </a:rPr>
              <a:t>酒</a:t>
            </a:r>
            <a:r>
              <a:rPr sz="700" spc="-10" dirty="0">
                <a:solidFill>
                  <a:srgbClr val="7E7E7E"/>
                </a:solidFill>
                <a:latin typeface="楷体" panose="02010609060101010101" charset="-122"/>
                <a:cs typeface="楷体" panose="02010609060101010101" charset="-122"/>
              </a:rPr>
              <a:t>板</a:t>
            </a:r>
            <a:r>
              <a:rPr sz="700" dirty="0">
                <a:solidFill>
                  <a:srgbClr val="7E7E7E"/>
                </a:solidFill>
                <a:latin typeface="楷体" panose="02010609060101010101" charset="-122"/>
                <a:cs typeface="楷体" panose="02010609060101010101" charset="-122"/>
              </a:rPr>
              <a:t>，</a:t>
            </a:r>
            <a:r>
              <a:rPr sz="700" spc="-10" dirty="0">
                <a:solidFill>
                  <a:srgbClr val="7E7E7E"/>
                </a:solidFill>
                <a:latin typeface="楷体" panose="02010609060101010101" charset="-122"/>
                <a:cs typeface="楷体" panose="02010609060101010101" charset="-122"/>
              </a:rPr>
              <a:t>公</a:t>
            </a:r>
            <a:r>
              <a:rPr sz="700" spc="-10" dirty="0">
                <a:solidFill>
                  <a:srgbClr val="7E7E7E"/>
                </a:solidFill>
                <a:latin typeface="楷体" panose="02010609060101010101" charset="-122"/>
                <a:cs typeface="楷体" panose="02010609060101010101" charset="-122"/>
              </a:rPr>
              <a:t>司</a:t>
            </a:r>
            <a:r>
              <a:rPr sz="700" spc="-10" dirty="0">
                <a:solidFill>
                  <a:srgbClr val="7E7E7E"/>
                </a:solidFill>
                <a:latin typeface="楷体" panose="02010609060101010101" charset="-122"/>
                <a:cs typeface="楷体" panose="02010609060101010101" charset="-122"/>
              </a:rPr>
              <a:t>公</a:t>
            </a:r>
            <a:r>
              <a:rPr sz="700" spc="-10" dirty="0">
                <a:solidFill>
                  <a:srgbClr val="7E7E7E"/>
                </a:solidFill>
                <a:latin typeface="楷体" panose="02010609060101010101" charset="-122"/>
                <a:cs typeface="楷体" panose="02010609060101010101" charset="-122"/>
              </a:rPr>
              <a:t>告</a:t>
            </a:r>
            <a:r>
              <a:rPr sz="700" spc="-5" dirty="0">
                <a:solidFill>
                  <a:srgbClr val="7E7E7E"/>
                </a:solidFill>
                <a:latin typeface="楷体" panose="02010609060101010101" charset="-122"/>
                <a:cs typeface="楷体" panose="02010609060101010101" charset="-122"/>
              </a:rPr>
              <a:t>，华</a:t>
            </a:r>
            <a:r>
              <a:rPr sz="700" spc="-10" dirty="0">
                <a:solidFill>
                  <a:srgbClr val="7E7E7E"/>
                </a:solidFill>
                <a:latin typeface="楷体" panose="02010609060101010101" charset="-122"/>
                <a:cs typeface="楷体" panose="02010609060101010101" charset="-122"/>
              </a:rPr>
              <a:t>泰</a:t>
            </a:r>
            <a:r>
              <a:rPr sz="700" spc="-10" dirty="0">
                <a:solidFill>
                  <a:srgbClr val="7E7E7E"/>
                </a:solidFill>
                <a:latin typeface="楷体" panose="02010609060101010101" charset="-122"/>
                <a:cs typeface="楷体" panose="02010609060101010101" charset="-122"/>
              </a:rPr>
              <a:t>研</a:t>
            </a:r>
            <a:r>
              <a:rPr sz="700" spc="-50" dirty="0">
                <a:solidFill>
                  <a:srgbClr val="7E7E7E"/>
                </a:solidFill>
                <a:latin typeface="楷体" panose="02010609060101010101" charset="-122"/>
                <a:cs typeface="楷体" panose="02010609060101010101" charset="-122"/>
              </a:rPr>
              <a:t>究</a:t>
            </a:r>
            <a:endParaRPr sz="700">
              <a:latin typeface="楷体" panose="02010609060101010101" charset="-122"/>
              <a:cs typeface="楷体" panose="02010609060101010101" charset="-122"/>
            </a:endParaRPr>
          </a:p>
          <a:p>
            <a:pPr>
              <a:lnSpc>
                <a:spcPct val="100000"/>
              </a:lnSpc>
            </a:pPr>
            <a:endParaRPr sz="700">
              <a:latin typeface="楷体" panose="02010609060101010101" charset="-122"/>
              <a:cs typeface="楷体" panose="02010609060101010101" charset="-122"/>
            </a:endParaRPr>
          </a:p>
          <a:p>
            <a:pPr marL="12700" marR="5080">
              <a:lnSpc>
                <a:spcPct val="117000"/>
              </a:lnSpc>
              <a:spcBef>
                <a:spcPts val="500"/>
              </a:spcBef>
            </a:pPr>
            <a:r>
              <a:rPr sz="1000" b="1" spc="-10" dirty="0">
                <a:latin typeface="Arial" panose="020B0604020202020204"/>
                <a:cs typeface="Arial" panose="020B0604020202020204"/>
              </a:rPr>
              <a:t>2022vs2020</a:t>
            </a:r>
            <a:r>
              <a:rPr sz="1000" b="1" spc="-70" dirty="0">
                <a:latin typeface="Arial" panose="020B0604020202020204"/>
                <a:cs typeface="Arial" panose="020B0604020202020204"/>
              </a:rPr>
              <a:t> </a:t>
            </a:r>
            <a:r>
              <a:rPr sz="1000" b="1" spc="-114" dirty="0">
                <a:latin typeface="楷体" panose="02010609060101010101" charset="-122"/>
                <a:cs typeface="楷体" panose="02010609060101010101" charset="-122"/>
              </a:rPr>
              <a:t>之估值端：性价比凸显，弹性可期。</a:t>
            </a:r>
            <a:r>
              <a:rPr sz="1000" spc="-10" dirty="0">
                <a:latin typeface="Arial" panose="020B0604020202020204"/>
                <a:cs typeface="Arial" panose="020B0604020202020204"/>
              </a:rPr>
              <a:t>2020</a:t>
            </a:r>
            <a:r>
              <a:rPr sz="1000" spc="-60" dirty="0">
                <a:latin typeface="Arial" panose="020B0604020202020204"/>
                <a:cs typeface="Arial" panose="020B0604020202020204"/>
              </a:rPr>
              <a:t> </a:t>
            </a:r>
            <a:r>
              <a:rPr sz="1000" spc="-45" dirty="0">
                <a:latin typeface="楷体" panose="02010609060101010101" charset="-122"/>
                <a:cs typeface="楷体" panose="02010609060101010101" charset="-122"/>
              </a:rPr>
              <a:t>年疫情对啤酒板块的影响集中于 </a:t>
            </a:r>
            <a:r>
              <a:rPr sz="1000" spc="-10" dirty="0">
                <a:latin typeface="Arial" panose="020B0604020202020204"/>
                <a:cs typeface="Arial" panose="020B0604020202020204"/>
              </a:rPr>
              <a:t>20Q1</a:t>
            </a:r>
            <a:r>
              <a:rPr sz="1000" spc="-10" dirty="0">
                <a:latin typeface="楷体" panose="02010609060101010101" charset="-122"/>
                <a:cs typeface="楷体" panose="02010609060101010101" charset="-122"/>
              </a:rPr>
              <a:t>， </a:t>
            </a:r>
            <a:r>
              <a:rPr sz="1000" dirty="0">
                <a:latin typeface="Arial" panose="020B0604020202020204"/>
                <a:cs typeface="Arial" panose="020B0604020202020204"/>
              </a:rPr>
              <a:t>CS</a:t>
            </a:r>
            <a:r>
              <a:rPr sz="1000" spc="-30" dirty="0">
                <a:latin typeface="Arial" panose="020B0604020202020204"/>
                <a:cs typeface="Arial" panose="020B0604020202020204"/>
              </a:rPr>
              <a:t> </a:t>
            </a:r>
            <a:r>
              <a:rPr sz="1000" spc="-50" dirty="0">
                <a:latin typeface="楷体" panose="02010609060101010101" charset="-122"/>
                <a:cs typeface="楷体" panose="02010609060101010101" charset="-122"/>
              </a:rPr>
              <a:t>啤酒板块 </a:t>
            </a:r>
            <a:r>
              <a:rPr sz="1000" dirty="0">
                <a:latin typeface="Arial" panose="020B0604020202020204"/>
                <a:cs typeface="Arial" panose="020B0604020202020204"/>
              </a:rPr>
              <a:t>20Q1</a:t>
            </a:r>
            <a:r>
              <a:rPr sz="1000" spc="-30" dirty="0">
                <a:latin typeface="Arial" panose="020B0604020202020204"/>
                <a:cs typeface="Arial" panose="020B0604020202020204"/>
              </a:rPr>
              <a:t> </a:t>
            </a:r>
            <a:r>
              <a:rPr sz="1000" spc="-55" dirty="0">
                <a:latin typeface="楷体" panose="02010609060101010101" charset="-122"/>
                <a:cs typeface="楷体" panose="02010609060101010101" charset="-122"/>
              </a:rPr>
              <a:t>最大跌幅 </a:t>
            </a:r>
            <a:r>
              <a:rPr sz="1000" spc="-10" dirty="0">
                <a:latin typeface="Arial" panose="020B0604020202020204"/>
                <a:cs typeface="Arial" panose="020B0604020202020204"/>
              </a:rPr>
              <a:t>20%</a:t>
            </a:r>
            <a:r>
              <a:rPr sz="1000" spc="-30" dirty="0">
                <a:latin typeface="楷体" panose="02010609060101010101" charset="-122"/>
                <a:cs typeface="楷体" panose="02010609060101010101" charset="-122"/>
              </a:rPr>
              <a:t>，龙头均录得双位数及以上跌幅，青岛啤酒、重庆啤酒、</a:t>
            </a:r>
            <a:r>
              <a:rPr sz="1000" spc="60" dirty="0">
                <a:latin typeface="楷体" panose="02010609060101010101" charset="-122"/>
                <a:cs typeface="楷体" panose="02010609060101010101" charset="-122"/>
              </a:rPr>
              <a:t>珠江啤酒</a:t>
            </a:r>
            <a:r>
              <a:rPr sz="1000" spc="-10" dirty="0">
                <a:latin typeface="Arial" panose="020B0604020202020204"/>
                <a:cs typeface="Arial" panose="020B0604020202020204"/>
              </a:rPr>
              <a:t>PE.TTM</a:t>
            </a:r>
            <a:r>
              <a:rPr sz="1000" spc="-35" dirty="0">
                <a:latin typeface="Arial" panose="020B0604020202020204"/>
                <a:cs typeface="Arial" panose="020B0604020202020204"/>
              </a:rPr>
              <a:t> </a:t>
            </a:r>
            <a:r>
              <a:rPr sz="1000" spc="-60" dirty="0">
                <a:latin typeface="楷体" panose="02010609060101010101" charset="-122"/>
                <a:cs typeface="楷体" panose="02010609060101010101" charset="-122"/>
              </a:rPr>
              <a:t>均调整至 </a:t>
            </a:r>
            <a:r>
              <a:rPr sz="1000" dirty="0">
                <a:latin typeface="Arial" panose="020B0604020202020204"/>
                <a:cs typeface="Arial" panose="020B0604020202020204"/>
              </a:rPr>
              <a:t>30x</a:t>
            </a:r>
            <a:r>
              <a:rPr sz="1000" spc="-10" dirty="0">
                <a:latin typeface="Arial" panose="020B0604020202020204"/>
                <a:cs typeface="Arial" panose="020B0604020202020204"/>
              </a:rPr>
              <a:t> </a:t>
            </a:r>
            <a:r>
              <a:rPr sz="1000" spc="-80" dirty="0">
                <a:latin typeface="楷体" panose="02010609060101010101" charset="-122"/>
                <a:cs typeface="楷体" panose="02010609060101010101" charset="-122"/>
              </a:rPr>
              <a:t>左右。相较 </a:t>
            </a:r>
            <a:r>
              <a:rPr sz="1000" dirty="0">
                <a:latin typeface="Arial" panose="020B0604020202020204"/>
                <a:cs typeface="Arial" panose="020B0604020202020204"/>
              </a:rPr>
              <a:t>20Q1</a:t>
            </a:r>
            <a:r>
              <a:rPr sz="1000" spc="-50" dirty="0">
                <a:latin typeface="Arial" panose="020B0604020202020204"/>
                <a:cs typeface="Arial" panose="020B0604020202020204"/>
              </a:rPr>
              <a:t> </a:t>
            </a:r>
            <a:r>
              <a:rPr sz="1000" spc="-20" dirty="0">
                <a:latin typeface="楷体" panose="02010609060101010101" charset="-122"/>
                <a:cs typeface="楷体" panose="02010609060101010101" charset="-122"/>
              </a:rPr>
              <a:t>的调整幅度，</a:t>
            </a:r>
            <a:r>
              <a:rPr sz="1000" spc="-40" dirty="0">
                <a:latin typeface="Arial" panose="020B0604020202020204"/>
                <a:cs typeface="Arial" panose="020B0604020202020204"/>
              </a:rPr>
              <a:t>2022</a:t>
            </a:r>
            <a:r>
              <a:rPr sz="1000" spc="-45" dirty="0">
                <a:latin typeface="Arial" panose="020B0604020202020204"/>
                <a:cs typeface="Arial" panose="020B0604020202020204"/>
              </a:rPr>
              <a:t> </a:t>
            </a:r>
            <a:r>
              <a:rPr sz="1000" spc="-20" dirty="0">
                <a:latin typeface="楷体" panose="02010609060101010101" charset="-122"/>
                <a:cs typeface="楷体" panose="02010609060101010101" charset="-122"/>
              </a:rPr>
              <a:t>年市场对疫情的负面</a:t>
            </a:r>
            <a:r>
              <a:rPr sz="1000" spc="200" dirty="0">
                <a:latin typeface="楷体" panose="02010609060101010101" charset="-122"/>
                <a:cs typeface="楷体" panose="02010609060101010101" charset="-122"/>
              </a:rPr>
              <a:t> </a:t>
            </a:r>
            <a:r>
              <a:rPr sz="1000" spc="-25" dirty="0">
                <a:latin typeface="楷体" panose="02010609060101010101" charset="-122"/>
                <a:cs typeface="楷体" panose="02010609060101010101" charset="-122"/>
              </a:rPr>
              <a:t>反映已基本在股价层面充分体现，</a:t>
            </a:r>
            <a:r>
              <a:rPr sz="1000" dirty="0">
                <a:latin typeface="Arial" panose="020B0604020202020204"/>
                <a:cs typeface="Arial" panose="020B0604020202020204"/>
              </a:rPr>
              <a:t>CS</a:t>
            </a:r>
            <a:r>
              <a:rPr sz="1000" spc="-10" dirty="0">
                <a:latin typeface="Arial" panose="020B0604020202020204"/>
                <a:cs typeface="Arial" panose="020B0604020202020204"/>
              </a:rPr>
              <a:t> </a:t>
            </a:r>
            <a:r>
              <a:rPr sz="1000" spc="-40" dirty="0">
                <a:latin typeface="楷体" panose="02010609060101010101" charset="-122"/>
                <a:cs typeface="楷体" panose="02010609060101010101" charset="-122"/>
              </a:rPr>
              <a:t>啤酒板块估值已显著低于 </a:t>
            </a:r>
            <a:r>
              <a:rPr sz="1000" dirty="0">
                <a:latin typeface="Arial" panose="020B0604020202020204"/>
                <a:cs typeface="Arial" panose="020B0604020202020204"/>
              </a:rPr>
              <a:t>17</a:t>
            </a:r>
            <a:r>
              <a:rPr sz="1000" spc="20" dirty="0">
                <a:latin typeface="Arial" panose="020B0604020202020204"/>
                <a:cs typeface="Arial" panose="020B0604020202020204"/>
              </a:rPr>
              <a:t> </a:t>
            </a:r>
            <a:r>
              <a:rPr sz="1000" spc="-25" dirty="0">
                <a:latin typeface="楷体" panose="02010609060101010101" charset="-122"/>
                <a:cs typeface="楷体" panose="02010609060101010101" charset="-122"/>
              </a:rPr>
              <a:t>年以来的估值均值，部</a:t>
            </a:r>
            <a:r>
              <a:rPr sz="1000" spc="200" dirty="0">
                <a:latin typeface="楷体" panose="02010609060101010101" charset="-122"/>
                <a:cs typeface="楷体" panose="02010609060101010101" charset="-122"/>
              </a:rPr>
              <a:t> </a:t>
            </a:r>
            <a:r>
              <a:rPr sz="1000" spc="-45" dirty="0">
                <a:latin typeface="楷体" panose="02010609060101010101" charset="-122"/>
                <a:cs typeface="楷体" panose="02010609060101010101" charset="-122"/>
              </a:rPr>
              <a:t>分企业估值接近 </a:t>
            </a:r>
            <a:r>
              <a:rPr sz="1000" dirty="0">
                <a:latin typeface="Arial" panose="020B0604020202020204"/>
                <a:cs typeface="Arial" panose="020B0604020202020204"/>
              </a:rPr>
              <a:t>20Q1</a:t>
            </a:r>
            <a:r>
              <a:rPr sz="1000" spc="-65" dirty="0">
                <a:latin typeface="Arial" panose="020B0604020202020204"/>
                <a:cs typeface="Arial" panose="020B0604020202020204"/>
              </a:rPr>
              <a:t> </a:t>
            </a:r>
            <a:r>
              <a:rPr sz="1000" spc="-30" dirty="0">
                <a:latin typeface="楷体" panose="02010609060101010101" charset="-122"/>
                <a:cs typeface="楷体" panose="02010609060101010101" charset="-122"/>
              </a:rPr>
              <a:t>估值底部，具备充分的安全边际。</a:t>
            </a:r>
            <a:endParaRPr sz="1000">
              <a:latin typeface="楷体" panose="02010609060101010101" charset="-122"/>
              <a:cs typeface="楷体" panose="02010609060101010101" charset="-122"/>
            </a:endParaRPr>
          </a:p>
          <a:p>
            <a:pPr>
              <a:lnSpc>
                <a:spcPct val="100000"/>
              </a:lnSpc>
              <a:spcBef>
                <a:spcPts val="60"/>
              </a:spcBef>
            </a:pPr>
            <a:endParaRPr sz="1050">
              <a:latin typeface="楷体" panose="02010609060101010101" charset="-122"/>
              <a:cs typeface="楷体" panose="02010609060101010101" charset="-122"/>
            </a:endParaRPr>
          </a:p>
          <a:p>
            <a:pPr marL="12700" marR="129540" algn="just">
              <a:lnSpc>
                <a:spcPct val="117000"/>
              </a:lnSpc>
            </a:pPr>
            <a:r>
              <a:rPr sz="1000" spc="-5" dirty="0">
                <a:latin typeface="楷体" panose="02010609060101010101" charset="-122"/>
                <a:cs typeface="楷体" panose="02010609060101010101" charset="-122"/>
              </a:rPr>
              <a:t>我们判断，当前啤酒板块已走过最悲观的时期，疫情影响减弱、稳增长基调下，消费改善</a:t>
            </a:r>
            <a:r>
              <a:rPr sz="1000" spc="-30" dirty="0">
                <a:latin typeface="楷体" panose="02010609060101010101" charset="-122"/>
                <a:cs typeface="楷体" panose="02010609060101010101" charset="-122"/>
              </a:rPr>
              <a:t>趋势基本确认，经营节奏上，</a:t>
            </a:r>
            <a:r>
              <a:rPr sz="1000" spc="-35" dirty="0">
                <a:latin typeface="Arial" panose="020B0604020202020204"/>
                <a:cs typeface="Arial" panose="020B0604020202020204"/>
              </a:rPr>
              <a:t>5 </a:t>
            </a:r>
            <a:r>
              <a:rPr sz="1000" spc="-30" dirty="0">
                <a:latin typeface="楷体" panose="02010609060101010101" charset="-122"/>
                <a:cs typeface="楷体" panose="02010609060101010101" charset="-122"/>
              </a:rPr>
              <a:t>月一般以旺季备货为主，</a:t>
            </a:r>
            <a:r>
              <a:rPr sz="1000" spc="-30" dirty="0">
                <a:latin typeface="Arial" panose="020B0604020202020204"/>
                <a:cs typeface="Arial" panose="020B0604020202020204"/>
              </a:rPr>
              <a:t>6 </a:t>
            </a:r>
            <a:r>
              <a:rPr sz="1000" spc="-25" dirty="0">
                <a:latin typeface="楷体" panose="02010609060101010101" charset="-122"/>
                <a:cs typeface="楷体" panose="02010609060101010101" charset="-122"/>
              </a:rPr>
              <a:t>月份进入消费旺季，疫情形势持</a:t>
            </a:r>
            <a:r>
              <a:rPr sz="1000" spc="-40" dirty="0">
                <a:latin typeface="楷体" panose="02010609060101010101" charset="-122"/>
                <a:cs typeface="楷体" panose="02010609060101010101" charset="-122"/>
              </a:rPr>
              <a:t>续好转，估值有望先行修复，</a:t>
            </a:r>
            <a:r>
              <a:rPr sz="1000" spc="-105" dirty="0">
                <a:latin typeface="Arial" panose="020B0604020202020204"/>
                <a:cs typeface="Arial" panose="020B0604020202020204"/>
              </a:rPr>
              <a:t>6</a:t>
            </a:r>
            <a:r>
              <a:rPr sz="1000" spc="35" dirty="0">
                <a:latin typeface="Arial" panose="020B0604020202020204"/>
                <a:cs typeface="Arial" panose="020B0604020202020204"/>
              </a:rPr>
              <a:t> </a:t>
            </a:r>
            <a:r>
              <a:rPr sz="1000" spc="-40" dirty="0">
                <a:latin typeface="楷体" panose="02010609060101010101" charset="-122"/>
                <a:cs typeface="楷体" panose="02010609060101010101" charset="-122"/>
              </a:rPr>
              <a:t>月渠道备货与出货将同步加速，需求进入场景修复→需求回</a:t>
            </a:r>
            <a:r>
              <a:rPr sz="1000" spc="-30" dirty="0">
                <a:latin typeface="楷体" panose="02010609060101010101" charset="-122"/>
                <a:cs typeface="楷体" panose="02010609060101010101" charset="-122"/>
              </a:rPr>
              <a:t>补→收入回升的三阶段复苏期，板块有望迎来估值与业绩双击。</a:t>
            </a:r>
            <a:endParaRPr sz="1000">
              <a:latin typeface="楷体" panose="02010609060101010101" charset="-122"/>
              <a:cs typeface="楷体" panose="02010609060101010101" charset="-122"/>
            </a:endParaRPr>
          </a:p>
          <a:p>
            <a:pPr>
              <a:lnSpc>
                <a:spcPct val="100000"/>
              </a:lnSpc>
              <a:spcBef>
                <a:spcPts val="40"/>
              </a:spcBef>
            </a:pPr>
            <a:endParaRPr sz="1250">
              <a:latin typeface="楷体" panose="02010609060101010101" charset="-122"/>
              <a:cs typeface="楷体" panose="02010609060101010101" charset="-122"/>
            </a:endParaRPr>
          </a:p>
          <a:p>
            <a:pPr marL="12700" algn="just">
              <a:lnSpc>
                <a:spcPct val="100000"/>
              </a:lnSpc>
            </a:pPr>
            <a:r>
              <a:rPr sz="800" b="1" dirty="0">
                <a:latin typeface="楷体" panose="02010609060101010101" charset="-122"/>
                <a:cs typeface="楷体" panose="02010609060101010101" charset="-122"/>
              </a:rPr>
              <a:t>图</a:t>
            </a:r>
            <a:r>
              <a:rPr sz="800" b="1" dirty="0">
                <a:latin typeface="楷体" panose="02010609060101010101" charset="-122"/>
                <a:cs typeface="楷体" panose="02010609060101010101" charset="-122"/>
              </a:rPr>
              <a:t>表</a:t>
            </a:r>
            <a:r>
              <a:rPr sz="800" b="1" dirty="0">
                <a:latin typeface="Arial" panose="020B0604020202020204"/>
                <a:cs typeface="Arial" panose="020B0604020202020204"/>
              </a:rPr>
              <a:t>28</a:t>
            </a:r>
            <a:r>
              <a:rPr sz="800" b="1" spc="15" dirty="0">
                <a:latin typeface="楷体" panose="02010609060101010101" charset="-122"/>
                <a:cs typeface="楷体" panose="02010609060101010101" charset="-122"/>
              </a:rPr>
              <a:t>： </a:t>
            </a:r>
            <a:r>
              <a:rPr sz="800" b="1" spc="-10" dirty="0">
                <a:latin typeface="Arial" panose="020B0604020202020204"/>
                <a:cs typeface="Arial" panose="020B0604020202020204"/>
              </a:rPr>
              <a:t>2020</a:t>
            </a:r>
            <a:r>
              <a:rPr sz="800" b="1" spc="-35" dirty="0">
                <a:latin typeface="Arial" panose="020B0604020202020204"/>
                <a:cs typeface="Arial" panose="020B0604020202020204"/>
              </a:rPr>
              <a:t> </a:t>
            </a:r>
            <a:r>
              <a:rPr sz="800" b="1" spc="-95" dirty="0">
                <a:latin typeface="楷体" panose="02010609060101010101" charset="-122"/>
                <a:cs typeface="楷体" panose="02010609060101010101" charset="-122"/>
              </a:rPr>
              <a:t>及 </a:t>
            </a:r>
            <a:r>
              <a:rPr sz="800" b="1" spc="-10" dirty="0">
                <a:latin typeface="Arial" panose="020B0604020202020204"/>
                <a:cs typeface="Arial" panose="020B0604020202020204"/>
              </a:rPr>
              <a:t>2022</a:t>
            </a:r>
            <a:r>
              <a:rPr sz="800" b="1" spc="-35" dirty="0">
                <a:latin typeface="Arial" panose="020B0604020202020204"/>
                <a:cs typeface="Arial" panose="020B0604020202020204"/>
              </a:rPr>
              <a:t> </a:t>
            </a:r>
            <a:r>
              <a:rPr sz="800" b="1" dirty="0">
                <a:latin typeface="楷体" panose="02010609060101010101" charset="-122"/>
                <a:cs typeface="楷体" panose="02010609060101010101" charset="-122"/>
              </a:rPr>
              <a:t>年</a:t>
            </a:r>
            <a:r>
              <a:rPr sz="800" b="1" dirty="0">
                <a:latin typeface="楷体" panose="02010609060101010101" charset="-122"/>
                <a:cs typeface="楷体" panose="02010609060101010101" charset="-122"/>
              </a:rPr>
              <a:t>疫</a:t>
            </a:r>
            <a:r>
              <a:rPr sz="800" b="1" dirty="0">
                <a:latin typeface="楷体" panose="02010609060101010101" charset="-122"/>
                <a:cs typeface="楷体" panose="02010609060101010101" charset="-122"/>
              </a:rPr>
              <a:t>情</a:t>
            </a:r>
            <a:r>
              <a:rPr sz="800" b="1" spc="-15" dirty="0">
                <a:latin typeface="楷体" panose="02010609060101010101" charset="-122"/>
                <a:cs typeface="楷体" panose="02010609060101010101" charset="-122"/>
              </a:rPr>
              <a:t>期间股价</a:t>
            </a:r>
            <a:r>
              <a:rPr sz="800" b="1" spc="-25" dirty="0">
                <a:latin typeface="楷体" panose="02010609060101010101" charset="-122"/>
                <a:cs typeface="楷体" panose="02010609060101010101" charset="-122"/>
              </a:rPr>
              <a:t>调</a:t>
            </a:r>
            <a:r>
              <a:rPr sz="800" b="1" spc="-25" dirty="0">
                <a:latin typeface="楷体" panose="02010609060101010101" charset="-122"/>
                <a:cs typeface="楷体" panose="02010609060101010101" charset="-122"/>
              </a:rPr>
              <a:t>整</a:t>
            </a:r>
            <a:r>
              <a:rPr sz="800" b="1" spc="-25" dirty="0">
                <a:latin typeface="楷体" panose="02010609060101010101" charset="-122"/>
                <a:cs typeface="楷体" panose="02010609060101010101" charset="-122"/>
              </a:rPr>
              <a:t>对比</a:t>
            </a:r>
            <a:endParaRPr sz="800">
              <a:latin typeface="楷体" panose="02010609060101010101" charset="-122"/>
              <a:cs typeface="楷体" panose="02010609060101010101" charset="-122"/>
            </a:endParaRPr>
          </a:p>
        </p:txBody>
      </p:sp>
      <p:sp>
        <p:nvSpPr>
          <p:cNvPr id="18" name="object 18"/>
          <p:cNvSpPr txBox="1"/>
          <p:nvPr/>
        </p:nvSpPr>
        <p:spPr>
          <a:xfrm>
            <a:off x="3811015" y="8978264"/>
            <a:ext cx="445134" cy="132080"/>
          </a:xfrm>
          <a:prstGeom prst="rect">
            <a:avLst/>
          </a:prstGeom>
        </p:spPr>
        <p:txBody>
          <a:bodyPr vert="horz" wrap="square" lIns="0" tIns="12065" rIns="0" bIns="0" rtlCol="0">
            <a:spAutoFit/>
          </a:bodyPr>
          <a:lstStyle/>
          <a:p>
            <a:pPr marL="12700">
              <a:lnSpc>
                <a:spcPct val="100000"/>
              </a:lnSpc>
              <a:spcBef>
                <a:spcPts val="95"/>
              </a:spcBef>
            </a:pPr>
            <a:r>
              <a:rPr sz="700" b="1" dirty="0">
                <a:latin typeface="楷体" panose="02010609060101010101" charset="-122"/>
                <a:cs typeface="楷体" panose="02010609060101010101" charset="-122"/>
              </a:rPr>
              <a:t>啤</a:t>
            </a:r>
            <a:r>
              <a:rPr sz="700" b="1" dirty="0">
                <a:latin typeface="楷体" panose="02010609060101010101" charset="-122"/>
                <a:cs typeface="楷体" panose="02010609060101010101" charset="-122"/>
              </a:rPr>
              <a:t>酒</a:t>
            </a:r>
            <a:r>
              <a:rPr sz="700" b="1" spc="-30" dirty="0">
                <a:latin typeface="Arial" panose="020B0604020202020204"/>
                <a:cs typeface="Arial" panose="020B0604020202020204"/>
              </a:rPr>
              <a:t>(</a:t>
            </a:r>
            <a:r>
              <a:rPr sz="700" b="1" spc="-5" dirty="0">
                <a:latin typeface="楷体" panose="02010609060101010101" charset="-122"/>
                <a:cs typeface="楷体" panose="02010609060101010101" charset="-122"/>
              </a:rPr>
              <a:t>中信</a:t>
            </a:r>
            <a:r>
              <a:rPr sz="700" b="1" spc="-50" dirty="0">
                <a:latin typeface="Arial" panose="020B0604020202020204"/>
                <a:cs typeface="Arial" panose="020B0604020202020204"/>
              </a:rPr>
              <a:t>)</a:t>
            </a:r>
            <a:endParaRPr sz="700">
              <a:latin typeface="Arial" panose="020B0604020202020204"/>
              <a:cs typeface="Arial" panose="020B0604020202020204"/>
            </a:endParaRPr>
          </a:p>
        </p:txBody>
      </p:sp>
      <p:sp>
        <p:nvSpPr>
          <p:cNvPr id="19" name="object 19"/>
          <p:cNvSpPr txBox="1"/>
          <p:nvPr/>
        </p:nvSpPr>
        <p:spPr>
          <a:xfrm>
            <a:off x="4393438" y="8978264"/>
            <a:ext cx="382270" cy="132080"/>
          </a:xfrm>
          <a:prstGeom prst="rect">
            <a:avLst/>
          </a:prstGeom>
        </p:spPr>
        <p:txBody>
          <a:bodyPr vert="horz" wrap="square" lIns="0" tIns="12065" rIns="0" bIns="0" rtlCol="0">
            <a:spAutoFit/>
          </a:bodyPr>
          <a:lstStyle/>
          <a:p>
            <a:pPr marL="12700">
              <a:lnSpc>
                <a:spcPct val="100000"/>
              </a:lnSpc>
              <a:spcBef>
                <a:spcPts val="95"/>
              </a:spcBef>
            </a:pPr>
            <a:r>
              <a:rPr sz="700" b="1" dirty="0">
                <a:latin typeface="楷体" panose="02010609060101010101" charset="-122"/>
                <a:cs typeface="楷体" panose="02010609060101010101" charset="-122"/>
              </a:rPr>
              <a:t>华</a:t>
            </a:r>
            <a:r>
              <a:rPr sz="700" b="1" spc="-10" dirty="0">
                <a:latin typeface="楷体" panose="02010609060101010101" charset="-122"/>
                <a:cs typeface="楷体" panose="02010609060101010101" charset="-122"/>
              </a:rPr>
              <a:t>润</a:t>
            </a:r>
            <a:r>
              <a:rPr sz="700" b="1" spc="-10" dirty="0">
                <a:latin typeface="楷体" panose="02010609060101010101" charset="-122"/>
                <a:cs typeface="楷体" panose="02010609060101010101" charset="-122"/>
              </a:rPr>
              <a:t>啤</a:t>
            </a:r>
            <a:r>
              <a:rPr sz="700" b="1" spc="-50" dirty="0">
                <a:latin typeface="楷体" panose="02010609060101010101" charset="-122"/>
                <a:cs typeface="楷体" panose="02010609060101010101" charset="-122"/>
              </a:rPr>
              <a:t>酒</a:t>
            </a:r>
            <a:endParaRPr sz="700">
              <a:latin typeface="楷体" panose="02010609060101010101" charset="-122"/>
              <a:cs typeface="楷体" panose="02010609060101010101" charset="-122"/>
            </a:endParaRPr>
          </a:p>
        </p:txBody>
      </p:sp>
      <p:sp>
        <p:nvSpPr>
          <p:cNvPr id="20" name="object 20"/>
          <p:cNvSpPr txBox="1"/>
          <p:nvPr/>
        </p:nvSpPr>
        <p:spPr>
          <a:xfrm>
            <a:off x="4917694" y="8978264"/>
            <a:ext cx="382270" cy="132080"/>
          </a:xfrm>
          <a:prstGeom prst="rect">
            <a:avLst/>
          </a:prstGeom>
        </p:spPr>
        <p:txBody>
          <a:bodyPr vert="horz" wrap="square" lIns="0" tIns="12065" rIns="0" bIns="0" rtlCol="0">
            <a:spAutoFit/>
          </a:bodyPr>
          <a:lstStyle/>
          <a:p>
            <a:pPr marL="12700">
              <a:lnSpc>
                <a:spcPct val="100000"/>
              </a:lnSpc>
              <a:spcBef>
                <a:spcPts val="95"/>
              </a:spcBef>
            </a:pPr>
            <a:r>
              <a:rPr sz="700" b="1" dirty="0">
                <a:latin typeface="楷体" panose="02010609060101010101" charset="-122"/>
                <a:cs typeface="楷体" panose="02010609060101010101" charset="-122"/>
              </a:rPr>
              <a:t>青</a:t>
            </a:r>
            <a:r>
              <a:rPr sz="700" b="1" spc="-10" dirty="0">
                <a:latin typeface="楷体" panose="02010609060101010101" charset="-122"/>
                <a:cs typeface="楷体" panose="02010609060101010101" charset="-122"/>
              </a:rPr>
              <a:t>岛</a:t>
            </a:r>
            <a:r>
              <a:rPr sz="700" b="1" spc="-10" dirty="0">
                <a:latin typeface="楷体" panose="02010609060101010101" charset="-122"/>
                <a:cs typeface="楷体" panose="02010609060101010101" charset="-122"/>
              </a:rPr>
              <a:t>啤</a:t>
            </a:r>
            <a:r>
              <a:rPr sz="700" b="1" spc="-50" dirty="0">
                <a:latin typeface="楷体" panose="02010609060101010101" charset="-122"/>
                <a:cs typeface="楷体" panose="02010609060101010101" charset="-122"/>
              </a:rPr>
              <a:t>酒</a:t>
            </a:r>
            <a:endParaRPr sz="700">
              <a:latin typeface="楷体" panose="02010609060101010101" charset="-122"/>
              <a:cs typeface="楷体" panose="02010609060101010101" charset="-122"/>
            </a:endParaRPr>
          </a:p>
        </p:txBody>
      </p:sp>
      <p:sp>
        <p:nvSpPr>
          <p:cNvPr id="21" name="object 21"/>
          <p:cNvSpPr txBox="1"/>
          <p:nvPr/>
        </p:nvSpPr>
        <p:spPr>
          <a:xfrm>
            <a:off x="5439283" y="8978264"/>
            <a:ext cx="382270" cy="132080"/>
          </a:xfrm>
          <a:prstGeom prst="rect">
            <a:avLst/>
          </a:prstGeom>
        </p:spPr>
        <p:txBody>
          <a:bodyPr vert="horz" wrap="square" lIns="0" tIns="12065" rIns="0" bIns="0" rtlCol="0">
            <a:spAutoFit/>
          </a:bodyPr>
          <a:lstStyle/>
          <a:p>
            <a:pPr marL="12700">
              <a:lnSpc>
                <a:spcPct val="100000"/>
              </a:lnSpc>
              <a:spcBef>
                <a:spcPts val="95"/>
              </a:spcBef>
            </a:pPr>
            <a:r>
              <a:rPr sz="700" b="1" dirty="0">
                <a:latin typeface="楷体" panose="02010609060101010101" charset="-122"/>
                <a:cs typeface="楷体" panose="02010609060101010101" charset="-122"/>
              </a:rPr>
              <a:t>重</a:t>
            </a:r>
            <a:r>
              <a:rPr sz="700" b="1" spc="-10" dirty="0">
                <a:latin typeface="楷体" panose="02010609060101010101" charset="-122"/>
                <a:cs typeface="楷体" panose="02010609060101010101" charset="-122"/>
              </a:rPr>
              <a:t>庆</a:t>
            </a:r>
            <a:r>
              <a:rPr sz="700" b="1" spc="-10" dirty="0">
                <a:latin typeface="楷体" panose="02010609060101010101" charset="-122"/>
                <a:cs typeface="楷体" panose="02010609060101010101" charset="-122"/>
              </a:rPr>
              <a:t>啤</a:t>
            </a:r>
            <a:r>
              <a:rPr sz="700" b="1" spc="-50" dirty="0">
                <a:latin typeface="楷体" panose="02010609060101010101" charset="-122"/>
                <a:cs typeface="楷体" panose="02010609060101010101" charset="-122"/>
              </a:rPr>
              <a:t>酒</a:t>
            </a:r>
            <a:endParaRPr sz="700">
              <a:latin typeface="楷体" panose="02010609060101010101" charset="-122"/>
              <a:cs typeface="楷体" panose="02010609060101010101" charset="-122"/>
            </a:endParaRPr>
          </a:p>
        </p:txBody>
      </p:sp>
      <p:sp>
        <p:nvSpPr>
          <p:cNvPr id="22" name="object 22"/>
          <p:cNvSpPr txBox="1"/>
          <p:nvPr/>
        </p:nvSpPr>
        <p:spPr>
          <a:xfrm>
            <a:off x="5960490" y="8978264"/>
            <a:ext cx="382270" cy="132080"/>
          </a:xfrm>
          <a:prstGeom prst="rect">
            <a:avLst/>
          </a:prstGeom>
        </p:spPr>
        <p:txBody>
          <a:bodyPr vert="horz" wrap="square" lIns="0" tIns="12065" rIns="0" bIns="0" rtlCol="0">
            <a:spAutoFit/>
          </a:bodyPr>
          <a:lstStyle/>
          <a:p>
            <a:pPr marL="12700">
              <a:lnSpc>
                <a:spcPct val="100000"/>
              </a:lnSpc>
              <a:spcBef>
                <a:spcPts val="95"/>
              </a:spcBef>
            </a:pPr>
            <a:r>
              <a:rPr sz="700" b="1" dirty="0">
                <a:latin typeface="楷体" panose="02010609060101010101" charset="-122"/>
                <a:cs typeface="楷体" panose="02010609060101010101" charset="-122"/>
              </a:rPr>
              <a:t>珠</a:t>
            </a:r>
            <a:r>
              <a:rPr sz="700" b="1" spc="-10" dirty="0">
                <a:latin typeface="楷体" panose="02010609060101010101" charset="-122"/>
                <a:cs typeface="楷体" panose="02010609060101010101" charset="-122"/>
              </a:rPr>
              <a:t>江</a:t>
            </a:r>
            <a:r>
              <a:rPr sz="700" b="1" spc="-10" dirty="0">
                <a:latin typeface="楷体" panose="02010609060101010101" charset="-122"/>
                <a:cs typeface="楷体" panose="02010609060101010101" charset="-122"/>
              </a:rPr>
              <a:t>啤</a:t>
            </a:r>
            <a:r>
              <a:rPr sz="700" b="1" spc="-50" dirty="0">
                <a:latin typeface="楷体" panose="02010609060101010101" charset="-122"/>
                <a:cs typeface="楷体" panose="02010609060101010101" charset="-122"/>
              </a:rPr>
              <a:t>酒</a:t>
            </a:r>
            <a:endParaRPr sz="700">
              <a:latin typeface="楷体" panose="02010609060101010101" charset="-122"/>
              <a:cs typeface="楷体" panose="02010609060101010101" charset="-122"/>
            </a:endParaRPr>
          </a:p>
        </p:txBody>
      </p:sp>
      <p:sp>
        <p:nvSpPr>
          <p:cNvPr id="23" name="object 23"/>
          <p:cNvSpPr txBox="1"/>
          <p:nvPr/>
        </p:nvSpPr>
        <p:spPr>
          <a:xfrm>
            <a:off x="6652641" y="8978264"/>
            <a:ext cx="382270" cy="132080"/>
          </a:xfrm>
          <a:prstGeom prst="rect">
            <a:avLst/>
          </a:prstGeom>
        </p:spPr>
        <p:txBody>
          <a:bodyPr vert="horz" wrap="square" lIns="0" tIns="12065" rIns="0" bIns="0" rtlCol="0">
            <a:spAutoFit/>
          </a:bodyPr>
          <a:lstStyle/>
          <a:p>
            <a:pPr marL="12700">
              <a:lnSpc>
                <a:spcPct val="100000"/>
              </a:lnSpc>
              <a:spcBef>
                <a:spcPts val="95"/>
              </a:spcBef>
            </a:pPr>
            <a:r>
              <a:rPr sz="700" b="1" dirty="0">
                <a:latin typeface="楷体" panose="02010609060101010101" charset="-122"/>
                <a:cs typeface="楷体" panose="02010609060101010101" charset="-122"/>
              </a:rPr>
              <a:t>燕</a:t>
            </a:r>
            <a:r>
              <a:rPr sz="700" b="1" spc="-10" dirty="0">
                <a:latin typeface="楷体" panose="02010609060101010101" charset="-122"/>
                <a:cs typeface="楷体" panose="02010609060101010101" charset="-122"/>
              </a:rPr>
              <a:t>京</a:t>
            </a:r>
            <a:r>
              <a:rPr sz="700" b="1" spc="-10" dirty="0">
                <a:latin typeface="楷体" panose="02010609060101010101" charset="-122"/>
                <a:cs typeface="楷体" panose="02010609060101010101" charset="-122"/>
              </a:rPr>
              <a:t>啤</a:t>
            </a:r>
            <a:r>
              <a:rPr sz="700" b="1" spc="-50" dirty="0">
                <a:latin typeface="楷体" panose="02010609060101010101" charset="-122"/>
                <a:cs typeface="楷体" panose="02010609060101010101" charset="-122"/>
              </a:rPr>
              <a:t>酒</a:t>
            </a:r>
            <a:endParaRPr sz="700">
              <a:latin typeface="楷体" panose="02010609060101010101" charset="-122"/>
              <a:cs typeface="楷体" panose="02010609060101010101" charset="-122"/>
            </a:endParaRPr>
          </a:p>
        </p:txBody>
      </p:sp>
      <p:pic>
        <p:nvPicPr>
          <p:cNvPr id="24" name="object 24"/>
          <p:cNvPicPr/>
          <p:nvPr/>
        </p:nvPicPr>
        <p:blipFill>
          <a:blip r:embed="rId4" cstate="print"/>
          <a:stretch>
            <a:fillRect/>
          </a:stretch>
        </p:blipFill>
        <p:spPr>
          <a:xfrm>
            <a:off x="2012569" y="8951341"/>
            <a:ext cx="5015788" cy="6095"/>
          </a:xfrm>
          <a:prstGeom prst="rect">
            <a:avLst/>
          </a:prstGeom>
        </p:spPr>
      </p:pic>
      <p:graphicFrame>
        <p:nvGraphicFramePr>
          <p:cNvPr id="25" name="object 25"/>
          <p:cNvGraphicFramePr>
            <a:graphicFrameLocks noGrp="1"/>
          </p:cNvGraphicFramePr>
          <p:nvPr/>
        </p:nvGraphicFramePr>
        <p:xfrm>
          <a:off x="2012569" y="9109836"/>
          <a:ext cx="5017767" cy="608965"/>
        </p:xfrm>
        <a:graphic>
          <a:graphicData uri="http://schemas.openxmlformats.org/drawingml/2006/table">
            <a:tbl>
              <a:tblPr firstRow="1" bandRow="1">
                <a:tableStyleId>{2D5ABB26-0587-4C30-8999-92F81FD0307C}</a:tableStyleId>
              </a:tblPr>
              <a:tblGrid>
                <a:gridCol w="1730375"/>
                <a:gridCol w="655319"/>
                <a:gridCol w="523240"/>
                <a:gridCol w="523239"/>
                <a:gridCol w="521970"/>
                <a:gridCol w="607060"/>
                <a:gridCol w="456564"/>
              </a:tblGrid>
              <a:tr h="304800">
                <a:tc>
                  <a:txBody>
                    <a:bodyPr/>
                    <a:lstStyle/>
                    <a:p>
                      <a:pPr>
                        <a:lnSpc>
                          <a:spcPct val="100000"/>
                        </a:lnSpc>
                        <a:spcBef>
                          <a:spcPts val="260"/>
                        </a:spcBef>
                      </a:pPr>
                      <a:r>
                        <a:rPr sz="700" spc="-10" dirty="0">
                          <a:latin typeface="Arial" panose="020B0604020202020204"/>
                          <a:cs typeface="Arial" panose="020B0604020202020204"/>
                        </a:rPr>
                        <a:t>20Q1</a:t>
                      </a:r>
                      <a:r>
                        <a:rPr sz="700" dirty="0">
                          <a:latin typeface="Arial" panose="020B0604020202020204"/>
                          <a:cs typeface="Arial" panose="020B0604020202020204"/>
                        </a:rPr>
                        <a:t> </a:t>
                      </a:r>
                      <a:r>
                        <a:rPr sz="700" dirty="0">
                          <a:latin typeface="楷体" panose="02010609060101010101" charset="-122"/>
                          <a:cs typeface="楷体" panose="02010609060101010101" charset="-122"/>
                        </a:rPr>
                        <a:t>最</a:t>
                      </a:r>
                      <a:r>
                        <a:rPr sz="700" spc="-10" dirty="0">
                          <a:latin typeface="楷体" panose="02010609060101010101" charset="-122"/>
                          <a:cs typeface="楷体" panose="02010609060101010101" charset="-122"/>
                        </a:rPr>
                        <a:t>大</a:t>
                      </a:r>
                      <a:r>
                        <a:rPr sz="700" spc="-10" dirty="0">
                          <a:latin typeface="楷体" panose="02010609060101010101" charset="-122"/>
                          <a:cs typeface="楷体" panose="02010609060101010101" charset="-122"/>
                        </a:rPr>
                        <a:t>跌</a:t>
                      </a:r>
                      <a:r>
                        <a:rPr sz="700" spc="-10" dirty="0">
                          <a:latin typeface="楷体" panose="02010609060101010101" charset="-122"/>
                          <a:cs typeface="楷体" panose="02010609060101010101" charset="-122"/>
                        </a:rPr>
                        <a:t>幅</a:t>
                      </a:r>
                      <a:r>
                        <a:rPr sz="700" dirty="0">
                          <a:latin typeface="楷体" panose="02010609060101010101" charset="-122"/>
                          <a:cs typeface="楷体" panose="02010609060101010101" charset="-122"/>
                        </a:rPr>
                        <a:t>（</a:t>
                      </a:r>
                      <a:r>
                        <a:rPr sz="700" spc="-65" dirty="0">
                          <a:latin typeface="楷体" panose="02010609060101010101" charset="-122"/>
                          <a:cs typeface="楷体" panose="02010609060101010101" charset="-122"/>
                        </a:rPr>
                        <a:t>较 </a:t>
                      </a:r>
                      <a:r>
                        <a:rPr sz="700" spc="-10" dirty="0">
                          <a:latin typeface="Arial" panose="020B0604020202020204"/>
                          <a:cs typeface="Arial" panose="020B0604020202020204"/>
                        </a:rPr>
                        <a:t>2019.12.31</a:t>
                      </a:r>
                      <a:r>
                        <a:rPr sz="700" spc="-5" dirty="0">
                          <a:latin typeface="Arial" panose="020B0604020202020204"/>
                          <a:cs typeface="Arial" panose="020B0604020202020204"/>
                        </a:rPr>
                        <a:t> </a:t>
                      </a:r>
                      <a:r>
                        <a:rPr sz="700" dirty="0">
                          <a:latin typeface="楷体" panose="02010609060101010101" charset="-122"/>
                          <a:cs typeface="楷体" panose="02010609060101010101" charset="-122"/>
                        </a:rPr>
                        <a:t>日</a:t>
                      </a:r>
                      <a:r>
                        <a:rPr sz="700" spc="-50" dirty="0">
                          <a:latin typeface="楷体" panose="02010609060101010101" charset="-122"/>
                          <a:cs typeface="楷体" panose="02010609060101010101" charset="-122"/>
                        </a:rPr>
                        <a:t>）</a:t>
                      </a:r>
                      <a:endParaRPr sz="700">
                        <a:latin typeface="楷体" panose="02010609060101010101" charset="-122"/>
                        <a:cs typeface="楷体" panose="02010609060101010101" charset="-122"/>
                      </a:endParaRPr>
                    </a:p>
                    <a:p>
                      <a:pPr>
                        <a:lnSpc>
                          <a:spcPct val="100000"/>
                        </a:lnSpc>
                        <a:spcBef>
                          <a:spcPts val="360"/>
                        </a:spcBef>
                      </a:pPr>
                      <a:r>
                        <a:rPr sz="700" spc="-10" dirty="0">
                          <a:latin typeface="Arial" panose="020B0604020202020204"/>
                          <a:cs typeface="Arial" panose="020B0604020202020204"/>
                        </a:rPr>
                        <a:t>20Q1</a:t>
                      </a:r>
                      <a:r>
                        <a:rPr sz="700" spc="-15" dirty="0">
                          <a:latin typeface="Arial" panose="020B0604020202020204"/>
                          <a:cs typeface="Arial" panose="020B0604020202020204"/>
                        </a:rPr>
                        <a:t> </a:t>
                      </a:r>
                      <a:r>
                        <a:rPr sz="700" spc="-55" dirty="0">
                          <a:latin typeface="楷体" panose="02010609060101010101" charset="-122"/>
                          <a:cs typeface="楷体" panose="02010609060101010101" charset="-122"/>
                        </a:rPr>
                        <a:t>底部 </a:t>
                      </a:r>
                      <a:r>
                        <a:rPr sz="700" spc="-10" dirty="0">
                          <a:latin typeface="Arial" panose="020B0604020202020204"/>
                          <a:cs typeface="Arial" panose="020B0604020202020204"/>
                        </a:rPr>
                        <a:t>PE.TTM</a:t>
                      </a:r>
                      <a:endParaRPr sz="700">
                        <a:latin typeface="Arial" panose="020B0604020202020204"/>
                        <a:cs typeface="Arial" panose="020B0604020202020204"/>
                      </a:endParaRPr>
                    </a:p>
                  </a:txBody>
                  <a:tcPr marL="0" marR="0" marT="33019" marB="0">
                    <a:solidFill>
                      <a:srgbClr val="E7E6E6"/>
                    </a:solidFill>
                  </a:tcPr>
                </a:tc>
                <a:tc>
                  <a:txBody>
                    <a:bodyPr/>
                    <a:lstStyle/>
                    <a:p>
                      <a:pPr marL="290830">
                        <a:lnSpc>
                          <a:spcPct val="100000"/>
                        </a:lnSpc>
                        <a:spcBef>
                          <a:spcPts val="260"/>
                        </a:spcBef>
                      </a:pPr>
                      <a:r>
                        <a:rPr sz="700" dirty="0">
                          <a:latin typeface="Arial" panose="020B0604020202020204"/>
                          <a:cs typeface="Arial" panose="020B0604020202020204"/>
                        </a:rPr>
                        <a:t>-</a:t>
                      </a:r>
                      <a:r>
                        <a:rPr sz="700" spc="-25" dirty="0">
                          <a:latin typeface="Arial" panose="020B0604020202020204"/>
                          <a:cs typeface="Arial" panose="020B0604020202020204"/>
                        </a:rPr>
                        <a:t>20%</a:t>
                      </a:r>
                      <a:endParaRPr sz="700">
                        <a:latin typeface="Arial" panose="020B0604020202020204"/>
                        <a:cs typeface="Arial" panose="020B0604020202020204"/>
                      </a:endParaRPr>
                    </a:p>
                    <a:p>
                      <a:pPr marL="324485">
                        <a:lnSpc>
                          <a:spcPct val="100000"/>
                        </a:lnSpc>
                        <a:spcBef>
                          <a:spcPts val="360"/>
                        </a:spcBef>
                      </a:pPr>
                      <a:r>
                        <a:rPr sz="700" spc="-20" dirty="0">
                          <a:latin typeface="Arial" panose="020B0604020202020204"/>
                          <a:cs typeface="Arial" panose="020B0604020202020204"/>
                        </a:rPr>
                        <a:t>37.8</a:t>
                      </a:r>
                      <a:endParaRPr sz="700">
                        <a:latin typeface="Arial" panose="020B0604020202020204"/>
                        <a:cs typeface="Arial" panose="020B0604020202020204"/>
                      </a:endParaRPr>
                    </a:p>
                  </a:txBody>
                  <a:tcPr marL="0" marR="0" marT="33019" marB="0">
                    <a:solidFill>
                      <a:srgbClr val="E7E6E6"/>
                    </a:solidFill>
                  </a:tcPr>
                </a:tc>
                <a:tc>
                  <a:txBody>
                    <a:bodyPr/>
                    <a:lstStyle/>
                    <a:p>
                      <a:pPr marL="156845">
                        <a:lnSpc>
                          <a:spcPct val="100000"/>
                        </a:lnSpc>
                        <a:spcBef>
                          <a:spcPts val="260"/>
                        </a:spcBef>
                      </a:pPr>
                      <a:r>
                        <a:rPr sz="700" dirty="0">
                          <a:latin typeface="Arial" panose="020B0604020202020204"/>
                          <a:cs typeface="Arial" panose="020B0604020202020204"/>
                        </a:rPr>
                        <a:t>-</a:t>
                      </a:r>
                      <a:r>
                        <a:rPr sz="700" spc="-25" dirty="0">
                          <a:latin typeface="Arial" panose="020B0604020202020204"/>
                          <a:cs typeface="Arial" panose="020B0604020202020204"/>
                        </a:rPr>
                        <a:t>26%</a:t>
                      </a:r>
                      <a:endParaRPr sz="700">
                        <a:latin typeface="Arial" panose="020B0604020202020204"/>
                        <a:cs typeface="Arial" panose="020B0604020202020204"/>
                      </a:endParaRPr>
                    </a:p>
                    <a:p>
                      <a:pPr marL="190500">
                        <a:lnSpc>
                          <a:spcPct val="100000"/>
                        </a:lnSpc>
                        <a:spcBef>
                          <a:spcPts val="360"/>
                        </a:spcBef>
                      </a:pPr>
                      <a:r>
                        <a:rPr sz="700" spc="-20" dirty="0">
                          <a:latin typeface="Arial" panose="020B0604020202020204"/>
                          <a:cs typeface="Arial" panose="020B0604020202020204"/>
                        </a:rPr>
                        <a:t>68.9</a:t>
                      </a:r>
                      <a:endParaRPr sz="700">
                        <a:latin typeface="Arial" panose="020B0604020202020204"/>
                        <a:cs typeface="Arial" panose="020B0604020202020204"/>
                      </a:endParaRPr>
                    </a:p>
                  </a:txBody>
                  <a:tcPr marL="0" marR="0" marT="33019" marB="0">
                    <a:solidFill>
                      <a:srgbClr val="E7E6E6"/>
                    </a:solidFill>
                  </a:tcPr>
                </a:tc>
                <a:tc>
                  <a:txBody>
                    <a:bodyPr/>
                    <a:lstStyle/>
                    <a:p>
                      <a:pPr marL="158750">
                        <a:lnSpc>
                          <a:spcPct val="100000"/>
                        </a:lnSpc>
                        <a:spcBef>
                          <a:spcPts val="260"/>
                        </a:spcBef>
                      </a:pPr>
                      <a:r>
                        <a:rPr sz="700" dirty="0">
                          <a:latin typeface="Arial" panose="020B0604020202020204"/>
                          <a:cs typeface="Arial" panose="020B0604020202020204"/>
                        </a:rPr>
                        <a:t>-</a:t>
                      </a:r>
                      <a:r>
                        <a:rPr sz="700" spc="-25" dirty="0">
                          <a:latin typeface="Arial" panose="020B0604020202020204"/>
                          <a:cs typeface="Arial" panose="020B0604020202020204"/>
                        </a:rPr>
                        <a:t>26%</a:t>
                      </a:r>
                      <a:endParaRPr sz="700">
                        <a:latin typeface="Arial" panose="020B0604020202020204"/>
                        <a:cs typeface="Arial" panose="020B0604020202020204"/>
                      </a:endParaRPr>
                    </a:p>
                    <a:p>
                      <a:pPr marL="191770">
                        <a:lnSpc>
                          <a:spcPct val="100000"/>
                        </a:lnSpc>
                        <a:spcBef>
                          <a:spcPts val="360"/>
                        </a:spcBef>
                      </a:pPr>
                      <a:r>
                        <a:rPr sz="700" spc="-20" dirty="0">
                          <a:latin typeface="Arial" panose="020B0604020202020204"/>
                          <a:cs typeface="Arial" panose="020B0604020202020204"/>
                        </a:rPr>
                        <a:t>26.7</a:t>
                      </a:r>
                      <a:endParaRPr sz="700">
                        <a:latin typeface="Arial" panose="020B0604020202020204"/>
                        <a:cs typeface="Arial" panose="020B0604020202020204"/>
                      </a:endParaRPr>
                    </a:p>
                  </a:txBody>
                  <a:tcPr marL="0" marR="0" marT="33019" marB="0">
                    <a:solidFill>
                      <a:srgbClr val="E7E6E6"/>
                    </a:solidFill>
                  </a:tcPr>
                </a:tc>
                <a:tc>
                  <a:txBody>
                    <a:bodyPr/>
                    <a:lstStyle/>
                    <a:p>
                      <a:pPr marL="157480">
                        <a:lnSpc>
                          <a:spcPct val="100000"/>
                        </a:lnSpc>
                        <a:spcBef>
                          <a:spcPts val="260"/>
                        </a:spcBef>
                      </a:pPr>
                      <a:r>
                        <a:rPr sz="700" dirty="0">
                          <a:latin typeface="Arial" panose="020B0604020202020204"/>
                          <a:cs typeface="Arial" panose="020B0604020202020204"/>
                        </a:rPr>
                        <a:t>-</a:t>
                      </a:r>
                      <a:r>
                        <a:rPr sz="700" spc="-25" dirty="0">
                          <a:latin typeface="Arial" panose="020B0604020202020204"/>
                          <a:cs typeface="Arial" panose="020B0604020202020204"/>
                        </a:rPr>
                        <a:t>21%</a:t>
                      </a:r>
                      <a:endParaRPr sz="700">
                        <a:latin typeface="Arial" panose="020B0604020202020204"/>
                        <a:cs typeface="Arial" panose="020B0604020202020204"/>
                      </a:endParaRPr>
                    </a:p>
                    <a:p>
                      <a:pPr marL="190500">
                        <a:lnSpc>
                          <a:spcPct val="100000"/>
                        </a:lnSpc>
                        <a:spcBef>
                          <a:spcPts val="360"/>
                        </a:spcBef>
                      </a:pPr>
                      <a:r>
                        <a:rPr sz="700" spc="-20" dirty="0">
                          <a:latin typeface="Arial" panose="020B0604020202020204"/>
                          <a:cs typeface="Arial" panose="020B0604020202020204"/>
                        </a:rPr>
                        <a:t>32.3</a:t>
                      </a:r>
                      <a:endParaRPr sz="700">
                        <a:latin typeface="Arial" panose="020B0604020202020204"/>
                        <a:cs typeface="Arial" panose="020B0604020202020204"/>
                      </a:endParaRPr>
                    </a:p>
                  </a:txBody>
                  <a:tcPr marL="0" marR="0" marT="33019" marB="0">
                    <a:solidFill>
                      <a:srgbClr val="E7E6E6"/>
                    </a:solidFill>
                  </a:tcPr>
                </a:tc>
                <a:tc>
                  <a:txBody>
                    <a:bodyPr/>
                    <a:lstStyle/>
                    <a:p>
                      <a:pPr marL="156845">
                        <a:lnSpc>
                          <a:spcPct val="100000"/>
                        </a:lnSpc>
                        <a:spcBef>
                          <a:spcPts val="260"/>
                        </a:spcBef>
                      </a:pPr>
                      <a:r>
                        <a:rPr sz="700" dirty="0">
                          <a:latin typeface="Arial" panose="020B0604020202020204"/>
                          <a:cs typeface="Arial" panose="020B0604020202020204"/>
                        </a:rPr>
                        <a:t>-</a:t>
                      </a:r>
                      <a:r>
                        <a:rPr sz="700" spc="-25" dirty="0">
                          <a:latin typeface="Arial" panose="020B0604020202020204"/>
                          <a:cs typeface="Arial" panose="020B0604020202020204"/>
                        </a:rPr>
                        <a:t>17%</a:t>
                      </a:r>
                      <a:endParaRPr sz="700">
                        <a:latin typeface="Arial" panose="020B0604020202020204"/>
                        <a:cs typeface="Arial" panose="020B0604020202020204"/>
                      </a:endParaRPr>
                    </a:p>
                    <a:p>
                      <a:pPr marL="190500">
                        <a:lnSpc>
                          <a:spcPct val="100000"/>
                        </a:lnSpc>
                        <a:spcBef>
                          <a:spcPts val="360"/>
                        </a:spcBef>
                      </a:pPr>
                      <a:r>
                        <a:rPr sz="700" spc="-20" dirty="0">
                          <a:latin typeface="Arial" panose="020B0604020202020204"/>
                          <a:cs typeface="Arial" panose="020B0604020202020204"/>
                        </a:rPr>
                        <a:t>26.5</a:t>
                      </a:r>
                      <a:endParaRPr sz="700">
                        <a:latin typeface="Arial" panose="020B0604020202020204"/>
                        <a:cs typeface="Arial" panose="020B0604020202020204"/>
                      </a:endParaRPr>
                    </a:p>
                  </a:txBody>
                  <a:tcPr marL="0" marR="0" marT="33019" marB="0">
                    <a:solidFill>
                      <a:srgbClr val="E7E6E6"/>
                    </a:solidFill>
                  </a:tcPr>
                </a:tc>
                <a:tc>
                  <a:txBody>
                    <a:bodyPr/>
                    <a:lstStyle/>
                    <a:p>
                      <a:pPr marL="242570">
                        <a:lnSpc>
                          <a:spcPct val="100000"/>
                        </a:lnSpc>
                        <a:spcBef>
                          <a:spcPts val="260"/>
                        </a:spcBef>
                      </a:pPr>
                      <a:r>
                        <a:rPr sz="700" dirty="0">
                          <a:latin typeface="Arial" panose="020B0604020202020204"/>
                          <a:cs typeface="Arial" panose="020B0604020202020204"/>
                        </a:rPr>
                        <a:t>-</a:t>
                      </a:r>
                      <a:r>
                        <a:rPr sz="700" spc="-25" dirty="0">
                          <a:latin typeface="Arial" panose="020B0604020202020204"/>
                          <a:cs typeface="Arial" panose="020B0604020202020204"/>
                        </a:rPr>
                        <a:t>16%</a:t>
                      </a:r>
                      <a:endParaRPr sz="700">
                        <a:latin typeface="Arial" panose="020B0604020202020204"/>
                        <a:cs typeface="Arial" panose="020B0604020202020204"/>
                      </a:endParaRPr>
                    </a:p>
                    <a:p>
                      <a:pPr marL="276225">
                        <a:lnSpc>
                          <a:spcPct val="100000"/>
                        </a:lnSpc>
                        <a:spcBef>
                          <a:spcPts val="360"/>
                        </a:spcBef>
                      </a:pPr>
                      <a:r>
                        <a:rPr sz="700" spc="-20" dirty="0">
                          <a:latin typeface="Arial" panose="020B0604020202020204"/>
                          <a:cs typeface="Arial" panose="020B0604020202020204"/>
                        </a:rPr>
                        <a:t>74.2</a:t>
                      </a:r>
                      <a:endParaRPr sz="700">
                        <a:latin typeface="Arial" panose="020B0604020202020204"/>
                        <a:cs typeface="Arial" panose="020B0604020202020204"/>
                      </a:endParaRPr>
                    </a:p>
                  </a:txBody>
                  <a:tcPr marL="0" marR="0" marT="33019" marB="0">
                    <a:solidFill>
                      <a:srgbClr val="E7E6E6"/>
                    </a:solidFill>
                  </a:tcPr>
                </a:tc>
              </a:tr>
              <a:tr h="167005">
                <a:tc>
                  <a:txBody>
                    <a:bodyPr/>
                    <a:lstStyle/>
                    <a:p>
                      <a:pPr>
                        <a:lnSpc>
                          <a:spcPct val="100000"/>
                        </a:lnSpc>
                        <a:spcBef>
                          <a:spcPts val="260"/>
                        </a:spcBef>
                      </a:pPr>
                      <a:r>
                        <a:rPr sz="700" spc="-10" dirty="0">
                          <a:latin typeface="楷体" panose="02010609060101010101" charset="-122"/>
                          <a:cs typeface="楷体" panose="02010609060101010101" charset="-122"/>
                        </a:rPr>
                        <a:t>此</a:t>
                      </a:r>
                      <a:r>
                        <a:rPr sz="700" spc="-10" dirty="0">
                          <a:latin typeface="楷体" panose="02010609060101010101" charset="-122"/>
                          <a:cs typeface="楷体" panose="02010609060101010101" charset="-122"/>
                        </a:rPr>
                        <a:t>轮</a:t>
                      </a:r>
                      <a:r>
                        <a:rPr sz="700" dirty="0">
                          <a:latin typeface="楷体" panose="02010609060101010101" charset="-122"/>
                          <a:cs typeface="楷体" panose="02010609060101010101" charset="-122"/>
                        </a:rPr>
                        <a:t>疫</a:t>
                      </a:r>
                      <a:r>
                        <a:rPr sz="700" spc="-10" dirty="0">
                          <a:latin typeface="楷体" panose="02010609060101010101" charset="-122"/>
                          <a:cs typeface="楷体" panose="02010609060101010101" charset="-122"/>
                        </a:rPr>
                        <a:t>情</a:t>
                      </a:r>
                      <a:r>
                        <a:rPr sz="700" spc="-10" dirty="0">
                          <a:latin typeface="楷体" panose="02010609060101010101" charset="-122"/>
                          <a:cs typeface="楷体" panose="02010609060101010101" charset="-122"/>
                        </a:rPr>
                        <a:t>跌</a:t>
                      </a:r>
                      <a:r>
                        <a:rPr sz="700" spc="-10" dirty="0">
                          <a:latin typeface="楷体" panose="02010609060101010101" charset="-122"/>
                          <a:cs typeface="楷体" panose="02010609060101010101" charset="-122"/>
                        </a:rPr>
                        <a:t>幅</a:t>
                      </a:r>
                      <a:r>
                        <a:rPr sz="700" dirty="0">
                          <a:latin typeface="楷体" panose="02010609060101010101" charset="-122"/>
                          <a:cs typeface="楷体" panose="02010609060101010101" charset="-122"/>
                        </a:rPr>
                        <a:t>（</a:t>
                      </a:r>
                      <a:r>
                        <a:rPr sz="700" spc="-65" dirty="0">
                          <a:latin typeface="楷体" panose="02010609060101010101" charset="-122"/>
                          <a:cs typeface="楷体" panose="02010609060101010101" charset="-122"/>
                        </a:rPr>
                        <a:t>较 </a:t>
                      </a:r>
                      <a:r>
                        <a:rPr sz="700" spc="-10" dirty="0">
                          <a:latin typeface="Arial" panose="020B0604020202020204"/>
                          <a:cs typeface="Arial" panose="020B0604020202020204"/>
                        </a:rPr>
                        <a:t>2022.3.1</a:t>
                      </a:r>
                      <a:r>
                        <a:rPr sz="700" spc="5" dirty="0">
                          <a:latin typeface="Arial" panose="020B0604020202020204"/>
                          <a:cs typeface="Arial" panose="020B0604020202020204"/>
                        </a:rPr>
                        <a:t> </a:t>
                      </a:r>
                      <a:r>
                        <a:rPr sz="700" dirty="0">
                          <a:latin typeface="楷体" panose="02010609060101010101" charset="-122"/>
                          <a:cs typeface="楷体" panose="02010609060101010101" charset="-122"/>
                        </a:rPr>
                        <a:t>日</a:t>
                      </a:r>
                      <a:r>
                        <a:rPr sz="700" spc="-50" dirty="0">
                          <a:latin typeface="楷体" panose="02010609060101010101" charset="-122"/>
                          <a:cs typeface="楷体" panose="02010609060101010101" charset="-122"/>
                        </a:rPr>
                        <a:t>）</a:t>
                      </a:r>
                      <a:endParaRPr sz="700">
                        <a:latin typeface="楷体" panose="02010609060101010101" charset="-122"/>
                        <a:cs typeface="楷体" panose="02010609060101010101" charset="-122"/>
                      </a:endParaRPr>
                    </a:p>
                  </a:txBody>
                  <a:tcPr marL="0" marR="0" marT="33019" marB="0">
                    <a:solidFill>
                      <a:srgbClr val="BEEBFA"/>
                    </a:solidFill>
                  </a:tcPr>
                </a:tc>
                <a:tc>
                  <a:txBody>
                    <a:bodyPr/>
                    <a:lstStyle/>
                    <a:p>
                      <a:pPr marR="149860" algn="r">
                        <a:lnSpc>
                          <a:spcPct val="100000"/>
                        </a:lnSpc>
                        <a:spcBef>
                          <a:spcPts val="260"/>
                        </a:spcBef>
                      </a:pPr>
                      <a:r>
                        <a:rPr sz="700" dirty="0">
                          <a:latin typeface="Arial" panose="020B0604020202020204"/>
                          <a:cs typeface="Arial" panose="020B0604020202020204"/>
                        </a:rPr>
                        <a:t>-</a:t>
                      </a:r>
                      <a:r>
                        <a:rPr sz="700" spc="-25" dirty="0">
                          <a:latin typeface="Arial" panose="020B0604020202020204"/>
                          <a:cs typeface="Arial" panose="020B0604020202020204"/>
                        </a:rPr>
                        <a:t>9%</a:t>
                      </a:r>
                      <a:endParaRPr sz="700">
                        <a:latin typeface="Arial" panose="020B0604020202020204"/>
                        <a:cs typeface="Arial" panose="020B0604020202020204"/>
                      </a:endParaRPr>
                    </a:p>
                  </a:txBody>
                  <a:tcPr marL="0" marR="0" marT="33019" marB="0">
                    <a:solidFill>
                      <a:srgbClr val="BEEBFA"/>
                    </a:solidFill>
                  </a:tcPr>
                </a:tc>
                <a:tc>
                  <a:txBody>
                    <a:bodyPr/>
                    <a:lstStyle/>
                    <a:p>
                      <a:pPr algn="ctr">
                        <a:lnSpc>
                          <a:spcPct val="100000"/>
                        </a:lnSpc>
                        <a:spcBef>
                          <a:spcPts val="260"/>
                        </a:spcBef>
                      </a:pPr>
                      <a:r>
                        <a:rPr sz="700" dirty="0">
                          <a:latin typeface="Arial" panose="020B0604020202020204"/>
                          <a:cs typeface="Arial" panose="020B0604020202020204"/>
                        </a:rPr>
                        <a:t>-</a:t>
                      </a:r>
                      <a:r>
                        <a:rPr sz="700" spc="-25" dirty="0">
                          <a:latin typeface="Arial" panose="020B0604020202020204"/>
                          <a:cs typeface="Arial" panose="020B0604020202020204"/>
                        </a:rPr>
                        <a:t>23%</a:t>
                      </a:r>
                      <a:endParaRPr sz="700">
                        <a:latin typeface="Arial" panose="020B0604020202020204"/>
                        <a:cs typeface="Arial" panose="020B0604020202020204"/>
                      </a:endParaRPr>
                    </a:p>
                  </a:txBody>
                  <a:tcPr marL="0" marR="0" marT="33019" marB="0">
                    <a:solidFill>
                      <a:srgbClr val="BEEBFA"/>
                    </a:solidFill>
                  </a:tcPr>
                </a:tc>
                <a:tc>
                  <a:txBody>
                    <a:bodyPr/>
                    <a:lstStyle/>
                    <a:p>
                      <a:pPr marL="635" algn="ctr">
                        <a:lnSpc>
                          <a:spcPct val="100000"/>
                        </a:lnSpc>
                        <a:spcBef>
                          <a:spcPts val="260"/>
                        </a:spcBef>
                      </a:pPr>
                      <a:r>
                        <a:rPr sz="700" dirty="0">
                          <a:latin typeface="Arial" panose="020B0604020202020204"/>
                          <a:cs typeface="Arial" panose="020B0604020202020204"/>
                        </a:rPr>
                        <a:t>-</a:t>
                      </a:r>
                      <a:r>
                        <a:rPr sz="700" spc="-25" dirty="0">
                          <a:latin typeface="Arial" panose="020B0604020202020204"/>
                          <a:cs typeface="Arial" panose="020B0604020202020204"/>
                        </a:rPr>
                        <a:t>10%</a:t>
                      </a:r>
                      <a:endParaRPr sz="700">
                        <a:latin typeface="Arial" panose="020B0604020202020204"/>
                        <a:cs typeface="Arial" panose="020B0604020202020204"/>
                      </a:endParaRPr>
                    </a:p>
                  </a:txBody>
                  <a:tcPr marL="0" marR="0" marT="33019" marB="0">
                    <a:solidFill>
                      <a:srgbClr val="BEEBFA"/>
                    </a:solidFill>
                  </a:tcPr>
                </a:tc>
                <a:tc>
                  <a:txBody>
                    <a:bodyPr/>
                    <a:lstStyle/>
                    <a:p>
                      <a:pPr algn="ctr">
                        <a:lnSpc>
                          <a:spcPct val="100000"/>
                        </a:lnSpc>
                        <a:spcBef>
                          <a:spcPts val="260"/>
                        </a:spcBef>
                      </a:pPr>
                      <a:r>
                        <a:rPr sz="700" dirty="0">
                          <a:latin typeface="Arial" panose="020B0604020202020204"/>
                          <a:cs typeface="Arial" panose="020B0604020202020204"/>
                        </a:rPr>
                        <a:t>-</a:t>
                      </a:r>
                      <a:r>
                        <a:rPr sz="700" spc="-25" dirty="0">
                          <a:latin typeface="Arial" panose="020B0604020202020204"/>
                          <a:cs typeface="Arial" panose="020B0604020202020204"/>
                        </a:rPr>
                        <a:t>12%</a:t>
                      </a:r>
                      <a:endParaRPr sz="700">
                        <a:latin typeface="Arial" panose="020B0604020202020204"/>
                        <a:cs typeface="Arial" panose="020B0604020202020204"/>
                      </a:endParaRPr>
                    </a:p>
                  </a:txBody>
                  <a:tcPr marL="0" marR="0" marT="33019" marB="0">
                    <a:solidFill>
                      <a:srgbClr val="BEEBFA"/>
                    </a:solidFill>
                  </a:tcPr>
                </a:tc>
                <a:tc>
                  <a:txBody>
                    <a:bodyPr/>
                    <a:lstStyle/>
                    <a:p>
                      <a:pPr marR="29210" algn="ctr">
                        <a:lnSpc>
                          <a:spcPct val="100000"/>
                        </a:lnSpc>
                        <a:spcBef>
                          <a:spcPts val="260"/>
                        </a:spcBef>
                      </a:pPr>
                      <a:r>
                        <a:rPr sz="700" dirty="0">
                          <a:latin typeface="Arial" panose="020B0604020202020204"/>
                          <a:cs typeface="Arial" panose="020B0604020202020204"/>
                        </a:rPr>
                        <a:t>-</a:t>
                      </a:r>
                      <a:r>
                        <a:rPr sz="700" spc="-25" dirty="0">
                          <a:latin typeface="Arial" panose="020B0604020202020204"/>
                          <a:cs typeface="Arial" panose="020B0604020202020204"/>
                        </a:rPr>
                        <a:t>3%</a:t>
                      </a:r>
                      <a:endParaRPr sz="700">
                        <a:latin typeface="Arial" panose="020B0604020202020204"/>
                        <a:cs typeface="Arial" panose="020B0604020202020204"/>
                      </a:endParaRPr>
                    </a:p>
                  </a:txBody>
                  <a:tcPr marL="0" marR="0" marT="33019" marB="0">
                    <a:solidFill>
                      <a:srgbClr val="BEEBFA"/>
                    </a:solidFill>
                  </a:tcPr>
                </a:tc>
                <a:tc>
                  <a:txBody>
                    <a:bodyPr/>
                    <a:lstStyle/>
                    <a:p>
                      <a:pPr algn="r">
                        <a:lnSpc>
                          <a:spcPct val="100000"/>
                        </a:lnSpc>
                        <a:spcBef>
                          <a:spcPts val="260"/>
                        </a:spcBef>
                      </a:pPr>
                      <a:r>
                        <a:rPr sz="700" spc="-25" dirty="0">
                          <a:latin typeface="Arial" panose="020B0604020202020204"/>
                          <a:cs typeface="Arial" panose="020B0604020202020204"/>
                        </a:rPr>
                        <a:t>3%</a:t>
                      </a:r>
                      <a:endParaRPr sz="700">
                        <a:latin typeface="Arial" panose="020B0604020202020204"/>
                        <a:cs typeface="Arial" panose="020B0604020202020204"/>
                      </a:endParaRPr>
                    </a:p>
                  </a:txBody>
                  <a:tcPr marL="0" marR="0" marT="33019" marB="0">
                    <a:solidFill>
                      <a:srgbClr val="BEEBFA"/>
                    </a:solidFill>
                  </a:tcPr>
                </a:tc>
              </a:tr>
              <a:tr h="137160">
                <a:tc>
                  <a:txBody>
                    <a:bodyPr/>
                    <a:lstStyle/>
                    <a:p>
                      <a:pPr>
                        <a:lnSpc>
                          <a:spcPct val="100000"/>
                        </a:lnSpc>
                        <a:spcBef>
                          <a:spcPts val="140"/>
                        </a:spcBef>
                      </a:pPr>
                      <a:r>
                        <a:rPr sz="700" spc="-45" dirty="0">
                          <a:latin typeface="楷体" panose="02010609060101010101" charset="-122"/>
                          <a:cs typeface="楷体" panose="02010609060101010101" charset="-122"/>
                        </a:rPr>
                        <a:t>当前 </a:t>
                      </a:r>
                      <a:r>
                        <a:rPr sz="700" spc="-10" dirty="0">
                          <a:latin typeface="Arial" panose="020B0604020202020204"/>
                          <a:cs typeface="Arial" panose="020B0604020202020204"/>
                        </a:rPr>
                        <a:t>PE.TTM</a:t>
                      </a:r>
                      <a:r>
                        <a:rPr sz="700" spc="-10" dirty="0">
                          <a:latin typeface="楷体" panose="02010609060101010101" charset="-122"/>
                          <a:cs typeface="楷体" panose="02010609060101010101" charset="-122"/>
                        </a:rPr>
                        <a:t>（</a:t>
                      </a:r>
                      <a:r>
                        <a:rPr sz="700" spc="-10" dirty="0">
                          <a:latin typeface="Arial" panose="020B0604020202020204"/>
                          <a:cs typeface="Arial" panose="020B0604020202020204"/>
                        </a:rPr>
                        <a:t>2022.6.15</a:t>
                      </a:r>
                      <a:r>
                        <a:rPr sz="700" spc="10" dirty="0">
                          <a:latin typeface="Arial" panose="020B0604020202020204"/>
                          <a:cs typeface="Arial" panose="020B0604020202020204"/>
                        </a:rPr>
                        <a:t> </a:t>
                      </a:r>
                      <a:r>
                        <a:rPr sz="700" dirty="0">
                          <a:latin typeface="楷体" panose="02010609060101010101" charset="-122"/>
                          <a:cs typeface="楷体" panose="02010609060101010101" charset="-122"/>
                        </a:rPr>
                        <a:t>日</a:t>
                      </a:r>
                      <a:r>
                        <a:rPr sz="700" spc="-50" dirty="0">
                          <a:latin typeface="楷体" panose="02010609060101010101" charset="-122"/>
                          <a:cs typeface="楷体" panose="02010609060101010101" charset="-122"/>
                        </a:rPr>
                        <a:t>）</a:t>
                      </a:r>
                      <a:endParaRPr sz="700">
                        <a:latin typeface="楷体" panose="02010609060101010101" charset="-122"/>
                        <a:cs typeface="楷体" panose="02010609060101010101" charset="-122"/>
                      </a:endParaRPr>
                    </a:p>
                  </a:txBody>
                  <a:tcPr marL="0" marR="0" marT="17780" marB="0">
                    <a:solidFill>
                      <a:srgbClr val="BEEBFA"/>
                    </a:solidFill>
                  </a:tcPr>
                </a:tc>
                <a:tc>
                  <a:txBody>
                    <a:bodyPr/>
                    <a:lstStyle/>
                    <a:p>
                      <a:pPr marR="151130" algn="r">
                        <a:lnSpc>
                          <a:spcPct val="100000"/>
                        </a:lnSpc>
                        <a:spcBef>
                          <a:spcPts val="140"/>
                        </a:spcBef>
                      </a:pPr>
                      <a:r>
                        <a:rPr sz="700" spc="-20" dirty="0">
                          <a:latin typeface="Arial" panose="020B0604020202020204"/>
                          <a:cs typeface="Arial" panose="020B0604020202020204"/>
                        </a:rPr>
                        <a:t>42.7</a:t>
                      </a:r>
                      <a:endParaRPr sz="700">
                        <a:latin typeface="Arial" panose="020B0604020202020204"/>
                        <a:cs typeface="Arial" panose="020B0604020202020204"/>
                      </a:endParaRPr>
                    </a:p>
                  </a:txBody>
                  <a:tcPr marL="0" marR="0" marT="17780" marB="0">
                    <a:solidFill>
                      <a:srgbClr val="BEEBFA"/>
                    </a:solidFill>
                  </a:tcPr>
                </a:tc>
                <a:tc>
                  <a:txBody>
                    <a:bodyPr/>
                    <a:lstStyle/>
                    <a:p>
                      <a:pPr marL="29845" algn="ctr">
                        <a:lnSpc>
                          <a:spcPct val="100000"/>
                        </a:lnSpc>
                        <a:spcBef>
                          <a:spcPts val="140"/>
                        </a:spcBef>
                      </a:pPr>
                      <a:r>
                        <a:rPr sz="700" spc="-20" dirty="0">
                          <a:latin typeface="Arial" panose="020B0604020202020204"/>
                          <a:cs typeface="Arial" panose="020B0604020202020204"/>
                        </a:rPr>
                        <a:t>28.3</a:t>
                      </a:r>
                      <a:endParaRPr sz="700">
                        <a:latin typeface="Arial" panose="020B0604020202020204"/>
                        <a:cs typeface="Arial" panose="020B0604020202020204"/>
                      </a:endParaRPr>
                    </a:p>
                  </a:txBody>
                  <a:tcPr marL="0" marR="0" marT="17780" marB="0">
                    <a:solidFill>
                      <a:srgbClr val="BEEBFA"/>
                    </a:solidFill>
                  </a:tcPr>
                </a:tc>
                <a:tc>
                  <a:txBody>
                    <a:bodyPr/>
                    <a:lstStyle/>
                    <a:p>
                      <a:pPr marL="33020" algn="ctr">
                        <a:lnSpc>
                          <a:spcPct val="100000"/>
                        </a:lnSpc>
                        <a:spcBef>
                          <a:spcPts val="140"/>
                        </a:spcBef>
                      </a:pPr>
                      <a:r>
                        <a:rPr sz="700" spc="-20" dirty="0">
                          <a:latin typeface="Arial" panose="020B0604020202020204"/>
                          <a:cs typeface="Arial" panose="020B0604020202020204"/>
                        </a:rPr>
                        <a:t>38.3</a:t>
                      </a:r>
                      <a:endParaRPr sz="700">
                        <a:latin typeface="Arial" panose="020B0604020202020204"/>
                        <a:cs typeface="Arial" panose="020B0604020202020204"/>
                      </a:endParaRPr>
                    </a:p>
                  </a:txBody>
                  <a:tcPr marL="0" marR="0" marT="17780" marB="0">
                    <a:solidFill>
                      <a:srgbClr val="BEEBFA"/>
                    </a:solidFill>
                  </a:tcPr>
                </a:tc>
                <a:tc>
                  <a:txBody>
                    <a:bodyPr/>
                    <a:lstStyle/>
                    <a:p>
                      <a:pPr marL="31750" algn="ctr">
                        <a:lnSpc>
                          <a:spcPct val="100000"/>
                        </a:lnSpc>
                        <a:spcBef>
                          <a:spcPts val="140"/>
                        </a:spcBef>
                      </a:pPr>
                      <a:r>
                        <a:rPr sz="700" spc="-20" dirty="0">
                          <a:latin typeface="Arial" panose="020B0604020202020204"/>
                          <a:cs typeface="Arial" panose="020B0604020202020204"/>
                        </a:rPr>
                        <a:t>50.3</a:t>
                      </a:r>
                      <a:endParaRPr sz="700">
                        <a:latin typeface="Arial" panose="020B0604020202020204"/>
                        <a:cs typeface="Arial" panose="020B0604020202020204"/>
                      </a:endParaRPr>
                    </a:p>
                  </a:txBody>
                  <a:tcPr marL="0" marR="0" marT="17780" marB="0">
                    <a:solidFill>
                      <a:srgbClr val="BEEBFA"/>
                    </a:solidFill>
                  </a:tcPr>
                </a:tc>
                <a:tc>
                  <a:txBody>
                    <a:bodyPr/>
                    <a:lstStyle/>
                    <a:p>
                      <a:pPr marR="45720" algn="ctr">
                        <a:lnSpc>
                          <a:spcPct val="100000"/>
                        </a:lnSpc>
                        <a:spcBef>
                          <a:spcPts val="140"/>
                        </a:spcBef>
                      </a:pPr>
                      <a:r>
                        <a:rPr sz="700" spc="-20" dirty="0">
                          <a:latin typeface="Arial" panose="020B0604020202020204"/>
                          <a:cs typeface="Arial" panose="020B0604020202020204"/>
                        </a:rPr>
                        <a:t>28.9</a:t>
                      </a:r>
                      <a:endParaRPr sz="700">
                        <a:latin typeface="Arial" panose="020B0604020202020204"/>
                        <a:cs typeface="Arial" panose="020B0604020202020204"/>
                      </a:endParaRPr>
                    </a:p>
                  </a:txBody>
                  <a:tcPr marL="0" marR="0" marT="17780" marB="0">
                    <a:solidFill>
                      <a:srgbClr val="BEEBFA"/>
                    </a:solidFill>
                  </a:tcPr>
                </a:tc>
                <a:tc>
                  <a:txBody>
                    <a:bodyPr/>
                    <a:lstStyle/>
                    <a:p>
                      <a:pPr marR="635" algn="r">
                        <a:lnSpc>
                          <a:spcPct val="100000"/>
                        </a:lnSpc>
                        <a:spcBef>
                          <a:spcPts val="140"/>
                        </a:spcBef>
                      </a:pPr>
                      <a:r>
                        <a:rPr sz="700" spc="-20" dirty="0">
                          <a:latin typeface="Arial" panose="020B0604020202020204"/>
                          <a:cs typeface="Arial" panose="020B0604020202020204"/>
                        </a:rPr>
                        <a:t>71.7</a:t>
                      </a:r>
                      <a:endParaRPr sz="700">
                        <a:latin typeface="Arial" panose="020B0604020202020204"/>
                        <a:cs typeface="Arial" panose="020B0604020202020204"/>
                      </a:endParaRPr>
                    </a:p>
                  </a:txBody>
                  <a:tcPr marL="0" marR="0" marT="17780" marB="0">
                    <a:solidFill>
                      <a:srgbClr val="BEEBFA"/>
                    </a:solidFill>
                  </a:tcPr>
                </a:tc>
              </a:tr>
            </a:tbl>
          </a:graphicData>
        </a:graphic>
      </p:graphicFrame>
      <p:sp>
        <p:nvSpPr>
          <p:cNvPr id="26" name="object 26"/>
          <p:cNvSpPr txBox="1"/>
          <p:nvPr/>
        </p:nvSpPr>
        <p:spPr>
          <a:xfrm>
            <a:off x="1999869" y="9740594"/>
            <a:ext cx="1059180" cy="132080"/>
          </a:xfrm>
          <a:prstGeom prst="rect">
            <a:avLst/>
          </a:prstGeom>
        </p:spPr>
        <p:txBody>
          <a:bodyPr vert="horz" wrap="square" lIns="0" tIns="12065" rIns="0" bIns="0" rtlCol="0">
            <a:spAutoFit/>
          </a:bodyPr>
          <a:lstStyle/>
          <a:p>
            <a:pPr marL="12700">
              <a:lnSpc>
                <a:spcPct val="100000"/>
              </a:lnSpc>
              <a:spcBef>
                <a:spcPts val="95"/>
              </a:spcBef>
            </a:pPr>
            <a:r>
              <a:rPr sz="700" spc="-10" dirty="0">
                <a:latin typeface="Arial" panose="020B0604020202020204"/>
                <a:cs typeface="Arial" panose="020B0604020202020204"/>
              </a:rPr>
              <a:t>2017</a:t>
            </a:r>
            <a:r>
              <a:rPr sz="700" spc="-5" dirty="0">
                <a:latin typeface="Arial" panose="020B0604020202020204"/>
                <a:cs typeface="Arial" panose="020B0604020202020204"/>
              </a:rPr>
              <a:t> </a:t>
            </a:r>
            <a:r>
              <a:rPr sz="700" dirty="0">
                <a:latin typeface="楷体" panose="02010609060101010101" charset="-122"/>
                <a:cs typeface="楷体" panose="02010609060101010101" charset="-122"/>
              </a:rPr>
              <a:t>年</a:t>
            </a:r>
            <a:r>
              <a:rPr sz="700" dirty="0">
                <a:latin typeface="楷体" panose="02010609060101010101" charset="-122"/>
                <a:cs typeface="楷体" panose="02010609060101010101" charset="-122"/>
              </a:rPr>
              <a:t>以</a:t>
            </a:r>
            <a:r>
              <a:rPr sz="700" spc="-75" dirty="0">
                <a:latin typeface="楷体" panose="02010609060101010101" charset="-122"/>
                <a:cs typeface="楷体" panose="02010609060101010101" charset="-122"/>
              </a:rPr>
              <a:t>来 </a:t>
            </a:r>
            <a:r>
              <a:rPr sz="700" spc="-10" dirty="0">
                <a:latin typeface="Arial" panose="020B0604020202020204"/>
                <a:cs typeface="Arial" panose="020B0604020202020204"/>
              </a:rPr>
              <a:t>PE.TTM</a:t>
            </a:r>
            <a:r>
              <a:rPr sz="700" spc="-25" dirty="0">
                <a:latin typeface="Arial" panose="020B0604020202020204"/>
                <a:cs typeface="Arial" panose="020B0604020202020204"/>
              </a:rPr>
              <a:t> </a:t>
            </a:r>
            <a:r>
              <a:rPr sz="700" spc="-10" dirty="0">
                <a:latin typeface="楷体" panose="02010609060101010101" charset="-122"/>
                <a:cs typeface="楷体" panose="02010609060101010101" charset="-122"/>
              </a:rPr>
              <a:t>均</a:t>
            </a:r>
            <a:r>
              <a:rPr sz="700" spc="-50" dirty="0">
                <a:latin typeface="楷体" panose="02010609060101010101" charset="-122"/>
                <a:cs typeface="楷体" panose="02010609060101010101" charset="-122"/>
              </a:rPr>
              <a:t>值</a:t>
            </a:r>
            <a:endParaRPr sz="700">
              <a:latin typeface="楷体" panose="02010609060101010101" charset="-122"/>
              <a:cs typeface="楷体" panose="02010609060101010101" charset="-122"/>
            </a:endParaRPr>
          </a:p>
        </p:txBody>
      </p:sp>
      <p:sp>
        <p:nvSpPr>
          <p:cNvPr id="27" name="object 27"/>
          <p:cNvSpPr txBox="1"/>
          <p:nvPr/>
        </p:nvSpPr>
        <p:spPr>
          <a:xfrm>
            <a:off x="4054855" y="9740594"/>
            <a:ext cx="196850" cy="132080"/>
          </a:xfrm>
          <a:prstGeom prst="rect">
            <a:avLst/>
          </a:prstGeom>
        </p:spPr>
        <p:txBody>
          <a:bodyPr vert="horz" wrap="square" lIns="0" tIns="12065" rIns="0" bIns="0" rtlCol="0">
            <a:spAutoFit/>
          </a:bodyPr>
          <a:lstStyle/>
          <a:p>
            <a:pPr marL="12700">
              <a:lnSpc>
                <a:spcPct val="100000"/>
              </a:lnSpc>
              <a:spcBef>
                <a:spcPts val="95"/>
              </a:spcBef>
            </a:pPr>
            <a:r>
              <a:rPr sz="700" spc="-20" dirty="0">
                <a:latin typeface="Arial" panose="020B0604020202020204"/>
                <a:cs typeface="Arial" panose="020B0604020202020204"/>
              </a:rPr>
              <a:t>53.3</a:t>
            </a:r>
            <a:endParaRPr sz="700">
              <a:latin typeface="Arial" panose="020B0604020202020204"/>
              <a:cs typeface="Arial" panose="020B0604020202020204"/>
            </a:endParaRPr>
          </a:p>
        </p:txBody>
      </p:sp>
      <p:sp>
        <p:nvSpPr>
          <p:cNvPr id="28" name="object 28"/>
          <p:cNvSpPr txBox="1"/>
          <p:nvPr/>
        </p:nvSpPr>
        <p:spPr>
          <a:xfrm>
            <a:off x="4576317" y="9740594"/>
            <a:ext cx="196850" cy="132080"/>
          </a:xfrm>
          <a:prstGeom prst="rect">
            <a:avLst/>
          </a:prstGeom>
        </p:spPr>
        <p:txBody>
          <a:bodyPr vert="horz" wrap="square" lIns="0" tIns="12065" rIns="0" bIns="0" rtlCol="0">
            <a:spAutoFit/>
          </a:bodyPr>
          <a:lstStyle/>
          <a:p>
            <a:pPr marL="12700">
              <a:lnSpc>
                <a:spcPct val="100000"/>
              </a:lnSpc>
              <a:spcBef>
                <a:spcPts val="95"/>
              </a:spcBef>
            </a:pPr>
            <a:r>
              <a:rPr sz="700" spc="-20" dirty="0">
                <a:latin typeface="Arial" panose="020B0604020202020204"/>
                <a:cs typeface="Arial" panose="020B0604020202020204"/>
              </a:rPr>
              <a:t>76.6</a:t>
            </a:r>
            <a:endParaRPr sz="700">
              <a:latin typeface="Arial" panose="020B0604020202020204"/>
              <a:cs typeface="Arial" panose="020B0604020202020204"/>
            </a:endParaRPr>
          </a:p>
        </p:txBody>
      </p:sp>
      <p:sp>
        <p:nvSpPr>
          <p:cNvPr id="29" name="object 29"/>
          <p:cNvSpPr txBox="1"/>
          <p:nvPr/>
        </p:nvSpPr>
        <p:spPr>
          <a:xfrm>
            <a:off x="5100573" y="9740594"/>
            <a:ext cx="196850" cy="132080"/>
          </a:xfrm>
          <a:prstGeom prst="rect">
            <a:avLst/>
          </a:prstGeom>
        </p:spPr>
        <p:txBody>
          <a:bodyPr vert="horz" wrap="square" lIns="0" tIns="12065" rIns="0" bIns="0" rtlCol="0">
            <a:spAutoFit/>
          </a:bodyPr>
          <a:lstStyle/>
          <a:p>
            <a:pPr marL="12700">
              <a:lnSpc>
                <a:spcPct val="100000"/>
              </a:lnSpc>
              <a:spcBef>
                <a:spcPts val="95"/>
              </a:spcBef>
            </a:pPr>
            <a:r>
              <a:rPr sz="700" spc="-20" dirty="0">
                <a:latin typeface="Arial" panose="020B0604020202020204"/>
                <a:cs typeface="Arial" panose="020B0604020202020204"/>
              </a:rPr>
              <a:t>43.0</a:t>
            </a:r>
            <a:endParaRPr sz="700">
              <a:latin typeface="Arial" panose="020B0604020202020204"/>
              <a:cs typeface="Arial" panose="020B0604020202020204"/>
            </a:endParaRPr>
          </a:p>
        </p:txBody>
      </p:sp>
      <p:sp>
        <p:nvSpPr>
          <p:cNvPr id="30" name="object 30"/>
          <p:cNvSpPr txBox="1"/>
          <p:nvPr/>
        </p:nvSpPr>
        <p:spPr>
          <a:xfrm>
            <a:off x="5622163" y="9740594"/>
            <a:ext cx="196850" cy="132080"/>
          </a:xfrm>
          <a:prstGeom prst="rect">
            <a:avLst/>
          </a:prstGeom>
        </p:spPr>
        <p:txBody>
          <a:bodyPr vert="horz" wrap="square" lIns="0" tIns="12065" rIns="0" bIns="0" rtlCol="0">
            <a:spAutoFit/>
          </a:bodyPr>
          <a:lstStyle/>
          <a:p>
            <a:pPr marL="12700">
              <a:lnSpc>
                <a:spcPct val="100000"/>
              </a:lnSpc>
              <a:spcBef>
                <a:spcPts val="95"/>
              </a:spcBef>
            </a:pPr>
            <a:r>
              <a:rPr sz="700" spc="-20" dirty="0">
                <a:latin typeface="Arial" panose="020B0604020202020204"/>
                <a:cs typeface="Arial" panose="020B0604020202020204"/>
              </a:rPr>
              <a:t>67.1</a:t>
            </a:r>
            <a:endParaRPr sz="700">
              <a:latin typeface="Arial" panose="020B0604020202020204"/>
              <a:cs typeface="Arial" panose="020B0604020202020204"/>
            </a:endParaRPr>
          </a:p>
        </p:txBody>
      </p:sp>
      <p:sp>
        <p:nvSpPr>
          <p:cNvPr id="31" name="object 31"/>
          <p:cNvSpPr txBox="1"/>
          <p:nvPr/>
        </p:nvSpPr>
        <p:spPr>
          <a:xfrm>
            <a:off x="6143625" y="9740594"/>
            <a:ext cx="196850" cy="132080"/>
          </a:xfrm>
          <a:prstGeom prst="rect">
            <a:avLst/>
          </a:prstGeom>
        </p:spPr>
        <p:txBody>
          <a:bodyPr vert="horz" wrap="square" lIns="0" tIns="12065" rIns="0" bIns="0" rtlCol="0">
            <a:spAutoFit/>
          </a:bodyPr>
          <a:lstStyle/>
          <a:p>
            <a:pPr marL="12700">
              <a:lnSpc>
                <a:spcPct val="100000"/>
              </a:lnSpc>
              <a:spcBef>
                <a:spcPts val="95"/>
              </a:spcBef>
            </a:pPr>
            <a:r>
              <a:rPr sz="700" spc="-20" dirty="0">
                <a:latin typeface="Arial" panose="020B0604020202020204"/>
                <a:cs typeface="Arial" panose="020B0604020202020204"/>
              </a:rPr>
              <a:t>50.7</a:t>
            </a:r>
            <a:endParaRPr sz="700">
              <a:latin typeface="Arial" panose="020B0604020202020204"/>
              <a:cs typeface="Arial" panose="020B0604020202020204"/>
            </a:endParaRPr>
          </a:p>
        </p:txBody>
      </p:sp>
      <p:sp>
        <p:nvSpPr>
          <p:cNvPr id="32" name="object 32"/>
          <p:cNvSpPr txBox="1"/>
          <p:nvPr/>
        </p:nvSpPr>
        <p:spPr>
          <a:xfrm>
            <a:off x="6835902" y="9740594"/>
            <a:ext cx="196850" cy="132080"/>
          </a:xfrm>
          <a:prstGeom prst="rect">
            <a:avLst/>
          </a:prstGeom>
        </p:spPr>
        <p:txBody>
          <a:bodyPr vert="horz" wrap="square" lIns="0" tIns="12065" rIns="0" bIns="0" rtlCol="0">
            <a:spAutoFit/>
          </a:bodyPr>
          <a:lstStyle/>
          <a:p>
            <a:pPr marL="12700">
              <a:lnSpc>
                <a:spcPct val="100000"/>
              </a:lnSpc>
              <a:spcBef>
                <a:spcPts val="95"/>
              </a:spcBef>
            </a:pPr>
            <a:r>
              <a:rPr sz="700" spc="-20" dirty="0">
                <a:latin typeface="Arial" panose="020B0604020202020204"/>
                <a:cs typeface="Arial" panose="020B0604020202020204"/>
              </a:rPr>
              <a:t>37.9</a:t>
            </a:r>
            <a:endParaRPr sz="700">
              <a:latin typeface="Arial" panose="020B0604020202020204"/>
              <a:cs typeface="Arial" panose="020B0604020202020204"/>
            </a:endParaRPr>
          </a:p>
        </p:txBody>
      </p:sp>
      <p:pic>
        <p:nvPicPr>
          <p:cNvPr id="33" name="object 33"/>
          <p:cNvPicPr/>
          <p:nvPr/>
        </p:nvPicPr>
        <p:blipFill>
          <a:blip r:embed="rId5" cstate="print"/>
          <a:stretch>
            <a:fillRect/>
          </a:stretch>
        </p:blipFill>
        <p:spPr>
          <a:xfrm>
            <a:off x="2003425" y="9872167"/>
            <a:ext cx="5024932" cy="6095"/>
          </a:xfrm>
          <a:prstGeom prst="rect">
            <a:avLst/>
          </a:prstGeom>
        </p:spPr>
      </p:pic>
      <p:sp>
        <p:nvSpPr>
          <p:cNvPr id="34" name="object 34"/>
          <p:cNvSpPr txBox="1"/>
          <p:nvPr/>
        </p:nvSpPr>
        <p:spPr>
          <a:xfrm>
            <a:off x="1999869" y="9877755"/>
            <a:ext cx="1116965" cy="132080"/>
          </a:xfrm>
          <a:prstGeom prst="rect">
            <a:avLst/>
          </a:prstGeom>
        </p:spPr>
        <p:txBody>
          <a:bodyPr vert="horz" wrap="square" lIns="0" tIns="12065" rIns="0" bIns="0" rtlCol="0">
            <a:spAutoFit/>
          </a:bodyPr>
          <a:lstStyle/>
          <a:p>
            <a:pPr marL="12700">
              <a:lnSpc>
                <a:spcPct val="100000"/>
              </a:lnSpc>
              <a:spcBef>
                <a:spcPts val="95"/>
              </a:spcBef>
            </a:pPr>
            <a:r>
              <a:rPr sz="700" spc="-10" dirty="0">
                <a:solidFill>
                  <a:srgbClr val="7E7E7E"/>
                </a:solidFill>
                <a:latin typeface="楷体" panose="02010609060101010101" charset="-122"/>
                <a:cs typeface="楷体" panose="02010609060101010101" charset="-122"/>
              </a:rPr>
              <a:t>资</a:t>
            </a:r>
            <a:r>
              <a:rPr sz="700" spc="-10" dirty="0">
                <a:solidFill>
                  <a:srgbClr val="7E7E7E"/>
                </a:solidFill>
                <a:latin typeface="楷体" panose="02010609060101010101" charset="-122"/>
                <a:cs typeface="楷体" panose="02010609060101010101" charset="-122"/>
              </a:rPr>
              <a:t>料</a:t>
            </a:r>
            <a:r>
              <a:rPr sz="700" spc="-10" dirty="0">
                <a:solidFill>
                  <a:srgbClr val="7E7E7E"/>
                </a:solidFill>
                <a:latin typeface="楷体" panose="02010609060101010101" charset="-122"/>
                <a:cs typeface="楷体" panose="02010609060101010101" charset="-122"/>
              </a:rPr>
              <a:t>来源：</a:t>
            </a:r>
            <a:r>
              <a:rPr sz="700" spc="-10" dirty="0">
                <a:solidFill>
                  <a:srgbClr val="7E7E7E"/>
                </a:solidFill>
                <a:latin typeface="Arial" panose="020B0604020202020204"/>
                <a:cs typeface="Arial" panose="020B0604020202020204"/>
              </a:rPr>
              <a:t>Wind</a:t>
            </a:r>
            <a:r>
              <a:rPr sz="700" spc="-10" dirty="0">
                <a:solidFill>
                  <a:srgbClr val="7E7E7E"/>
                </a:solidFill>
                <a:latin typeface="楷体" panose="02010609060101010101" charset="-122"/>
                <a:cs typeface="楷体" panose="02010609060101010101" charset="-122"/>
              </a:rPr>
              <a:t>，</a:t>
            </a:r>
            <a:r>
              <a:rPr sz="700" spc="-10" dirty="0">
                <a:solidFill>
                  <a:srgbClr val="7E7E7E"/>
                </a:solidFill>
                <a:latin typeface="楷体" panose="02010609060101010101" charset="-122"/>
                <a:cs typeface="楷体" panose="02010609060101010101" charset="-122"/>
              </a:rPr>
              <a:t>华</a:t>
            </a:r>
            <a:r>
              <a:rPr sz="700" spc="-10" dirty="0">
                <a:solidFill>
                  <a:srgbClr val="7E7E7E"/>
                </a:solidFill>
                <a:latin typeface="楷体" panose="02010609060101010101" charset="-122"/>
                <a:cs typeface="楷体" panose="02010609060101010101" charset="-122"/>
              </a:rPr>
              <a:t>泰</a:t>
            </a:r>
            <a:r>
              <a:rPr sz="700" spc="-10" dirty="0">
                <a:solidFill>
                  <a:srgbClr val="7E7E7E"/>
                </a:solidFill>
                <a:latin typeface="楷体" panose="02010609060101010101" charset="-122"/>
                <a:cs typeface="楷体" panose="02010609060101010101" charset="-122"/>
              </a:rPr>
              <a:t>研</a:t>
            </a:r>
            <a:r>
              <a:rPr sz="700" spc="-50" dirty="0">
                <a:solidFill>
                  <a:srgbClr val="7E7E7E"/>
                </a:solidFill>
                <a:latin typeface="楷体" panose="02010609060101010101" charset="-122"/>
                <a:cs typeface="楷体" panose="02010609060101010101" charset="-122"/>
              </a:rPr>
              <a:t>究</a:t>
            </a:r>
            <a:endParaRPr sz="700">
              <a:latin typeface="楷体" panose="02010609060101010101" charset="-122"/>
              <a:cs typeface="楷体" panose="02010609060101010101" charset="-122"/>
            </a:endParaRPr>
          </a:p>
        </p:txBody>
      </p:sp>
      <p:pic>
        <p:nvPicPr>
          <p:cNvPr id="35" name="object 35"/>
          <p:cNvPicPr/>
          <p:nvPr/>
        </p:nvPicPr>
        <p:blipFill>
          <a:blip r:embed="rId6" cstate="print"/>
          <a:stretch>
            <a:fillRect/>
          </a:stretch>
        </p:blipFill>
        <p:spPr>
          <a:xfrm>
            <a:off x="555040" y="2984880"/>
            <a:ext cx="3214319" cy="1993773"/>
          </a:xfrm>
          <a:prstGeom prst="rect">
            <a:avLst/>
          </a:prstGeom>
        </p:spPr>
      </p:pic>
      <p:pic>
        <p:nvPicPr>
          <p:cNvPr id="36" name="object 36"/>
          <p:cNvPicPr/>
          <p:nvPr/>
        </p:nvPicPr>
        <p:blipFill>
          <a:blip r:embed="rId7" cstate="print"/>
          <a:stretch>
            <a:fillRect/>
          </a:stretch>
        </p:blipFill>
        <p:spPr>
          <a:xfrm>
            <a:off x="4210303" y="3221735"/>
            <a:ext cx="2692907" cy="1570736"/>
          </a:xfrm>
          <a:prstGeom prst="rect">
            <a:avLst/>
          </a:prstGeom>
        </p:spPr>
      </p:pic>
      <p:sp>
        <p:nvSpPr>
          <p:cNvPr id="37" name="object 37"/>
          <p:cNvSpPr txBox="1"/>
          <p:nvPr/>
        </p:nvSpPr>
        <p:spPr>
          <a:xfrm>
            <a:off x="4491354" y="4807965"/>
            <a:ext cx="382270" cy="132080"/>
          </a:xfrm>
          <a:prstGeom prst="rect">
            <a:avLst/>
          </a:prstGeom>
        </p:spPr>
        <p:txBody>
          <a:bodyPr vert="horz" wrap="square" lIns="0" tIns="12065" rIns="0" bIns="0" rtlCol="0">
            <a:spAutoFit/>
          </a:bodyPr>
          <a:lstStyle/>
          <a:p>
            <a:pPr marL="12700">
              <a:lnSpc>
                <a:spcPct val="100000"/>
              </a:lnSpc>
              <a:spcBef>
                <a:spcPts val="95"/>
              </a:spcBef>
            </a:pPr>
            <a:r>
              <a:rPr sz="700" spc="-5" dirty="0">
                <a:latin typeface="楷体" panose="02010609060101010101" charset="-122"/>
                <a:cs typeface="楷体" panose="02010609060101010101" charset="-122"/>
              </a:rPr>
              <a:t>青岛</a:t>
            </a:r>
            <a:r>
              <a:rPr sz="700" spc="-10" dirty="0">
                <a:latin typeface="楷体" panose="02010609060101010101" charset="-122"/>
                <a:cs typeface="楷体" panose="02010609060101010101" charset="-122"/>
              </a:rPr>
              <a:t>啤</a:t>
            </a:r>
            <a:r>
              <a:rPr sz="700" spc="-50" dirty="0">
                <a:latin typeface="楷体" panose="02010609060101010101" charset="-122"/>
                <a:cs typeface="楷体" panose="02010609060101010101" charset="-122"/>
              </a:rPr>
              <a:t>酒</a:t>
            </a:r>
            <a:endParaRPr sz="700">
              <a:latin typeface="楷体" panose="02010609060101010101" charset="-122"/>
              <a:cs typeface="楷体" panose="02010609060101010101" charset="-122"/>
            </a:endParaRPr>
          </a:p>
        </p:txBody>
      </p:sp>
      <p:sp>
        <p:nvSpPr>
          <p:cNvPr id="38" name="object 38"/>
          <p:cNvSpPr txBox="1"/>
          <p:nvPr/>
        </p:nvSpPr>
        <p:spPr>
          <a:xfrm>
            <a:off x="5379211" y="4807965"/>
            <a:ext cx="382270" cy="132080"/>
          </a:xfrm>
          <a:prstGeom prst="rect">
            <a:avLst/>
          </a:prstGeom>
        </p:spPr>
        <p:txBody>
          <a:bodyPr vert="horz" wrap="square" lIns="0" tIns="12065" rIns="0" bIns="0" rtlCol="0">
            <a:spAutoFit/>
          </a:bodyPr>
          <a:lstStyle/>
          <a:p>
            <a:pPr marL="12700">
              <a:lnSpc>
                <a:spcPct val="100000"/>
              </a:lnSpc>
              <a:spcBef>
                <a:spcPts val="95"/>
              </a:spcBef>
            </a:pPr>
            <a:r>
              <a:rPr sz="700" spc="-5" dirty="0">
                <a:latin typeface="楷体" panose="02010609060101010101" charset="-122"/>
                <a:cs typeface="楷体" panose="02010609060101010101" charset="-122"/>
              </a:rPr>
              <a:t>燕京</a:t>
            </a:r>
            <a:r>
              <a:rPr sz="700" spc="-10" dirty="0">
                <a:latin typeface="楷体" panose="02010609060101010101" charset="-122"/>
                <a:cs typeface="楷体" panose="02010609060101010101" charset="-122"/>
              </a:rPr>
              <a:t>啤</a:t>
            </a:r>
            <a:r>
              <a:rPr sz="700" spc="-50" dirty="0">
                <a:latin typeface="楷体" panose="02010609060101010101" charset="-122"/>
                <a:cs typeface="楷体" panose="02010609060101010101" charset="-122"/>
              </a:rPr>
              <a:t>酒</a:t>
            </a:r>
            <a:endParaRPr sz="700">
              <a:latin typeface="楷体" panose="02010609060101010101" charset="-122"/>
              <a:cs typeface="楷体" panose="02010609060101010101" charset="-122"/>
            </a:endParaRPr>
          </a:p>
        </p:txBody>
      </p:sp>
      <p:sp>
        <p:nvSpPr>
          <p:cNvPr id="39" name="object 39"/>
          <p:cNvSpPr txBox="1"/>
          <p:nvPr/>
        </p:nvSpPr>
        <p:spPr>
          <a:xfrm>
            <a:off x="6267450" y="4807965"/>
            <a:ext cx="382270" cy="132080"/>
          </a:xfrm>
          <a:prstGeom prst="rect">
            <a:avLst/>
          </a:prstGeom>
        </p:spPr>
        <p:txBody>
          <a:bodyPr vert="horz" wrap="square" lIns="0" tIns="12065" rIns="0" bIns="0" rtlCol="0">
            <a:spAutoFit/>
          </a:bodyPr>
          <a:lstStyle/>
          <a:p>
            <a:pPr marL="12700">
              <a:lnSpc>
                <a:spcPct val="100000"/>
              </a:lnSpc>
              <a:spcBef>
                <a:spcPts val="95"/>
              </a:spcBef>
            </a:pPr>
            <a:r>
              <a:rPr sz="700" spc="-5" dirty="0">
                <a:latin typeface="楷体" panose="02010609060101010101" charset="-122"/>
                <a:cs typeface="楷体" panose="02010609060101010101" charset="-122"/>
              </a:rPr>
              <a:t>重庆</a:t>
            </a:r>
            <a:r>
              <a:rPr sz="700" spc="-10" dirty="0">
                <a:latin typeface="楷体" panose="02010609060101010101" charset="-122"/>
                <a:cs typeface="楷体" panose="02010609060101010101" charset="-122"/>
              </a:rPr>
              <a:t>啤</a:t>
            </a:r>
            <a:r>
              <a:rPr sz="700" spc="-50" dirty="0">
                <a:latin typeface="楷体" panose="02010609060101010101" charset="-122"/>
                <a:cs typeface="楷体" panose="02010609060101010101" charset="-122"/>
              </a:rPr>
              <a:t>酒</a:t>
            </a:r>
            <a:endParaRPr sz="700">
              <a:latin typeface="楷体" panose="02010609060101010101" charset="-122"/>
              <a:cs typeface="楷体" panose="02010609060101010101" charset="-122"/>
            </a:endParaRPr>
          </a:p>
        </p:txBody>
      </p:sp>
      <p:pic>
        <p:nvPicPr>
          <p:cNvPr id="40" name="object 40"/>
          <p:cNvPicPr/>
          <p:nvPr/>
        </p:nvPicPr>
        <p:blipFill>
          <a:blip r:embed="rId8" cstate="print"/>
          <a:stretch>
            <a:fillRect/>
          </a:stretch>
        </p:blipFill>
        <p:spPr>
          <a:xfrm>
            <a:off x="4378578" y="3121290"/>
            <a:ext cx="44691" cy="44692"/>
          </a:xfrm>
          <a:prstGeom prst="rect">
            <a:avLst/>
          </a:prstGeom>
        </p:spPr>
      </p:pic>
      <p:pic>
        <p:nvPicPr>
          <p:cNvPr id="41" name="object 41"/>
          <p:cNvPicPr/>
          <p:nvPr/>
        </p:nvPicPr>
        <p:blipFill>
          <a:blip r:embed="rId9" cstate="print"/>
          <a:stretch>
            <a:fillRect/>
          </a:stretch>
        </p:blipFill>
        <p:spPr>
          <a:xfrm>
            <a:off x="4726432" y="3121290"/>
            <a:ext cx="44691" cy="44692"/>
          </a:xfrm>
          <a:prstGeom prst="rect">
            <a:avLst/>
          </a:prstGeom>
        </p:spPr>
      </p:pic>
      <p:pic>
        <p:nvPicPr>
          <p:cNvPr id="42" name="object 42"/>
          <p:cNvPicPr/>
          <p:nvPr/>
        </p:nvPicPr>
        <p:blipFill>
          <a:blip r:embed="rId10" cstate="print"/>
          <a:stretch>
            <a:fillRect/>
          </a:stretch>
        </p:blipFill>
        <p:spPr>
          <a:xfrm>
            <a:off x="5074284" y="3121290"/>
            <a:ext cx="44691" cy="44692"/>
          </a:xfrm>
          <a:prstGeom prst="rect">
            <a:avLst/>
          </a:prstGeom>
        </p:spPr>
      </p:pic>
      <p:pic>
        <p:nvPicPr>
          <p:cNvPr id="43" name="object 43"/>
          <p:cNvPicPr/>
          <p:nvPr/>
        </p:nvPicPr>
        <p:blipFill>
          <a:blip r:embed="rId11" cstate="print"/>
          <a:stretch>
            <a:fillRect/>
          </a:stretch>
        </p:blipFill>
        <p:spPr>
          <a:xfrm>
            <a:off x="5422138" y="3121290"/>
            <a:ext cx="44691" cy="44692"/>
          </a:xfrm>
          <a:prstGeom prst="rect">
            <a:avLst/>
          </a:prstGeom>
        </p:spPr>
      </p:pic>
      <p:pic>
        <p:nvPicPr>
          <p:cNvPr id="44" name="object 44"/>
          <p:cNvPicPr/>
          <p:nvPr/>
        </p:nvPicPr>
        <p:blipFill>
          <a:blip r:embed="rId12" cstate="print"/>
          <a:stretch>
            <a:fillRect/>
          </a:stretch>
        </p:blipFill>
        <p:spPr>
          <a:xfrm>
            <a:off x="5769990" y="3121290"/>
            <a:ext cx="44691" cy="44692"/>
          </a:xfrm>
          <a:prstGeom prst="rect">
            <a:avLst/>
          </a:prstGeom>
        </p:spPr>
      </p:pic>
      <p:pic>
        <p:nvPicPr>
          <p:cNvPr id="45" name="object 45"/>
          <p:cNvPicPr/>
          <p:nvPr/>
        </p:nvPicPr>
        <p:blipFill>
          <a:blip r:embed="rId13" cstate="print"/>
          <a:stretch>
            <a:fillRect/>
          </a:stretch>
        </p:blipFill>
        <p:spPr>
          <a:xfrm>
            <a:off x="6117971" y="3121290"/>
            <a:ext cx="44691" cy="44692"/>
          </a:xfrm>
          <a:prstGeom prst="rect">
            <a:avLst/>
          </a:prstGeom>
        </p:spPr>
      </p:pic>
      <p:pic>
        <p:nvPicPr>
          <p:cNvPr id="46" name="object 46"/>
          <p:cNvPicPr/>
          <p:nvPr/>
        </p:nvPicPr>
        <p:blipFill>
          <a:blip r:embed="rId14" cstate="print"/>
          <a:stretch>
            <a:fillRect/>
          </a:stretch>
        </p:blipFill>
        <p:spPr>
          <a:xfrm>
            <a:off x="6465823" y="3121290"/>
            <a:ext cx="44691" cy="44692"/>
          </a:xfrm>
          <a:prstGeom prst="rect">
            <a:avLst/>
          </a:prstGeom>
        </p:spPr>
      </p:pic>
      <p:sp>
        <p:nvSpPr>
          <p:cNvPr id="47" name="object 47"/>
          <p:cNvSpPr txBox="1"/>
          <p:nvPr/>
        </p:nvSpPr>
        <p:spPr>
          <a:xfrm>
            <a:off x="3971671" y="3070351"/>
            <a:ext cx="2788920" cy="1754505"/>
          </a:xfrm>
          <a:prstGeom prst="rect">
            <a:avLst/>
          </a:prstGeom>
        </p:spPr>
        <p:txBody>
          <a:bodyPr vert="horz" wrap="square" lIns="0" tIns="12065" rIns="0" bIns="0" rtlCol="0">
            <a:spAutoFit/>
          </a:bodyPr>
          <a:lstStyle/>
          <a:p>
            <a:pPr marL="470535">
              <a:lnSpc>
                <a:spcPts val="740"/>
              </a:lnSpc>
              <a:spcBef>
                <a:spcPts val="95"/>
              </a:spcBef>
              <a:tabLst>
                <a:tab pos="818515" algn="l"/>
                <a:tab pos="1166495" algn="l"/>
                <a:tab pos="1514475" algn="l"/>
                <a:tab pos="1862455" algn="l"/>
                <a:tab pos="2210435" algn="l"/>
                <a:tab pos="2558415" algn="l"/>
              </a:tabLst>
            </a:pPr>
            <a:r>
              <a:rPr sz="700" spc="-20" dirty="0">
                <a:latin typeface="Arial" panose="020B0604020202020204"/>
                <a:cs typeface="Arial" panose="020B0604020202020204"/>
              </a:rPr>
              <a:t>19Q1</a:t>
            </a:r>
            <a:r>
              <a:rPr sz="700" dirty="0">
                <a:latin typeface="Arial" panose="020B0604020202020204"/>
                <a:cs typeface="Arial" panose="020B0604020202020204"/>
              </a:rPr>
              <a:t>	</a:t>
            </a:r>
            <a:r>
              <a:rPr sz="700" spc="-20" dirty="0">
                <a:latin typeface="Arial" panose="020B0604020202020204"/>
                <a:cs typeface="Arial" panose="020B0604020202020204"/>
              </a:rPr>
              <a:t>19Q2</a:t>
            </a:r>
            <a:r>
              <a:rPr sz="700" dirty="0">
                <a:latin typeface="Arial" panose="020B0604020202020204"/>
                <a:cs typeface="Arial" panose="020B0604020202020204"/>
              </a:rPr>
              <a:t>	</a:t>
            </a:r>
            <a:r>
              <a:rPr sz="700" spc="-20" dirty="0">
                <a:latin typeface="Arial" panose="020B0604020202020204"/>
                <a:cs typeface="Arial" panose="020B0604020202020204"/>
              </a:rPr>
              <a:t>19Q3</a:t>
            </a:r>
            <a:r>
              <a:rPr sz="700" dirty="0">
                <a:latin typeface="Arial" panose="020B0604020202020204"/>
                <a:cs typeface="Arial" panose="020B0604020202020204"/>
              </a:rPr>
              <a:t>	</a:t>
            </a:r>
            <a:r>
              <a:rPr sz="700" spc="-20" dirty="0">
                <a:latin typeface="Arial" panose="020B0604020202020204"/>
                <a:cs typeface="Arial" panose="020B0604020202020204"/>
              </a:rPr>
              <a:t>19Q4</a:t>
            </a:r>
            <a:r>
              <a:rPr sz="700" dirty="0">
                <a:latin typeface="Arial" panose="020B0604020202020204"/>
                <a:cs typeface="Arial" panose="020B0604020202020204"/>
              </a:rPr>
              <a:t>	</a:t>
            </a:r>
            <a:r>
              <a:rPr sz="700" spc="-20" dirty="0">
                <a:latin typeface="Arial" panose="020B0604020202020204"/>
                <a:cs typeface="Arial" panose="020B0604020202020204"/>
              </a:rPr>
              <a:t>20Q1</a:t>
            </a:r>
            <a:r>
              <a:rPr sz="700" dirty="0">
                <a:latin typeface="Arial" panose="020B0604020202020204"/>
                <a:cs typeface="Arial" panose="020B0604020202020204"/>
              </a:rPr>
              <a:t>	</a:t>
            </a:r>
            <a:r>
              <a:rPr sz="700" spc="-20" dirty="0">
                <a:latin typeface="Arial" panose="020B0604020202020204"/>
                <a:cs typeface="Arial" panose="020B0604020202020204"/>
              </a:rPr>
              <a:t>20Q2</a:t>
            </a:r>
            <a:r>
              <a:rPr sz="700" dirty="0">
                <a:latin typeface="Arial" panose="020B0604020202020204"/>
                <a:cs typeface="Arial" panose="020B0604020202020204"/>
              </a:rPr>
              <a:t>	</a:t>
            </a:r>
            <a:r>
              <a:rPr sz="700" spc="-20" dirty="0">
                <a:latin typeface="Arial" panose="020B0604020202020204"/>
                <a:cs typeface="Arial" panose="020B0604020202020204"/>
              </a:rPr>
              <a:t>20Q3</a:t>
            </a:r>
            <a:endParaRPr sz="700">
              <a:latin typeface="Arial" panose="020B0604020202020204"/>
              <a:cs typeface="Arial" panose="020B0604020202020204"/>
            </a:endParaRPr>
          </a:p>
          <a:p>
            <a:pPr marL="12700">
              <a:lnSpc>
                <a:spcPts val="740"/>
              </a:lnSpc>
            </a:pPr>
            <a:r>
              <a:rPr sz="700" spc="-25" dirty="0">
                <a:latin typeface="Arial" panose="020B0604020202020204"/>
                <a:cs typeface="Arial" panose="020B0604020202020204"/>
              </a:rPr>
              <a:t>30%</a:t>
            </a:r>
            <a:endParaRPr sz="700">
              <a:latin typeface="Arial" panose="020B0604020202020204"/>
              <a:cs typeface="Arial" panose="020B0604020202020204"/>
            </a:endParaRPr>
          </a:p>
          <a:p>
            <a:pPr>
              <a:lnSpc>
                <a:spcPct val="100000"/>
              </a:lnSpc>
              <a:spcBef>
                <a:spcPts val="30"/>
              </a:spcBef>
            </a:pPr>
            <a:endParaRPr sz="1000">
              <a:latin typeface="Arial" panose="020B0604020202020204"/>
              <a:cs typeface="Arial" panose="020B0604020202020204"/>
            </a:endParaRPr>
          </a:p>
          <a:p>
            <a:pPr marL="12700">
              <a:lnSpc>
                <a:spcPct val="100000"/>
              </a:lnSpc>
              <a:spcBef>
                <a:spcPts val="5"/>
              </a:spcBef>
            </a:pPr>
            <a:r>
              <a:rPr sz="700" spc="-25" dirty="0">
                <a:latin typeface="Arial" panose="020B0604020202020204"/>
                <a:cs typeface="Arial" panose="020B0604020202020204"/>
              </a:rPr>
              <a:t>25%</a:t>
            </a:r>
            <a:endParaRPr sz="700">
              <a:latin typeface="Arial" panose="020B0604020202020204"/>
              <a:cs typeface="Arial" panose="020B0604020202020204"/>
            </a:endParaRPr>
          </a:p>
          <a:p>
            <a:pPr>
              <a:lnSpc>
                <a:spcPct val="100000"/>
              </a:lnSpc>
              <a:spcBef>
                <a:spcPts val="30"/>
              </a:spcBef>
            </a:pPr>
            <a:endParaRPr sz="1000">
              <a:latin typeface="Arial" panose="020B0604020202020204"/>
              <a:cs typeface="Arial" panose="020B0604020202020204"/>
            </a:endParaRPr>
          </a:p>
          <a:p>
            <a:pPr marL="12700">
              <a:lnSpc>
                <a:spcPct val="100000"/>
              </a:lnSpc>
            </a:pPr>
            <a:r>
              <a:rPr sz="700" spc="-25" dirty="0">
                <a:latin typeface="Arial" panose="020B0604020202020204"/>
                <a:cs typeface="Arial" panose="020B0604020202020204"/>
              </a:rPr>
              <a:t>20%</a:t>
            </a:r>
            <a:endParaRPr sz="700">
              <a:latin typeface="Arial" panose="020B0604020202020204"/>
              <a:cs typeface="Arial" panose="020B0604020202020204"/>
            </a:endParaRPr>
          </a:p>
          <a:p>
            <a:pPr>
              <a:lnSpc>
                <a:spcPct val="100000"/>
              </a:lnSpc>
              <a:spcBef>
                <a:spcPts val="30"/>
              </a:spcBef>
            </a:pPr>
            <a:endParaRPr sz="1000">
              <a:latin typeface="Arial" panose="020B0604020202020204"/>
              <a:cs typeface="Arial" panose="020B0604020202020204"/>
            </a:endParaRPr>
          </a:p>
          <a:p>
            <a:pPr marL="12700">
              <a:lnSpc>
                <a:spcPct val="100000"/>
              </a:lnSpc>
            </a:pPr>
            <a:r>
              <a:rPr sz="700" spc="-25" dirty="0">
                <a:latin typeface="Arial" panose="020B0604020202020204"/>
                <a:cs typeface="Arial" panose="020B0604020202020204"/>
              </a:rPr>
              <a:t>15%</a:t>
            </a:r>
            <a:endParaRPr sz="700">
              <a:latin typeface="Arial" panose="020B0604020202020204"/>
              <a:cs typeface="Arial" panose="020B0604020202020204"/>
            </a:endParaRPr>
          </a:p>
          <a:p>
            <a:pPr>
              <a:lnSpc>
                <a:spcPct val="100000"/>
              </a:lnSpc>
              <a:spcBef>
                <a:spcPts val="35"/>
              </a:spcBef>
            </a:pPr>
            <a:endParaRPr sz="1000">
              <a:latin typeface="Arial" panose="020B0604020202020204"/>
              <a:cs typeface="Arial" panose="020B0604020202020204"/>
            </a:endParaRPr>
          </a:p>
          <a:p>
            <a:pPr marL="12700">
              <a:lnSpc>
                <a:spcPct val="100000"/>
              </a:lnSpc>
            </a:pPr>
            <a:r>
              <a:rPr sz="700" spc="-25" dirty="0">
                <a:latin typeface="Arial" panose="020B0604020202020204"/>
                <a:cs typeface="Arial" panose="020B0604020202020204"/>
              </a:rPr>
              <a:t>10%</a:t>
            </a:r>
            <a:endParaRPr sz="700">
              <a:latin typeface="Arial" panose="020B0604020202020204"/>
              <a:cs typeface="Arial" panose="020B0604020202020204"/>
            </a:endParaRPr>
          </a:p>
          <a:p>
            <a:pPr>
              <a:lnSpc>
                <a:spcPct val="100000"/>
              </a:lnSpc>
              <a:spcBef>
                <a:spcPts val="30"/>
              </a:spcBef>
            </a:pPr>
            <a:endParaRPr sz="1000">
              <a:latin typeface="Arial" panose="020B0604020202020204"/>
              <a:cs typeface="Arial" panose="020B0604020202020204"/>
            </a:endParaRPr>
          </a:p>
          <a:p>
            <a:pPr marL="61595">
              <a:lnSpc>
                <a:spcPct val="100000"/>
              </a:lnSpc>
              <a:spcBef>
                <a:spcPts val="5"/>
              </a:spcBef>
            </a:pPr>
            <a:r>
              <a:rPr sz="700" spc="-25" dirty="0">
                <a:latin typeface="Arial" panose="020B0604020202020204"/>
                <a:cs typeface="Arial" panose="020B0604020202020204"/>
              </a:rPr>
              <a:t>5%</a:t>
            </a:r>
            <a:endParaRPr sz="700">
              <a:latin typeface="Arial" panose="020B0604020202020204"/>
              <a:cs typeface="Arial" panose="020B0604020202020204"/>
            </a:endParaRPr>
          </a:p>
          <a:p>
            <a:pPr>
              <a:lnSpc>
                <a:spcPct val="100000"/>
              </a:lnSpc>
              <a:spcBef>
                <a:spcPts val="30"/>
              </a:spcBef>
            </a:pPr>
            <a:endParaRPr sz="1000">
              <a:latin typeface="Arial" panose="020B0604020202020204"/>
              <a:cs typeface="Arial" panose="020B0604020202020204"/>
            </a:endParaRPr>
          </a:p>
          <a:p>
            <a:pPr marL="61595">
              <a:lnSpc>
                <a:spcPct val="100000"/>
              </a:lnSpc>
            </a:pPr>
            <a:r>
              <a:rPr sz="700" spc="-25" dirty="0">
                <a:latin typeface="Arial" panose="020B0604020202020204"/>
                <a:cs typeface="Arial" panose="020B0604020202020204"/>
              </a:rPr>
              <a:t>0%</a:t>
            </a:r>
            <a:endParaRPr sz="700">
              <a:latin typeface="Arial" panose="020B0604020202020204"/>
              <a:cs typeface="Arial" panose="020B0604020202020204"/>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3676" y="496569"/>
            <a:ext cx="488950" cy="164465"/>
          </a:xfrm>
          <a:prstGeom prst="rect">
            <a:avLst/>
          </a:prstGeom>
        </p:spPr>
        <p:txBody>
          <a:bodyPr vert="horz" wrap="square" lIns="0" tIns="13970" rIns="0" bIns="0" rtlCol="0">
            <a:spAutoFit/>
          </a:bodyPr>
          <a:lstStyle/>
          <a:p>
            <a:pPr marL="12700">
              <a:lnSpc>
                <a:spcPct val="100000"/>
              </a:lnSpc>
              <a:spcBef>
                <a:spcPts val="110"/>
              </a:spcBef>
            </a:pPr>
            <a:r>
              <a:rPr sz="900" b="1" spc="-15" dirty="0">
                <a:solidFill>
                  <a:srgbClr val="FFFFFF"/>
                </a:solidFill>
                <a:latin typeface="楷体" panose="02010609060101010101" charset="-122"/>
                <a:cs typeface="楷体" panose="02010609060101010101" charset="-122"/>
              </a:rPr>
              <a:t>食品饮料</a:t>
            </a:r>
            <a:endParaRPr sz="900">
              <a:latin typeface="楷体" panose="02010609060101010101" charset="-122"/>
              <a:cs typeface="楷体" panose="02010609060101010101" charset="-122"/>
            </a:endParaRPr>
          </a:p>
        </p:txBody>
      </p:sp>
      <p:sp>
        <p:nvSpPr>
          <p:cNvPr id="3" name="object 3"/>
          <p:cNvSpPr txBox="1"/>
          <p:nvPr/>
        </p:nvSpPr>
        <p:spPr>
          <a:xfrm>
            <a:off x="542340" y="751440"/>
            <a:ext cx="6492875" cy="1931035"/>
          </a:xfrm>
          <a:prstGeom prst="rect">
            <a:avLst/>
          </a:prstGeom>
        </p:spPr>
        <p:txBody>
          <a:bodyPr vert="horz" wrap="square" lIns="0" tIns="95885" rIns="0" bIns="0" rtlCol="0">
            <a:spAutoFit/>
          </a:bodyPr>
          <a:lstStyle/>
          <a:p>
            <a:pPr marL="1470025">
              <a:lnSpc>
                <a:spcPct val="100000"/>
              </a:lnSpc>
              <a:spcBef>
                <a:spcPts val="755"/>
              </a:spcBef>
            </a:pPr>
            <a:r>
              <a:rPr sz="1200" b="1" spc="-10" dirty="0">
                <a:solidFill>
                  <a:srgbClr val="003778"/>
                </a:solidFill>
                <a:latin typeface="楷体" panose="02010609060101010101" charset="-122"/>
                <a:cs typeface="楷体" panose="02010609060101010101" charset="-122"/>
              </a:rPr>
              <a:t>新环</a:t>
            </a:r>
            <a:r>
              <a:rPr sz="1200" b="1" spc="-20" dirty="0">
                <a:solidFill>
                  <a:srgbClr val="003778"/>
                </a:solidFill>
                <a:latin typeface="楷体" panose="02010609060101010101" charset="-122"/>
                <a:cs typeface="楷体" panose="02010609060101010101" charset="-122"/>
              </a:rPr>
              <a:t>境</a:t>
            </a:r>
            <a:r>
              <a:rPr sz="1200" b="1" spc="-20" dirty="0">
                <a:solidFill>
                  <a:srgbClr val="003778"/>
                </a:solidFill>
                <a:latin typeface="楷体" panose="02010609060101010101" charset="-122"/>
                <a:cs typeface="楷体" panose="02010609060101010101" charset="-122"/>
              </a:rPr>
              <a:t>：</a:t>
            </a:r>
            <a:r>
              <a:rPr sz="1200" b="1" spc="-20" dirty="0">
                <a:solidFill>
                  <a:srgbClr val="003778"/>
                </a:solidFill>
                <a:latin typeface="楷体" panose="02010609060101010101" charset="-122"/>
                <a:cs typeface="楷体" panose="02010609060101010101" charset="-122"/>
              </a:rPr>
              <a:t>消</a:t>
            </a:r>
            <a:r>
              <a:rPr sz="1200" b="1" spc="-20" dirty="0">
                <a:solidFill>
                  <a:srgbClr val="003778"/>
                </a:solidFill>
                <a:latin typeface="楷体" panose="02010609060101010101" charset="-122"/>
                <a:cs typeface="楷体" panose="02010609060101010101" charset="-122"/>
              </a:rPr>
              <a:t>费</a:t>
            </a:r>
            <a:r>
              <a:rPr sz="1200" b="1" spc="-20" dirty="0">
                <a:solidFill>
                  <a:srgbClr val="003778"/>
                </a:solidFill>
                <a:latin typeface="楷体" panose="02010609060101010101" charset="-122"/>
                <a:cs typeface="楷体" panose="02010609060101010101" charset="-122"/>
              </a:rPr>
              <a:t>分</a:t>
            </a:r>
            <a:r>
              <a:rPr sz="1200" b="1" spc="-10" dirty="0">
                <a:solidFill>
                  <a:srgbClr val="003778"/>
                </a:solidFill>
                <a:latin typeface="楷体" panose="02010609060101010101" charset="-122"/>
                <a:cs typeface="楷体" panose="02010609060101010101" charset="-122"/>
              </a:rPr>
              <a:t>层，</a:t>
            </a:r>
            <a:r>
              <a:rPr sz="1200" b="1" spc="-20" dirty="0">
                <a:solidFill>
                  <a:srgbClr val="003778"/>
                </a:solidFill>
                <a:latin typeface="楷体" panose="02010609060101010101" charset="-122"/>
                <a:cs typeface="楷体" panose="02010609060101010101" charset="-122"/>
              </a:rPr>
              <a:t>升</a:t>
            </a:r>
            <a:r>
              <a:rPr sz="1200" b="1" spc="-20" dirty="0">
                <a:solidFill>
                  <a:srgbClr val="003778"/>
                </a:solidFill>
                <a:latin typeface="楷体" panose="02010609060101010101" charset="-122"/>
                <a:cs typeface="楷体" panose="02010609060101010101" charset="-122"/>
              </a:rPr>
              <a:t>级</a:t>
            </a:r>
            <a:r>
              <a:rPr sz="1200" b="1" spc="-20" dirty="0">
                <a:solidFill>
                  <a:srgbClr val="003778"/>
                </a:solidFill>
                <a:latin typeface="楷体" panose="02010609060101010101" charset="-122"/>
                <a:cs typeface="楷体" panose="02010609060101010101" charset="-122"/>
              </a:rPr>
              <a:t>主</a:t>
            </a:r>
            <a:r>
              <a:rPr sz="1200" b="1" spc="-10" dirty="0">
                <a:solidFill>
                  <a:srgbClr val="003778"/>
                </a:solidFill>
                <a:latin typeface="楷体" panose="02010609060101010101" charset="-122"/>
                <a:cs typeface="楷体" panose="02010609060101010101" charset="-122"/>
              </a:rPr>
              <a:t>导，</a:t>
            </a:r>
            <a:r>
              <a:rPr sz="1200" b="1" spc="-20" dirty="0">
                <a:solidFill>
                  <a:srgbClr val="003778"/>
                </a:solidFill>
                <a:latin typeface="楷体" panose="02010609060101010101" charset="-122"/>
                <a:cs typeface="楷体" panose="02010609060101010101" charset="-122"/>
              </a:rPr>
              <a:t>高</a:t>
            </a:r>
            <a:r>
              <a:rPr sz="1200" b="1" spc="-20" dirty="0">
                <a:solidFill>
                  <a:srgbClr val="003778"/>
                </a:solidFill>
                <a:latin typeface="楷体" panose="02010609060101010101" charset="-122"/>
                <a:cs typeface="楷体" panose="02010609060101010101" charset="-122"/>
              </a:rPr>
              <a:t>端</a:t>
            </a:r>
            <a:r>
              <a:rPr sz="1200" b="1" spc="-20" dirty="0">
                <a:solidFill>
                  <a:srgbClr val="003778"/>
                </a:solidFill>
                <a:latin typeface="楷体" panose="02010609060101010101" charset="-122"/>
                <a:cs typeface="楷体" panose="02010609060101010101" charset="-122"/>
              </a:rPr>
              <a:t>坚</a:t>
            </a:r>
            <a:r>
              <a:rPr sz="1200" b="1" spc="-50" dirty="0">
                <a:solidFill>
                  <a:srgbClr val="003778"/>
                </a:solidFill>
                <a:latin typeface="楷体" panose="02010609060101010101" charset="-122"/>
                <a:cs typeface="楷体" panose="02010609060101010101" charset="-122"/>
              </a:rPr>
              <a:t>定</a:t>
            </a:r>
            <a:endParaRPr sz="1200">
              <a:latin typeface="楷体" panose="02010609060101010101" charset="-122"/>
              <a:cs typeface="楷体" panose="02010609060101010101" charset="-122"/>
            </a:endParaRPr>
          </a:p>
          <a:p>
            <a:pPr marL="1470025">
              <a:lnSpc>
                <a:spcPct val="100000"/>
              </a:lnSpc>
              <a:spcBef>
                <a:spcPts val="560"/>
              </a:spcBef>
            </a:pPr>
            <a:r>
              <a:rPr sz="1000" b="1" dirty="0">
                <a:latin typeface="Arial" panose="020B0604020202020204"/>
                <a:cs typeface="Arial" panose="020B0604020202020204"/>
              </a:rPr>
              <a:t>2021</a:t>
            </a:r>
            <a:r>
              <a:rPr sz="1000" b="1" spc="-60" dirty="0">
                <a:latin typeface="Arial" panose="020B0604020202020204"/>
                <a:cs typeface="Arial" panose="020B0604020202020204"/>
              </a:rPr>
              <a:t> </a:t>
            </a:r>
            <a:r>
              <a:rPr sz="1000" b="1" spc="-20" dirty="0">
                <a:latin typeface="楷体" panose="02010609060101010101" charset="-122"/>
                <a:cs typeface="楷体" panose="02010609060101010101" charset="-122"/>
              </a:rPr>
              <a:t>年消费弱复苏，居民收入下滑叠加疫情扰动致 </a:t>
            </a:r>
            <a:r>
              <a:rPr sz="1000" b="1" dirty="0">
                <a:latin typeface="Arial" panose="020B0604020202020204"/>
                <a:cs typeface="Arial" panose="020B0604020202020204"/>
              </a:rPr>
              <a:t>2022</a:t>
            </a:r>
            <a:r>
              <a:rPr sz="1000" b="1" spc="-25" dirty="0">
                <a:latin typeface="Arial" panose="020B0604020202020204"/>
                <a:cs typeface="Arial" panose="020B0604020202020204"/>
              </a:rPr>
              <a:t> </a:t>
            </a:r>
            <a:r>
              <a:rPr sz="1000" b="1" spc="-15" dirty="0">
                <a:latin typeface="楷体" panose="02010609060101010101" charset="-122"/>
                <a:cs typeface="楷体" panose="02010609060101010101" charset="-122"/>
              </a:rPr>
              <a:t>年以来终端消费表现较为疲软。</a:t>
            </a:r>
            <a:endParaRPr sz="1000">
              <a:latin typeface="楷体" panose="02010609060101010101" charset="-122"/>
              <a:cs typeface="楷体" panose="02010609060101010101" charset="-122"/>
            </a:endParaRPr>
          </a:p>
          <a:p>
            <a:pPr marL="1470025">
              <a:lnSpc>
                <a:spcPct val="100000"/>
              </a:lnSpc>
              <a:spcBef>
                <a:spcPts val="195"/>
              </a:spcBef>
            </a:pPr>
            <a:r>
              <a:rPr sz="1000" dirty="0">
                <a:latin typeface="Arial" panose="020B0604020202020204"/>
                <a:cs typeface="Arial" panose="020B0604020202020204"/>
              </a:rPr>
              <a:t>2021</a:t>
            </a:r>
            <a:r>
              <a:rPr sz="1000" spc="35" dirty="0">
                <a:latin typeface="Arial" panose="020B0604020202020204"/>
                <a:cs typeface="Arial" panose="020B0604020202020204"/>
              </a:rPr>
              <a:t> </a:t>
            </a:r>
            <a:r>
              <a:rPr sz="1000" spc="-20" dirty="0">
                <a:latin typeface="楷体" panose="02010609060101010101" charset="-122"/>
                <a:cs typeface="楷体" panose="02010609060101010101" charset="-122"/>
              </a:rPr>
              <a:t>年全年社会消费品零售总额 </a:t>
            </a:r>
            <a:r>
              <a:rPr sz="1000" dirty="0">
                <a:latin typeface="Arial" panose="020B0604020202020204"/>
                <a:cs typeface="Arial" panose="020B0604020202020204"/>
              </a:rPr>
              <a:t>44.1</a:t>
            </a:r>
            <a:r>
              <a:rPr sz="1000" spc="60" dirty="0">
                <a:latin typeface="Arial" panose="020B0604020202020204"/>
                <a:cs typeface="Arial" panose="020B0604020202020204"/>
              </a:rPr>
              <a:t> </a:t>
            </a:r>
            <a:r>
              <a:rPr sz="1000" spc="-35" dirty="0">
                <a:latin typeface="楷体" panose="02010609060101010101" charset="-122"/>
                <a:cs typeface="楷体" panose="02010609060101010101" charset="-122"/>
              </a:rPr>
              <a:t>万亿元，同比增长 </a:t>
            </a:r>
            <a:r>
              <a:rPr sz="1000" spc="-10" dirty="0">
                <a:latin typeface="Arial" panose="020B0604020202020204"/>
                <a:cs typeface="Arial" panose="020B0604020202020204"/>
              </a:rPr>
              <a:t>12.5%</a:t>
            </a:r>
            <a:r>
              <a:rPr sz="1000" spc="-50" dirty="0">
                <a:latin typeface="楷体" panose="02010609060101010101" charset="-122"/>
                <a:cs typeface="楷体" panose="02010609060101010101" charset="-122"/>
              </a:rPr>
              <a:t>，较 </a:t>
            </a:r>
            <a:r>
              <a:rPr sz="1000" dirty="0">
                <a:latin typeface="Arial" panose="020B0604020202020204"/>
                <a:cs typeface="Arial" panose="020B0604020202020204"/>
              </a:rPr>
              <a:t>2019</a:t>
            </a:r>
            <a:r>
              <a:rPr sz="1000" spc="70" dirty="0">
                <a:latin typeface="Arial" panose="020B0604020202020204"/>
                <a:cs typeface="Arial" panose="020B0604020202020204"/>
              </a:rPr>
              <a:t> </a:t>
            </a:r>
            <a:r>
              <a:rPr sz="1000" spc="-15" dirty="0">
                <a:latin typeface="楷体" panose="02010609060101010101" charset="-122"/>
                <a:cs typeface="楷体" panose="02010609060101010101" charset="-122"/>
              </a:rPr>
              <a:t>年的两年复合</a:t>
            </a:r>
            <a:endParaRPr sz="1000">
              <a:latin typeface="楷体" panose="02010609060101010101" charset="-122"/>
              <a:cs typeface="楷体" panose="02010609060101010101" charset="-122"/>
            </a:endParaRPr>
          </a:p>
          <a:p>
            <a:pPr marL="1470025" marR="5080" algn="just">
              <a:lnSpc>
                <a:spcPct val="117000"/>
              </a:lnSpc>
              <a:spcBef>
                <a:spcPts val="15"/>
              </a:spcBef>
            </a:pPr>
            <a:r>
              <a:rPr sz="1000" spc="-5" dirty="0">
                <a:latin typeface="Arial" panose="020B0604020202020204"/>
                <a:cs typeface="Arial" panose="020B0604020202020204"/>
              </a:rPr>
              <a:t>C</a:t>
            </a:r>
            <a:r>
              <a:rPr sz="1000" spc="5" dirty="0">
                <a:latin typeface="Arial" panose="020B0604020202020204"/>
                <a:cs typeface="Arial" panose="020B0604020202020204"/>
              </a:rPr>
              <a:t>A</a:t>
            </a:r>
            <a:r>
              <a:rPr sz="1000" spc="10" dirty="0">
                <a:latin typeface="Arial" panose="020B0604020202020204"/>
                <a:cs typeface="Arial" panose="020B0604020202020204"/>
              </a:rPr>
              <a:t>G</a:t>
            </a:r>
            <a:r>
              <a:rPr sz="1000" spc="5" dirty="0">
                <a:latin typeface="Arial" panose="020B0604020202020204"/>
                <a:cs typeface="Arial" panose="020B0604020202020204"/>
              </a:rPr>
              <a:t>R</a:t>
            </a:r>
            <a:r>
              <a:rPr sz="1000" spc="-5" dirty="0">
                <a:latin typeface="Arial" panose="020B0604020202020204"/>
                <a:cs typeface="Arial" panose="020B0604020202020204"/>
              </a:rPr>
              <a:t>  </a:t>
            </a:r>
            <a:r>
              <a:rPr sz="1000" spc="5" dirty="0">
                <a:latin typeface="楷体" panose="02010609060101010101" charset="-122"/>
                <a:cs typeface="楷体" panose="02010609060101010101" charset="-122"/>
              </a:rPr>
              <a:t>为</a:t>
            </a:r>
            <a:r>
              <a:rPr sz="1000" spc="50" dirty="0">
                <a:latin typeface="楷体" panose="02010609060101010101" charset="-122"/>
                <a:cs typeface="楷体" panose="02010609060101010101" charset="-122"/>
              </a:rPr>
              <a:t> </a:t>
            </a:r>
            <a:r>
              <a:rPr sz="1000" spc="-10" dirty="0">
                <a:latin typeface="Arial" panose="020B0604020202020204"/>
                <a:cs typeface="Arial" panose="020B0604020202020204"/>
              </a:rPr>
              <a:t>3</a:t>
            </a:r>
            <a:r>
              <a:rPr sz="1000" spc="5" dirty="0">
                <a:latin typeface="Arial" panose="020B0604020202020204"/>
                <a:cs typeface="Arial" panose="020B0604020202020204"/>
              </a:rPr>
              <a:t>.</a:t>
            </a:r>
            <a:r>
              <a:rPr sz="1000" spc="-10" dirty="0">
                <a:latin typeface="Arial" panose="020B0604020202020204"/>
                <a:cs typeface="Arial" panose="020B0604020202020204"/>
              </a:rPr>
              <a:t>5</a:t>
            </a:r>
            <a:r>
              <a:rPr sz="1000" spc="45" dirty="0">
                <a:latin typeface="Arial" panose="020B0604020202020204"/>
                <a:cs typeface="Arial" panose="020B0604020202020204"/>
              </a:rPr>
              <a:t>%</a:t>
            </a:r>
            <a:r>
              <a:rPr sz="1000" spc="25" dirty="0">
                <a:latin typeface="楷体" panose="02010609060101010101" charset="-122"/>
                <a:cs typeface="楷体" panose="02010609060101010101" charset="-122"/>
              </a:rPr>
              <a:t>，全年消费呈现弱复苏态势，主要系：</a:t>
            </a:r>
            <a:r>
              <a:rPr sz="1000" spc="35" dirty="0">
                <a:latin typeface="Arial" panose="020B0604020202020204"/>
                <a:cs typeface="Arial" panose="020B0604020202020204"/>
              </a:rPr>
              <a:t>1</a:t>
            </a:r>
            <a:r>
              <a:rPr sz="1000" spc="50" dirty="0">
                <a:latin typeface="楷体" panose="02010609060101010101" charset="-122"/>
                <a:cs typeface="楷体" panose="02010609060101010101" charset="-122"/>
              </a:rPr>
              <a:t>）</a:t>
            </a:r>
            <a:r>
              <a:rPr sz="1000" spc="35" dirty="0">
                <a:latin typeface="楷体" panose="02010609060101010101" charset="-122"/>
                <a:cs typeface="楷体" panose="02010609060101010101" charset="-122"/>
              </a:rPr>
              <a:t>人均可支配收入增速放缓， </a:t>
            </a:r>
            <a:r>
              <a:rPr sz="1000" spc="-10" dirty="0">
                <a:latin typeface="Arial" panose="020B0604020202020204"/>
                <a:cs typeface="Arial" panose="020B0604020202020204"/>
              </a:rPr>
              <a:t>21</a:t>
            </a:r>
            <a:r>
              <a:rPr sz="1000" spc="10" dirty="0">
                <a:latin typeface="Arial" panose="020B0604020202020204"/>
                <a:cs typeface="Arial" panose="020B0604020202020204"/>
              </a:rPr>
              <a:t>Q</a:t>
            </a:r>
            <a:r>
              <a:rPr sz="1000" spc="-10" dirty="0">
                <a:latin typeface="Arial" panose="020B0604020202020204"/>
                <a:cs typeface="Arial" panose="020B0604020202020204"/>
              </a:rPr>
              <a:t>3</a:t>
            </a:r>
            <a:r>
              <a:rPr sz="1000" spc="5" dirty="0">
                <a:latin typeface="Arial" panose="020B0604020202020204"/>
                <a:cs typeface="Arial" panose="020B0604020202020204"/>
              </a:rPr>
              <a:t>/</a:t>
            </a:r>
            <a:r>
              <a:rPr sz="1000" spc="-10" dirty="0">
                <a:latin typeface="Arial" panose="020B0604020202020204"/>
                <a:cs typeface="Arial" panose="020B0604020202020204"/>
              </a:rPr>
              <a:t>21</a:t>
            </a:r>
            <a:r>
              <a:rPr sz="1000" spc="10" dirty="0">
                <a:latin typeface="Arial" panose="020B0604020202020204"/>
                <a:cs typeface="Arial" panose="020B0604020202020204"/>
              </a:rPr>
              <a:t>Q</a:t>
            </a:r>
            <a:r>
              <a:rPr sz="1000" spc="-10" dirty="0">
                <a:latin typeface="Arial" panose="020B0604020202020204"/>
                <a:cs typeface="Arial" panose="020B0604020202020204"/>
              </a:rPr>
              <a:t>4</a:t>
            </a:r>
            <a:r>
              <a:rPr sz="1000" spc="5" dirty="0">
                <a:latin typeface="Arial" panose="020B0604020202020204"/>
                <a:cs typeface="Arial" panose="020B0604020202020204"/>
              </a:rPr>
              <a:t>/</a:t>
            </a:r>
            <a:r>
              <a:rPr sz="1000" spc="-10" dirty="0">
                <a:latin typeface="Arial" panose="020B0604020202020204"/>
                <a:cs typeface="Arial" panose="020B0604020202020204"/>
              </a:rPr>
              <a:t>22</a:t>
            </a:r>
            <a:r>
              <a:rPr sz="1000" spc="10" dirty="0">
                <a:latin typeface="Arial" panose="020B0604020202020204"/>
                <a:cs typeface="Arial" panose="020B0604020202020204"/>
              </a:rPr>
              <a:t>Q</a:t>
            </a:r>
            <a:r>
              <a:rPr sz="1000" dirty="0">
                <a:latin typeface="Arial" panose="020B0604020202020204"/>
                <a:cs typeface="Arial" panose="020B0604020202020204"/>
              </a:rPr>
              <a:t>1</a:t>
            </a:r>
            <a:r>
              <a:rPr sz="1000" spc="-45" dirty="0">
                <a:latin typeface="Arial" panose="020B0604020202020204"/>
                <a:cs typeface="Arial" panose="020B0604020202020204"/>
              </a:rPr>
              <a:t> </a:t>
            </a:r>
            <a:r>
              <a:rPr sz="1000" spc="-20" dirty="0">
                <a:latin typeface="楷体" panose="02010609060101010101" charset="-122"/>
                <a:cs typeface="楷体" panose="02010609060101010101" charset="-122"/>
              </a:rPr>
              <a:t>全国居民人均可支配收入当季同比为</a:t>
            </a:r>
            <a:r>
              <a:rPr sz="1000" spc="-280" dirty="0">
                <a:latin typeface="楷体" panose="02010609060101010101" charset="-122"/>
                <a:cs typeface="楷体" panose="02010609060101010101" charset="-122"/>
              </a:rPr>
              <a:t> </a:t>
            </a:r>
            <a:r>
              <a:rPr sz="1000" spc="-10" dirty="0">
                <a:latin typeface="Arial" panose="020B0604020202020204"/>
                <a:cs typeface="Arial" panose="020B0604020202020204"/>
              </a:rPr>
              <a:t>6</a:t>
            </a:r>
            <a:r>
              <a:rPr sz="1000" spc="5" dirty="0">
                <a:latin typeface="Arial" panose="020B0604020202020204"/>
                <a:cs typeface="Arial" panose="020B0604020202020204"/>
              </a:rPr>
              <a:t>.</a:t>
            </a:r>
            <a:r>
              <a:rPr sz="1000" spc="-5" dirty="0">
                <a:latin typeface="Arial" panose="020B0604020202020204"/>
                <a:cs typeface="Arial" panose="020B0604020202020204"/>
              </a:rPr>
              <a:t>3%</a:t>
            </a:r>
            <a:r>
              <a:rPr sz="1000" spc="5" dirty="0">
                <a:latin typeface="Arial" panose="020B0604020202020204"/>
                <a:cs typeface="Arial" panose="020B0604020202020204"/>
              </a:rPr>
              <a:t>/</a:t>
            </a:r>
            <a:r>
              <a:rPr sz="1000" spc="-10" dirty="0">
                <a:latin typeface="Arial" panose="020B0604020202020204"/>
                <a:cs typeface="Arial" panose="020B0604020202020204"/>
              </a:rPr>
              <a:t>5</a:t>
            </a:r>
            <a:r>
              <a:rPr sz="1000" spc="5" dirty="0">
                <a:latin typeface="Arial" panose="020B0604020202020204"/>
                <a:cs typeface="Arial" panose="020B0604020202020204"/>
              </a:rPr>
              <a:t>.</a:t>
            </a:r>
            <a:r>
              <a:rPr sz="1000" spc="-5" dirty="0">
                <a:latin typeface="Arial" panose="020B0604020202020204"/>
                <a:cs typeface="Arial" panose="020B0604020202020204"/>
              </a:rPr>
              <a:t>4%</a:t>
            </a:r>
            <a:r>
              <a:rPr sz="1000" spc="5" dirty="0">
                <a:latin typeface="Arial" panose="020B0604020202020204"/>
                <a:cs typeface="Arial" panose="020B0604020202020204"/>
              </a:rPr>
              <a:t>/</a:t>
            </a:r>
            <a:r>
              <a:rPr sz="1000" spc="-10" dirty="0">
                <a:latin typeface="Arial" panose="020B0604020202020204"/>
                <a:cs typeface="Arial" panose="020B0604020202020204"/>
              </a:rPr>
              <a:t>6</a:t>
            </a:r>
            <a:r>
              <a:rPr sz="1000" spc="5" dirty="0">
                <a:latin typeface="Arial" panose="020B0604020202020204"/>
                <a:cs typeface="Arial" panose="020B0604020202020204"/>
              </a:rPr>
              <a:t>.</a:t>
            </a:r>
            <a:r>
              <a:rPr sz="1000" spc="-10" dirty="0">
                <a:latin typeface="Arial" panose="020B0604020202020204"/>
                <a:cs typeface="Arial" panose="020B0604020202020204"/>
              </a:rPr>
              <a:t>3</a:t>
            </a:r>
            <a:r>
              <a:rPr sz="1000" dirty="0">
                <a:latin typeface="Arial" panose="020B0604020202020204"/>
                <a:cs typeface="Arial" panose="020B0604020202020204"/>
              </a:rPr>
              <a:t>%</a:t>
            </a:r>
            <a:r>
              <a:rPr sz="1000" spc="-30" dirty="0">
                <a:latin typeface="楷体" panose="02010609060101010101" charset="-122"/>
                <a:cs typeface="楷体" panose="02010609060101010101" charset="-122"/>
              </a:rPr>
              <a:t>，处于</a:t>
            </a:r>
            <a:r>
              <a:rPr sz="1000" spc="-265" dirty="0">
                <a:latin typeface="楷体" panose="02010609060101010101" charset="-122"/>
                <a:cs typeface="楷体" panose="02010609060101010101" charset="-122"/>
              </a:rPr>
              <a:t> </a:t>
            </a:r>
            <a:r>
              <a:rPr sz="1000" spc="-10" dirty="0">
                <a:latin typeface="Arial" panose="020B0604020202020204"/>
                <a:cs typeface="Arial" panose="020B0604020202020204"/>
              </a:rPr>
              <a:t>201</a:t>
            </a:r>
            <a:r>
              <a:rPr sz="1000" dirty="0">
                <a:latin typeface="Arial" panose="020B0604020202020204"/>
                <a:cs typeface="Arial" panose="020B0604020202020204"/>
              </a:rPr>
              <a:t>4</a:t>
            </a:r>
            <a:r>
              <a:rPr sz="1000" spc="-50" dirty="0">
                <a:latin typeface="Arial" panose="020B0604020202020204"/>
                <a:cs typeface="Arial" panose="020B0604020202020204"/>
              </a:rPr>
              <a:t> </a:t>
            </a:r>
            <a:r>
              <a:rPr sz="1000" spc="5" dirty="0">
                <a:latin typeface="楷体" panose="02010609060101010101" charset="-122"/>
                <a:cs typeface="楷体" panose="02010609060101010101" charset="-122"/>
              </a:rPr>
              <a:t>年以</a:t>
            </a:r>
            <a:r>
              <a:rPr sz="1000" spc="-5" dirty="0">
                <a:latin typeface="楷体" panose="02010609060101010101" charset="-122"/>
                <a:cs typeface="楷体" panose="02010609060101010101" charset="-122"/>
              </a:rPr>
              <a:t>来的底部水平</a:t>
            </a:r>
            <a:r>
              <a:rPr sz="1000" spc="-20" dirty="0">
                <a:latin typeface="楷体" panose="02010609060101010101" charset="-122"/>
                <a:cs typeface="楷体" panose="02010609060101010101" charset="-122"/>
              </a:rPr>
              <a:t>（</a:t>
            </a:r>
            <a:r>
              <a:rPr sz="1000" spc="5" dirty="0">
                <a:latin typeface="楷体" panose="02010609060101010101" charset="-122"/>
                <a:cs typeface="楷体" panose="02010609060101010101" charset="-122"/>
              </a:rPr>
              <a:t>除</a:t>
            </a:r>
            <a:r>
              <a:rPr sz="1000" spc="-165" dirty="0">
                <a:latin typeface="楷体" panose="02010609060101010101" charset="-122"/>
                <a:cs typeface="楷体" panose="02010609060101010101" charset="-122"/>
              </a:rPr>
              <a:t> </a:t>
            </a:r>
            <a:r>
              <a:rPr sz="1000" spc="-10" dirty="0">
                <a:latin typeface="Arial" panose="020B0604020202020204"/>
                <a:cs typeface="Arial" panose="020B0604020202020204"/>
              </a:rPr>
              <a:t>202</a:t>
            </a:r>
            <a:r>
              <a:rPr sz="1000" dirty="0">
                <a:latin typeface="Arial" panose="020B0604020202020204"/>
                <a:cs typeface="Arial" panose="020B0604020202020204"/>
              </a:rPr>
              <a:t>0</a:t>
            </a:r>
            <a:r>
              <a:rPr sz="1000" spc="45" dirty="0">
                <a:latin typeface="Arial" panose="020B0604020202020204"/>
                <a:cs typeface="Arial" panose="020B0604020202020204"/>
              </a:rPr>
              <a:t> </a:t>
            </a:r>
            <a:r>
              <a:rPr sz="1000" spc="5" dirty="0">
                <a:latin typeface="楷体" panose="02010609060101010101" charset="-122"/>
                <a:cs typeface="楷体" panose="02010609060101010101" charset="-122"/>
              </a:rPr>
              <a:t>年，</a:t>
            </a:r>
            <a:r>
              <a:rPr sz="1000" spc="-10" dirty="0">
                <a:latin typeface="Arial" panose="020B0604020202020204"/>
                <a:cs typeface="Arial" panose="020B0604020202020204"/>
              </a:rPr>
              <a:t>14</a:t>
            </a:r>
            <a:r>
              <a:rPr sz="1000" dirty="0">
                <a:latin typeface="Arial" panose="020B0604020202020204"/>
                <a:cs typeface="Arial" panose="020B0604020202020204"/>
              </a:rPr>
              <a:t>-</a:t>
            </a:r>
            <a:r>
              <a:rPr sz="1000" spc="-10" dirty="0">
                <a:latin typeface="Arial" panose="020B0604020202020204"/>
                <a:cs typeface="Arial" panose="020B0604020202020204"/>
              </a:rPr>
              <a:t>1</a:t>
            </a:r>
            <a:r>
              <a:rPr sz="1000" dirty="0">
                <a:latin typeface="Arial" panose="020B0604020202020204"/>
                <a:cs typeface="Arial" panose="020B0604020202020204"/>
              </a:rPr>
              <a:t>9</a:t>
            </a:r>
            <a:r>
              <a:rPr sz="1000" spc="25" dirty="0">
                <a:latin typeface="Arial" panose="020B0604020202020204"/>
                <a:cs typeface="Arial" panose="020B0604020202020204"/>
              </a:rPr>
              <a:t> </a:t>
            </a:r>
            <a:r>
              <a:rPr sz="1000" spc="-15" dirty="0">
                <a:latin typeface="楷体" panose="02010609060101010101" charset="-122"/>
                <a:cs typeface="楷体" panose="02010609060101010101" charset="-122"/>
              </a:rPr>
              <a:t>年的单季同比增速均值为</a:t>
            </a:r>
            <a:r>
              <a:rPr sz="1000" spc="-160" dirty="0">
                <a:latin typeface="楷体" panose="02010609060101010101" charset="-122"/>
                <a:cs typeface="楷体" panose="02010609060101010101" charset="-122"/>
              </a:rPr>
              <a:t> </a:t>
            </a:r>
            <a:r>
              <a:rPr sz="1000" spc="-35" dirty="0">
                <a:latin typeface="Arial" panose="020B0604020202020204"/>
                <a:cs typeface="Arial" panose="020B0604020202020204"/>
              </a:rPr>
              <a:t>9</a:t>
            </a:r>
            <a:r>
              <a:rPr sz="1000" spc="5" dirty="0">
                <a:latin typeface="Arial" panose="020B0604020202020204"/>
                <a:cs typeface="Arial" panose="020B0604020202020204"/>
              </a:rPr>
              <a:t>.</a:t>
            </a:r>
            <a:r>
              <a:rPr sz="1000" spc="-5" dirty="0">
                <a:latin typeface="Arial" panose="020B0604020202020204"/>
                <a:cs typeface="Arial" panose="020B0604020202020204"/>
              </a:rPr>
              <a:t>0%</a:t>
            </a:r>
            <a:r>
              <a:rPr sz="1000" spc="-500" dirty="0">
                <a:latin typeface="楷体" panose="02010609060101010101" charset="-122"/>
                <a:cs typeface="楷体" panose="02010609060101010101" charset="-122"/>
              </a:rPr>
              <a:t>）</a:t>
            </a:r>
            <a:r>
              <a:rPr sz="1000" spc="5" dirty="0">
                <a:latin typeface="楷体" panose="02010609060101010101" charset="-122"/>
                <a:cs typeface="楷体" panose="02010609060101010101" charset="-122"/>
              </a:rPr>
              <a:t>；</a:t>
            </a:r>
            <a:r>
              <a:rPr sz="1000" spc="-10" dirty="0">
                <a:latin typeface="Arial" panose="020B0604020202020204"/>
                <a:cs typeface="Arial" panose="020B0604020202020204"/>
              </a:rPr>
              <a:t>2</a:t>
            </a:r>
            <a:r>
              <a:rPr sz="1000" spc="5" dirty="0">
                <a:latin typeface="楷体" panose="02010609060101010101" charset="-122"/>
                <a:cs typeface="楷体" panose="02010609060101010101" charset="-122"/>
              </a:rPr>
              <a:t>）</a:t>
            </a:r>
            <a:r>
              <a:rPr sz="1000" spc="-15" dirty="0">
                <a:latin typeface="楷体" panose="02010609060101010101" charset="-122"/>
                <a:cs typeface="楷体" panose="02010609060101010101" charset="-122"/>
              </a:rPr>
              <a:t>疫情对就业造成影响，居民的消费倾向进一步降低。高端化已成为啤酒行业发展的核心逻辑，疫情疲软是</a:t>
            </a:r>
            <a:r>
              <a:rPr sz="1000" spc="-20" dirty="0">
                <a:latin typeface="楷体" panose="02010609060101010101" charset="-122"/>
                <a:cs typeface="楷体" panose="02010609060101010101" charset="-122"/>
              </a:rPr>
              <a:t>否会对高端化进程造成影响成为市场普遍关注的问题。</a:t>
            </a:r>
            <a:endParaRPr sz="1000">
              <a:latin typeface="楷体" panose="02010609060101010101" charset="-122"/>
              <a:cs typeface="楷体" panose="02010609060101010101" charset="-122"/>
            </a:endParaRPr>
          </a:p>
          <a:p>
            <a:pPr>
              <a:lnSpc>
                <a:spcPct val="100000"/>
              </a:lnSpc>
              <a:spcBef>
                <a:spcPts val="55"/>
              </a:spcBef>
            </a:pPr>
            <a:endParaRPr sz="1350">
              <a:latin typeface="楷体" panose="02010609060101010101" charset="-122"/>
              <a:cs typeface="楷体" panose="02010609060101010101" charset="-122"/>
            </a:endParaRPr>
          </a:p>
          <a:p>
            <a:pPr marL="12700">
              <a:lnSpc>
                <a:spcPct val="100000"/>
              </a:lnSpc>
            </a:pPr>
            <a:r>
              <a:rPr sz="800" b="1" dirty="0">
                <a:latin typeface="楷体" panose="02010609060101010101" charset="-122"/>
                <a:cs typeface="楷体" panose="02010609060101010101" charset="-122"/>
              </a:rPr>
              <a:t>图</a:t>
            </a:r>
            <a:r>
              <a:rPr sz="800" b="1" dirty="0">
                <a:latin typeface="楷体" panose="02010609060101010101" charset="-122"/>
                <a:cs typeface="楷体" panose="02010609060101010101" charset="-122"/>
              </a:rPr>
              <a:t>表</a:t>
            </a:r>
            <a:r>
              <a:rPr sz="800" b="1" dirty="0">
                <a:latin typeface="Arial" panose="020B0604020202020204"/>
                <a:cs typeface="Arial" panose="020B0604020202020204"/>
              </a:rPr>
              <a:t>29</a:t>
            </a:r>
            <a:r>
              <a:rPr sz="800" b="1" spc="-20" dirty="0">
                <a:latin typeface="楷体" panose="02010609060101010101" charset="-122"/>
                <a:cs typeface="楷体" panose="02010609060101010101" charset="-122"/>
              </a:rPr>
              <a:t>： 社零及其分项当月同</a:t>
            </a:r>
            <a:r>
              <a:rPr sz="800" b="1" spc="-25" dirty="0">
                <a:latin typeface="楷体" panose="02010609060101010101" charset="-122"/>
                <a:cs typeface="楷体" panose="02010609060101010101" charset="-122"/>
              </a:rPr>
              <a:t>比</a:t>
            </a:r>
            <a:r>
              <a:rPr sz="800" b="1" spc="-25" dirty="0">
                <a:latin typeface="楷体" panose="02010609060101010101" charset="-122"/>
                <a:cs typeface="楷体" panose="02010609060101010101" charset="-122"/>
              </a:rPr>
              <a:t>增</a:t>
            </a:r>
            <a:r>
              <a:rPr sz="800" b="1" spc="-50" dirty="0">
                <a:latin typeface="楷体" panose="02010609060101010101" charset="-122"/>
                <a:cs typeface="楷体" panose="02010609060101010101" charset="-122"/>
              </a:rPr>
              <a:t>速</a:t>
            </a:r>
            <a:endParaRPr sz="800">
              <a:latin typeface="楷体" panose="02010609060101010101" charset="-122"/>
              <a:cs typeface="楷体" panose="02010609060101010101" charset="-122"/>
            </a:endParaRPr>
          </a:p>
        </p:txBody>
      </p:sp>
      <p:graphicFrame>
        <p:nvGraphicFramePr>
          <p:cNvPr id="4" name="object 4"/>
          <p:cNvGraphicFramePr>
            <a:graphicFrameLocks noGrp="1"/>
          </p:cNvGraphicFramePr>
          <p:nvPr/>
        </p:nvGraphicFramePr>
        <p:xfrm>
          <a:off x="518464" y="2701162"/>
          <a:ext cx="6526522" cy="1387475"/>
        </p:xfrm>
        <a:graphic>
          <a:graphicData uri="http://schemas.openxmlformats.org/drawingml/2006/table">
            <a:tbl>
              <a:tblPr firstRow="1" bandRow="1">
                <a:tableStyleId>{2D5ABB26-0587-4C30-8999-92F81FD0307C}</a:tableStyleId>
              </a:tblPr>
              <a:tblGrid>
                <a:gridCol w="1478280"/>
                <a:gridCol w="383539"/>
                <a:gridCol w="363219"/>
                <a:gridCol w="363219"/>
                <a:gridCol w="363219"/>
                <a:gridCol w="360679"/>
                <a:gridCol w="363220"/>
                <a:gridCol w="365125"/>
                <a:gridCol w="361950"/>
                <a:gridCol w="363220"/>
                <a:gridCol w="364489"/>
                <a:gridCol w="361314"/>
                <a:gridCol w="362585"/>
                <a:gridCol w="364489"/>
                <a:gridCol w="307975"/>
              </a:tblGrid>
              <a:tr h="155575">
                <a:tc>
                  <a:txBody>
                    <a:bodyPr/>
                    <a:lstStyle/>
                    <a:p>
                      <a:pPr marL="54610">
                        <a:lnSpc>
                          <a:spcPct val="100000"/>
                        </a:lnSpc>
                        <a:spcBef>
                          <a:spcPts val="285"/>
                        </a:spcBef>
                      </a:pPr>
                      <a:r>
                        <a:rPr sz="700" b="1" dirty="0">
                          <a:latin typeface="楷体" panose="02010609060101010101" charset="-122"/>
                          <a:cs typeface="楷体" panose="02010609060101010101" charset="-122"/>
                        </a:rPr>
                        <a:t>当</a:t>
                      </a:r>
                      <a:r>
                        <a:rPr sz="700" b="1" spc="-10" dirty="0">
                          <a:latin typeface="楷体" panose="02010609060101010101" charset="-122"/>
                          <a:cs typeface="楷体" panose="02010609060101010101" charset="-122"/>
                        </a:rPr>
                        <a:t>月</a:t>
                      </a:r>
                      <a:r>
                        <a:rPr sz="700" b="1" spc="-10" dirty="0">
                          <a:latin typeface="楷体" panose="02010609060101010101" charset="-122"/>
                          <a:cs typeface="楷体" panose="02010609060101010101" charset="-122"/>
                        </a:rPr>
                        <a:t>同</a:t>
                      </a:r>
                      <a:r>
                        <a:rPr sz="700" b="1" spc="-10" dirty="0">
                          <a:latin typeface="楷体" panose="02010609060101010101" charset="-122"/>
                          <a:cs typeface="楷体" panose="02010609060101010101" charset="-122"/>
                        </a:rPr>
                        <a:t>比</a:t>
                      </a:r>
                      <a:r>
                        <a:rPr sz="700" b="1" spc="-25" dirty="0">
                          <a:latin typeface="楷体" panose="02010609060101010101" charset="-122"/>
                          <a:cs typeface="楷体" panose="02010609060101010101" charset="-122"/>
                        </a:rPr>
                        <a:t>（</a:t>
                      </a:r>
                      <a:r>
                        <a:rPr sz="700" b="1" spc="-25" dirty="0">
                          <a:latin typeface="Arial" panose="020B0604020202020204"/>
                          <a:cs typeface="Arial" panose="020B0604020202020204"/>
                        </a:rPr>
                        <a:t>%</a:t>
                      </a:r>
                      <a:r>
                        <a:rPr sz="700" b="1" spc="-25" dirty="0">
                          <a:latin typeface="楷体" panose="02010609060101010101" charset="-122"/>
                          <a:cs typeface="楷体" panose="02010609060101010101" charset="-122"/>
                        </a:rPr>
                        <a:t>）</a:t>
                      </a:r>
                      <a:endParaRPr sz="700">
                        <a:latin typeface="楷体" panose="02010609060101010101" charset="-122"/>
                        <a:cs typeface="楷体" panose="02010609060101010101" charset="-122"/>
                      </a:endParaRPr>
                    </a:p>
                  </a:txBody>
                  <a:tcPr marL="0" marR="0" marT="36195" marB="0">
                    <a:lnT w="6350">
                      <a:solidFill>
                        <a:srgbClr val="5F82AA"/>
                      </a:solidFill>
                      <a:prstDash val="solid"/>
                    </a:lnT>
                  </a:tcPr>
                </a:tc>
                <a:tc>
                  <a:txBody>
                    <a:bodyPr/>
                    <a:lstStyle/>
                    <a:p>
                      <a:pPr marR="63500" algn="r">
                        <a:lnSpc>
                          <a:spcPct val="100000"/>
                        </a:lnSpc>
                        <a:spcBef>
                          <a:spcPts val="285"/>
                        </a:spcBef>
                      </a:pPr>
                      <a:r>
                        <a:rPr sz="700" b="1" spc="-10" dirty="0">
                          <a:latin typeface="Arial" panose="020B0604020202020204"/>
                          <a:cs typeface="Arial" panose="020B0604020202020204"/>
                        </a:rPr>
                        <a:t>22-</a:t>
                      </a:r>
                      <a:r>
                        <a:rPr sz="700" b="1" spc="-25" dirty="0">
                          <a:latin typeface="Arial" panose="020B0604020202020204"/>
                          <a:cs typeface="Arial" panose="020B0604020202020204"/>
                        </a:rPr>
                        <a:t>05</a:t>
                      </a:r>
                      <a:endParaRPr sz="700">
                        <a:latin typeface="Arial" panose="020B0604020202020204"/>
                        <a:cs typeface="Arial" panose="020B0604020202020204"/>
                      </a:endParaRPr>
                    </a:p>
                  </a:txBody>
                  <a:tcPr marL="0" marR="0" marT="36195" marB="0">
                    <a:lnT w="6350">
                      <a:solidFill>
                        <a:srgbClr val="5F82AA"/>
                      </a:solidFill>
                      <a:prstDash val="solid"/>
                    </a:lnT>
                  </a:tcPr>
                </a:tc>
                <a:tc>
                  <a:txBody>
                    <a:bodyPr/>
                    <a:lstStyle/>
                    <a:p>
                      <a:pPr marR="60960" algn="r">
                        <a:lnSpc>
                          <a:spcPct val="100000"/>
                        </a:lnSpc>
                        <a:spcBef>
                          <a:spcPts val="285"/>
                        </a:spcBef>
                      </a:pPr>
                      <a:r>
                        <a:rPr sz="700" b="1" spc="-10" dirty="0">
                          <a:latin typeface="Arial" panose="020B0604020202020204"/>
                          <a:cs typeface="Arial" panose="020B0604020202020204"/>
                        </a:rPr>
                        <a:t>22-</a:t>
                      </a:r>
                      <a:r>
                        <a:rPr sz="700" b="1" spc="-25" dirty="0">
                          <a:latin typeface="Arial" panose="020B0604020202020204"/>
                          <a:cs typeface="Arial" panose="020B0604020202020204"/>
                        </a:rPr>
                        <a:t>04</a:t>
                      </a:r>
                      <a:endParaRPr sz="700">
                        <a:latin typeface="Arial" panose="020B0604020202020204"/>
                        <a:cs typeface="Arial" panose="020B0604020202020204"/>
                      </a:endParaRPr>
                    </a:p>
                  </a:txBody>
                  <a:tcPr marL="0" marR="0" marT="36195" marB="0">
                    <a:lnT w="6350">
                      <a:solidFill>
                        <a:srgbClr val="5F82AA"/>
                      </a:solidFill>
                      <a:prstDash val="solid"/>
                    </a:lnT>
                  </a:tcPr>
                </a:tc>
                <a:tc>
                  <a:txBody>
                    <a:bodyPr/>
                    <a:lstStyle/>
                    <a:p>
                      <a:pPr algn="ctr">
                        <a:lnSpc>
                          <a:spcPct val="100000"/>
                        </a:lnSpc>
                        <a:spcBef>
                          <a:spcPts val="285"/>
                        </a:spcBef>
                      </a:pPr>
                      <a:r>
                        <a:rPr sz="700" b="1" spc="-10" dirty="0">
                          <a:latin typeface="Arial" panose="020B0604020202020204"/>
                          <a:cs typeface="Arial" panose="020B0604020202020204"/>
                        </a:rPr>
                        <a:t>22-</a:t>
                      </a:r>
                      <a:r>
                        <a:rPr sz="700" b="1" spc="-25" dirty="0">
                          <a:latin typeface="Arial" panose="020B0604020202020204"/>
                          <a:cs typeface="Arial" panose="020B0604020202020204"/>
                        </a:rPr>
                        <a:t>03</a:t>
                      </a:r>
                      <a:endParaRPr sz="700">
                        <a:latin typeface="Arial" panose="020B0604020202020204"/>
                        <a:cs typeface="Arial" panose="020B0604020202020204"/>
                      </a:endParaRPr>
                    </a:p>
                  </a:txBody>
                  <a:tcPr marL="0" marR="0" marT="36195" marB="0">
                    <a:lnT w="6350">
                      <a:solidFill>
                        <a:srgbClr val="5F82AA"/>
                      </a:solidFill>
                      <a:prstDash val="solid"/>
                    </a:lnT>
                  </a:tcPr>
                </a:tc>
                <a:tc>
                  <a:txBody>
                    <a:bodyPr/>
                    <a:lstStyle/>
                    <a:p>
                      <a:pPr algn="ctr">
                        <a:lnSpc>
                          <a:spcPct val="100000"/>
                        </a:lnSpc>
                        <a:spcBef>
                          <a:spcPts val="285"/>
                        </a:spcBef>
                      </a:pPr>
                      <a:r>
                        <a:rPr sz="700" b="1" spc="-10" dirty="0">
                          <a:latin typeface="Arial" panose="020B0604020202020204"/>
                          <a:cs typeface="Arial" panose="020B0604020202020204"/>
                        </a:rPr>
                        <a:t>22-</a:t>
                      </a:r>
                      <a:r>
                        <a:rPr sz="700" b="1" spc="-25" dirty="0">
                          <a:latin typeface="Arial" panose="020B0604020202020204"/>
                          <a:cs typeface="Arial" panose="020B0604020202020204"/>
                        </a:rPr>
                        <a:t>02</a:t>
                      </a:r>
                      <a:endParaRPr sz="700">
                        <a:latin typeface="Arial" panose="020B0604020202020204"/>
                        <a:cs typeface="Arial" panose="020B0604020202020204"/>
                      </a:endParaRPr>
                    </a:p>
                  </a:txBody>
                  <a:tcPr marL="0" marR="0" marT="36195" marB="0">
                    <a:lnT w="6350">
                      <a:solidFill>
                        <a:srgbClr val="5F82AA"/>
                      </a:solidFill>
                      <a:prstDash val="solid"/>
                    </a:lnT>
                  </a:tcPr>
                </a:tc>
                <a:tc>
                  <a:txBody>
                    <a:bodyPr/>
                    <a:lstStyle/>
                    <a:p>
                      <a:pPr marR="60960" algn="r">
                        <a:lnSpc>
                          <a:spcPct val="100000"/>
                        </a:lnSpc>
                        <a:spcBef>
                          <a:spcPts val="285"/>
                        </a:spcBef>
                      </a:pPr>
                      <a:r>
                        <a:rPr sz="700" b="1" spc="-10" dirty="0">
                          <a:latin typeface="Arial" panose="020B0604020202020204"/>
                          <a:cs typeface="Arial" panose="020B0604020202020204"/>
                        </a:rPr>
                        <a:t>21-</a:t>
                      </a:r>
                      <a:r>
                        <a:rPr sz="700" b="1" spc="-25" dirty="0">
                          <a:latin typeface="Arial" panose="020B0604020202020204"/>
                          <a:cs typeface="Arial" panose="020B0604020202020204"/>
                        </a:rPr>
                        <a:t>12</a:t>
                      </a:r>
                      <a:endParaRPr sz="700">
                        <a:latin typeface="Arial" panose="020B0604020202020204"/>
                        <a:cs typeface="Arial" panose="020B0604020202020204"/>
                      </a:endParaRPr>
                    </a:p>
                  </a:txBody>
                  <a:tcPr marL="0" marR="0" marT="36195" marB="0">
                    <a:lnT w="6350">
                      <a:solidFill>
                        <a:srgbClr val="5F82AA"/>
                      </a:solidFill>
                      <a:prstDash val="solid"/>
                    </a:lnT>
                  </a:tcPr>
                </a:tc>
                <a:tc>
                  <a:txBody>
                    <a:bodyPr/>
                    <a:lstStyle/>
                    <a:p>
                      <a:pPr algn="ctr">
                        <a:lnSpc>
                          <a:spcPct val="100000"/>
                        </a:lnSpc>
                        <a:spcBef>
                          <a:spcPts val="285"/>
                        </a:spcBef>
                      </a:pPr>
                      <a:r>
                        <a:rPr sz="700" b="1" spc="-10" dirty="0">
                          <a:latin typeface="Arial" panose="020B0604020202020204"/>
                          <a:cs typeface="Arial" panose="020B0604020202020204"/>
                        </a:rPr>
                        <a:t>21-</a:t>
                      </a:r>
                      <a:r>
                        <a:rPr sz="700" b="1" spc="-25" dirty="0">
                          <a:latin typeface="Arial" panose="020B0604020202020204"/>
                          <a:cs typeface="Arial" panose="020B0604020202020204"/>
                        </a:rPr>
                        <a:t>11</a:t>
                      </a:r>
                      <a:endParaRPr sz="700">
                        <a:latin typeface="Arial" panose="020B0604020202020204"/>
                        <a:cs typeface="Arial" panose="020B0604020202020204"/>
                      </a:endParaRPr>
                    </a:p>
                  </a:txBody>
                  <a:tcPr marL="0" marR="0" marT="36195" marB="0">
                    <a:lnT w="6350">
                      <a:solidFill>
                        <a:srgbClr val="5F82AA"/>
                      </a:solidFill>
                      <a:prstDash val="solid"/>
                    </a:lnT>
                  </a:tcPr>
                </a:tc>
                <a:tc>
                  <a:txBody>
                    <a:bodyPr/>
                    <a:lstStyle/>
                    <a:p>
                      <a:pPr marR="62230" algn="r">
                        <a:lnSpc>
                          <a:spcPct val="100000"/>
                        </a:lnSpc>
                        <a:spcBef>
                          <a:spcPts val="285"/>
                        </a:spcBef>
                      </a:pPr>
                      <a:r>
                        <a:rPr sz="700" b="1" spc="-10" dirty="0">
                          <a:latin typeface="Arial" panose="020B0604020202020204"/>
                          <a:cs typeface="Arial" panose="020B0604020202020204"/>
                        </a:rPr>
                        <a:t>21-</a:t>
                      </a:r>
                      <a:r>
                        <a:rPr sz="700" b="1" spc="-25" dirty="0">
                          <a:latin typeface="Arial" panose="020B0604020202020204"/>
                          <a:cs typeface="Arial" panose="020B0604020202020204"/>
                        </a:rPr>
                        <a:t>10</a:t>
                      </a:r>
                      <a:endParaRPr sz="700">
                        <a:latin typeface="Arial" panose="020B0604020202020204"/>
                        <a:cs typeface="Arial" panose="020B0604020202020204"/>
                      </a:endParaRPr>
                    </a:p>
                  </a:txBody>
                  <a:tcPr marL="0" marR="0" marT="36195" marB="0">
                    <a:lnT w="6350">
                      <a:solidFill>
                        <a:srgbClr val="5F82AA"/>
                      </a:solidFill>
                      <a:prstDash val="solid"/>
                    </a:lnT>
                  </a:tcPr>
                </a:tc>
                <a:tc>
                  <a:txBody>
                    <a:bodyPr/>
                    <a:lstStyle/>
                    <a:p>
                      <a:pPr marR="60960" algn="r">
                        <a:lnSpc>
                          <a:spcPct val="100000"/>
                        </a:lnSpc>
                        <a:spcBef>
                          <a:spcPts val="285"/>
                        </a:spcBef>
                      </a:pPr>
                      <a:r>
                        <a:rPr sz="700" b="1" spc="-10" dirty="0">
                          <a:latin typeface="Arial" panose="020B0604020202020204"/>
                          <a:cs typeface="Arial" panose="020B0604020202020204"/>
                        </a:rPr>
                        <a:t>21-</a:t>
                      </a:r>
                      <a:r>
                        <a:rPr sz="700" b="1" spc="-25" dirty="0">
                          <a:latin typeface="Arial" panose="020B0604020202020204"/>
                          <a:cs typeface="Arial" panose="020B0604020202020204"/>
                        </a:rPr>
                        <a:t>09</a:t>
                      </a:r>
                      <a:endParaRPr sz="700">
                        <a:latin typeface="Arial" panose="020B0604020202020204"/>
                        <a:cs typeface="Arial" panose="020B0604020202020204"/>
                      </a:endParaRPr>
                    </a:p>
                  </a:txBody>
                  <a:tcPr marL="0" marR="0" marT="36195" marB="0">
                    <a:lnT w="6350">
                      <a:solidFill>
                        <a:srgbClr val="5F82AA"/>
                      </a:solidFill>
                      <a:prstDash val="solid"/>
                    </a:lnT>
                  </a:tcPr>
                </a:tc>
                <a:tc>
                  <a:txBody>
                    <a:bodyPr/>
                    <a:lstStyle/>
                    <a:p>
                      <a:pPr marR="64135" algn="r">
                        <a:lnSpc>
                          <a:spcPct val="100000"/>
                        </a:lnSpc>
                        <a:spcBef>
                          <a:spcPts val="285"/>
                        </a:spcBef>
                      </a:pPr>
                      <a:r>
                        <a:rPr sz="700" b="1" spc="-10" dirty="0">
                          <a:latin typeface="Arial" panose="020B0604020202020204"/>
                          <a:cs typeface="Arial" panose="020B0604020202020204"/>
                        </a:rPr>
                        <a:t>21-</a:t>
                      </a:r>
                      <a:r>
                        <a:rPr sz="700" b="1" spc="-25" dirty="0">
                          <a:latin typeface="Arial" panose="020B0604020202020204"/>
                          <a:cs typeface="Arial" panose="020B0604020202020204"/>
                        </a:rPr>
                        <a:t>08</a:t>
                      </a:r>
                      <a:endParaRPr sz="700">
                        <a:latin typeface="Arial" panose="020B0604020202020204"/>
                        <a:cs typeface="Arial" panose="020B0604020202020204"/>
                      </a:endParaRPr>
                    </a:p>
                  </a:txBody>
                  <a:tcPr marL="0" marR="0" marT="36195" marB="0">
                    <a:lnT w="6350">
                      <a:solidFill>
                        <a:srgbClr val="5F82AA"/>
                      </a:solidFill>
                      <a:prstDash val="solid"/>
                    </a:lnT>
                  </a:tcPr>
                </a:tc>
                <a:tc>
                  <a:txBody>
                    <a:bodyPr/>
                    <a:lstStyle/>
                    <a:p>
                      <a:pPr algn="ctr">
                        <a:lnSpc>
                          <a:spcPct val="100000"/>
                        </a:lnSpc>
                        <a:spcBef>
                          <a:spcPts val="285"/>
                        </a:spcBef>
                      </a:pPr>
                      <a:r>
                        <a:rPr sz="700" b="1" spc="-10" dirty="0">
                          <a:latin typeface="Arial" panose="020B0604020202020204"/>
                          <a:cs typeface="Arial" panose="020B0604020202020204"/>
                        </a:rPr>
                        <a:t>21-</a:t>
                      </a:r>
                      <a:r>
                        <a:rPr sz="700" b="1" spc="-25" dirty="0">
                          <a:latin typeface="Arial" panose="020B0604020202020204"/>
                          <a:cs typeface="Arial" panose="020B0604020202020204"/>
                        </a:rPr>
                        <a:t>07</a:t>
                      </a:r>
                      <a:endParaRPr sz="700">
                        <a:latin typeface="Arial" panose="020B0604020202020204"/>
                        <a:cs typeface="Arial" panose="020B0604020202020204"/>
                      </a:endParaRPr>
                    </a:p>
                  </a:txBody>
                  <a:tcPr marL="0" marR="0" marT="36195" marB="0">
                    <a:lnT w="6350">
                      <a:solidFill>
                        <a:srgbClr val="5F82AA"/>
                      </a:solidFill>
                      <a:prstDash val="solid"/>
                    </a:lnT>
                  </a:tcPr>
                </a:tc>
                <a:tc>
                  <a:txBody>
                    <a:bodyPr/>
                    <a:lstStyle/>
                    <a:p>
                      <a:pPr algn="ctr">
                        <a:lnSpc>
                          <a:spcPct val="100000"/>
                        </a:lnSpc>
                        <a:spcBef>
                          <a:spcPts val="285"/>
                        </a:spcBef>
                      </a:pPr>
                      <a:r>
                        <a:rPr sz="700" b="1" spc="-10" dirty="0">
                          <a:latin typeface="Arial" panose="020B0604020202020204"/>
                          <a:cs typeface="Arial" panose="020B0604020202020204"/>
                        </a:rPr>
                        <a:t>21-</a:t>
                      </a:r>
                      <a:r>
                        <a:rPr sz="700" b="1" spc="-25" dirty="0">
                          <a:latin typeface="Arial" panose="020B0604020202020204"/>
                          <a:cs typeface="Arial" panose="020B0604020202020204"/>
                        </a:rPr>
                        <a:t>06</a:t>
                      </a:r>
                      <a:endParaRPr sz="700">
                        <a:latin typeface="Arial" panose="020B0604020202020204"/>
                        <a:cs typeface="Arial" panose="020B0604020202020204"/>
                      </a:endParaRPr>
                    </a:p>
                  </a:txBody>
                  <a:tcPr marL="0" marR="0" marT="36195" marB="0">
                    <a:lnT w="6350">
                      <a:solidFill>
                        <a:srgbClr val="5F82AA"/>
                      </a:solidFill>
                      <a:prstDash val="solid"/>
                    </a:lnT>
                  </a:tcPr>
                </a:tc>
                <a:tc>
                  <a:txBody>
                    <a:bodyPr/>
                    <a:lstStyle/>
                    <a:p>
                      <a:pPr marR="64135" algn="r">
                        <a:lnSpc>
                          <a:spcPct val="100000"/>
                        </a:lnSpc>
                        <a:spcBef>
                          <a:spcPts val="285"/>
                        </a:spcBef>
                      </a:pPr>
                      <a:r>
                        <a:rPr sz="700" b="1" spc="-10" dirty="0">
                          <a:latin typeface="Arial" panose="020B0604020202020204"/>
                          <a:cs typeface="Arial" panose="020B0604020202020204"/>
                        </a:rPr>
                        <a:t>21-</a:t>
                      </a:r>
                      <a:r>
                        <a:rPr sz="700" b="1" spc="-25" dirty="0">
                          <a:latin typeface="Arial" panose="020B0604020202020204"/>
                          <a:cs typeface="Arial" panose="020B0604020202020204"/>
                        </a:rPr>
                        <a:t>05</a:t>
                      </a:r>
                      <a:endParaRPr sz="700">
                        <a:latin typeface="Arial" panose="020B0604020202020204"/>
                        <a:cs typeface="Arial" panose="020B0604020202020204"/>
                      </a:endParaRPr>
                    </a:p>
                  </a:txBody>
                  <a:tcPr marL="0" marR="0" marT="36195" marB="0">
                    <a:lnT w="6350">
                      <a:solidFill>
                        <a:srgbClr val="5F82AA"/>
                      </a:solidFill>
                      <a:prstDash val="solid"/>
                    </a:lnT>
                  </a:tcPr>
                </a:tc>
                <a:tc>
                  <a:txBody>
                    <a:bodyPr/>
                    <a:lstStyle/>
                    <a:p>
                      <a:pPr marR="62865" algn="r">
                        <a:lnSpc>
                          <a:spcPct val="100000"/>
                        </a:lnSpc>
                        <a:spcBef>
                          <a:spcPts val="285"/>
                        </a:spcBef>
                      </a:pPr>
                      <a:r>
                        <a:rPr sz="700" b="1" spc="-10" dirty="0">
                          <a:latin typeface="Arial" panose="020B0604020202020204"/>
                          <a:cs typeface="Arial" panose="020B0604020202020204"/>
                        </a:rPr>
                        <a:t>21-</a:t>
                      </a:r>
                      <a:r>
                        <a:rPr sz="700" b="1" spc="-25" dirty="0">
                          <a:latin typeface="Arial" panose="020B0604020202020204"/>
                          <a:cs typeface="Arial" panose="020B0604020202020204"/>
                        </a:rPr>
                        <a:t>04</a:t>
                      </a:r>
                      <a:endParaRPr sz="700">
                        <a:latin typeface="Arial" panose="020B0604020202020204"/>
                        <a:cs typeface="Arial" panose="020B0604020202020204"/>
                      </a:endParaRPr>
                    </a:p>
                  </a:txBody>
                  <a:tcPr marL="0" marR="0" marT="36195" marB="0">
                    <a:lnT w="6350">
                      <a:solidFill>
                        <a:srgbClr val="5F82AA"/>
                      </a:solidFill>
                      <a:prstDash val="solid"/>
                    </a:lnT>
                  </a:tcPr>
                </a:tc>
                <a:tc>
                  <a:txBody>
                    <a:bodyPr/>
                    <a:lstStyle/>
                    <a:p>
                      <a:pPr marR="6985" algn="r">
                        <a:lnSpc>
                          <a:spcPct val="100000"/>
                        </a:lnSpc>
                        <a:spcBef>
                          <a:spcPts val="285"/>
                        </a:spcBef>
                      </a:pPr>
                      <a:r>
                        <a:rPr sz="700" b="1" spc="-10" dirty="0">
                          <a:latin typeface="Arial" panose="020B0604020202020204"/>
                          <a:cs typeface="Arial" panose="020B0604020202020204"/>
                        </a:rPr>
                        <a:t>21-</a:t>
                      </a:r>
                      <a:r>
                        <a:rPr sz="700" b="1" spc="-25" dirty="0">
                          <a:latin typeface="Arial" panose="020B0604020202020204"/>
                          <a:cs typeface="Arial" panose="020B0604020202020204"/>
                        </a:rPr>
                        <a:t>03</a:t>
                      </a:r>
                      <a:endParaRPr sz="700">
                        <a:latin typeface="Arial" panose="020B0604020202020204"/>
                        <a:cs typeface="Arial" panose="020B0604020202020204"/>
                      </a:endParaRPr>
                    </a:p>
                  </a:txBody>
                  <a:tcPr marL="0" marR="0" marT="36195" marB="0">
                    <a:lnT w="6350">
                      <a:solidFill>
                        <a:srgbClr val="5F82AA"/>
                      </a:solidFill>
                      <a:prstDash val="solid"/>
                    </a:lnT>
                  </a:tcPr>
                </a:tc>
              </a:tr>
              <a:tr h="152400">
                <a:tc>
                  <a:txBody>
                    <a:bodyPr/>
                    <a:lstStyle/>
                    <a:p>
                      <a:pPr marL="54610">
                        <a:lnSpc>
                          <a:spcPct val="100000"/>
                        </a:lnSpc>
                        <a:spcBef>
                          <a:spcPts val="260"/>
                        </a:spcBef>
                      </a:pPr>
                      <a:r>
                        <a:rPr sz="700" b="1" dirty="0">
                          <a:latin typeface="楷体" panose="02010609060101010101" charset="-122"/>
                          <a:cs typeface="楷体" panose="02010609060101010101" charset="-122"/>
                        </a:rPr>
                        <a:t>社</a:t>
                      </a:r>
                      <a:r>
                        <a:rPr sz="700" b="1" spc="-10" dirty="0">
                          <a:latin typeface="楷体" panose="02010609060101010101" charset="-122"/>
                          <a:cs typeface="楷体" panose="02010609060101010101" charset="-122"/>
                        </a:rPr>
                        <a:t>会</a:t>
                      </a:r>
                      <a:r>
                        <a:rPr sz="700" b="1" spc="-10" dirty="0">
                          <a:latin typeface="楷体" panose="02010609060101010101" charset="-122"/>
                          <a:cs typeface="楷体" panose="02010609060101010101" charset="-122"/>
                        </a:rPr>
                        <a:t>消</a:t>
                      </a:r>
                      <a:r>
                        <a:rPr sz="700" b="1" spc="-10" dirty="0">
                          <a:latin typeface="楷体" panose="02010609060101010101" charset="-122"/>
                          <a:cs typeface="楷体" panose="02010609060101010101" charset="-122"/>
                        </a:rPr>
                        <a:t>费</a:t>
                      </a:r>
                      <a:r>
                        <a:rPr sz="700" b="1" dirty="0">
                          <a:latin typeface="楷体" panose="02010609060101010101" charset="-122"/>
                          <a:cs typeface="楷体" panose="02010609060101010101" charset="-122"/>
                        </a:rPr>
                        <a:t>品</a:t>
                      </a:r>
                      <a:r>
                        <a:rPr sz="700" b="1" spc="-10" dirty="0">
                          <a:latin typeface="楷体" panose="02010609060101010101" charset="-122"/>
                          <a:cs typeface="楷体" panose="02010609060101010101" charset="-122"/>
                        </a:rPr>
                        <a:t>零</a:t>
                      </a:r>
                      <a:r>
                        <a:rPr sz="700" b="1" spc="-10" dirty="0">
                          <a:latin typeface="楷体" panose="02010609060101010101" charset="-122"/>
                          <a:cs typeface="楷体" panose="02010609060101010101" charset="-122"/>
                        </a:rPr>
                        <a:t>售</a:t>
                      </a:r>
                      <a:r>
                        <a:rPr sz="700" b="1" spc="-10" dirty="0">
                          <a:latin typeface="楷体" panose="02010609060101010101" charset="-122"/>
                          <a:cs typeface="楷体" panose="02010609060101010101" charset="-122"/>
                        </a:rPr>
                        <a:t>总</a:t>
                      </a:r>
                      <a:r>
                        <a:rPr sz="700" b="1" spc="-50" dirty="0">
                          <a:latin typeface="楷体" panose="02010609060101010101" charset="-122"/>
                          <a:cs typeface="楷体" panose="02010609060101010101" charset="-122"/>
                        </a:rPr>
                        <a:t>额</a:t>
                      </a:r>
                      <a:endParaRPr sz="700">
                        <a:latin typeface="楷体" panose="02010609060101010101" charset="-122"/>
                        <a:cs typeface="楷体" panose="02010609060101010101" charset="-122"/>
                      </a:endParaRPr>
                    </a:p>
                  </a:txBody>
                  <a:tcPr marL="0" marR="0" marT="33020" marB="0">
                    <a:solidFill>
                      <a:srgbClr val="BEEBFA"/>
                    </a:solidFill>
                  </a:tcPr>
                </a:tc>
                <a:tc>
                  <a:txBody>
                    <a:bodyPr/>
                    <a:lstStyle/>
                    <a:p>
                      <a:pPr marR="60325" algn="r">
                        <a:lnSpc>
                          <a:spcPct val="100000"/>
                        </a:lnSpc>
                        <a:spcBef>
                          <a:spcPts val="260"/>
                        </a:spcBef>
                      </a:pPr>
                      <a:r>
                        <a:rPr sz="700" b="1" dirty="0">
                          <a:latin typeface="Arial" panose="020B0604020202020204"/>
                          <a:cs typeface="Arial" panose="020B0604020202020204"/>
                        </a:rPr>
                        <a:t>-</a:t>
                      </a:r>
                      <a:r>
                        <a:rPr sz="700" b="1" spc="-25" dirty="0">
                          <a:latin typeface="Arial" panose="020B0604020202020204"/>
                          <a:cs typeface="Arial" panose="020B0604020202020204"/>
                        </a:rPr>
                        <a:t>6.7</a:t>
                      </a:r>
                      <a:endParaRPr sz="700">
                        <a:latin typeface="Arial" panose="020B0604020202020204"/>
                        <a:cs typeface="Arial" panose="020B0604020202020204"/>
                      </a:endParaRPr>
                    </a:p>
                  </a:txBody>
                  <a:tcPr marL="0" marR="0" marT="33020" marB="0">
                    <a:solidFill>
                      <a:srgbClr val="BEEBFA"/>
                    </a:solidFill>
                  </a:tcPr>
                </a:tc>
                <a:tc>
                  <a:txBody>
                    <a:bodyPr/>
                    <a:lstStyle/>
                    <a:p>
                      <a:pPr marR="57785" algn="r">
                        <a:lnSpc>
                          <a:spcPct val="100000"/>
                        </a:lnSpc>
                        <a:spcBef>
                          <a:spcPts val="260"/>
                        </a:spcBef>
                      </a:pPr>
                      <a:r>
                        <a:rPr sz="700" b="1" dirty="0">
                          <a:latin typeface="Arial" panose="020B0604020202020204"/>
                          <a:cs typeface="Arial" panose="020B0604020202020204"/>
                        </a:rPr>
                        <a:t>-</a:t>
                      </a:r>
                      <a:r>
                        <a:rPr sz="700" b="1" spc="-20" dirty="0">
                          <a:latin typeface="Arial" panose="020B0604020202020204"/>
                          <a:cs typeface="Arial" panose="020B0604020202020204"/>
                        </a:rPr>
                        <a:t>11.1</a:t>
                      </a:r>
                      <a:endParaRPr sz="700">
                        <a:latin typeface="Arial" panose="020B0604020202020204"/>
                        <a:cs typeface="Arial" panose="020B0604020202020204"/>
                      </a:endParaRPr>
                    </a:p>
                  </a:txBody>
                  <a:tcPr marL="0" marR="0" marT="33020" marB="0">
                    <a:solidFill>
                      <a:srgbClr val="BEEBFA"/>
                    </a:solidFill>
                  </a:tcPr>
                </a:tc>
                <a:tc>
                  <a:txBody>
                    <a:bodyPr/>
                    <a:lstStyle/>
                    <a:p>
                      <a:pPr marL="73025" algn="ctr">
                        <a:lnSpc>
                          <a:spcPct val="100000"/>
                        </a:lnSpc>
                        <a:spcBef>
                          <a:spcPts val="260"/>
                        </a:spcBef>
                      </a:pPr>
                      <a:r>
                        <a:rPr sz="700" b="1" dirty="0">
                          <a:latin typeface="Arial" panose="020B0604020202020204"/>
                          <a:cs typeface="Arial" panose="020B0604020202020204"/>
                        </a:rPr>
                        <a:t>-</a:t>
                      </a:r>
                      <a:r>
                        <a:rPr sz="700" b="1" spc="-25" dirty="0">
                          <a:latin typeface="Arial" panose="020B0604020202020204"/>
                          <a:cs typeface="Arial" panose="020B0604020202020204"/>
                        </a:rPr>
                        <a:t>3.5</a:t>
                      </a:r>
                      <a:endParaRPr sz="700">
                        <a:latin typeface="Arial" panose="020B0604020202020204"/>
                        <a:cs typeface="Arial" panose="020B0604020202020204"/>
                      </a:endParaRPr>
                    </a:p>
                  </a:txBody>
                  <a:tcPr marL="0" marR="0" marT="33020" marB="0">
                    <a:solidFill>
                      <a:srgbClr val="BEEBFA"/>
                    </a:solidFill>
                  </a:tcPr>
                </a:tc>
                <a:tc>
                  <a:txBody>
                    <a:bodyPr/>
                    <a:lstStyle/>
                    <a:p>
                      <a:pPr marL="109220" algn="ctr">
                        <a:lnSpc>
                          <a:spcPct val="100000"/>
                        </a:lnSpc>
                        <a:spcBef>
                          <a:spcPts val="260"/>
                        </a:spcBef>
                      </a:pPr>
                      <a:r>
                        <a:rPr sz="700" b="1" spc="-25" dirty="0">
                          <a:latin typeface="Arial" panose="020B0604020202020204"/>
                          <a:cs typeface="Arial" panose="020B0604020202020204"/>
                        </a:rPr>
                        <a:t>6.7</a:t>
                      </a:r>
                      <a:endParaRPr sz="700">
                        <a:latin typeface="Arial" panose="020B0604020202020204"/>
                        <a:cs typeface="Arial" panose="020B0604020202020204"/>
                      </a:endParaRPr>
                    </a:p>
                  </a:txBody>
                  <a:tcPr marL="0" marR="0" marT="33020" marB="0">
                    <a:solidFill>
                      <a:srgbClr val="BEEBFA"/>
                    </a:solidFill>
                  </a:tcPr>
                </a:tc>
                <a:tc>
                  <a:txBody>
                    <a:bodyPr/>
                    <a:lstStyle/>
                    <a:p>
                      <a:pPr marR="57150" algn="r">
                        <a:lnSpc>
                          <a:spcPct val="100000"/>
                        </a:lnSpc>
                        <a:spcBef>
                          <a:spcPts val="260"/>
                        </a:spcBef>
                      </a:pPr>
                      <a:r>
                        <a:rPr sz="700" b="1" spc="-25" dirty="0">
                          <a:latin typeface="Arial" panose="020B0604020202020204"/>
                          <a:cs typeface="Arial" panose="020B0604020202020204"/>
                        </a:rPr>
                        <a:t>1.7</a:t>
                      </a:r>
                      <a:endParaRPr sz="700">
                        <a:latin typeface="Arial" panose="020B0604020202020204"/>
                        <a:cs typeface="Arial" panose="020B0604020202020204"/>
                      </a:endParaRPr>
                    </a:p>
                  </a:txBody>
                  <a:tcPr marL="0" marR="0" marT="33020" marB="0">
                    <a:solidFill>
                      <a:srgbClr val="BEEBFA"/>
                    </a:solidFill>
                  </a:tcPr>
                </a:tc>
                <a:tc>
                  <a:txBody>
                    <a:bodyPr/>
                    <a:lstStyle/>
                    <a:p>
                      <a:pPr marL="103505" algn="ctr">
                        <a:lnSpc>
                          <a:spcPct val="100000"/>
                        </a:lnSpc>
                        <a:spcBef>
                          <a:spcPts val="260"/>
                        </a:spcBef>
                      </a:pPr>
                      <a:r>
                        <a:rPr sz="700" b="1" spc="-25" dirty="0">
                          <a:latin typeface="Arial" panose="020B0604020202020204"/>
                          <a:cs typeface="Arial" panose="020B0604020202020204"/>
                        </a:rPr>
                        <a:t>3.9</a:t>
                      </a:r>
                      <a:endParaRPr sz="700">
                        <a:latin typeface="Arial" panose="020B0604020202020204"/>
                        <a:cs typeface="Arial" panose="020B0604020202020204"/>
                      </a:endParaRPr>
                    </a:p>
                  </a:txBody>
                  <a:tcPr marL="0" marR="0" marT="33020" marB="0">
                    <a:solidFill>
                      <a:srgbClr val="BEEBFA"/>
                    </a:solidFill>
                  </a:tcPr>
                </a:tc>
                <a:tc>
                  <a:txBody>
                    <a:bodyPr/>
                    <a:lstStyle/>
                    <a:p>
                      <a:pPr marR="59055" algn="r">
                        <a:lnSpc>
                          <a:spcPct val="100000"/>
                        </a:lnSpc>
                        <a:spcBef>
                          <a:spcPts val="260"/>
                        </a:spcBef>
                      </a:pPr>
                      <a:r>
                        <a:rPr sz="700" b="1" spc="-25" dirty="0">
                          <a:latin typeface="Arial" panose="020B0604020202020204"/>
                          <a:cs typeface="Arial" panose="020B0604020202020204"/>
                        </a:rPr>
                        <a:t>4.9</a:t>
                      </a:r>
                      <a:endParaRPr sz="700">
                        <a:latin typeface="Arial" panose="020B0604020202020204"/>
                        <a:cs typeface="Arial" panose="020B0604020202020204"/>
                      </a:endParaRPr>
                    </a:p>
                  </a:txBody>
                  <a:tcPr marL="0" marR="0" marT="33020" marB="0">
                    <a:solidFill>
                      <a:srgbClr val="BEEBFA"/>
                    </a:solidFill>
                  </a:tcPr>
                </a:tc>
                <a:tc>
                  <a:txBody>
                    <a:bodyPr/>
                    <a:lstStyle/>
                    <a:p>
                      <a:pPr marR="57150" algn="r">
                        <a:lnSpc>
                          <a:spcPct val="100000"/>
                        </a:lnSpc>
                        <a:spcBef>
                          <a:spcPts val="260"/>
                        </a:spcBef>
                      </a:pPr>
                      <a:r>
                        <a:rPr sz="700" b="1" spc="-25" dirty="0">
                          <a:latin typeface="Arial" panose="020B0604020202020204"/>
                          <a:cs typeface="Arial" panose="020B0604020202020204"/>
                        </a:rPr>
                        <a:t>4.4</a:t>
                      </a:r>
                      <a:endParaRPr sz="700">
                        <a:latin typeface="Arial" panose="020B0604020202020204"/>
                        <a:cs typeface="Arial" panose="020B0604020202020204"/>
                      </a:endParaRPr>
                    </a:p>
                  </a:txBody>
                  <a:tcPr marL="0" marR="0" marT="33020" marB="0">
                    <a:solidFill>
                      <a:srgbClr val="BEEBFA"/>
                    </a:solidFill>
                  </a:tcPr>
                </a:tc>
                <a:tc>
                  <a:txBody>
                    <a:bodyPr/>
                    <a:lstStyle/>
                    <a:p>
                      <a:pPr marR="60325" algn="r">
                        <a:lnSpc>
                          <a:spcPct val="100000"/>
                        </a:lnSpc>
                        <a:spcBef>
                          <a:spcPts val="260"/>
                        </a:spcBef>
                      </a:pPr>
                      <a:r>
                        <a:rPr sz="700" b="1" spc="-25" dirty="0">
                          <a:latin typeface="Arial" panose="020B0604020202020204"/>
                          <a:cs typeface="Arial" panose="020B0604020202020204"/>
                        </a:rPr>
                        <a:t>2.5</a:t>
                      </a:r>
                      <a:endParaRPr sz="700">
                        <a:latin typeface="Arial" panose="020B0604020202020204"/>
                        <a:cs typeface="Arial" panose="020B0604020202020204"/>
                      </a:endParaRPr>
                    </a:p>
                  </a:txBody>
                  <a:tcPr marL="0" marR="0" marT="33020" marB="0">
                    <a:solidFill>
                      <a:srgbClr val="BEEBFA"/>
                    </a:solidFill>
                  </a:tcPr>
                </a:tc>
                <a:tc>
                  <a:txBody>
                    <a:bodyPr/>
                    <a:lstStyle/>
                    <a:p>
                      <a:pPr marL="107950" algn="ctr">
                        <a:lnSpc>
                          <a:spcPct val="100000"/>
                        </a:lnSpc>
                        <a:spcBef>
                          <a:spcPts val="260"/>
                        </a:spcBef>
                      </a:pPr>
                      <a:r>
                        <a:rPr sz="700" b="1" spc="-25" dirty="0">
                          <a:latin typeface="Arial" panose="020B0604020202020204"/>
                          <a:cs typeface="Arial" panose="020B0604020202020204"/>
                        </a:rPr>
                        <a:t>8.5</a:t>
                      </a:r>
                      <a:endParaRPr sz="700">
                        <a:latin typeface="Arial" panose="020B0604020202020204"/>
                        <a:cs typeface="Arial" panose="020B0604020202020204"/>
                      </a:endParaRPr>
                    </a:p>
                  </a:txBody>
                  <a:tcPr marL="0" marR="0" marT="33020" marB="0">
                    <a:solidFill>
                      <a:srgbClr val="BEEBFA"/>
                    </a:solidFill>
                  </a:tcPr>
                </a:tc>
                <a:tc>
                  <a:txBody>
                    <a:bodyPr/>
                    <a:lstStyle/>
                    <a:p>
                      <a:pPr marL="59055" algn="ctr">
                        <a:lnSpc>
                          <a:spcPct val="100000"/>
                        </a:lnSpc>
                        <a:spcBef>
                          <a:spcPts val="260"/>
                        </a:spcBef>
                      </a:pPr>
                      <a:r>
                        <a:rPr sz="700" b="1" spc="-20" dirty="0">
                          <a:latin typeface="Arial" panose="020B0604020202020204"/>
                          <a:cs typeface="Arial" panose="020B0604020202020204"/>
                        </a:rPr>
                        <a:t>12.1</a:t>
                      </a:r>
                      <a:endParaRPr sz="700">
                        <a:latin typeface="Arial" panose="020B0604020202020204"/>
                        <a:cs typeface="Arial" panose="020B0604020202020204"/>
                      </a:endParaRPr>
                    </a:p>
                  </a:txBody>
                  <a:tcPr marL="0" marR="0" marT="33020" marB="0">
                    <a:solidFill>
                      <a:srgbClr val="BEEBFA"/>
                    </a:solidFill>
                  </a:tcPr>
                </a:tc>
                <a:tc>
                  <a:txBody>
                    <a:bodyPr/>
                    <a:lstStyle/>
                    <a:p>
                      <a:pPr marR="60325" algn="r">
                        <a:lnSpc>
                          <a:spcPct val="100000"/>
                        </a:lnSpc>
                        <a:spcBef>
                          <a:spcPts val="260"/>
                        </a:spcBef>
                      </a:pPr>
                      <a:r>
                        <a:rPr sz="700" b="1" spc="-20" dirty="0">
                          <a:latin typeface="Arial" panose="020B0604020202020204"/>
                          <a:cs typeface="Arial" panose="020B0604020202020204"/>
                        </a:rPr>
                        <a:t>12.4</a:t>
                      </a:r>
                      <a:endParaRPr sz="700">
                        <a:latin typeface="Arial" panose="020B0604020202020204"/>
                        <a:cs typeface="Arial" panose="020B0604020202020204"/>
                      </a:endParaRPr>
                    </a:p>
                  </a:txBody>
                  <a:tcPr marL="0" marR="0" marT="33020" marB="0">
                    <a:solidFill>
                      <a:srgbClr val="BEEBFA"/>
                    </a:solidFill>
                  </a:tcPr>
                </a:tc>
                <a:tc>
                  <a:txBody>
                    <a:bodyPr/>
                    <a:lstStyle/>
                    <a:p>
                      <a:pPr marR="59055" algn="r">
                        <a:lnSpc>
                          <a:spcPct val="100000"/>
                        </a:lnSpc>
                        <a:spcBef>
                          <a:spcPts val="260"/>
                        </a:spcBef>
                      </a:pPr>
                      <a:r>
                        <a:rPr sz="700" b="1" spc="-20" dirty="0">
                          <a:latin typeface="Arial" panose="020B0604020202020204"/>
                          <a:cs typeface="Arial" panose="020B0604020202020204"/>
                        </a:rPr>
                        <a:t>17.7</a:t>
                      </a:r>
                      <a:endParaRPr sz="700">
                        <a:latin typeface="Arial" panose="020B0604020202020204"/>
                        <a:cs typeface="Arial" panose="020B0604020202020204"/>
                      </a:endParaRPr>
                    </a:p>
                  </a:txBody>
                  <a:tcPr marL="0" marR="0" marT="33020" marB="0">
                    <a:solidFill>
                      <a:srgbClr val="BEEBFA"/>
                    </a:solidFill>
                  </a:tcPr>
                </a:tc>
                <a:tc>
                  <a:txBody>
                    <a:bodyPr/>
                    <a:lstStyle/>
                    <a:p>
                      <a:pPr marR="3810" algn="r">
                        <a:lnSpc>
                          <a:spcPct val="100000"/>
                        </a:lnSpc>
                        <a:spcBef>
                          <a:spcPts val="260"/>
                        </a:spcBef>
                      </a:pPr>
                      <a:r>
                        <a:rPr sz="700" b="1" spc="-20" dirty="0">
                          <a:latin typeface="Arial" panose="020B0604020202020204"/>
                          <a:cs typeface="Arial" panose="020B0604020202020204"/>
                        </a:rPr>
                        <a:t>34.2</a:t>
                      </a:r>
                      <a:endParaRPr sz="700">
                        <a:latin typeface="Arial" panose="020B0604020202020204"/>
                        <a:cs typeface="Arial" panose="020B0604020202020204"/>
                      </a:endParaRPr>
                    </a:p>
                  </a:txBody>
                  <a:tcPr marL="0" marR="0" marT="33020" marB="0">
                    <a:solidFill>
                      <a:srgbClr val="BEEBFA"/>
                    </a:solidFill>
                  </a:tcPr>
                </a:tc>
              </a:tr>
              <a:tr h="167005">
                <a:tc>
                  <a:txBody>
                    <a:bodyPr/>
                    <a:lstStyle/>
                    <a:p>
                      <a:pPr marL="54610">
                        <a:lnSpc>
                          <a:spcPct val="100000"/>
                        </a:lnSpc>
                        <a:spcBef>
                          <a:spcPts val="260"/>
                        </a:spcBef>
                      </a:pPr>
                      <a:r>
                        <a:rPr sz="700" spc="-10" dirty="0">
                          <a:latin typeface="楷体" panose="02010609060101010101" charset="-122"/>
                          <a:cs typeface="楷体" panose="02010609060101010101" charset="-122"/>
                        </a:rPr>
                        <a:t>其</a:t>
                      </a:r>
                      <a:r>
                        <a:rPr sz="700" spc="-10" dirty="0">
                          <a:latin typeface="楷体" panose="02010609060101010101" charset="-122"/>
                          <a:cs typeface="楷体" panose="02010609060101010101" charset="-122"/>
                        </a:rPr>
                        <a:t>中</a:t>
                      </a:r>
                      <a:r>
                        <a:rPr sz="700" dirty="0">
                          <a:latin typeface="楷体" panose="02010609060101010101" charset="-122"/>
                          <a:cs typeface="楷体" panose="02010609060101010101" charset="-122"/>
                        </a:rPr>
                        <a:t>：</a:t>
                      </a:r>
                      <a:r>
                        <a:rPr sz="700" spc="-10" dirty="0">
                          <a:latin typeface="楷体" panose="02010609060101010101" charset="-122"/>
                          <a:cs typeface="楷体" panose="02010609060101010101" charset="-122"/>
                        </a:rPr>
                        <a:t>商</a:t>
                      </a:r>
                      <a:r>
                        <a:rPr sz="700" spc="-10" dirty="0">
                          <a:latin typeface="楷体" panose="02010609060101010101" charset="-122"/>
                          <a:cs typeface="楷体" panose="02010609060101010101" charset="-122"/>
                        </a:rPr>
                        <a:t>品</a:t>
                      </a:r>
                      <a:r>
                        <a:rPr sz="700" spc="-10" dirty="0">
                          <a:latin typeface="楷体" panose="02010609060101010101" charset="-122"/>
                          <a:cs typeface="楷体" panose="02010609060101010101" charset="-122"/>
                        </a:rPr>
                        <a:t>零</a:t>
                      </a:r>
                      <a:r>
                        <a:rPr sz="700" spc="-50" dirty="0">
                          <a:latin typeface="楷体" panose="02010609060101010101" charset="-122"/>
                          <a:cs typeface="楷体" panose="02010609060101010101" charset="-122"/>
                        </a:rPr>
                        <a:t>售</a:t>
                      </a:r>
                      <a:endParaRPr sz="700">
                        <a:latin typeface="楷体" panose="02010609060101010101" charset="-122"/>
                        <a:cs typeface="楷体" panose="02010609060101010101" charset="-122"/>
                      </a:endParaRPr>
                    </a:p>
                  </a:txBody>
                  <a:tcPr marL="0" marR="0" marT="33020" marB="0"/>
                </a:tc>
                <a:tc>
                  <a:txBody>
                    <a:bodyPr/>
                    <a:lstStyle/>
                    <a:p>
                      <a:pPr marR="60325" algn="r">
                        <a:lnSpc>
                          <a:spcPct val="100000"/>
                        </a:lnSpc>
                        <a:spcBef>
                          <a:spcPts val="260"/>
                        </a:spcBef>
                      </a:pPr>
                      <a:r>
                        <a:rPr sz="700" dirty="0">
                          <a:latin typeface="Arial" panose="020B0604020202020204"/>
                          <a:cs typeface="Arial" panose="020B0604020202020204"/>
                        </a:rPr>
                        <a:t>-</a:t>
                      </a:r>
                      <a:r>
                        <a:rPr sz="700" spc="-25" dirty="0">
                          <a:latin typeface="Arial" panose="020B0604020202020204"/>
                          <a:cs typeface="Arial" panose="020B0604020202020204"/>
                        </a:rPr>
                        <a:t>5.0</a:t>
                      </a:r>
                      <a:endParaRPr sz="700">
                        <a:latin typeface="Arial" panose="020B0604020202020204"/>
                        <a:cs typeface="Arial" panose="020B0604020202020204"/>
                      </a:endParaRPr>
                    </a:p>
                  </a:txBody>
                  <a:tcPr marL="0" marR="0" marT="33020" marB="0"/>
                </a:tc>
                <a:tc>
                  <a:txBody>
                    <a:bodyPr/>
                    <a:lstStyle/>
                    <a:p>
                      <a:pPr marR="57785" algn="r">
                        <a:lnSpc>
                          <a:spcPct val="100000"/>
                        </a:lnSpc>
                        <a:spcBef>
                          <a:spcPts val="260"/>
                        </a:spcBef>
                      </a:pPr>
                      <a:r>
                        <a:rPr sz="700" dirty="0">
                          <a:latin typeface="Arial" panose="020B0604020202020204"/>
                          <a:cs typeface="Arial" panose="020B0604020202020204"/>
                        </a:rPr>
                        <a:t>-</a:t>
                      </a:r>
                      <a:r>
                        <a:rPr sz="700" spc="-25" dirty="0">
                          <a:latin typeface="Arial" panose="020B0604020202020204"/>
                          <a:cs typeface="Arial" panose="020B0604020202020204"/>
                        </a:rPr>
                        <a:t>9.7</a:t>
                      </a:r>
                      <a:endParaRPr sz="700">
                        <a:latin typeface="Arial" panose="020B0604020202020204"/>
                        <a:cs typeface="Arial" panose="020B0604020202020204"/>
                      </a:endParaRPr>
                    </a:p>
                  </a:txBody>
                  <a:tcPr marL="0" marR="0" marT="33020" marB="0"/>
                </a:tc>
                <a:tc>
                  <a:txBody>
                    <a:bodyPr/>
                    <a:lstStyle/>
                    <a:p>
                      <a:pPr marL="73025" algn="ctr">
                        <a:lnSpc>
                          <a:spcPct val="100000"/>
                        </a:lnSpc>
                        <a:spcBef>
                          <a:spcPts val="260"/>
                        </a:spcBef>
                      </a:pPr>
                      <a:r>
                        <a:rPr sz="700" dirty="0">
                          <a:latin typeface="Arial" panose="020B0604020202020204"/>
                          <a:cs typeface="Arial" panose="020B0604020202020204"/>
                        </a:rPr>
                        <a:t>-</a:t>
                      </a:r>
                      <a:r>
                        <a:rPr sz="700" spc="-25" dirty="0">
                          <a:latin typeface="Arial" panose="020B0604020202020204"/>
                          <a:cs typeface="Arial" panose="020B0604020202020204"/>
                        </a:rPr>
                        <a:t>2.1</a:t>
                      </a:r>
                      <a:endParaRPr sz="700">
                        <a:latin typeface="Arial" panose="020B0604020202020204"/>
                        <a:cs typeface="Arial" panose="020B0604020202020204"/>
                      </a:endParaRPr>
                    </a:p>
                  </a:txBody>
                  <a:tcPr marL="0" marR="0" marT="33020" marB="0"/>
                </a:tc>
                <a:tc>
                  <a:txBody>
                    <a:bodyPr/>
                    <a:lstStyle/>
                    <a:p>
                      <a:pPr marL="109220" algn="ctr">
                        <a:lnSpc>
                          <a:spcPct val="100000"/>
                        </a:lnSpc>
                        <a:spcBef>
                          <a:spcPts val="260"/>
                        </a:spcBef>
                      </a:pPr>
                      <a:r>
                        <a:rPr sz="700" spc="-25" dirty="0">
                          <a:latin typeface="Arial" panose="020B0604020202020204"/>
                          <a:cs typeface="Arial" panose="020B0604020202020204"/>
                        </a:rPr>
                        <a:t>6.5</a:t>
                      </a:r>
                      <a:endParaRPr sz="700">
                        <a:latin typeface="Arial" panose="020B0604020202020204"/>
                        <a:cs typeface="Arial" panose="020B0604020202020204"/>
                      </a:endParaRPr>
                    </a:p>
                  </a:txBody>
                  <a:tcPr marL="0" marR="0" marT="33020" marB="0"/>
                </a:tc>
                <a:tc>
                  <a:txBody>
                    <a:bodyPr/>
                    <a:lstStyle/>
                    <a:p>
                      <a:pPr marR="57150" algn="r">
                        <a:lnSpc>
                          <a:spcPct val="100000"/>
                        </a:lnSpc>
                        <a:spcBef>
                          <a:spcPts val="260"/>
                        </a:spcBef>
                      </a:pPr>
                      <a:r>
                        <a:rPr sz="700" spc="-25" dirty="0">
                          <a:latin typeface="Arial" panose="020B0604020202020204"/>
                          <a:cs typeface="Arial" panose="020B0604020202020204"/>
                        </a:rPr>
                        <a:t>2.3</a:t>
                      </a:r>
                      <a:endParaRPr sz="700">
                        <a:latin typeface="Arial" panose="020B0604020202020204"/>
                        <a:cs typeface="Arial" panose="020B0604020202020204"/>
                      </a:endParaRPr>
                    </a:p>
                  </a:txBody>
                  <a:tcPr marL="0" marR="0" marT="33020" marB="0"/>
                </a:tc>
                <a:tc>
                  <a:txBody>
                    <a:bodyPr/>
                    <a:lstStyle/>
                    <a:p>
                      <a:pPr marL="103505" algn="ctr">
                        <a:lnSpc>
                          <a:spcPct val="100000"/>
                        </a:lnSpc>
                        <a:spcBef>
                          <a:spcPts val="260"/>
                        </a:spcBef>
                      </a:pPr>
                      <a:r>
                        <a:rPr sz="700" spc="-25" dirty="0">
                          <a:latin typeface="Arial" panose="020B0604020202020204"/>
                          <a:cs typeface="Arial" panose="020B0604020202020204"/>
                        </a:rPr>
                        <a:t>4.8</a:t>
                      </a:r>
                      <a:endParaRPr sz="700">
                        <a:latin typeface="Arial" panose="020B0604020202020204"/>
                        <a:cs typeface="Arial" panose="020B0604020202020204"/>
                      </a:endParaRPr>
                    </a:p>
                  </a:txBody>
                  <a:tcPr marL="0" marR="0" marT="33020" marB="0"/>
                </a:tc>
                <a:tc>
                  <a:txBody>
                    <a:bodyPr/>
                    <a:lstStyle/>
                    <a:p>
                      <a:pPr marR="59055" algn="r">
                        <a:lnSpc>
                          <a:spcPct val="100000"/>
                        </a:lnSpc>
                        <a:spcBef>
                          <a:spcPts val="260"/>
                        </a:spcBef>
                      </a:pPr>
                      <a:r>
                        <a:rPr sz="700" spc="-25" dirty="0">
                          <a:latin typeface="Arial" panose="020B0604020202020204"/>
                          <a:cs typeface="Arial" panose="020B0604020202020204"/>
                        </a:rPr>
                        <a:t>5.2</a:t>
                      </a:r>
                      <a:endParaRPr sz="700">
                        <a:latin typeface="Arial" panose="020B0604020202020204"/>
                        <a:cs typeface="Arial" panose="020B0604020202020204"/>
                      </a:endParaRPr>
                    </a:p>
                  </a:txBody>
                  <a:tcPr marL="0" marR="0" marT="33020" marB="0"/>
                </a:tc>
                <a:tc>
                  <a:txBody>
                    <a:bodyPr/>
                    <a:lstStyle/>
                    <a:p>
                      <a:pPr marR="57150" algn="r">
                        <a:lnSpc>
                          <a:spcPct val="100000"/>
                        </a:lnSpc>
                        <a:spcBef>
                          <a:spcPts val="260"/>
                        </a:spcBef>
                      </a:pPr>
                      <a:r>
                        <a:rPr sz="700" spc="-25" dirty="0">
                          <a:latin typeface="Arial" panose="020B0604020202020204"/>
                          <a:cs typeface="Arial" panose="020B0604020202020204"/>
                        </a:rPr>
                        <a:t>4.5</a:t>
                      </a:r>
                      <a:endParaRPr sz="700">
                        <a:latin typeface="Arial" panose="020B0604020202020204"/>
                        <a:cs typeface="Arial" panose="020B0604020202020204"/>
                      </a:endParaRPr>
                    </a:p>
                  </a:txBody>
                  <a:tcPr marL="0" marR="0" marT="33020" marB="0"/>
                </a:tc>
                <a:tc>
                  <a:txBody>
                    <a:bodyPr/>
                    <a:lstStyle/>
                    <a:p>
                      <a:pPr marR="60325" algn="r">
                        <a:lnSpc>
                          <a:spcPct val="100000"/>
                        </a:lnSpc>
                        <a:spcBef>
                          <a:spcPts val="260"/>
                        </a:spcBef>
                      </a:pPr>
                      <a:r>
                        <a:rPr sz="700" spc="-25" dirty="0">
                          <a:latin typeface="Arial" panose="020B0604020202020204"/>
                          <a:cs typeface="Arial" panose="020B0604020202020204"/>
                        </a:rPr>
                        <a:t>3.3</a:t>
                      </a:r>
                      <a:endParaRPr sz="700">
                        <a:latin typeface="Arial" panose="020B0604020202020204"/>
                        <a:cs typeface="Arial" panose="020B0604020202020204"/>
                      </a:endParaRPr>
                    </a:p>
                  </a:txBody>
                  <a:tcPr marL="0" marR="0" marT="33020" marB="0"/>
                </a:tc>
                <a:tc>
                  <a:txBody>
                    <a:bodyPr/>
                    <a:lstStyle/>
                    <a:p>
                      <a:pPr marL="107950" algn="ctr">
                        <a:lnSpc>
                          <a:spcPct val="100000"/>
                        </a:lnSpc>
                        <a:spcBef>
                          <a:spcPts val="260"/>
                        </a:spcBef>
                      </a:pPr>
                      <a:r>
                        <a:rPr sz="700" spc="-25" dirty="0">
                          <a:latin typeface="Arial" panose="020B0604020202020204"/>
                          <a:cs typeface="Arial" panose="020B0604020202020204"/>
                        </a:rPr>
                        <a:t>7.8</a:t>
                      </a:r>
                      <a:endParaRPr sz="700">
                        <a:latin typeface="Arial" panose="020B0604020202020204"/>
                        <a:cs typeface="Arial" panose="020B0604020202020204"/>
                      </a:endParaRPr>
                    </a:p>
                  </a:txBody>
                  <a:tcPr marL="0" marR="0" marT="33020" marB="0"/>
                </a:tc>
                <a:tc>
                  <a:txBody>
                    <a:bodyPr/>
                    <a:lstStyle/>
                    <a:p>
                      <a:pPr marL="59055" algn="ctr">
                        <a:lnSpc>
                          <a:spcPct val="100000"/>
                        </a:lnSpc>
                        <a:spcBef>
                          <a:spcPts val="260"/>
                        </a:spcBef>
                      </a:pPr>
                      <a:r>
                        <a:rPr sz="700" spc="-20" dirty="0">
                          <a:latin typeface="Arial" panose="020B0604020202020204"/>
                          <a:cs typeface="Arial" panose="020B0604020202020204"/>
                        </a:rPr>
                        <a:t>11.2</a:t>
                      </a:r>
                      <a:endParaRPr sz="700">
                        <a:latin typeface="Arial" panose="020B0604020202020204"/>
                        <a:cs typeface="Arial" panose="020B0604020202020204"/>
                      </a:endParaRPr>
                    </a:p>
                  </a:txBody>
                  <a:tcPr marL="0" marR="0" marT="33020" marB="0"/>
                </a:tc>
                <a:tc>
                  <a:txBody>
                    <a:bodyPr/>
                    <a:lstStyle/>
                    <a:p>
                      <a:pPr marR="60325" algn="r">
                        <a:lnSpc>
                          <a:spcPct val="100000"/>
                        </a:lnSpc>
                        <a:spcBef>
                          <a:spcPts val="260"/>
                        </a:spcBef>
                      </a:pPr>
                      <a:r>
                        <a:rPr sz="700" spc="-20" dirty="0">
                          <a:latin typeface="Arial" panose="020B0604020202020204"/>
                          <a:cs typeface="Arial" panose="020B0604020202020204"/>
                        </a:rPr>
                        <a:t>10.9</a:t>
                      </a:r>
                      <a:endParaRPr sz="700">
                        <a:latin typeface="Arial" panose="020B0604020202020204"/>
                        <a:cs typeface="Arial" panose="020B0604020202020204"/>
                      </a:endParaRPr>
                    </a:p>
                  </a:txBody>
                  <a:tcPr marL="0" marR="0" marT="33020" marB="0"/>
                </a:tc>
                <a:tc>
                  <a:txBody>
                    <a:bodyPr/>
                    <a:lstStyle/>
                    <a:p>
                      <a:pPr marR="59055" algn="r">
                        <a:lnSpc>
                          <a:spcPct val="100000"/>
                        </a:lnSpc>
                        <a:spcBef>
                          <a:spcPts val="260"/>
                        </a:spcBef>
                      </a:pPr>
                      <a:r>
                        <a:rPr sz="700" spc="-20" dirty="0">
                          <a:latin typeface="Arial" panose="020B0604020202020204"/>
                          <a:cs typeface="Arial" panose="020B0604020202020204"/>
                        </a:rPr>
                        <a:t>15.1</a:t>
                      </a:r>
                      <a:endParaRPr sz="700">
                        <a:latin typeface="Arial" panose="020B0604020202020204"/>
                        <a:cs typeface="Arial" panose="020B0604020202020204"/>
                      </a:endParaRPr>
                    </a:p>
                  </a:txBody>
                  <a:tcPr marL="0" marR="0" marT="33020" marB="0"/>
                </a:tc>
                <a:tc>
                  <a:txBody>
                    <a:bodyPr/>
                    <a:lstStyle/>
                    <a:p>
                      <a:pPr marR="3810" algn="r">
                        <a:lnSpc>
                          <a:spcPct val="100000"/>
                        </a:lnSpc>
                        <a:spcBef>
                          <a:spcPts val="260"/>
                        </a:spcBef>
                      </a:pPr>
                      <a:r>
                        <a:rPr sz="700" spc="-20" dirty="0">
                          <a:latin typeface="Arial" panose="020B0604020202020204"/>
                          <a:cs typeface="Arial" panose="020B0604020202020204"/>
                        </a:rPr>
                        <a:t>29.9</a:t>
                      </a:r>
                      <a:endParaRPr sz="700">
                        <a:latin typeface="Arial" panose="020B0604020202020204"/>
                        <a:cs typeface="Arial" panose="020B0604020202020204"/>
                      </a:endParaRPr>
                    </a:p>
                  </a:txBody>
                  <a:tcPr marL="0" marR="0" marT="33020" marB="0"/>
                </a:tc>
              </a:tr>
              <a:tr h="137160">
                <a:tc>
                  <a:txBody>
                    <a:bodyPr/>
                    <a:lstStyle/>
                    <a:p>
                      <a:pPr marL="54610">
                        <a:lnSpc>
                          <a:spcPct val="100000"/>
                        </a:lnSpc>
                        <a:spcBef>
                          <a:spcPts val="140"/>
                        </a:spcBef>
                      </a:pPr>
                      <a:r>
                        <a:rPr sz="700" spc="-10" dirty="0">
                          <a:latin typeface="楷体" panose="02010609060101010101" charset="-122"/>
                          <a:cs typeface="楷体" panose="02010609060101010101" charset="-122"/>
                        </a:rPr>
                        <a:t>其</a:t>
                      </a:r>
                      <a:r>
                        <a:rPr sz="700" spc="-10" dirty="0">
                          <a:latin typeface="楷体" panose="02010609060101010101" charset="-122"/>
                          <a:cs typeface="楷体" panose="02010609060101010101" charset="-122"/>
                        </a:rPr>
                        <a:t>中</a:t>
                      </a:r>
                      <a:r>
                        <a:rPr sz="700" dirty="0">
                          <a:latin typeface="楷体" panose="02010609060101010101" charset="-122"/>
                          <a:cs typeface="楷体" panose="02010609060101010101" charset="-122"/>
                        </a:rPr>
                        <a:t>：</a:t>
                      </a:r>
                      <a:r>
                        <a:rPr sz="700" spc="-10" dirty="0">
                          <a:latin typeface="楷体" panose="02010609060101010101" charset="-122"/>
                          <a:cs typeface="楷体" panose="02010609060101010101" charset="-122"/>
                        </a:rPr>
                        <a:t>餐</a:t>
                      </a:r>
                      <a:r>
                        <a:rPr sz="700" spc="-10" dirty="0">
                          <a:latin typeface="楷体" panose="02010609060101010101" charset="-122"/>
                          <a:cs typeface="楷体" panose="02010609060101010101" charset="-122"/>
                        </a:rPr>
                        <a:t>饮</a:t>
                      </a:r>
                      <a:r>
                        <a:rPr sz="700" spc="-10" dirty="0">
                          <a:latin typeface="楷体" panose="02010609060101010101" charset="-122"/>
                          <a:cs typeface="楷体" panose="02010609060101010101" charset="-122"/>
                        </a:rPr>
                        <a:t>收</a:t>
                      </a:r>
                      <a:r>
                        <a:rPr sz="700" spc="-50" dirty="0">
                          <a:latin typeface="楷体" panose="02010609060101010101" charset="-122"/>
                          <a:cs typeface="楷体" panose="02010609060101010101" charset="-122"/>
                        </a:rPr>
                        <a:t>入</a:t>
                      </a:r>
                      <a:endParaRPr sz="700">
                        <a:latin typeface="楷体" panose="02010609060101010101" charset="-122"/>
                        <a:cs typeface="楷体" panose="02010609060101010101" charset="-122"/>
                      </a:endParaRPr>
                    </a:p>
                  </a:txBody>
                  <a:tcPr marL="0" marR="0" marT="17780" marB="0"/>
                </a:tc>
                <a:tc>
                  <a:txBody>
                    <a:bodyPr/>
                    <a:lstStyle/>
                    <a:p>
                      <a:pPr marR="60325" algn="r">
                        <a:lnSpc>
                          <a:spcPct val="100000"/>
                        </a:lnSpc>
                        <a:spcBef>
                          <a:spcPts val="140"/>
                        </a:spcBef>
                      </a:pPr>
                      <a:r>
                        <a:rPr sz="700" dirty="0">
                          <a:latin typeface="Arial" panose="020B0604020202020204"/>
                          <a:cs typeface="Arial" panose="020B0604020202020204"/>
                        </a:rPr>
                        <a:t>-</a:t>
                      </a:r>
                      <a:r>
                        <a:rPr sz="700" spc="-20" dirty="0">
                          <a:latin typeface="Arial" panose="020B0604020202020204"/>
                          <a:cs typeface="Arial" panose="020B0604020202020204"/>
                        </a:rPr>
                        <a:t>21.1</a:t>
                      </a:r>
                      <a:endParaRPr sz="700">
                        <a:latin typeface="Arial" panose="020B0604020202020204"/>
                        <a:cs typeface="Arial" panose="020B0604020202020204"/>
                      </a:endParaRPr>
                    </a:p>
                  </a:txBody>
                  <a:tcPr marL="0" marR="0" marT="17780" marB="0"/>
                </a:tc>
                <a:tc>
                  <a:txBody>
                    <a:bodyPr/>
                    <a:lstStyle/>
                    <a:p>
                      <a:pPr marR="57785" algn="r">
                        <a:lnSpc>
                          <a:spcPct val="100000"/>
                        </a:lnSpc>
                        <a:spcBef>
                          <a:spcPts val="140"/>
                        </a:spcBef>
                      </a:pPr>
                      <a:r>
                        <a:rPr sz="700" dirty="0">
                          <a:latin typeface="Arial" panose="020B0604020202020204"/>
                          <a:cs typeface="Arial" panose="020B0604020202020204"/>
                        </a:rPr>
                        <a:t>-</a:t>
                      </a:r>
                      <a:r>
                        <a:rPr sz="700" spc="-20" dirty="0">
                          <a:latin typeface="Arial" panose="020B0604020202020204"/>
                          <a:cs typeface="Arial" panose="020B0604020202020204"/>
                        </a:rPr>
                        <a:t>22.7</a:t>
                      </a:r>
                      <a:endParaRPr sz="700">
                        <a:latin typeface="Arial" panose="020B0604020202020204"/>
                        <a:cs typeface="Arial" panose="020B0604020202020204"/>
                      </a:endParaRPr>
                    </a:p>
                  </a:txBody>
                  <a:tcPr marL="0" marR="0" marT="17780" marB="0"/>
                </a:tc>
                <a:tc>
                  <a:txBody>
                    <a:bodyPr/>
                    <a:lstStyle/>
                    <a:p>
                      <a:pPr marL="24130" algn="ctr">
                        <a:lnSpc>
                          <a:spcPct val="100000"/>
                        </a:lnSpc>
                        <a:spcBef>
                          <a:spcPts val="140"/>
                        </a:spcBef>
                      </a:pPr>
                      <a:r>
                        <a:rPr sz="700" dirty="0">
                          <a:latin typeface="Arial" panose="020B0604020202020204"/>
                          <a:cs typeface="Arial" panose="020B0604020202020204"/>
                        </a:rPr>
                        <a:t>-</a:t>
                      </a:r>
                      <a:r>
                        <a:rPr sz="700" spc="-20" dirty="0">
                          <a:latin typeface="Arial" panose="020B0604020202020204"/>
                          <a:cs typeface="Arial" panose="020B0604020202020204"/>
                        </a:rPr>
                        <a:t>16.4</a:t>
                      </a:r>
                      <a:endParaRPr sz="700">
                        <a:latin typeface="Arial" panose="020B0604020202020204"/>
                        <a:cs typeface="Arial" panose="020B0604020202020204"/>
                      </a:endParaRPr>
                    </a:p>
                  </a:txBody>
                  <a:tcPr marL="0" marR="0" marT="17780" marB="0"/>
                </a:tc>
                <a:tc>
                  <a:txBody>
                    <a:bodyPr/>
                    <a:lstStyle/>
                    <a:p>
                      <a:pPr marL="109220" algn="ctr">
                        <a:lnSpc>
                          <a:spcPct val="100000"/>
                        </a:lnSpc>
                        <a:spcBef>
                          <a:spcPts val="140"/>
                        </a:spcBef>
                      </a:pPr>
                      <a:r>
                        <a:rPr sz="700" spc="-25" dirty="0">
                          <a:latin typeface="Arial" panose="020B0604020202020204"/>
                          <a:cs typeface="Arial" panose="020B0604020202020204"/>
                        </a:rPr>
                        <a:t>8.9</a:t>
                      </a:r>
                      <a:endParaRPr sz="700">
                        <a:latin typeface="Arial" panose="020B0604020202020204"/>
                        <a:cs typeface="Arial" panose="020B0604020202020204"/>
                      </a:endParaRPr>
                    </a:p>
                  </a:txBody>
                  <a:tcPr marL="0" marR="0" marT="17780" marB="0"/>
                </a:tc>
                <a:tc>
                  <a:txBody>
                    <a:bodyPr/>
                    <a:lstStyle/>
                    <a:p>
                      <a:pPr marR="57150" algn="r">
                        <a:lnSpc>
                          <a:spcPct val="100000"/>
                        </a:lnSpc>
                        <a:spcBef>
                          <a:spcPts val="140"/>
                        </a:spcBef>
                      </a:pPr>
                      <a:r>
                        <a:rPr sz="700" dirty="0">
                          <a:latin typeface="Arial" panose="020B0604020202020204"/>
                          <a:cs typeface="Arial" panose="020B0604020202020204"/>
                        </a:rPr>
                        <a:t>-</a:t>
                      </a:r>
                      <a:r>
                        <a:rPr sz="700" spc="-25" dirty="0">
                          <a:latin typeface="Arial" panose="020B0604020202020204"/>
                          <a:cs typeface="Arial" panose="020B0604020202020204"/>
                        </a:rPr>
                        <a:t>2.2</a:t>
                      </a:r>
                      <a:endParaRPr sz="700">
                        <a:latin typeface="Arial" panose="020B0604020202020204"/>
                        <a:cs typeface="Arial" panose="020B0604020202020204"/>
                      </a:endParaRPr>
                    </a:p>
                  </a:txBody>
                  <a:tcPr marL="0" marR="0" marT="17780" marB="0"/>
                </a:tc>
                <a:tc>
                  <a:txBody>
                    <a:bodyPr/>
                    <a:lstStyle/>
                    <a:p>
                      <a:pPr marL="73025" algn="ctr">
                        <a:lnSpc>
                          <a:spcPct val="100000"/>
                        </a:lnSpc>
                        <a:spcBef>
                          <a:spcPts val="140"/>
                        </a:spcBef>
                      </a:pPr>
                      <a:r>
                        <a:rPr sz="700" dirty="0">
                          <a:latin typeface="Arial" panose="020B0604020202020204"/>
                          <a:cs typeface="Arial" panose="020B0604020202020204"/>
                        </a:rPr>
                        <a:t>-</a:t>
                      </a:r>
                      <a:r>
                        <a:rPr sz="700" spc="-25" dirty="0">
                          <a:latin typeface="Arial" panose="020B0604020202020204"/>
                          <a:cs typeface="Arial" panose="020B0604020202020204"/>
                        </a:rPr>
                        <a:t>2.7</a:t>
                      </a:r>
                      <a:endParaRPr sz="700">
                        <a:latin typeface="Arial" panose="020B0604020202020204"/>
                        <a:cs typeface="Arial" panose="020B0604020202020204"/>
                      </a:endParaRPr>
                    </a:p>
                  </a:txBody>
                  <a:tcPr marL="0" marR="0" marT="17780" marB="0"/>
                </a:tc>
                <a:tc>
                  <a:txBody>
                    <a:bodyPr/>
                    <a:lstStyle/>
                    <a:p>
                      <a:pPr marR="59055" algn="r">
                        <a:lnSpc>
                          <a:spcPct val="100000"/>
                        </a:lnSpc>
                        <a:spcBef>
                          <a:spcPts val="140"/>
                        </a:spcBef>
                      </a:pPr>
                      <a:r>
                        <a:rPr sz="700" spc="-25" dirty="0">
                          <a:latin typeface="Arial" panose="020B0604020202020204"/>
                          <a:cs typeface="Arial" panose="020B0604020202020204"/>
                        </a:rPr>
                        <a:t>2.0</a:t>
                      </a:r>
                      <a:endParaRPr sz="700">
                        <a:latin typeface="Arial" panose="020B0604020202020204"/>
                        <a:cs typeface="Arial" panose="020B0604020202020204"/>
                      </a:endParaRPr>
                    </a:p>
                  </a:txBody>
                  <a:tcPr marL="0" marR="0" marT="17780" marB="0"/>
                </a:tc>
                <a:tc>
                  <a:txBody>
                    <a:bodyPr/>
                    <a:lstStyle/>
                    <a:p>
                      <a:pPr marR="57150" algn="r">
                        <a:lnSpc>
                          <a:spcPct val="100000"/>
                        </a:lnSpc>
                        <a:spcBef>
                          <a:spcPts val="140"/>
                        </a:spcBef>
                      </a:pPr>
                      <a:r>
                        <a:rPr sz="700" spc="-25" dirty="0">
                          <a:latin typeface="Arial" panose="020B0604020202020204"/>
                          <a:cs typeface="Arial" panose="020B0604020202020204"/>
                        </a:rPr>
                        <a:t>3.1</a:t>
                      </a:r>
                      <a:endParaRPr sz="700">
                        <a:latin typeface="Arial" panose="020B0604020202020204"/>
                        <a:cs typeface="Arial" panose="020B0604020202020204"/>
                      </a:endParaRPr>
                    </a:p>
                  </a:txBody>
                  <a:tcPr marL="0" marR="0" marT="17780" marB="0"/>
                </a:tc>
                <a:tc>
                  <a:txBody>
                    <a:bodyPr/>
                    <a:lstStyle/>
                    <a:p>
                      <a:pPr marR="60325" algn="r">
                        <a:lnSpc>
                          <a:spcPct val="100000"/>
                        </a:lnSpc>
                        <a:spcBef>
                          <a:spcPts val="140"/>
                        </a:spcBef>
                      </a:pPr>
                      <a:r>
                        <a:rPr sz="700" dirty="0">
                          <a:latin typeface="Arial" panose="020B0604020202020204"/>
                          <a:cs typeface="Arial" panose="020B0604020202020204"/>
                        </a:rPr>
                        <a:t>-</a:t>
                      </a:r>
                      <a:r>
                        <a:rPr sz="700" spc="-25" dirty="0">
                          <a:latin typeface="Arial" panose="020B0604020202020204"/>
                          <a:cs typeface="Arial" panose="020B0604020202020204"/>
                        </a:rPr>
                        <a:t>4.5</a:t>
                      </a:r>
                      <a:endParaRPr sz="700">
                        <a:latin typeface="Arial" panose="020B0604020202020204"/>
                        <a:cs typeface="Arial" panose="020B0604020202020204"/>
                      </a:endParaRPr>
                    </a:p>
                  </a:txBody>
                  <a:tcPr marL="0" marR="0" marT="17780" marB="0"/>
                </a:tc>
                <a:tc>
                  <a:txBody>
                    <a:bodyPr/>
                    <a:lstStyle/>
                    <a:p>
                      <a:pPr marL="59055" algn="ctr">
                        <a:lnSpc>
                          <a:spcPct val="100000"/>
                        </a:lnSpc>
                        <a:spcBef>
                          <a:spcPts val="140"/>
                        </a:spcBef>
                      </a:pPr>
                      <a:r>
                        <a:rPr sz="700" spc="-20" dirty="0">
                          <a:latin typeface="Arial" panose="020B0604020202020204"/>
                          <a:cs typeface="Arial" panose="020B0604020202020204"/>
                        </a:rPr>
                        <a:t>14.3</a:t>
                      </a:r>
                      <a:endParaRPr sz="700">
                        <a:latin typeface="Arial" panose="020B0604020202020204"/>
                        <a:cs typeface="Arial" panose="020B0604020202020204"/>
                      </a:endParaRPr>
                    </a:p>
                  </a:txBody>
                  <a:tcPr marL="0" marR="0" marT="17780" marB="0"/>
                </a:tc>
                <a:tc>
                  <a:txBody>
                    <a:bodyPr/>
                    <a:lstStyle/>
                    <a:p>
                      <a:pPr marL="59055" algn="ctr">
                        <a:lnSpc>
                          <a:spcPct val="100000"/>
                        </a:lnSpc>
                        <a:spcBef>
                          <a:spcPts val="140"/>
                        </a:spcBef>
                      </a:pPr>
                      <a:r>
                        <a:rPr sz="700" spc="-20" dirty="0">
                          <a:latin typeface="Arial" panose="020B0604020202020204"/>
                          <a:cs typeface="Arial" panose="020B0604020202020204"/>
                        </a:rPr>
                        <a:t>20.2</a:t>
                      </a:r>
                      <a:endParaRPr sz="700">
                        <a:latin typeface="Arial" panose="020B0604020202020204"/>
                        <a:cs typeface="Arial" panose="020B0604020202020204"/>
                      </a:endParaRPr>
                    </a:p>
                  </a:txBody>
                  <a:tcPr marL="0" marR="0" marT="17780" marB="0"/>
                </a:tc>
                <a:tc>
                  <a:txBody>
                    <a:bodyPr/>
                    <a:lstStyle/>
                    <a:p>
                      <a:pPr marR="60325" algn="r">
                        <a:lnSpc>
                          <a:spcPct val="100000"/>
                        </a:lnSpc>
                        <a:spcBef>
                          <a:spcPts val="140"/>
                        </a:spcBef>
                      </a:pPr>
                      <a:r>
                        <a:rPr sz="700" spc="-20" dirty="0">
                          <a:latin typeface="Arial" panose="020B0604020202020204"/>
                          <a:cs typeface="Arial" panose="020B0604020202020204"/>
                        </a:rPr>
                        <a:t>26.6</a:t>
                      </a:r>
                      <a:endParaRPr sz="700">
                        <a:latin typeface="Arial" panose="020B0604020202020204"/>
                        <a:cs typeface="Arial" panose="020B0604020202020204"/>
                      </a:endParaRPr>
                    </a:p>
                  </a:txBody>
                  <a:tcPr marL="0" marR="0" marT="17780" marB="0"/>
                </a:tc>
                <a:tc>
                  <a:txBody>
                    <a:bodyPr/>
                    <a:lstStyle/>
                    <a:p>
                      <a:pPr marR="59055" algn="r">
                        <a:lnSpc>
                          <a:spcPct val="100000"/>
                        </a:lnSpc>
                        <a:spcBef>
                          <a:spcPts val="140"/>
                        </a:spcBef>
                      </a:pPr>
                      <a:r>
                        <a:rPr sz="700" spc="-20" dirty="0">
                          <a:latin typeface="Arial" panose="020B0604020202020204"/>
                          <a:cs typeface="Arial" panose="020B0604020202020204"/>
                        </a:rPr>
                        <a:t>46.4</a:t>
                      </a:r>
                      <a:endParaRPr sz="700">
                        <a:latin typeface="Arial" panose="020B0604020202020204"/>
                        <a:cs typeface="Arial" panose="020B0604020202020204"/>
                      </a:endParaRPr>
                    </a:p>
                  </a:txBody>
                  <a:tcPr marL="0" marR="0" marT="17780" marB="0"/>
                </a:tc>
                <a:tc>
                  <a:txBody>
                    <a:bodyPr/>
                    <a:lstStyle/>
                    <a:p>
                      <a:pPr marR="3810" algn="r">
                        <a:lnSpc>
                          <a:spcPct val="100000"/>
                        </a:lnSpc>
                        <a:spcBef>
                          <a:spcPts val="140"/>
                        </a:spcBef>
                      </a:pPr>
                      <a:r>
                        <a:rPr sz="700" spc="-20" dirty="0">
                          <a:latin typeface="Arial" panose="020B0604020202020204"/>
                          <a:cs typeface="Arial" panose="020B0604020202020204"/>
                        </a:rPr>
                        <a:t>91.6</a:t>
                      </a:r>
                      <a:endParaRPr sz="700">
                        <a:latin typeface="Arial" panose="020B0604020202020204"/>
                        <a:cs typeface="Arial" panose="020B0604020202020204"/>
                      </a:endParaRPr>
                    </a:p>
                  </a:txBody>
                  <a:tcPr marL="0" marR="0" marT="17780" marB="0"/>
                </a:tc>
              </a:tr>
              <a:tr h="152400">
                <a:tc>
                  <a:txBody>
                    <a:bodyPr/>
                    <a:lstStyle/>
                    <a:p>
                      <a:pPr marL="54610">
                        <a:lnSpc>
                          <a:spcPct val="100000"/>
                        </a:lnSpc>
                        <a:spcBef>
                          <a:spcPts val="260"/>
                        </a:spcBef>
                      </a:pPr>
                      <a:r>
                        <a:rPr sz="700" b="1" dirty="0">
                          <a:latin typeface="楷体" panose="02010609060101010101" charset="-122"/>
                          <a:cs typeface="楷体" panose="02010609060101010101" charset="-122"/>
                        </a:rPr>
                        <a:t>限</a:t>
                      </a:r>
                      <a:r>
                        <a:rPr sz="700" b="1" spc="-10" dirty="0">
                          <a:latin typeface="楷体" panose="02010609060101010101" charset="-122"/>
                          <a:cs typeface="楷体" panose="02010609060101010101" charset="-122"/>
                        </a:rPr>
                        <a:t>额</a:t>
                      </a:r>
                      <a:r>
                        <a:rPr sz="700" b="1" spc="-10" dirty="0">
                          <a:latin typeface="楷体" panose="02010609060101010101" charset="-122"/>
                          <a:cs typeface="楷体" panose="02010609060101010101" charset="-122"/>
                        </a:rPr>
                        <a:t>以</a:t>
                      </a:r>
                      <a:r>
                        <a:rPr sz="700" b="1" spc="-10" dirty="0">
                          <a:latin typeface="楷体" panose="02010609060101010101" charset="-122"/>
                          <a:cs typeface="楷体" panose="02010609060101010101" charset="-122"/>
                        </a:rPr>
                        <a:t>上</a:t>
                      </a:r>
                      <a:r>
                        <a:rPr sz="700" b="1" dirty="0">
                          <a:latin typeface="楷体" panose="02010609060101010101" charset="-122"/>
                          <a:cs typeface="楷体" panose="02010609060101010101" charset="-122"/>
                        </a:rPr>
                        <a:t>企</a:t>
                      </a:r>
                      <a:r>
                        <a:rPr sz="700" b="1" spc="-10" dirty="0">
                          <a:latin typeface="楷体" panose="02010609060101010101" charset="-122"/>
                          <a:cs typeface="楷体" panose="02010609060101010101" charset="-122"/>
                        </a:rPr>
                        <a:t>业</a:t>
                      </a:r>
                      <a:r>
                        <a:rPr sz="700" b="1" spc="-10" dirty="0">
                          <a:latin typeface="楷体" panose="02010609060101010101" charset="-122"/>
                          <a:cs typeface="楷体" panose="02010609060101010101" charset="-122"/>
                        </a:rPr>
                        <a:t>社</a:t>
                      </a:r>
                      <a:r>
                        <a:rPr sz="700" b="1" spc="-10" dirty="0">
                          <a:latin typeface="楷体" panose="02010609060101010101" charset="-122"/>
                          <a:cs typeface="楷体" panose="02010609060101010101" charset="-122"/>
                        </a:rPr>
                        <a:t>会</a:t>
                      </a:r>
                      <a:r>
                        <a:rPr sz="700" b="1" dirty="0">
                          <a:latin typeface="楷体" panose="02010609060101010101" charset="-122"/>
                          <a:cs typeface="楷体" panose="02010609060101010101" charset="-122"/>
                        </a:rPr>
                        <a:t>消</a:t>
                      </a:r>
                      <a:r>
                        <a:rPr sz="700" b="1" spc="-10" dirty="0">
                          <a:latin typeface="楷体" panose="02010609060101010101" charset="-122"/>
                          <a:cs typeface="楷体" panose="02010609060101010101" charset="-122"/>
                        </a:rPr>
                        <a:t>费</a:t>
                      </a:r>
                      <a:r>
                        <a:rPr sz="700" b="1" spc="-10" dirty="0">
                          <a:latin typeface="楷体" panose="02010609060101010101" charset="-122"/>
                          <a:cs typeface="楷体" panose="02010609060101010101" charset="-122"/>
                        </a:rPr>
                        <a:t>品</a:t>
                      </a:r>
                      <a:r>
                        <a:rPr sz="700" b="1" dirty="0">
                          <a:latin typeface="楷体" panose="02010609060101010101" charset="-122"/>
                          <a:cs typeface="楷体" panose="02010609060101010101" charset="-122"/>
                        </a:rPr>
                        <a:t>零</a:t>
                      </a:r>
                      <a:r>
                        <a:rPr sz="700" b="1" spc="-10" dirty="0">
                          <a:latin typeface="楷体" panose="02010609060101010101" charset="-122"/>
                          <a:cs typeface="楷体" panose="02010609060101010101" charset="-122"/>
                        </a:rPr>
                        <a:t>售</a:t>
                      </a:r>
                      <a:r>
                        <a:rPr sz="700" b="1" spc="-10" dirty="0">
                          <a:latin typeface="楷体" panose="02010609060101010101" charset="-122"/>
                          <a:cs typeface="楷体" panose="02010609060101010101" charset="-122"/>
                        </a:rPr>
                        <a:t>总</a:t>
                      </a:r>
                      <a:r>
                        <a:rPr sz="700" b="1" spc="-50" dirty="0">
                          <a:latin typeface="楷体" panose="02010609060101010101" charset="-122"/>
                          <a:cs typeface="楷体" panose="02010609060101010101" charset="-122"/>
                        </a:rPr>
                        <a:t>额</a:t>
                      </a:r>
                      <a:endParaRPr sz="700">
                        <a:latin typeface="楷体" panose="02010609060101010101" charset="-122"/>
                        <a:cs typeface="楷体" panose="02010609060101010101" charset="-122"/>
                      </a:endParaRPr>
                    </a:p>
                  </a:txBody>
                  <a:tcPr marL="0" marR="0" marT="33020" marB="0">
                    <a:solidFill>
                      <a:srgbClr val="BEEBFA"/>
                    </a:solidFill>
                  </a:tcPr>
                </a:tc>
                <a:tc>
                  <a:txBody>
                    <a:bodyPr/>
                    <a:lstStyle/>
                    <a:p>
                      <a:pPr marR="60325" algn="r">
                        <a:lnSpc>
                          <a:spcPct val="100000"/>
                        </a:lnSpc>
                        <a:spcBef>
                          <a:spcPts val="260"/>
                        </a:spcBef>
                      </a:pPr>
                      <a:r>
                        <a:rPr sz="700" b="1" dirty="0">
                          <a:latin typeface="Arial" panose="020B0604020202020204"/>
                          <a:cs typeface="Arial" panose="020B0604020202020204"/>
                        </a:rPr>
                        <a:t>-</a:t>
                      </a:r>
                      <a:r>
                        <a:rPr sz="700" b="1" spc="-25" dirty="0">
                          <a:latin typeface="Arial" panose="020B0604020202020204"/>
                          <a:cs typeface="Arial" panose="020B0604020202020204"/>
                        </a:rPr>
                        <a:t>5.3</a:t>
                      </a:r>
                      <a:endParaRPr sz="700">
                        <a:latin typeface="Arial" panose="020B0604020202020204"/>
                        <a:cs typeface="Arial" panose="020B0604020202020204"/>
                      </a:endParaRPr>
                    </a:p>
                  </a:txBody>
                  <a:tcPr marL="0" marR="0" marT="33020" marB="0">
                    <a:solidFill>
                      <a:srgbClr val="BEEBFA"/>
                    </a:solidFill>
                  </a:tcPr>
                </a:tc>
                <a:tc>
                  <a:txBody>
                    <a:bodyPr/>
                    <a:lstStyle/>
                    <a:p>
                      <a:pPr marR="57785" algn="r">
                        <a:lnSpc>
                          <a:spcPct val="100000"/>
                        </a:lnSpc>
                        <a:spcBef>
                          <a:spcPts val="260"/>
                        </a:spcBef>
                      </a:pPr>
                      <a:r>
                        <a:rPr sz="700" b="1" dirty="0">
                          <a:latin typeface="Arial" panose="020B0604020202020204"/>
                          <a:cs typeface="Arial" panose="020B0604020202020204"/>
                        </a:rPr>
                        <a:t>-</a:t>
                      </a:r>
                      <a:r>
                        <a:rPr sz="700" b="1" spc="-20" dirty="0">
                          <a:latin typeface="Arial" panose="020B0604020202020204"/>
                          <a:cs typeface="Arial" panose="020B0604020202020204"/>
                        </a:rPr>
                        <a:t>13.3</a:t>
                      </a:r>
                      <a:endParaRPr sz="700">
                        <a:latin typeface="Arial" panose="020B0604020202020204"/>
                        <a:cs typeface="Arial" panose="020B0604020202020204"/>
                      </a:endParaRPr>
                    </a:p>
                  </a:txBody>
                  <a:tcPr marL="0" marR="0" marT="33020" marB="0">
                    <a:solidFill>
                      <a:srgbClr val="BEEBFA"/>
                    </a:solidFill>
                  </a:tcPr>
                </a:tc>
                <a:tc>
                  <a:txBody>
                    <a:bodyPr/>
                    <a:lstStyle/>
                    <a:p>
                      <a:pPr marL="73025" algn="ctr">
                        <a:lnSpc>
                          <a:spcPct val="100000"/>
                        </a:lnSpc>
                        <a:spcBef>
                          <a:spcPts val="260"/>
                        </a:spcBef>
                      </a:pPr>
                      <a:r>
                        <a:rPr sz="700" b="1" dirty="0">
                          <a:latin typeface="Arial" panose="020B0604020202020204"/>
                          <a:cs typeface="Arial" panose="020B0604020202020204"/>
                        </a:rPr>
                        <a:t>-</a:t>
                      </a:r>
                      <a:r>
                        <a:rPr sz="700" b="1" spc="-25" dirty="0">
                          <a:latin typeface="Arial" panose="020B0604020202020204"/>
                          <a:cs typeface="Arial" panose="020B0604020202020204"/>
                        </a:rPr>
                        <a:t>0.4</a:t>
                      </a:r>
                      <a:endParaRPr sz="700">
                        <a:latin typeface="Arial" panose="020B0604020202020204"/>
                        <a:cs typeface="Arial" panose="020B0604020202020204"/>
                      </a:endParaRPr>
                    </a:p>
                  </a:txBody>
                  <a:tcPr marL="0" marR="0" marT="33020" marB="0">
                    <a:solidFill>
                      <a:srgbClr val="BEEBFA"/>
                    </a:solidFill>
                  </a:tcPr>
                </a:tc>
                <a:tc>
                  <a:txBody>
                    <a:bodyPr/>
                    <a:lstStyle/>
                    <a:p>
                      <a:pPr marL="109220" algn="ctr">
                        <a:lnSpc>
                          <a:spcPct val="100000"/>
                        </a:lnSpc>
                        <a:spcBef>
                          <a:spcPts val="260"/>
                        </a:spcBef>
                      </a:pPr>
                      <a:r>
                        <a:rPr sz="700" b="1" spc="-25" dirty="0">
                          <a:latin typeface="Arial" panose="020B0604020202020204"/>
                          <a:cs typeface="Arial" panose="020B0604020202020204"/>
                        </a:rPr>
                        <a:t>9.1</a:t>
                      </a:r>
                      <a:endParaRPr sz="700">
                        <a:latin typeface="Arial" panose="020B0604020202020204"/>
                        <a:cs typeface="Arial" panose="020B0604020202020204"/>
                      </a:endParaRPr>
                    </a:p>
                  </a:txBody>
                  <a:tcPr marL="0" marR="0" marT="33020" marB="0">
                    <a:solidFill>
                      <a:srgbClr val="BEEBFA"/>
                    </a:solidFill>
                  </a:tcPr>
                </a:tc>
                <a:tc>
                  <a:txBody>
                    <a:bodyPr/>
                    <a:lstStyle/>
                    <a:p>
                      <a:pPr marR="57150" algn="r">
                        <a:lnSpc>
                          <a:spcPct val="100000"/>
                        </a:lnSpc>
                        <a:spcBef>
                          <a:spcPts val="260"/>
                        </a:spcBef>
                      </a:pPr>
                      <a:r>
                        <a:rPr sz="700" b="1" spc="-25" dirty="0">
                          <a:latin typeface="Arial" panose="020B0604020202020204"/>
                          <a:cs typeface="Arial" panose="020B0604020202020204"/>
                        </a:rPr>
                        <a:t>1.7</a:t>
                      </a:r>
                      <a:endParaRPr sz="700">
                        <a:latin typeface="Arial" panose="020B0604020202020204"/>
                        <a:cs typeface="Arial" panose="020B0604020202020204"/>
                      </a:endParaRPr>
                    </a:p>
                  </a:txBody>
                  <a:tcPr marL="0" marR="0" marT="33020" marB="0">
                    <a:solidFill>
                      <a:srgbClr val="BEEBFA"/>
                    </a:solidFill>
                  </a:tcPr>
                </a:tc>
                <a:tc>
                  <a:txBody>
                    <a:bodyPr/>
                    <a:lstStyle/>
                    <a:p>
                      <a:pPr marL="103505" algn="ctr">
                        <a:lnSpc>
                          <a:spcPct val="100000"/>
                        </a:lnSpc>
                        <a:spcBef>
                          <a:spcPts val="260"/>
                        </a:spcBef>
                      </a:pPr>
                      <a:r>
                        <a:rPr sz="700" b="1" spc="-25" dirty="0">
                          <a:latin typeface="Arial" panose="020B0604020202020204"/>
                          <a:cs typeface="Arial" panose="020B0604020202020204"/>
                        </a:rPr>
                        <a:t>4.5</a:t>
                      </a:r>
                      <a:endParaRPr sz="700">
                        <a:latin typeface="Arial" panose="020B0604020202020204"/>
                        <a:cs typeface="Arial" panose="020B0604020202020204"/>
                      </a:endParaRPr>
                    </a:p>
                  </a:txBody>
                  <a:tcPr marL="0" marR="0" marT="33020" marB="0">
                    <a:solidFill>
                      <a:srgbClr val="BEEBFA"/>
                    </a:solidFill>
                  </a:tcPr>
                </a:tc>
                <a:tc>
                  <a:txBody>
                    <a:bodyPr/>
                    <a:lstStyle/>
                    <a:p>
                      <a:pPr marR="59055" algn="r">
                        <a:lnSpc>
                          <a:spcPct val="100000"/>
                        </a:lnSpc>
                        <a:spcBef>
                          <a:spcPts val="260"/>
                        </a:spcBef>
                      </a:pPr>
                      <a:r>
                        <a:rPr sz="700" b="1" spc="-25" dirty="0">
                          <a:latin typeface="Arial" panose="020B0604020202020204"/>
                          <a:cs typeface="Arial" panose="020B0604020202020204"/>
                        </a:rPr>
                        <a:t>4.7</a:t>
                      </a:r>
                      <a:endParaRPr sz="700">
                        <a:latin typeface="Arial" panose="020B0604020202020204"/>
                        <a:cs typeface="Arial" panose="020B0604020202020204"/>
                      </a:endParaRPr>
                    </a:p>
                  </a:txBody>
                  <a:tcPr marL="0" marR="0" marT="33020" marB="0">
                    <a:solidFill>
                      <a:srgbClr val="BEEBFA"/>
                    </a:solidFill>
                  </a:tcPr>
                </a:tc>
                <a:tc>
                  <a:txBody>
                    <a:bodyPr/>
                    <a:lstStyle/>
                    <a:p>
                      <a:pPr marR="57150" algn="r">
                        <a:lnSpc>
                          <a:spcPct val="100000"/>
                        </a:lnSpc>
                        <a:spcBef>
                          <a:spcPts val="260"/>
                        </a:spcBef>
                      </a:pPr>
                      <a:r>
                        <a:rPr sz="700" b="1" spc="-25" dirty="0">
                          <a:latin typeface="Arial" panose="020B0604020202020204"/>
                          <a:cs typeface="Arial" panose="020B0604020202020204"/>
                        </a:rPr>
                        <a:t>2.7</a:t>
                      </a:r>
                      <a:endParaRPr sz="700">
                        <a:latin typeface="Arial" panose="020B0604020202020204"/>
                        <a:cs typeface="Arial" panose="020B0604020202020204"/>
                      </a:endParaRPr>
                    </a:p>
                  </a:txBody>
                  <a:tcPr marL="0" marR="0" marT="33020" marB="0">
                    <a:solidFill>
                      <a:srgbClr val="BEEBFA"/>
                    </a:solidFill>
                  </a:tcPr>
                </a:tc>
                <a:tc>
                  <a:txBody>
                    <a:bodyPr/>
                    <a:lstStyle/>
                    <a:p>
                      <a:pPr marR="60325" algn="r">
                        <a:lnSpc>
                          <a:spcPct val="100000"/>
                        </a:lnSpc>
                        <a:spcBef>
                          <a:spcPts val="260"/>
                        </a:spcBef>
                      </a:pPr>
                      <a:r>
                        <a:rPr sz="700" b="1" spc="-25" dirty="0">
                          <a:latin typeface="Arial" panose="020B0604020202020204"/>
                          <a:cs typeface="Arial" panose="020B0604020202020204"/>
                        </a:rPr>
                        <a:t>0.8</a:t>
                      </a:r>
                      <a:endParaRPr sz="700">
                        <a:latin typeface="Arial" panose="020B0604020202020204"/>
                        <a:cs typeface="Arial" panose="020B0604020202020204"/>
                      </a:endParaRPr>
                    </a:p>
                  </a:txBody>
                  <a:tcPr marL="0" marR="0" marT="33020" marB="0">
                    <a:solidFill>
                      <a:srgbClr val="BEEBFA"/>
                    </a:solidFill>
                  </a:tcPr>
                </a:tc>
                <a:tc>
                  <a:txBody>
                    <a:bodyPr/>
                    <a:lstStyle/>
                    <a:p>
                      <a:pPr marL="107950" algn="ctr">
                        <a:lnSpc>
                          <a:spcPct val="100000"/>
                        </a:lnSpc>
                        <a:spcBef>
                          <a:spcPts val="260"/>
                        </a:spcBef>
                      </a:pPr>
                      <a:r>
                        <a:rPr sz="700" b="1" spc="-25" dirty="0">
                          <a:latin typeface="Arial" panose="020B0604020202020204"/>
                          <a:cs typeface="Arial" panose="020B0604020202020204"/>
                        </a:rPr>
                        <a:t>7.7</a:t>
                      </a:r>
                      <a:endParaRPr sz="700">
                        <a:latin typeface="Arial" panose="020B0604020202020204"/>
                        <a:cs typeface="Arial" panose="020B0604020202020204"/>
                      </a:endParaRPr>
                    </a:p>
                  </a:txBody>
                  <a:tcPr marL="0" marR="0" marT="33020" marB="0">
                    <a:solidFill>
                      <a:srgbClr val="BEEBFA"/>
                    </a:solidFill>
                  </a:tcPr>
                </a:tc>
                <a:tc>
                  <a:txBody>
                    <a:bodyPr/>
                    <a:lstStyle/>
                    <a:p>
                      <a:pPr marL="59055" algn="ctr">
                        <a:lnSpc>
                          <a:spcPct val="100000"/>
                        </a:lnSpc>
                        <a:spcBef>
                          <a:spcPts val="260"/>
                        </a:spcBef>
                      </a:pPr>
                      <a:r>
                        <a:rPr sz="700" b="1" spc="-20" dirty="0">
                          <a:latin typeface="Arial" panose="020B0604020202020204"/>
                          <a:cs typeface="Arial" panose="020B0604020202020204"/>
                        </a:rPr>
                        <a:t>12.3</a:t>
                      </a:r>
                      <a:endParaRPr sz="700">
                        <a:latin typeface="Arial" panose="020B0604020202020204"/>
                        <a:cs typeface="Arial" panose="020B0604020202020204"/>
                      </a:endParaRPr>
                    </a:p>
                  </a:txBody>
                  <a:tcPr marL="0" marR="0" marT="33020" marB="0">
                    <a:solidFill>
                      <a:srgbClr val="BEEBFA"/>
                    </a:solidFill>
                  </a:tcPr>
                </a:tc>
                <a:tc>
                  <a:txBody>
                    <a:bodyPr/>
                    <a:lstStyle/>
                    <a:p>
                      <a:pPr marR="60325" algn="r">
                        <a:lnSpc>
                          <a:spcPct val="100000"/>
                        </a:lnSpc>
                        <a:spcBef>
                          <a:spcPts val="260"/>
                        </a:spcBef>
                      </a:pPr>
                      <a:r>
                        <a:rPr sz="700" b="1" spc="-20" dirty="0">
                          <a:latin typeface="Arial" panose="020B0604020202020204"/>
                          <a:cs typeface="Arial" panose="020B0604020202020204"/>
                        </a:rPr>
                        <a:t>11.1</a:t>
                      </a:r>
                      <a:endParaRPr sz="700">
                        <a:latin typeface="Arial" panose="020B0604020202020204"/>
                        <a:cs typeface="Arial" panose="020B0604020202020204"/>
                      </a:endParaRPr>
                    </a:p>
                  </a:txBody>
                  <a:tcPr marL="0" marR="0" marT="33020" marB="0">
                    <a:solidFill>
                      <a:srgbClr val="BEEBFA"/>
                    </a:solidFill>
                  </a:tcPr>
                </a:tc>
                <a:tc>
                  <a:txBody>
                    <a:bodyPr/>
                    <a:lstStyle/>
                    <a:p>
                      <a:pPr marR="59055" algn="r">
                        <a:lnSpc>
                          <a:spcPct val="100000"/>
                        </a:lnSpc>
                        <a:spcBef>
                          <a:spcPts val="260"/>
                        </a:spcBef>
                      </a:pPr>
                      <a:r>
                        <a:rPr sz="700" b="1" spc="-20" dirty="0">
                          <a:latin typeface="Arial" panose="020B0604020202020204"/>
                          <a:cs typeface="Arial" panose="020B0604020202020204"/>
                        </a:rPr>
                        <a:t>16.4</a:t>
                      </a:r>
                      <a:endParaRPr sz="700">
                        <a:latin typeface="Arial" panose="020B0604020202020204"/>
                        <a:cs typeface="Arial" panose="020B0604020202020204"/>
                      </a:endParaRPr>
                    </a:p>
                  </a:txBody>
                  <a:tcPr marL="0" marR="0" marT="33020" marB="0">
                    <a:solidFill>
                      <a:srgbClr val="BEEBFA"/>
                    </a:solidFill>
                  </a:tcPr>
                </a:tc>
                <a:tc>
                  <a:txBody>
                    <a:bodyPr/>
                    <a:lstStyle/>
                    <a:p>
                      <a:pPr marR="3810" algn="r">
                        <a:lnSpc>
                          <a:spcPct val="100000"/>
                        </a:lnSpc>
                        <a:spcBef>
                          <a:spcPts val="260"/>
                        </a:spcBef>
                      </a:pPr>
                      <a:r>
                        <a:rPr sz="700" b="1" spc="-20" dirty="0">
                          <a:latin typeface="Arial" panose="020B0604020202020204"/>
                          <a:cs typeface="Arial" panose="020B0604020202020204"/>
                        </a:rPr>
                        <a:t>35.6</a:t>
                      </a:r>
                      <a:endParaRPr sz="700">
                        <a:latin typeface="Arial" panose="020B0604020202020204"/>
                        <a:cs typeface="Arial" panose="020B0604020202020204"/>
                      </a:endParaRPr>
                    </a:p>
                  </a:txBody>
                  <a:tcPr marL="0" marR="0" marT="33020" marB="0">
                    <a:solidFill>
                      <a:srgbClr val="BEEBFA"/>
                    </a:solidFill>
                  </a:tcPr>
                </a:tc>
              </a:tr>
              <a:tr h="167005">
                <a:tc>
                  <a:txBody>
                    <a:bodyPr/>
                    <a:lstStyle/>
                    <a:p>
                      <a:pPr marL="54610">
                        <a:lnSpc>
                          <a:spcPct val="100000"/>
                        </a:lnSpc>
                        <a:spcBef>
                          <a:spcPts val="260"/>
                        </a:spcBef>
                      </a:pPr>
                      <a:r>
                        <a:rPr sz="700" spc="-10" dirty="0">
                          <a:latin typeface="楷体" panose="02010609060101010101" charset="-122"/>
                          <a:cs typeface="楷体" panose="02010609060101010101" charset="-122"/>
                        </a:rPr>
                        <a:t>粮</a:t>
                      </a:r>
                      <a:r>
                        <a:rPr sz="700" spc="-10" dirty="0">
                          <a:latin typeface="楷体" panose="02010609060101010101" charset="-122"/>
                          <a:cs typeface="楷体" panose="02010609060101010101" charset="-122"/>
                        </a:rPr>
                        <a:t>油</a:t>
                      </a:r>
                      <a:r>
                        <a:rPr sz="700" dirty="0">
                          <a:latin typeface="楷体" panose="02010609060101010101" charset="-122"/>
                          <a:cs typeface="楷体" panose="02010609060101010101" charset="-122"/>
                        </a:rPr>
                        <a:t>食</a:t>
                      </a:r>
                      <a:r>
                        <a:rPr sz="700" spc="-10" dirty="0">
                          <a:latin typeface="楷体" panose="02010609060101010101" charset="-122"/>
                          <a:cs typeface="楷体" panose="02010609060101010101" charset="-122"/>
                        </a:rPr>
                        <a:t>品</a:t>
                      </a:r>
                      <a:r>
                        <a:rPr sz="700" spc="-60" dirty="0">
                          <a:latin typeface="楷体" panose="02010609060101010101" charset="-122"/>
                          <a:cs typeface="楷体" panose="02010609060101010101" charset="-122"/>
                        </a:rPr>
                        <a:t>类</a:t>
                      </a:r>
                      <a:endParaRPr sz="700">
                        <a:latin typeface="楷体" panose="02010609060101010101" charset="-122"/>
                        <a:cs typeface="楷体" panose="02010609060101010101" charset="-122"/>
                      </a:endParaRPr>
                    </a:p>
                  </a:txBody>
                  <a:tcPr marL="0" marR="0" marT="33020" marB="0"/>
                </a:tc>
                <a:tc>
                  <a:txBody>
                    <a:bodyPr/>
                    <a:lstStyle/>
                    <a:p>
                      <a:pPr marR="60325" algn="r">
                        <a:lnSpc>
                          <a:spcPct val="100000"/>
                        </a:lnSpc>
                        <a:spcBef>
                          <a:spcPts val="260"/>
                        </a:spcBef>
                      </a:pPr>
                      <a:r>
                        <a:rPr sz="700" spc="-20" dirty="0">
                          <a:latin typeface="Arial" panose="020B0604020202020204"/>
                          <a:cs typeface="Arial" panose="020B0604020202020204"/>
                        </a:rPr>
                        <a:t>12.3</a:t>
                      </a:r>
                      <a:endParaRPr sz="700">
                        <a:latin typeface="Arial" panose="020B0604020202020204"/>
                        <a:cs typeface="Arial" panose="020B0604020202020204"/>
                      </a:endParaRPr>
                    </a:p>
                  </a:txBody>
                  <a:tcPr marL="0" marR="0" marT="33020" marB="0"/>
                </a:tc>
                <a:tc>
                  <a:txBody>
                    <a:bodyPr/>
                    <a:lstStyle/>
                    <a:p>
                      <a:pPr marR="57785" algn="r">
                        <a:lnSpc>
                          <a:spcPct val="100000"/>
                        </a:lnSpc>
                        <a:spcBef>
                          <a:spcPts val="260"/>
                        </a:spcBef>
                      </a:pPr>
                      <a:r>
                        <a:rPr sz="700" spc="-20" dirty="0">
                          <a:latin typeface="Arial" panose="020B0604020202020204"/>
                          <a:cs typeface="Arial" panose="020B0604020202020204"/>
                        </a:rPr>
                        <a:t>10.0</a:t>
                      </a:r>
                      <a:endParaRPr sz="700">
                        <a:latin typeface="Arial" panose="020B0604020202020204"/>
                        <a:cs typeface="Arial" panose="020B0604020202020204"/>
                      </a:endParaRPr>
                    </a:p>
                  </a:txBody>
                  <a:tcPr marL="0" marR="0" marT="33020" marB="0"/>
                </a:tc>
                <a:tc>
                  <a:txBody>
                    <a:bodyPr/>
                    <a:lstStyle/>
                    <a:p>
                      <a:pPr marL="54610" algn="ctr">
                        <a:lnSpc>
                          <a:spcPct val="100000"/>
                        </a:lnSpc>
                        <a:spcBef>
                          <a:spcPts val="260"/>
                        </a:spcBef>
                      </a:pPr>
                      <a:r>
                        <a:rPr sz="700" spc="-20" dirty="0">
                          <a:latin typeface="Arial" panose="020B0604020202020204"/>
                          <a:cs typeface="Arial" panose="020B0604020202020204"/>
                        </a:rPr>
                        <a:t>12.5</a:t>
                      </a:r>
                      <a:endParaRPr sz="700">
                        <a:latin typeface="Arial" panose="020B0604020202020204"/>
                        <a:cs typeface="Arial" panose="020B0604020202020204"/>
                      </a:endParaRPr>
                    </a:p>
                  </a:txBody>
                  <a:tcPr marL="0" marR="0" marT="33020" marB="0"/>
                </a:tc>
                <a:tc>
                  <a:txBody>
                    <a:bodyPr/>
                    <a:lstStyle/>
                    <a:p>
                      <a:pPr marL="109220" algn="ctr">
                        <a:lnSpc>
                          <a:spcPct val="100000"/>
                        </a:lnSpc>
                        <a:spcBef>
                          <a:spcPts val="260"/>
                        </a:spcBef>
                      </a:pPr>
                      <a:r>
                        <a:rPr sz="700" spc="-25" dirty="0">
                          <a:latin typeface="Arial" panose="020B0604020202020204"/>
                          <a:cs typeface="Arial" panose="020B0604020202020204"/>
                        </a:rPr>
                        <a:t>7.9</a:t>
                      </a:r>
                      <a:endParaRPr sz="700">
                        <a:latin typeface="Arial" panose="020B0604020202020204"/>
                        <a:cs typeface="Arial" panose="020B0604020202020204"/>
                      </a:endParaRPr>
                    </a:p>
                  </a:txBody>
                  <a:tcPr marL="0" marR="0" marT="33020" marB="0"/>
                </a:tc>
                <a:tc>
                  <a:txBody>
                    <a:bodyPr/>
                    <a:lstStyle/>
                    <a:p>
                      <a:pPr marR="57150" algn="r">
                        <a:lnSpc>
                          <a:spcPct val="100000"/>
                        </a:lnSpc>
                        <a:spcBef>
                          <a:spcPts val="260"/>
                        </a:spcBef>
                      </a:pPr>
                      <a:r>
                        <a:rPr sz="700" spc="-20" dirty="0">
                          <a:latin typeface="Arial" panose="020B0604020202020204"/>
                          <a:cs typeface="Arial" panose="020B0604020202020204"/>
                        </a:rPr>
                        <a:t>11.3</a:t>
                      </a:r>
                      <a:endParaRPr sz="700">
                        <a:latin typeface="Arial" panose="020B0604020202020204"/>
                        <a:cs typeface="Arial" panose="020B0604020202020204"/>
                      </a:endParaRPr>
                    </a:p>
                  </a:txBody>
                  <a:tcPr marL="0" marR="0" marT="33020" marB="0"/>
                </a:tc>
                <a:tc>
                  <a:txBody>
                    <a:bodyPr/>
                    <a:lstStyle/>
                    <a:p>
                      <a:pPr marL="54610" algn="ctr">
                        <a:lnSpc>
                          <a:spcPct val="100000"/>
                        </a:lnSpc>
                        <a:spcBef>
                          <a:spcPts val="260"/>
                        </a:spcBef>
                      </a:pPr>
                      <a:r>
                        <a:rPr sz="700" spc="-20" dirty="0">
                          <a:latin typeface="Arial" panose="020B0604020202020204"/>
                          <a:cs typeface="Arial" panose="020B0604020202020204"/>
                        </a:rPr>
                        <a:t>14.8</a:t>
                      </a:r>
                      <a:endParaRPr sz="700">
                        <a:latin typeface="Arial" panose="020B0604020202020204"/>
                        <a:cs typeface="Arial" panose="020B0604020202020204"/>
                      </a:endParaRPr>
                    </a:p>
                  </a:txBody>
                  <a:tcPr marL="0" marR="0" marT="33020" marB="0"/>
                </a:tc>
                <a:tc>
                  <a:txBody>
                    <a:bodyPr/>
                    <a:lstStyle/>
                    <a:p>
                      <a:pPr marR="59055" algn="r">
                        <a:lnSpc>
                          <a:spcPct val="100000"/>
                        </a:lnSpc>
                        <a:spcBef>
                          <a:spcPts val="260"/>
                        </a:spcBef>
                      </a:pPr>
                      <a:r>
                        <a:rPr sz="700" spc="-25" dirty="0">
                          <a:latin typeface="Arial" panose="020B0604020202020204"/>
                          <a:cs typeface="Arial" panose="020B0604020202020204"/>
                        </a:rPr>
                        <a:t>9.9</a:t>
                      </a:r>
                      <a:endParaRPr sz="700">
                        <a:latin typeface="Arial" panose="020B0604020202020204"/>
                        <a:cs typeface="Arial" panose="020B0604020202020204"/>
                      </a:endParaRPr>
                    </a:p>
                  </a:txBody>
                  <a:tcPr marL="0" marR="0" marT="33020" marB="0"/>
                </a:tc>
                <a:tc>
                  <a:txBody>
                    <a:bodyPr/>
                    <a:lstStyle/>
                    <a:p>
                      <a:pPr marR="57150" algn="r">
                        <a:lnSpc>
                          <a:spcPct val="100000"/>
                        </a:lnSpc>
                        <a:spcBef>
                          <a:spcPts val="260"/>
                        </a:spcBef>
                      </a:pPr>
                      <a:r>
                        <a:rPr sz="700" spc="-25" dirty="0">
                          <a:latin typeface="Arial" panose="020B0604020202020204"/>
                          <a:cs typeface="Arial" panose="020B0604020202020204"/>
                        </a:rPr>
                        <a:t>9.2</a:t>
                      </a:r>
                      <a:endParaRPr sz="700">
                        <a:latin typeface="Arial" panose="020B0604020202020204"/>
                        <a:cs typeface="Arial" panose="020B0604020202020204"/>
                      </a:endParaRPr>
                    </a:p>
                  </a:txBody>
                  <a:tcPr marL="0" marR="0" marT="33020" marB="0"/>
                </a:tc>
                <a:tc>
                  <a:txBody>
                    <a:bodyPr/>
                    <a:lstStyle/>
                    <a:p>
                      <a:pPr marR="60325" algn="r">
                        <a:lnSpc>
                          <a:spcPct val="100000"/>
                        </a:lnSpc>
                        <a:spcBef>
                          <a:spcPts val="260"/>
                        </a:spcBef>
                      </a:pPr>
                      <a:r>
                        <a:rPr sz="700" spc="-25" dirty="0">
                          <a:latin typeface="Arial" panose="020B0604020202020204"/>
                          <a:cs typeface="Arial" panose="020B0604020202020204"/>
                        </a:rPr>
                        <a:t>9.5</a:t>
                      </a:r>
                      <a:endParaRPr sz="700">
                        <a:latin typeface="Arial" panose="020B0604020202020204"/>
                        <a:cs typeface="Arial" panose="020B0604020202020204"/>
                      </a:endParaRPr>
                    </a:p>
                  </a:txBody>
                  <a:tcPr marL="0" marR="0" marT="33020" marB="0"/>
                </a:tc>
                <a:tc>
                  <a:txBody>
                    <a:bodyPr/>
                    <a:lstStyle/>
                    <a:p>
                      <a:pPr marL="59055" algn="ctr">
                        <a:lnSpc>
                          <a:spcPct val="100000"/>
                        </a:lnSpc>
                        <a:spcBef>
                          <a:spcPts val="260"/>
                        </a:spcBef>
                      </a:pPr>
                      <a:r>
                        <a:rPr sz="700" spc="-20" dirty="0">
                          <a:latin typeface="Arial" panose="020B0604020202020204"/>
                          <a:cs typeface="Arial" panose="020B0604020202020204"/>
                        </a:rPr>
                        <a:t>11.3</a:t>
                      </a:r>
                      <a:endParaRPr sz="700">
                        <a:latin typeface="Arial" panose="020B0604020202020204"/>
                        <a:cs typeface="Arial" panose="020B0604020202020204"/>
                      </a:endParaRPr>
                    </a:p>
                  </a:txBody>
                  <a:tcPr marL="0" marR="0" marT="33020" marB="0"/>
                </a:tc>
                <a:tc>
                  <a:txBody>
                    <a:bodyPr/>
                    <a:lstStyle/>
                    <a:p>
                      <a:pPr marL="59055" algn="ctr">
                        <a:lnSpc>
                          <a:spcPct val="100000"/>
                        </a:lnSpc>
                        <a:spcBef>
                          <a:spcPts val="260"/>
                        </a:spcBef>
                      </a:pPr>
                      <a:r>
                        <a:rPr sz="700" spc="-20" dirty="0">
                          <a:latin typeface="Arial" panose="020B0604020202020204"/>
                          <a:cs typeface="Arial" panose="020B0604020202020204"/>
                        </a:rPr>
                        <a:t>15.6</a:t>
                      </a:r>
                      <a:endParaRPr sz="700">
                        <a:latin typeface="Arial" panose="020B0604020202020204"/>
                        <a:cs typeface="Arial" panose="020B0604020202020204"/>
                      </a:endParaRPr>
                    </a:p>
                  </a:txBody>
                  <a:tcPr marL="0" marR="0" marT="33020" marB="0"/>
                </a:tc>
                <a:tc>
                  <a:txBody>
                    <a:bodyPr/>
                    <a:lstStyle/>
                    <a:p>
                      <a:pPr marR="60325" algn="r">
                        <a:lnSpc>
                          <a:spcPct val="100000"/>
                        </a:lnSpc>
                        <a:spcBef>
                          <a:spcPts val="260"/>
                        </a:spcBef>
                      </a:pPr>
                      <a:r>
                        <a:rPr sz="700" spc="-20" dirty="0">
                          <a:latin typeface="Arial" panose="020B0604020202020204"/>
                          <a:cs typeface="Arial" panose="020B0604020202020204"/>
                        </a:rPr>
                        <a:t>10.6</a:t>
                      </a:r>
                      <a:endParaRPr sz="700">
                        <a:latin typeface="Arial" panose="020B0604020202020204"/>
                        <a:cs typeface="Arial" panose="020B0604020202020204"/>
                      </a:endParaRPr>
                    </a:p>
                  </a:txBody>
                  <a:tcPr marL="0" marR="0" marT="33020" marB="0"/>
                </a:tc>
                <a:tc>
                  <a:txBody>
                    <a:bodyPr/>
                    <a:lstStyle/>
                    <a:p>
                      <a:pPr marR="59055" algn="r">
                        <a:lnSpc>
                          <a:spcPct val="100000"/>
                        </a:lnSpc>
                        <a:spcBef>
                          <a:spcPts val="260"/>
                        </a:spcBef>
                      </a:pPr>
                      <a:r>
                        <a:rPr sz="700" spc="-25" dirty="0">
                          <a:latin typeface="Arial" panose="020B0604020202020204"/>
                          <a:cs typeface="Arial" panose="020B0604020202020204"/>
                        </a:rPr>
                        <a:t>6.5</a:t>
                      </a:r>
                      <a:endParaRPr sz="700">
                        <a:latin typeface="Arial" panose="020B0604020202020204"/>
                        <a:cs typeface="Arial" panose="020B0604020202020204"/>
                      </a:endParaRPr>
                    </a:p>
                  </a:txBody>
                  <a:tcPr marL="0" marR="0" marT="33020" marB="0"/>
                </a:tc>
                <a:tc>
                  <a:txBody>
                    <a:bodyPr/>
                    <a:lstStyle/>
                    <a:p>
                      <a:pPr marR="3810" algn="r">
                        <a:lnSpc>
                          <a:spcPct val="100000"/>
                        </a:lnSpc>
                        <a:spcBef>
                          <a:spcPts val="260"/>
                        </a:spcBef>
                      </a:pPr>
                      <a:r>
                        <a:rPr sz="700" spc="-25" dirty="0">
                          <a:latin typeface="Arial" panose="020B0604020202020204"/>
                          <a:cs typeface="Arial" panose="020B0604020202020204"/>
                        </a:rPr>
                        <a:t>8.3</a:t>
                      </a:r>
                      <a:endParaRPr sz="700">
                        <a:latin typeface="Arial" panose="020B0604020202020204"/>
                        <a:cs typeface="Arial" panose="020B0604020202020204"/>
                      </a:endParaRPr>
                    </a:p>
                  </a:txBody>
                  <a:tcPr marL="0" marR="0" marT="33020" marB="0"/>
                </a:tc>
              </a:tr>
              <a:tr h="152400">
                <a:tc>
                  <a:txBody>
                    <a:bodyPr/>
                    <a:lstStyle/>
                    <a:p>
                      <a:pPr marL="54610">
                        <a:lnSpc>
                          <a:spcPct val="100000"/>
                        </a:lnSpc>
                        <a:spcBef>
                          <a:spcPts val="140"/>
                        </a:spcBef>
                      </a:pPr>
                      <a:r>
                        <a:rPr sz="700" spc="-10" dirty="0">
                          <a:latin typeface="楷体" panose="02010609060101010101" charset="-122"/>
                          <a:cs typeface="楷体" panose="02010609060101010101" charset="-122"/>
                        </a:rPr>
                        <a:t>饮</a:t>
                      </a:r>
                      <a:r>
                        <a:rPr sz="700" spc="-10" dirty="0">
                          <a:latin typeface="楷体" panose="02010609060101010101" charset="-122"/>
                          <a:cs typeface="楷体" panose="02010609060101010101" charset="-122"/>
                        </a:rPr>
                        <a:t>料</a:t>
                      </a:r>
                      <a:r>
                        <a:rPr sz="700" spc="-50" dirty="0">
                          <a:latin typeface="楷体" panose="02010609060101010101" charset="-122"/>
                          <a:cs typeface="楷体" panose="02010609060101010101" charset="-122"/>
                        </a:rPr>
                        <a:t>类</a:t>
                      </a:r>
                      <a:endParaRPr sz="700">
                        <a:latin typeface="楷体" panose="02010609060101010101" charset="-122"/>
                        <a:cs typeface="楷体" panose="02010609060101010101" charset="-122"/>
                      </a:endParaRPr>
                    </a:p>
                  </a:txBody>
                  <a:tcPr marL="0" marR="0" marT="17780" marB="0"/>
                </a:tc>
                <a:tc>
                  <a:txBody>
                    <a:bodyPr/>
                    <a:lstStyle/>
                    <a:p>
                      <a:pPr marR="60325" algn="r">
                        <a:lnSpc>
                          <a:spcPct val="100000"/>
                        </a:lnSpc>
                        <a:spcBef>
                          <a:spcPts val="140"/>
                        </a:spcBef>
                      </a:pPr>
                      <a:r>
                        <a:rPr sz="700" spc="-25" dirty="0">
                          <a:latin typeface="Arial" panose="020B0604020202020204"/>
                          <a:cs typeface="Arial" panose="020B0604020202020204"/>
                        </a:rPr>
                        <a:t>7.7</a:t>
                      </a:r>
                      <a:endParaRPr sz="700">
                        <a:latin typeface="Arial" panose="020B0604020202020204"/>
                        <a:cs typeface="Arial" panose="020B0604020202020204"/>
                      </a:endParaRPr>
                    </a:p>
                  </a:txBody>
                  <a:tcPr marL="0" marR="0" marT="17780" marB="0"/>
                </a:tc>
                <a:tc>
                  <a:txBody>
                    <a:bodyPr/>
                    <a:lstStyle/>
                    <a:p>
                      <a:pPr marR="57785" algn="r">
                        <a:lnSpc>
                          <a:spcPct val="100000"/>
                        </a:lnSpc>
                        <a:spcBef>
                          <a:spcPts val="140"/>
                        </a:spcBef>
                      </a:pPr>
                      <a:r>
                        <a:rPr sz="700" spc="-25" dirty="0">
                          <a:latin typeface="Arial" panose="020B0604020202020204"/>
                          <a:cs typeface="Arial" panose="020B0604020202020204"/>
                        </a:rPr>
                        <a:t>6.0</a:t>
                      </a:r>
                      <a:endParaRPr sz="700">
                        <a:latin typeface="Arial" panose="020B0604020202020204"/>
                        <a:cs typeface="Arial" panose="020B0604020202020204"/>
                      </a:endParaRPr>
                    </a:p>
                  </a:txBody>
                  <a:tcPr marL="0" marR="0" marT="17780" marB="0"/>
                </a:tc>
                <a:tc>
                  <a:txBody>
                    <a:bodyPr/>
                    <a:lstStyle/>
                    <a:p>
                      <a:pPr marL="54610" algn="ctr">
                        <a:lnSpc>
                          <a:spcPct val="100000"/>
                        </a:lnSpc>
                        <a:spcBef>
                          <a:spcPts val="140"/>
                        </a:spcBef>
                      </a:pPr>
                      <a:r>
                        <a:rPr sz="700" spc="-20" dirty="0">
                          <a:latin typeface="Arial" panose="020B0604020202020204"/>
                          <a:cs typeface="Arial" panose="020B0604020202020204"/>
                        </a:rPr>
                        <a:t>12.6</a:t>
                      </a:r>
                      <a:endParaRPr sz="700">
                        <a:latin typeface="Arial" panose="020B0604020202020204"/>
                        <a:cs typeface="Arial" panose="020B0604020202020204"/>
                      </a:endParaRPr>
                    </a:p>
                  </a:txBody>
                  <a:tcPr marL="0" marR="0" marT="17780" marB="0"/>
                </a:tc>
                <a:tc>
                  <a:txBody>
                    <a:bodyPr/>
                    <a:lstStyle/>
                    <a:p>
                      <a:pPr marL="60325" algn="ctr">
                        <a:lnSpc>
                          <a:spcPct val="100000"/>
                        </a:lnSpc>
                        <a:spcBef>
                          <a:spcPts val="140"/>
                        </a:spcBef>
                      </a:pPr>
                      <a:r>
                        <a:rPr sz="700" spc="-20" dirty="0">
                          <a:latin typeface="Arial" panose="020B0604020202020204"/>
                          <a:cs typeface="Arial" panose="020B0604020202020204"/>
                        </a:rPr>
                        <a:t>11.4</a:t>
                      </a:r>
                      <a:endParaRPr sz="700">
                        <a:latin typeface="Arial" panose="020B0604020202020204"/>
                        <a:cs typeface="Arial" panose="020B0604020202020204"/>
                      </a:endParaRPr>
                    </a:p>
                  </a:txBody>
                  <a:tcPr marL="0" marR="0" marT="17780" marB="0"/>
                </a:tc>
                <a:tc>
                  <a:txBody>
                    <a:bodyPr/>
                    <a:lstStyle/>
                    <a:p>
                      <a:pPr marR="57150" algn="r">
                        <a:lnSpc>
                          <a:spcPct val="100000"/>
                        </a:lnSpc>
                        <a:spcBef>
                          <a:spcPts val="140"/>
                        </a:spcBef>
                      </a:pPr>
                      <a:r>
                        <a:rPr sz="700" spc="-20" dirty="0">
                          <a:latin typeface="Arial" panose="020B0604020202020204"/>
                          <a:cs typeface="Arial" panose="020B0604020202020204"/>
                        </a:rPr>
                        <a:t>12.6</a:t>
                      </a:r>
                      <a:endParaRPr sz="700">
                        <a:latin typeface="Arial" panose="020B0604020202020204"/>
                        <a:cs typeface="Arial" panose="020B0604020202020204"/>
                      </a:endParaRPr>
                    </a:p>
                  </a:txBody>
                  <a:tcPr marL="0" marR="0" marT="17780" marB="0"/>
                </a:tc>
                <a:tc>
                  <a:txBody>
                    <a:bodyPr/>
                    <a:lstStyle/>
                    <a:p>
                      <a:pPr marL="54610" algn="ctr">
                        <a:lnSpc>
                          <a:spcPct val="100000"/>
                        </a:lnSpc>
                        <a:spcBef>
                          <a:spcPts val="140"/>
                        </a:spcBef>
                      </a:pPr>
                      <a:r>
                        <a:rPr sz="700" spc="-20" dirty="0">
                          <a:latin typeface="Arial" panose="020B0604020202020204"/>
                          <a:cs typeface="Arial" panose="020B0604020202020204"/>
                        </a:rPr>
                        <a:t>15.5</a:t>
                      </a:r>
                      <a:endParaRPr sz="700">
                        <a:latin typeface="Arial" panose="020B0604020202020204"/>
                        <a:cs typeface="Arial" panose="020B0604020202020204"/>
                      </a:endParaRPr>
                    </a:p>
                  </a:txBody>
                  <a:tcPr marL="0" marR="0" marT="17780" marB="0"/>
                </a:tc>
                <a:tc>
                  <a:txBody>
                    <a:bodyPr/>
                    <a:lstStyle/>
                    <a:p>
                      <a:pPr marR="59055" algn="r">
                        <a:lnSpc>
                          <a:spcPct val="100000"/>
                        </a:lnSpc>
                        <a:spcBef>
                          <a:spcPts val="140"/>
                        </a:spcBef>
                      </a:pPr>
                      <a:r>
                        <a:rPr sz="700" spc="-25" dirty="0">
                          <a:latin typeface="Arial" panose="020B0604020202020204"/>
                          <a:cs typeface="Arial" panose="020B0604020202020204"/>
                        </a:rPr>
                        <a:t>8.8</a:t>
                      </a:r>
                      <a:endParaRPr sz="700">
                        <a:latin typeface="Arial" panose="020B0604020202020204"/>
                        <a:cs typeface="Arial" panose="020B0604020202020204"/>
                      </a:endParaRPr>
                    </a:p>
                  </a:txBody>
                  <a:tcPr marL="0" marR="0" marT="17780" marB="0"/>
                </a:tc>
                <a:tc>
                  <a:txBody>
                    <a:bodyPr/>
                    <a:lstStyle/>
                    <a:p>
                      <a:pPr marR="57150" algn="r">
                        <a:lnSpc>
                          <a:spcPct val="100000"/>
                        </a:lnSpc>
                        <a:spcBef>
                          <a:spcPts val="140"/>
                        </a:spcBef>
                      </a:pPr>
                      <a:r>
                        <a:rPr sz="700" spc="-20" dirty="0">
                          <a:latin typeface="Arial" panose="020B0604020202020204"/>
                          <a:cs typeface="Arial" panose="020B0604020202020204"/>
                        </a:rPr>
                        <a:t>10.1</a:t>
                      </a:r>
                      <a:endParaRPr sz="700">
                        <a:latin typeface="Arial" panose="020B0604020202020204"/>
                        <a:cs typeface="Arial" panose="020B0604020202020204"/>
                      </a:endParaRPr>
                    </a:p>
                  </a:txBody>
                  <a:tcPr marL="0" marR="0" marT="17780" marB="0"/>
                </a:tc>
                <a:tc>
                  <a:txBody>
                    <a:bodyPr/>
                    <a:lstStyle/>
                    <a:p>
                      <a:pPr marR="60325" algn="r">
                        <a:lnSpc>
                          <a:spcPct val="100000"/>
                        </a:lnSpc>
                        <a:spcBef>
                          <a:spcPts val="140"/>
                        </a:spcBef>
                      </a:pPr>
                      <a:r>
                        <a:rPr sz="700" spc="-20" dirty="0">
                          <a:latin typeface="Arial" panose="020B0604020202020204"/>
                          <a:cs typeface="Arial" panose="020B0604020202020204"/>
                        </a:rPr>
                        <a:t>11.8</a:t>
                      </a:r>
                      <a:endParaRPr sz="700">
                        <a:latin typeface="Arial" panose="020B0604020202020204"/>
                        <a:cs typeface="Arial" panose="020B0604020202020204"/>
                      </a:endParaRPr>
                    </a:p>
                  </a:txBody>
                  <a:tcPr marL="0" marR="0" marT="17780" marB="0"/>
                </a:tc>
                <a:tc>
                  <a:txBody>
                    <a:bodyPr/>
                    <a:lstStyle/>
                    <a:p>
                      <a:pPr marL="59055" algn="ctr">
                        <a:lnSpc>
                          <a:spcPct val="100000"/>
                        </a:lnSpc>
                        <a:spcBef>
                          <a:spcPts val="140"/>
                        </a:spcBef>
                      </a:pPr>
                      <a:r>
                        <a:rPr sz="700" spc="-20" dirty="0">
                          <a:latin typeface="Arial" panose="020B0604020202020204"/>
                          <a:cs typeface="Arial" panose="020B0604020202020204"/>
                        </a:rPr>
                        <a:t>20.8</a:t>
                      </a:r>
                      <a:endParaRPr sz="700">
                        <a:latin typeface="Arial" panose="020B0604020202020204"/>
                        <a:cs typeface="Arial" panose="020B0604020202020204"/>
                      </a:endParaRPr>
                    </a:p>
                  </a:txBody>
                  <a:tcPr marL="0" marR="0" marT="17780" marB="0"/>
                </a:tc>
                <a:tc>
                  <a:txBody>
                    <a:bodyPr/>
                    <a:lstStyle/>
                    <a:p>
                      <a:pPr marL="59055" algn="ctr">
                        <a:lnSpc>
                          <a:spcPct val="100000"/>
                        </a:lnSpc>
                        <a:spcBef>
                          <a:spcPts val="140"/>
                        </a:spcBef>
                      </a:pPr>
                      <a:r>
                        <a:rPr sz="700" spc="-20" dirty="0">
                          <a:latin typeface="Arial" panose="020B0604020202020204"/>
                          <a:cs typeface="Arial" panose="020B0604020202020204"/>
                        </a:rPr>
                        <a:t>29.1</a:t>
                      </a:r>
                      <a:endParaRPr sz="700">
                        <a:latin typeface="Arial" panose="020B0604020202020204"/>
                        <a:cs typeface="Arial" panose="020B0604020202020204"/>
                      </a:endParaRPr>
                    </a:p>
                  </a:txBody>
                  <a:tcPr marL="0" marR="0" marT="17780" marB="0"/>
                </a:tc>
                <a:tc>
                  <a:txBody>
                    <a:bodyPr/>
                    <a:lstStyle/>
                    <a:p>
                      <a:pPr marR="60325" algn="r">
                        <a:lnSpc>
                          <a:spcPct val="100000"/>
                        </a:lnSpc>
                        <a:spcBef>
                          <a:spcPts val="140"/>
                        </a:spcBef>
                      </a:pPr>
                      <a:r>
                        <a:rPr sz="700" spc="-20" dirty="0">
                          <a:latin typeface="Arial" panose="020B0604020202020204"/>
                          <a:cs typeface="Arial" panose="020B0604020202020204"/>
                        </a:rPr>
                        <a:t>19.0</a:t>
                      </a:r>
                      <a:endParaRPr sz="700">
                        <a:latin typeface="Arial" panose="020B0604020202020204"/>
                        <a:cs typeface="Arial" panose="020B0604020202020204"/>
                      </a:endParaRPr>
                    </a:p>
                  </a:txBody>
                  <a:tcPr marL="0" marR="0" marT="17780" marB="0"/>
                </a:tc>
                <a:tc>
                  <a:txBody>
                    <a:bodyPr/>
                    <a:lstStyle/>
                    <a:p>
                      <a:pPr marR="59055" algn="r">
                        <a:lnSpc>
                          <a:spcPct val="100000"/>
                        </a:lnSpc>
                        <a:spcBef>
                          <a:spcPts val="140"/>
                        </a:spcBef>
                      </a:pPr>
                      <a:r>
                        <a:rPr sz="700" spc="-20" dirty="0">
                          <a:latin typeface="Arial" panose="020B0604020202020204"/>
                          <a:cs typeface="Arial" panose="020B0604020202020204"/>
                        </a:rPr>
                        <a:t>22.3</a:t>
                      </a:r>
                      <a:endParaRPr sz="700">
                        <a:latin typeface="Arial" panose="020B0604020202020204"/>
                        <a:cs typeface="Arial" panose="020B0604020202020204"/>
                      </a:endParaRPr>
                    </a:p>
                  </a:txBody>
                  <a:tcPr marL="0" marR="0" marT="17780" marB="0"/>
                </a:tc>
                <a:tc>
                  <a:txBody>
                    <a:bodyPr/>
                    <a:lstStyle/>
                    <a:p>
                      <a:pPr marR="3810" algn="r">
                        <a:lnSpc>
                          <a:spcPct val="100000"/>
                        </a:lnSpc>
                        <a:spcBef>
                          <a:spcPts val="140"/>
                        </a:spcBef>
                      </a:pPr>
                      <a:r>
                        <a:rPr sz="700" spc="-20" dirty="0">
                          <a:latin typeface="Arial" panose="020B0604020202020204"/>
                          <a:cs typeface="Arial" panose="020B0604020202020204"/>
                        </a:rPr>
                        <a:t>33.3</a:t>
                      </a:r>
                      <a:endParaRPr sz="700">
                        <a:latin typeface="Arial" panose="020B0604020202020204"/>
                        <a:cs typeface="Arial" panose="020B0604020202020204"/>
                      </a:endParaRPr>
                    </a:p>
                  </a:txBody>
                  <a:tcPr marL="0" marR="0" marT="17780" marB="0"/>
                </a:tc>
              </a:tr>
              <a:tr h="140335">
                <a:tc>
                  <a:txBody>
                    <a:bodyPr/>
                    <a:lstStyle/>
                    <a:p>
                      <a:pPr marL="54610">
                        <a:lnSpc>
                          <a:spcPct val="100000"/>
                        </a:lnSpc>
                        <a:spcBef>
                          <a:spcPts val="140"/>
                        </a:spcBef>
                      </a:pPr>
                      <a:r>
                        <a:rPr sz="700" spc="-10" dirty="0">
                          <a:latin typeface="楷体" panose="02010609060101010101" charset="-122"/>
                          <a:cs typeface="楷体" panose="02010609060101010101" charset="-122"/>
                        </a:rPr>
                        <a:t>烟</a:t>
                      </a:r>
                      <a:r>
                        <a:rPr sz="700" spc="-10" dirty="0">
                          <a:latin typeface="楷体" panose="02010609060101010101" charset="-122"/>
                          <a:cs typeface="楷体" panose="02010609060101010101" charset="-122"/>
                        </a:rPr>
                        <a:t>酒</a:t>
                      </a:r>
                      <a:r>
                        <a:rPr sz="700" spc="-50" dirty="0">
                          <a:latin typeface="楷体" panose="02010609060101010101" charset="-122"/>
                          <a:cs typeface="楷体" panose="02010609060101010101" charset="-122"/>
                        </a:rPr>
                        <a:t>类</a:t>
                      </a:r>
                      <a:endParaRPr sz="700">
                        <a:latin typeface="楷体" panose="02010609060101010101" charset="-122"/>
                        <a:cs typeface="楷体" panose="02010609060101010101" charset="-122"/>
                      </a:endParaRPr>
                    </a:p>
                  </a:txBody>
                  <a:tcPr marL="0" marR="0" marT="17780" marB="0">
                    <a:lnB w="9525">
                      <a:solidFill>
                        <a:srgbClr val="5F82AA"/>
                      </a:solidFill>
                      <a:prstDash val="solid"/>
                    </a:lnB>
                  </a:tcPr>
                </a:tc>
                <a:tc>
                  <a:txBody>
                    <a:bodyPr/>
                    <a:lstStyle/>
                    <a:p>
                      <a:pPr marR="60325" algn="r">
                        <a:lnSpc>
                          <a:spcPct val="100000"/>
                        </a:lnSpc>
                        <a:spcBef>
                          <a:spcPts val="140"/>
                        </a:spcBef>
                      </a:pPr>
                      <a:r>
                        <a:rPr sz="700" spc="-25" dirty="0">
                          <a:latin typeface="Arial" panose="020B0604020202020204"/>
                          <a:cs typeface="Arial" panose="020B0604020202020204"/>
                        </a:rPr>
                        <a:t>3.8</a:t>
                      </a:r>
                      <a:endParaRPr sz="700">
                        <a:latin typeface="Arial" panose="020B0604020202020204"/>
                        <a:cs typeface="Arial" panose="020B0604020202020204"/>
                      </a:endParaRPr>
                    </a:p>
                  </a:txBody>
                  <a:tcPr marL="0" marR="0" marT="17780" marB="0">
                    <a:lnB w="9525">
                      <a:solidFill>
                        <a:srgbClr val="5F82AA"/>
                      </a:solidFill>
                      <a:prstDash val="solid"/>
                    </a:lnB>
                  </a:tcPr>
                </a:tc>
                <a:tc>
                  <a:txBody>
                    <a:bodyPr/>
                    <a:lstStyle/>
                    <a:p>
                      <a:pPr marR="57785" algn="r">
                        <a:lnSpc>
                          <a:spcPct val="100000"/>
                        </a:lnSpc>
                        <a:spcBef>
                          <a:spcPts val="140"/>
                        </a:spcBef>
                      </a:pPr>
                      <a:r>
                        <a:rPr sz="700" dirty="0">
                          <a:latin typeface="Arial" panose="020B0604020202020204"/>
                          <a:cs typeface="Arial" panose="020B0604020202020204"/>
                        </a:rPr>
                        <a:t>-</a:t>
                      </a:r>
                      <a:r>
                        <a:rPr sz="700" spc="-25" dirty="0">
                          <a:latin typeface="Arial" panose="020B0604020202020204"/>
                          <a:cs typeface="Arial" panose="020B0604020202020204"/>
                        </a:rPr>
                        <a:t>7.0</a:t>
                      </a:r>
                      <a:endParaRPr sz="700">
                        <a:latin typeface="Arial" panose="020B0604020202020204"/>
                        <a:cs typeface="Arial" panose="020B0604020202020204"/>
                      </a:endParaRPr>
                    </a:p>
                  </a:txBody>
                  <a:tcPr marL="0" marR="0" marT="17780" marB="0">
                    <a:lnB w="9525">
                      <a:solidFill>
                        <a:srgbClr val="5F82AA"/>
                      </a:solidFill>
                      <a:prstDash val="solid"/>
                    </a:lnB>
                  </a:tcPr>
                </a:tc>
                <a:tc>
                  <a:txBody>
                    <a:bodyPr/>
                    <a:lstStyle/>
                    <a:p>
                      <a:pPr marL="103505" algn="ctr">
                        <a:lnSpc>
                          <a:spcPct val="100000"/>
                        </a:lnSpc>
                        <a:spcBef>
                          <a:spcPts val="140"/>
                        </a:spcBef>
                      </a:pPr>
                      <a:r>
                        <a:rPr sz="700" spc="-25" dirty="0">
                          <a:latin typeface="Arial" panose="020B0604020202020204"/>
                          <a:cs typeface="Arial" panose="020B0604020202020204"/>
                        </a:rPr>
                        <a:t>7.2</a:t>
                      </a:r>
                      <a:endParaRPr sz="700">
                        <a:latin typeface="Arial" panose="020B0604020202020204"/>
                        <a:cs typeface="Arial" panose="020B0604020202020204"/>
                      </a:endParaRPr>
                    </a:p>
                  </a:txBody>
                  <a:tcPr marL="0" marR="0" marT="17780" marB="0">
                    <a:lnB w="9525">
                      <a:solidFill>
                        <a:srgbClr val="5F82AA"/>
                      </a:solidFill>
                      <a:prstDash val="solid"/>
                    </a:lnB>
                  </a:tcPr>
                </a:tc>
                <a:tc>
                  <a:txBody>
                    <a:bodyPr/>
                    <a:lstStyle/>
                    <a:p>
                      <a:pPr marL="60325" algn="ctr">
                        <a:lnSpc>
                          <a:spcPct val="100000"/>
                        </a:lnSpc>
                        <a:spcBef>
                          <a:spcPts val="140"/>
                        </a:spcBef>
                      </a:pPr>
                      <a:r>
                        <a:rPr sz="700" spc="-20" dirty="0">
                          <a:latin typeface="Arial" panose="020B0604020202020204"/>
                          <a:cs typeface="Arial" panose="020B0604020202020204"/>
                        </a:rPr>
                        <a:t>13.6</a:t>
                      </a:r>
                      <a:endParaRPr sz="700">
                        <a:latin typeface="Arial" panose="020B0604020202020204"/>
                        <a:cs typeface="Arial" panose="020B0604020202020204"/>
                      </a:endParaRPr>
                    </a:p>
                  </a:txBody>
                  <a:tcPr marL="0" marR="0" marT="17780" marB="0">
                    <a:lnB w="9525">
                      <a:solidFill>
                        <a:srgbClr val="5F82AA"/>
                      </a:solidFill>
                      <a:prstDash val="solid"/>
                    </a:lnB>
                  </a:tcPr>
                </a:tc>
                <a:tc>
                  <a:txBody>
                    <a:bodyPr/>
                    <a:lstStyle/>
                    <a:p>
                      <a:pPr marR="57150" algn="r">
                        <a:lnSpc>
                          <a:spcPct val="100000"/>
                        </a:lnSpc>
                        <a:spcBef>
                          <a:spcPts val="140"/>
                        </a:spcBef>
                      </a:pPr>
                      <a:r>
                        <a:rPr sz="700" spc="-25" dirty="0">
                          <a:latin typeface="Arial" panose="020B0604020202020204"/>
                          <a:cs typeface="Arial" panose="020B0604020202020204"/>
                        </a:rPr>
                        <a:t>7.0</a:t>
                      </a:r>
                      <a:endParaRPr sz="700">
                        <a:latin typeface="Arial" panose="020B0604020202020204"/>
                        <a:cs typeface="Arial" panose="020B0604020202020204"/>
                      </a:endParaRPr>
                    </a:p>
                  </a:txBody>
                  <a:tcPr marL="0" marR="0" marT="17780" marB="0">
                    <a:lnB w="9525">
                      <a:solidFill>
                        <a:srgbClr val="5F82AA"/>
                      </a:solidFill>
                      <a:prstDash val="solid"/>
                    </a:lnB>
                  </a:tcPr>
                </a:tc>
                <a:tc>
                  <a:txBody>
                    <a:bodyPr/>
                    <a:lstStyle/>
                    <a:p>
                      <a:pPr marL="54610" algn="ctr">
                        <a:lnSpc>
                          <a:spcPct val="100000"/>
                        </a:lnSpc>
                        <a:spcBef>
                          <a:spcPts val="140"/>
                        </a:spcBef>
                      </a:pPr>
                      <a:r>
                        <a:rPr sz="700" spc="-20" dirty="0">
                          <a:latin typeface="Arial" panose="020B0604020202020204"/>
                          <a:cs typeface="Arial" panose="020B0604020202020204"/>
                        </a:rPr>
                        <a:t>13.3</a:t>
                      </a:r>
                      <a:endParaRPr sz="700">
                        <a:latin typeface="Arial" panose="020B0604020202020204"/>
                        <a:cs typeface="Arial" panose="020B0604020202020204"/>
                      </a:endParaRPr>
                    </a:p>
                  </a:txBody>
                  <a:tcPr marL="0" marR="0" marT="17780" marB="0">
                    <a:lnB w="9525">
                      <a:solidFill>
                        <a:srgbClr val="5F82AA"/>
                      </a:solidFill>
                      <a:prstDash val="solid"/>
                    </a:lnB>
                  </a:tcPr>
                </a:tc>
                <a:tc>
                  <a:txBody>
                    <a:bodyPr/>
                    <a:lstStyle/>
                    <a:p>
                      <a:pPr marR="59055" algn="r">
                        <a:lnSpc>
                          <a:spcPct val="100000"/>
                        </a:lnSpc>
                        <a:spcBef>
                          <a:spcPts val="140"/>
                        </a:spcBef>
                      </a:pPr>
                      <a:r>
                        <a:rPr sz="700" spc="-20" dirty="0">
                          <a:latin typeface="Arial" panose="020B0604020202020204"/>
                          <a:cs typeface="Arial" panose="020B0604020202020204"/>
                        </a:rPr>
                        <a:t>14.3</a:t>
                      </a:r>
                      <a:endParaRPr sz="700">
                        <a:latin typeface="Arial" panose="020B0604020202020204"/>
                        <a:cs typeface="Arial" panose="020B0604020202020204"/>
                      </a:endParaRPr>
                    </a:p>
                  </a:txBody>
                  <a:tcPr marL="0" marR="0" marT="17780" marB="0">
                    <a:lnB w="9525">
                      <a:solidFill>
                        <a:srgbClr val="5F82AA"/>
                      </a:solidFill>
                      <a:prstDash val="solid"/>
                    </a:lnB>
                  </a:tcPr>
                </a:tc>
                <a:tc>
                  <a:txBody>
                    <a:bodyPr/>
                    <a:lstStyle/>
                    <a:p>
                      <a:pPr marR="57150" algn="r">
                        <a:lnSpc>
                          <a:spcPct val="100000"/>
                        </a:lnSpc>
                        <a:spcBef>
                          <a:spcPts val="140"/>
                        </a:spcBef>
                      </a:pPr>
                      <a:r>
                        <a:rPr sz="700" spc="-20" dirty="0">
                          <a:latin typeface="Arial" panose="020B0604020202020204"/>
                          <a:cs typeface="Arial" panose="020B0604020202020204"/>
                        </a:rPr>
                        <a:t>16.0</a:t>
                      </a:r>
                      <a:endParaRPr sz="700">
                        <a:latin typeface="Arial" panose="020B0604020202020204"/>
                        <a:cs typeface="Arial" panose="020B0604020202020204"/>
                      </a:endParaRPr>
                    </a:p>
                  </a:txBody>
                  <a:tcPr marL="0" marR="0" marT="17780" marB="0">
                    <a:lnB w="9525">
                      <a:solidFill>
                        <a:srgbClr val="5F82AA"/>
                      </a:solidFill>
                      <a:prstDash val="solid"/>
                    </a:lnB>
                  </a:tcPr>
                </a:tc>
                <a:tc>
                  <a:txBody>
                    <a:bodyPr/>
                    <a:lstStyle/>
                    <a:p>
                      <a:pPr marR="60325" algn="r">
                        <a:lnSpc>
                          <a:spcPct val="100000"/>
                        </a:lnSpc>
                        <a:spcBef>
                          <a:spcPts val="140"/>
                        </a:spcBef>
                      </a:pPr>
                      <a:r>
                        <a:rPr sz="700" spc="-20" dirty="0">
                          <a:latin typeface="Arial" panose="020B0604020202020204"/>
                          <a:cs typeface="Arial" panose="020B0604020202020204"/>
                        </a:rPr>
                        <a:t>14.4</a:t>
                      </a:r>
                      <a:endParaRPr sz="700">
                        <a:latin typeface="Arial" panose="020B0604020202020204"/>
                        <a:cs typeface="Arial" panose="020B0604020202020204"/>
                      </a:endParaRPr>
                    </a:p>
                  </a:txBody>
                  <a:tcPr marL="0" marR="0" marT="17780" marB="0">
                    <a:lnB w="9525">
                      <a:solidFill>
                        <a:srgbClr val="5F82AA"/>
                      </a:solidFill>
                      <a:prstDash val="solid"/>
                    </a:lnB>
                  </a:tcPr>
                </a:tc>
                <a:tc>
                  <a:txBody>
                    <a:bodyPr/>
                    <a:lstStyle/>
                    <a:p>
                      <a:pPr marL="59055" algn="ctr">
                        <a:lnSpc>
                          <a:spcPct val="100000"/>
                        </a:lnSpc>
                        <a:spcBef>
                          <a:spcPts val="140"/>
                        </a:spcBef>
                      </a:pPr>
                      <a:r>
                        <a:rPr sz="700" spc="-20" dirty="0">
                          <a:latin typeface="Arial" panose="020B0604020202020204"/>
                          <a:cs typeface="Arial" panose="020B0604020202020204"/>
                        </a:rPr>
                        <a:t>15.1</a:t>
                      </a:r>
                      <a:endParaRPr sz="700">
                        <a:latin typeface="Arial" panose="020B0604020202020204"/>
                        <a:cs typeface="Arial" panose="020B0604020202020204"/>
                      </a:endParaRPr>
                    </a:p>
                  </a:txBody>
                  <a:tcPr marL="0" marR="0" marT="17780" marB="0">
                    <a:lnB w="9525">
                      <a:solidFill>
                        <a:srgbClr val="5F82AA"/>
                      </a:solidFill>
                      <a:prstDash val="solid"/>
                    </a:lnB>
                  </a:tcPr>
                </a:tc>
                <a:tc>
                  <a:txBody>
                    <a:bodyPr/>
                    <a:lstStyle/>
                    <a:p>
                      <a:pPr marL="59055" algn="ctr">
                        <a:lnSpc>
                          <a:spcPct val="100000"/>
                        </a:lnSpc>
                        <a:spcBef>
                          <a:spcPts val="140"/>
                        </a:spcBef>
                      </a:pPr>
                      <a:r>
                        <a:rPr sz="700" spc="-20" dirty="0">
                          <a:latin typeface="Arial" panose="020B0604020202020204"/>
                          <a:cs typeface="Arial" panose="020B0604020202020204"/>
                        </a:rPr>
                        <a:t>18.2</a:t>
                      </a:r>
                      <a:endParaRPr sz="700">
                        <a:latin typeface="Arial" panose="020B0604020202020204"/>
                        <a:cs typeface="Arial" panose="020B0604020202020204"/>
                      </a:endParaRPr>
                    </a:p>
                  </a:txBody>
                  <a:tcPr marL="0" marR="0" marT="17780" marB="0">
                    <a:lnB w="9525">
                      <a:solidFill>
                        <a:srgbClr val="5F82AA"/>
                      </a:solidFill>
                      <a:prstDash val="solid"/>
                    </a:lnB>
                  </a:tcPr>
                </a:tc>
                <a:tc>
                  <a:txBody>
                    <a:bodyPr/>
                    <a:lstStyle/>
                    <a:p>
                      <a:pPr marR="60325" algn="r">
                        <a:lnSpc>
                          <a:spcPct val="100000"/>
                        </a:lnSpc>
                        <a:spcBef>
                          <a:spcPts val="140"/>
                        </a:spcBef>
                      </a:pPr>
                      <a:r>
                        <a:rPr sz="700" spc="-20" dirty="0">
                          <a:latin typeface="Arial" panose="020B0604020202020204"/>
                          <a:cs typeface="Arial" panose="020B0604020202020204"/>
                        </a:rPr>
                        <a:t>15.6</a:t>
                      </a:r>
                      <a:endParaRPr sz="700">
                        <a:latin typeface="Arial" panose="020B0604020202020204"/>
                        <a:cs typeface="Arial" panose="020B0604020202020204"/>
                      </a:endParaRPr>
                    </a:p>
                  </a:txBody>
                  <a:tcPr marL="0" marR="0" marT="17780" marB="0">
                    <a:lnB w="9525">
                      <a:solidFill>
                        <a:srgbClr val="5F82AA"/>
                      </a:solidFill>
                      <a:prstDash val="solid"/>
                    </a:lnB>
                  </a:tcPr>
                </a:tc>
                <a:tc>
                  <a:txBody>
                    <a:bodyPr/>
                    <a:lstStyle/>
                    <a:p>
                      <a:pPr marR="59055" algn="r">
                        <a:lnSpc>
                          <a:spcPct val="100000"/>
                        </a:lnSpc>
                        <a:spcBef>
                          <a:spcPts val="140"/>
                        </a:spcBef>
                      </a:pPr>
                      <a:r>
                        <a:rPr sz="700" spc="-20" dirty="0">
                          <a:latin typeface="Arial" panose="020B0604020202020204"/>
                          <a:cs typeface="Arial" panose="020B0604020202020204"/>
                        </a:rPr>
                        <a:t>26.2</a:t>
                      </a:r>
                      <a:endParaRPr sz="700">
                        <a:latin typeface="Arial" panose="020B0604020202020204"/>
                        <a:cs typeface="Arial" panose="020B0604020202020204"/>
                      </a:endParaRPr>
                    </a:p>
                  </a:txBody>
                  <a:tcPr marL="0" marR="0" marT="17780" marB="0">
                    <a:lnB w="9525">
                      <a:solidFill>
                        <a:srgbClr val="5F82AA"/>
                      </a:solidFill>
                      <a:prstDash val="solid"/>
                    </a:lnB>
                  </a:tcPr>
                </a:tc>
                <a:tc>
                  <a:txBody>
                    <a:bodyPr/>
                    <a:lstStyle/>
                    <a:p>
                      <a:pPr marR="3810" algn="r">
                        <a:lnSpc>
                          <a:spcPct val="100000"/>
                        </a:lnSpc>
                        <a:spcBef>
                          <a:spcPts val="140"/>
                        </a:spcBef>
                      </a:pPr>
                      <a:r>
                        <a:rPr sz="700" spc="-20" dirty="0">
                          <a:latin typeface="Arial" panose="020B0604020202020204"/>
                          <a:cs typeface="Arial" panose="020B0604020202020204"/>
                        </a:rPr>
                        <a:t>47.4</a:t>
                      </a:r>
                      <a:endParaRPr sz="700">
                        <a:latin typeface="Arial" panose="020B0604020202020204"/>
                        <a:cs typeface="Arial" panose="020B0604020202020204"/>
                      </a:endParaRPr>
                    </a:p>
                  </a:txBody>
                  <a:tcPr marL="0" marR="0" marT="17780" marB="0">
                    <a:lnB w="9525">
                      <a:solidFill>
                        <a:srgbClr val="5F82AA"/>
                      </a:solidFill>
                      <a:prstDash val="solid"/>
                    </a:lnB>
                  </a:tcPr>
                </a:tc>
              </a:tr>
              <a:tr h="163195">
                <a:tc>
                  <a:txBody>
                    <a:bodyPr/>
                    <a:lstStyle/>
                    <a:p>
                      <a:pPr marL="54610">
                        <a:lnSpc>
                          <a:spcPct val="100000"/>
                        </a:lnSpc>
                        <a:spcBef>
                          <a:spcPts val="190"/>
                        </a:spcBef>
                      </a:pPr>
                      <a:r>
                        <a:rPr sz="700" spc="-10" dirty="0">
                          <a:solidFill>
                            <a:srgbClr val="808080"/>
                          </a:solidFill>
                          <a:latin typeface="楷体" panose="02010609060101010101" charset="-122"/>
                          <a:cs typeface="楷体" panose="02010609060101010101" charset="-122"/>
                        </a:rPr>
                        <a:t>资</a:t>
                      </a:r>
                      <a:r>
                        <a:rPr sz="700" spc="-10" dirty="0">
                          <a:solidFill>
                            <a:srgbClr val="808080"/>
                          </a:solidFill>
                          <a:latin typeface="楷体" panose="02010609060101010101" charset="-122"/>
                          <a:cs typeface="楷体" panose="02010609060101010101" charset="-122"/>
                        </a:rPr>
                        <a:t>料</a:t>
                      </a:r>
                      <a:r>
                        <a:rPr sz="700" spc="-10" dirty="0">
                          <a:solidFill>
                            <a:srgbClr val="808080"/>
                          </a:solidFill>
                          <a:latin typeface="楷体" panose="02010609060101010101" charset="-122"/>
                          <a:cs typeface="楷体" panose="02010609060101010101" charset="-122"/>
                        </a:rPr>
                        <a:t>来源：</a:t>
                      </a:r>
                      <a:r>
                        <a:rPr sz="700" spc="-10" dirty="0">
                          <a:solidFill>
                            <a:srgbClr val="808080"/>
                          </a:solidFill>
                          <a:latin typeface="Arial" panose="020B0604020202020204"/>
                          <a:cs typeface="Arial" panose="020B0604020202020204"/>
                        </a:rPr>
                        <a:t>Wind</a:t>
                      </a:r>
                      <a:r>
                        <a:rPr sz="700" spc="-10" dirty="0">
                          <a:solidFill>
                            <a:srgbClr val="808080"/>
                          </a:solidFill>
                          <a:latin typeface="楷体" panose="02010609060101010101" charset="-122"/>
                          <a:cs typeface="楷体" panose="02010609060101010101" charset="-122"/>
                        </a:rPr>
                        <a:t>，</a:t>
                      </a:r>
                      <a:r>
                        <a:rPr sz="700" spc="-10" dirty="0">
                          <a:solidFill>
                            <a:srgbClr val="808080"/>
                          </a:solidFill>
                          <a:latin typeface="楷体" panose="02010609060101010101" charset="-122"/>
                          <a:cs typeface="楷体" panose="02010609060101010101" charset="-122"/>
                        </a:rPr>
                        <a:t>华</a:t>
                      </a:r>
                      <a:r>
                        <a:rPr sz="700" spc="-10" dirty="0">
                          <a:solidFill>
                            <a:srgbClr val="808080"/>
                          </a:solidFill>
                          <a:latin typeface="楷体" panose="02010609060101010101" charset="-122"/>
                          <a:cs typeface="楷体" panose="02010609060101010101" charset="-122"/>
                        </a:rPr>
                        <a:t>泰</a:t>
                      </a:r>
                      <a:r>
                        <a:rPr sz="700" spc="-10" dirty="0">
                          <a:solidFill>
                            <a:srgbClr val="808080"/>
                          </a:solidFill>
                          <a:latin typeface="楷体" panose="02010609060101010101" charset="-122"/>
                          <a:cs typeface="楷体" panose="02010609060101010101" charset="-122"/>
                        </a:rPr>
                        <a:t>研</a:t>
                      </a:r>
                      <a:r>
                        <a:rPr sz="700" spc="-50" dirty="0">
                          <a:solidFill>
                            <a:srgbClr val="808080"/>
                          </a:solidFill>
                          <a:latin typeface="楷体" panose="02010609060101010101" charset="-122"/>
                          <a:cs typeface="楷体" panose="02010609060101010101" charset="-122"/>
                        </a:rPr>
                        <a:t>究</a:t>
                      </a:r>
                      <a:endParaRPr sz="700">
                        <a:latin typeface="楷体" panose="02010609060101010101" charset="-122"/>
                        <a:cs typeface="楷体" panose="02010609060101010101" charset="-122"/>
                      </a:endParaRPr>
                    </a:p>
                  </a:txBody>
                  <a:tcPr marL="0" marR="0" marT="24130" marB="0">
                    <a:lnT w="9525">
                      <a:solidFill>
                        <a:srgbClr val="5F82AA"/>
                      </a:solidFill>
                      <a:prstDash val="solid"/>
                    </a:lnT>
                  </a:tcPr>
                </a:tc>
                <a:tc>
                  <a:txBody>
                    <a:bodyPr/>
                    <a:lstStyle/>
                    <a:p>
                      <a:pPr>
                        <a:lnSpc>
                          <a:spcPct val="100000"/>
                        </a:lnSpc>
                      </a:pPr>
                      <a:endParaRPr sz="800">
                        <a:latin typeface="Times New Roman" panose="02020603050405020304"/>
                        <a:cs typeface="Times New Roman" panose="02020603050405020304"/>
                      </a:endParaRPr>
                    </a:p>
                  </a:txBody>
                  <a:tcPr marL="0" marR="0" marT="0" marB="0">
                    <a:lnT w="9525">
                      <a:solidFill>
                        <a:srgbClr val="5F82AA"/>
                      </a:solidFill>
                      <a:prstDash val="solid"/>
                    </a:lnT>
                  </a:tcPr>
                </a:tc>
                <a:tc>
                  <a:txBody>
                    <a:bodyPr/>
                    <a:lstStyle/>
                    <a:p>
                      <a:pPr>
                        <a:lnSpc>
                          <a:spcPct val="100000"/>
                        </a:lnSpc>
                      </a:pPr>
                      <a:endParaRPr sz="800">
                        <a:latin typeface="Times New Roman" panose="02020603050405020304"/>
                        <a:cs typeface="Times New Roman" panose="02020603050405020304"/>
                      </a:endParaRPr>
                    </a:p>
                  </a:txBody>
                  <a:tcPr marL="0" marR="0" marT="0" marB="0">
                    <a:lnT w="9525">
                      <a:solidFill>
                        <a:srgbClr val="5F82AA"/>
                      </a:solidFill>
                      <a:prstDash val="solid"/>
                    </a:lnT>
                  </a:tcPr>
                </a:tc>
                <a:tc>
                  <a:txBody>
                    <a:bodyPr/>
                    <a:lstStyle/>
                    <a:p>
                      <a:pPr>
                        <a:lnSpc>
                          <a:spcPct val="100000"/>
                        </a:lnSpc>
                      </a:pPr>
                      <a:endParaRPr sz="800">
                        <a:latin typeface="Times New Roman" panose="02020603050405020304"/>
                        <a:cs typeface="Times New Roman" panose="02020603050405020304"/>
                      </a:endParaRPr>
                    </a:p>
                  </a:txBody>
                  <a:tcPr marL="0" marR="0" marT="0" marB="0">
                    <a:lnT w="9525">
                      <a:solidFill>
                        <a:srgbClr val="5F82AA"/>
                      </a:solidFill>
                      <a:prstDash val="solid"/>
                    </a:lnT>
                  </a:tcPr>
                </a:tc>
                <a:tc>
                  <a:txBody>
                    <a:bodyPr/>
                    <a:lstStyle/>
                    <a:p>
                      <a:pPr>
                        <a:lnSpc>
                          <a:spcPct val="100000"/>
                        </a:lnSpc>
                      </a:pPr>
                      <a:endParaRPr sz="800">
                        <a:latin typeface="Times New Roman" panose="02020603050405020304"/>
                        <a:cs typeface="Times New Roman" panose="02020603050405020304"/>
                      </a:endParaRPr>
                    </a:p>
                  </a:txBody>
                  <a:tcPr marL="0" marR="0" marT="0" marB="0">
                    <a:lnT w="9525">
                      <a:solidFill>
                        <a:srgbClr val="5F82AA"/>
                      </a:solidFill>
                      <a:prstDash val="solid"/>
                    </a:lnT>
                  </a:tcPr>
                </a:tc>
                <a:tc>
                  <a:txBody>
                    <a:bodyPr/>
                    <a:lstStyle/>
                    <a:p>
                      <a:pPr>
                        <a:lnSpc>
                          <a:spcPct val="100000"/>
                        </a:lnSpc>
                      </a:pPr>
                      <a:endParaRPr sz="800">
                        <a:latin typeface="Times New Roman" panose="02020603050405020304"/>
                        <a:cs typeface="Times New Roman" panose="02020603050405020304"/>
                      </a:endParaRPr>
                    </a:p>
                  </a:txBody>
                  <a:tcPr marL="0" marR="0" marT="0" marB="0">
                    <a:lnT w="9525">
                      <a:solidFill>
                        <a:srgbClr val="5F82AA"/>
                      </a:solidFill>
                      <a:prstDash val="solid"/>
                    </a:lnT>
                  </a:tcPr>
                </a:tc>
                <a:tc>
                  <a:txBody>
                    <a:bodyPr/>
                    <a:lstStyle/>
                    <a:p>
                      <a:pPr>
                        <a:lnSpc>
                          <a:spcPct val="100000"/>
                        </a:lnSpc>
                      </a:pPr>
                      <a:endParaRPr sz="800">
                        <a:latin typeface="Times New Roman" panose="02020603050405020304"/>
                        <a:cs typeface="Times New Roman" panose="02020603050405020304"/>
                      </a:endParaRPr>
                    </a:p>
                  </a:txBody>
                  <a:tcPr marL="0" marR="0" marT="0" marB="0">
                    <a:lnT w="9525">
                      <a:solidFill>
                        <a:srgbClr val="5F82AA"/>
                      </a:solidFill>
                      <a:prstDash val="solid"/>
                    </a:lnT>
                  </a:tcPr>
                </a:tc>
                <a:tc>
                  <a:txBody>
                    <a:bodyPr/>
                    <a:lstStyle/>
                    <a:p>
                      <a:pPr>
                        <a:lnSpc>
                          <a:spcPct val="100000"/>
                        </a:lnSpc>
                      </a:pPr>
                      <a:endParaRPr sz="800">
                        <a:latin typeface="Times New Roman" panose="02020603050405020304"/>
                        <a:cs typeface="Times New Roman" panose="02020603050405020304"/>
                      </a:endParaRPr>
                    </a:p>
                  </a:txBody>
                  <a:tcPr marL="0" marR="0" marT="0" marB="0">
                    <a:lnT w="9525">
                      <a:solidFill>
                        <a:srgbClr val="5F82AA"/>
                      </a:solidFill>
                      <a:prstDash val="solid"/>
                    </a:lnT>
                  </a:tcPr>
                </a:tc>
                <a:tc>
                  <a:txBody>
                    <a:bodyPr/>
                    <a:lstStyle/>
                    <a:p>
                      <a:pPr>
                        <a:lnSpc>
                          <a:spcPct val="100000"/>
                        </a:lnSpc>
                      </a:pPr>
                      <a:endParaRPr sz="800">
                        <a:latin typeface="Times New Roman" panose="02020603050405020304"/>
                        <a:cs typeface="Times New Roman" panose="02020603050405020304"/>
                      </a:endParaRPr>
                    </a:p>
                  </a:txBody>
                  <a:tcPr marL="0" marR="0" marT="0" marB="0">
                    <a:lnT w="9525">
                      <a:solidFill>
                        <a:srgbClr val="5F82AA"/>
                      </a:solidFill>
                      <a:prstDash val="solid"/>
                    </a:lnT>
                  </a:tcPr>
                </a:tc>
                <a:tc>
                  <a:txBody>
                    <a:bodyPr/>
                    <a:lstStyle/>
                    <a:p>
                      <a:pPr>
                        <a:lnSpc>
                          <a:spcPct val="100000"/>
                        </a:lnSpc>
                      </a:pPr>
                      <a:endParaRPr sz="800">
                        <a:latin typeface="Times New Roman" panose="02020603050405020304"/>
                        <a:cs typeface="Times New Roman" panose="02020603050405020304"/>
                      </a:endParaRPr>
                    </a:p>
                  </a:txBody>
                  <a:tcPr marL="0" marR="0" marT="0" marB="0">
                    <a:lnT w="9525">
                      <a:solidFill>
                        <a:srgbClr val="5F82AA"/>
                      </a:solidFill>
                      <a:prstDash val="solid"/>
                    </a:lnT>
                  </a:tcPr>
                </a:tc>
                <a:tc>
                  <a:txBody>
                    <a:bodyPr/>
                    <a:lstStyle/>
                    <a:p>
                      <a:pPr>
                        <a:lnSpc>
                          <a:spcPct val="100000"/>
                        </a:lnSpc>
                      </a:pPr>
                      <a:endParaRPr sz="800">
                        <a:latin typeface="Times New Roman" panose="02020603050405020304"/>
                        <a:cs typeface="Times New Roman" panose="02020603050405020304"/>
                      </a:endParaRPr>
                    </a:p>
                  </a:txBody>
                  <a:tcPr marL="0" marR="0" marT="0" marB="0">
                    <a:lnT w="9525">
                      <a:solidFill>
                        <a:srgbClr val="5F82AA"/>
                      </a:solidFill>
                      <a:prstDash val="solid"/>
                    </a:lnT>
                  </a:tcPr>
                </a:tc>
                <a:tc>
                  <a:txBody>
                    <a:bodyPr/>
                    <a:lstStyle/>
                    <a:p>
                      <a:pPr>
                        <a:lnSpc>
                          <a:spcPct val="100000"/>
                        </a:lnSpc>
                      </a:pPr>
                      <a:endParaRPr sz="800">
                        <a:latin typeface="Times New Roman" panose="02020603050405020304"/>
                        <a:cs typeface="Times New Roman" panose="02020603050405020304"/>
                      </a:endParaRPr>
                    </a:p>
                  </a:txBody>
                  <a:tcPr marL="0" marR="0" marT="0" marB="0">
                    <a:lnT w="9525">
                      <a:solidFill>
                        <a:srgbClr val="5F82AA"/>
                      </a:solidFill>
                      <a:prstDash val="solid"/>
                    </a:lnT>
                  </a:tcPr>
                </a:tc>
                <a:tc>
                  <a:txBody>
                    <a:bodyPr/>
                    <a:lstStyle/>
                    <a:p>
                      <a:pPr>
                        <a:lnSpc>
                          <a:spcPct val="100000"/>
                        </a:lnSpc>
                      </a:pPr>
                      <a:endParaRPr sz="800">
                        <a:latin typeface="Times New Roman" panose="02020603050405020304"/>
                        <a:cs typeface="Times New Roman" panose="02020603050405020304"/>
                      </a:endParaRPr>
                    </a:p>
                  </a:txBody>
                  <a:tcPr marL="0" marR="0" marT="0" marB="0">
                    <a:lnT w="9525">
                      <a:solidFill>
                        <a:srgbClr val="5F82AA"/>
                      </a:solidFill>
                      <a:prstDash val="solid"/>
                    </a:lnT>
                  </a:tcPr>
                </a:tc>
                <a:tc>
                  <a:txBody>
                    <a:bodyPr/>
                    <a:lstStyle/>
                    <a:p>
                      <a:pPr>
                        <a:lnSpc>
                          <a:spcPct val="100000"/>
                        </a:lnSpc>
                      </a:pPr>
                      <a:endParaRPr sz="800">
                        <a:latin typeface="Times New Roman" panose="02020603050405020304"/>
                        <a:cs typeface="Times New Roman" panose="02020603050405020304"/>
                      </a:endParaRPr>
                    </a:p>
                  </a:txBody>
                  <a:tcPr marL="0" marR="0" marT="0" marB="0">
                    <a:lnT w="9525">
                      <a:solidFill>
                        <a:srgbClr val="5F82AA"/>
                      </a:solidFill>
                      <a:prstDash val="solid"/>
                    </a:lnT>
                  </a:tcPr>
                </a:tc>
                <a:tc>
                  <a:txBody>
                    <a:bodyPr/>
                    <a:lstStyle/>
                    <a:p>
                      <a:pPr>
                        <a:lnSpc>
                          <a:spcPct val="100000"/>
                        </a:lnSpc>
                      </a:pPr>
                      <a:endParaRPr sz="800">
                        <a:latin typeface="Times New Roman" panose="02020603050405020304"/>
                        <a:cs typeface="Times New Roman" panose="02020603050405020304"/>
                      </a:endParaRPr>
                    </a:p>
                  </a:txBody>
                  <a:tcPr marL="0" marR="0" marT="0" marB="0">
                    <a:lnT w="9525">
                      <a:solidFill>
                        <a:srgbClr val="5F82AA"/>
                      </a:solidFill>
                      <a:prstDash val="solid"/>
                    </a:lnT>
                  </a:tcPr>
                </a:tc>
              </a:tr>
            </a:tbl>
          </a:graphicData>
        </a:graphic>
      </p:graphicFrame>
      <p:sp>
        <p:nvSpPr>
          <p:cNvPr id="5" name="object 5"/>
          <p:cNvSpPr txBox="1"/>
          <p:nvPr/>
        </p:nvSpPr>
        <p:spPr>
          <a:xfrm>
            <a:off x="1999869" y="4220412"/>
            <a:ext cx="5037455" cy="1096010"/>
          </a:xfrm>
          <a:prstGeom prst="rect">
            <a:avLst/>
          </a:prstGeom>
        </p:spPr>
        <p:txBody>
          <a:bodyPr vert="horz" wrap="square" lIns="0" tIns="13970" rIns="0" bIns="0" rtlCol="0">
            <a:spAutoFit/>
          </a:bodyPr>
          <a:lstStyle/>
          <a:p>
            <a:pPr marL="12700" marR="5080" algn="just">
              <a:lnSpc>
                <a:spcPct val="117000"/>
              </a:lnSpc>
              <a:spcBef>
                <a:spcPts val="110"/>
              </a:spcBef>
            </a:pPr>
            <a:r>
              <a:rPr sz="1000" b="1" spc="-5" dirty="0">
                <a:latin typeface="楷体" panose="02010609060101010101" charset="-122"/>
                <a:cs typeface="楷体" panose="02010609060101010101" charset="-122"/>
              </a:rPr>
              <a:t>疫情与宏观经济扰动下，</a:t>
            </a:r>
            <a:r>
              <a:rPr sz="1000" b="1" dirty="0">
                <a:latin typeface="Arial" panose="020B0604020202020204"/>
                <a:cs typeface="Arial" panose="020B0604020202020204"/>
              </a:rPr>
              <a:t>2021 </a:t>
            </a:r>
            <a:r>
              <a:rPr sz="1000" b="1" dirty="0">
                <a:latin typeface="楷体" panose="02010609060101010101" charset="-122"/>
                <a:cs typeface="楷体" panose="02010609060101010101" charset="-122"/>
              </a:rPr>
              <a:t>年高端化势能不减。</a:t>
            </a:r>
            <a:r>
              <a:rPr sz="1000" dirty="0">
                <a:latin typeface="Arial" panose="020B0604020202020204"/>
                <a:cs typeface="Arial" panose="020B0604020202020204"/>
              </a:rPr>
              <a:t>2021 </a:t>
            </a:r>
            <a:r>
              <a:rPr sz="1000" spc="-30" dirty="0">
                <a:latin typeface="楷体" panose="02010609060101010101" charset="-122"/>
                <a:cs typeface="楷体" panose="02010609060101010101" charset="-122"/>
              </a:rPr>
              <a:t>年消费分层现象已在大众品板块</a:t>
            </a:r>
            <a:r>
              <a:rPr sz="1000" spc="-5" dirty="0">
                <a:latin typeface="楷体" panose="02010609060101010101" charset="-122"/>
                <a:cs typeface="楷体" panose="02010609060101010101" charset="-122"/>
              </a:rPr>
              <a:t>引起诸多讨论，高端化作为啤酒主要发展逻辑，是否会受到经济疲软的影响？从结果看，</a:t>
            </a:r>
            <a:r>
              <a:rPr sz="1000" spc="-50" dirty="0">
                <a:latin typeface="楷体" panose="02010609060101010101" charset="-122"/>
                <a:cs typeface="楷体" panose="02010609060101010101" charset="-122"/>
              </a:rPr>
              <a:t> </a:t>
            </a:r>
            <a:r>
              <a:rPr sz="1000" dirty="0">
                <a:latin typeface="Arial" panose="020B0604020202020204"/>
                <a:cs typeface="Arial" panose="020B0604020202020204"/>
              </a:rPr>
              <a:t>2021</a:t>
            </a:r>
            <a:r>
              <a:rPr sz="1000" spc="150" dirty="0">
                <a:latin typeface="Arial" panose="020B0604020202020204"/>
                <a:cs typeface="Arial" panose="020B0604020202020204"/>
              </a:rPr>
              <a:t>  </a:t>
            </a:r>
            <a:r>
              <a:rPr sz="1000" spc="25" dirty="0">
                <a:latin typeface="楷体" panose="02010609060101010101" charset="-122"/>
                <a:cs typeface="楷体" panose="02010609060101010101" charset="-122"/>
              </a:rPr>
              <a:t>年我国啤酒行业零售市场规模 </a:t>
            </a:r>
            <a:r>
              <a:rPr sz="1000" dirty="0">
                <a:latin typeface="Arial" panose="020B0604020202020204"/>
                <a:cs typeface="Arial" panose="020B0604020202020204"/>
              </a:rPr>
              <a:t>6870</a:t>
            </a:r>
            <a:r>
              <a:rPr sz="1000" spc="150" dirty="0">
                <a:latin typeface="Arial" panose="020B0604020202020204"/>
                <a:cs typeface="Arial" panose="020B0604020202020204"/>
              </a:rPr>
              <a:t>  </a:t>
            </a:r>
            <a:r>
              <a:rPr sz="1000" spc="10" dirty="0">
                <a:latin typeface="楷体" panose="02010609060101010101" charset="-122"/>
                <a:cs typeface="楷体" panose="02010609060101010101" charset="-122"/>
              </a:rPr>
              <a:t>亿元，同比</a:t>
            </a:r>
            <a:r>
              <a:rPr sz="1000" spc="-10" dirty="0">
                <a:latin typeface="Arial" panose="020B0604020202020204"/>
                <a:cs typeface="Arial" panose="020B0604020202020204"/>
              </a:rPr>
              <a:t>+11%</a:t>
            </a:r>
            <a:r>
              <a:rPr sz="1000" spc="5" dirty="0">
                <a:latin typeface="楷体" panose="02010609060101010101" charset="-122"/>
                <a:cs typeface="楷体" panose="02010609060101010101" charset="-122"/>
              </a:rPr>
              <a:t>，其中销量</a:t>
            </a:r>
            <a:r>
              <a:rPr sz="1000" spc="55" dirty="0">
                <a:latin typeface="Arial" panose="020B0604020202020204"/>
                <a:cs typeface="Arial" panose="020B0604020202020204"/>
              </a:rPr>
              <a:t>/</a:t>
            </a:r>
            <a:r>
              <a:rPr sz="1000" spc="-10" dirty="0">
                <a:latin typeface="楷体" panose="02010609060101010101" charset="-122"/>
                <a:cs typeface="楷体" panose="02010609060101010101" charset="-122"/>
              </a:rPr>
              <a:t>零售均价同比</a:t>
            </a:r>
            <a:endParaRPr sz="1000">
              <a:latin typeface="楷体" panose="02010609060101010101" charset="-122"/>
              <a:cs typeface="楷体" panose="02010609060101010101" charset="-122"/>
            </a:endParaRPr>
          </a:p>
          <a:p>
            <a:pPr marL="12700">
              <a:lnSpc>
                <a:spcPct val="100000"/>
              </a:lnSpc>
              <a:spcBef>
                <a:spcPts val="190"/>
              </a:spcBef>
            </a:pPr>
            <a:r>
              <a:rPr sz="1000" spc="-10" dirty="0">
                <a:latin typeface="Arial" panose="020B0604020202020204"/>
                <a:cs typeface="Arial" panose="020B0604020202020204"/>
              </a:rPr>
              <a:t>+5%/+6%</a:t>
            </a:r>
            <a:r>
              <a:rPr sz="1000" spc="-30" dirty="0">
                <a:latin typeface="楷体" panose="02010609060101010101" charset="-122"/>
                <a:cs typeface="楷体" panose="02010609060101010101" charset="-122"/>
              </a:rPr>
              <a:t>，零售均价增速恢复至疫情水平，结构升级趋势延续，华润啤酒与重庆啤酒的高</a:t>
            </a:r>
            <a:endParaRPr sz="1000">
              <a:latin typeface="楷体" panose="02010609060101010101" charset="-122"/>
              <a:cs typeface="楷体" panose="02010609060101010101" charset="-122"/>
            </a:endParaRPr>
          </a:p>
          <a:p>
            <a:pPr marL="12700" marR="6985">
              <a:lnSpc>
                <a:spcPct val="116000"/>
              </a:lnSpc>
              <a:spcBef>
                <a:spcPts val="25"/>
              </a:spcBef>
            </a:pPr>
            <a:r>
              <a:rPr sz="1000" spc="-15" dirty="0">
                <a:latin typeface="楷体" panose="02010609060101010101" charset="-122"/>
                <a:cs typeface="楷体" panose="02010609060101010101" charset="-122"/>
              </a:rPr>
              <a:t>端啤酒销量同比增长超 </a:t>
            </a:r>
            <a:r>
              <a:rPr sz="1000" spc="-10" dirty="0">
                <a:latin typeface="Arial" panose="020B0604020202020204"/>
                <a:cs typeface="Arial" panose="020B0604020202020204"/>
              </a:rPr>
              <a:t>25%</a:t>
            </a:r>
            <a:r>
              <a:rPr sz="1000" spc="-15" dirty="0">
                <a:latin typeface="楷体" panose="02010609060101010101" charset="-122"/>
                <a:cs typeface="楷体" panose="02010609060101010101" charset="-122"/>
              </a:rPr>
              <a:t>，华润</a:t>
            </a:r>
            <a:r>
              <a:rPr sz="1000" dirty="0">
                <a:latin typeface="Arial" panose="020B0604020202020204"/>
                <a:cs typeface="Arial" panose="020B0604020202020204"/>
              </a:rPr>
              <a:t>/</a:t>
            </a:r>
            <a:r>
              <a:rPr sz="1000" spc="-15" dirty="0">
                <a:latin typeface="楷体" panose="02010609060101010101" charset="-122"/>
                <a:cs typeface="楷体" panose="02010609060101010101" charset="-122"/>
              </a:rPr>
              <a:t>青岛</a:t>
            </a:r>
            <a:r>
              <a:rPr sz="1000" spc="-20" dirty="0">
                <a:latin typeface="Arial" panose="020B0604020202020204"/>
                <a:cs typeface="Arial" panose="020B0604020202020204"/>
              </a:rPr>
              <a:t>/</a:t>
            </a:r>
            <a:r>
              <a:rPr sz="1000" dirty="0">
                <a:latin typeface="楷体" panose="02010609060101010101" charset="-122"/>
                <a:cs typeface="楷体" panose="02010609060101010101" charset="-122"/>
              </a:rPr>
              <a:t>燕京</a:t>
            </a:r>
            <a:r>
              <a:rPr sz="1000" spc="-20" dirty="0">
                <a:latin typeface="Arial" panose="020B0604020202020204"/>
                <a:cs typeface="Arial" panose="020B0604020202020204"/>
              </a:rPr>
              <a:t>/</a:t>
            </a:r>
            <a:r>
              <a:rPr sz="1000" spc="-20" dirty="0">
                <a:latin typeface="楷体" panose="02010609060101010101" charset="-122"/>
                <a:cs typeface="楷体" panose="02010609060101010101" charset="-122"/>
              </a:rPr>
              <a:t>重庆啤酒吨价同比增长 </a:t>
            </a:r>
            <a:r>
              <a:rPr sz="1000" spc="-10" dirty="0">
                <a:latin typeface="Arial" panose="020B0604020202020204"/>
                <a:cs typeface="Arial" panose="020B0604020202020204"/>
              </a:rPr>
              <a:t>6%/7%/8%/4%</a:t>
            </a:r>
            <a:r>
              <a:rPr sz="1000" spc="-30" dirty="0">
                <a:latin typeface="楷体" panose="02010609060101010101" charset="-122"/>
                <a:cs typeface="楷体" panose="02010609060101010101" charset="-122"/>
              </a:rPr>
              <a:t>，高</a:t>
            </a:r>
            <a:r>
              <a:rPr sz="1000" spc="-20" dirty="0">
                <a:latin typeface="楷体" panose="02010609060101010101" charset="-122"/>
                <a:cs typeface="楷体" panose="02010609060101010101" charset="-122"/>
              </a:rPr>
              <a:t>端化表现亮眼。</a:t>
            </a:r>
            <a:endParaRPr sz="1000">
              <a:latin typeface="楷体" panose="02010609060101010101" charset="-122"/>
              <a:cs typeface="楷体" panose="02010609060101010101" charset="-122"/>
            </a:endParaRPr>
          </a:p>
        </p:txBody>
      </p:sp>
      <p:sp>
        <p:nvSpPr>
          <p:cNvPr id="6" name="object 6"/>
          <p:cNvSpPr txBox="1"/>
          <p:nvPr/>
        </p:nvSpPr>
        <p:spPr>
          <a:xfrm>
            <a:off x="3868928" y="5499607"/>
            <a:ext cx="2811145" cy="146685"/>
          </a:xfrm>
          <a:prstGeom prst="rect">
            <a:avLst/>
          </a:prstGeom>
        </p:spPr>
        <p:txBody>
          <a:bodyPr vert="horz" wrap="square" lIns="0" tIns="11430" rIns="0" bIns="0" rtlCol="0">
            <a:spAutoFit/>
          </a:bodyPr>
          <a:lstStyle/>
          <a:p>
            <a:pPr marL="12700">
              <a:lnSpc>
                <a:spcPct val="100000"/>
              </a:lnSpc>
              <a:spcBef>
                <a:spcPts val="90"/>
              </a:spcBef>
            </a:pPr>
            <a:r>
              <a:rPr sz="800" b="1" dirty="0">
                <a:latin typeface="楷体" panose="02010609060101010101" charset="-122"/>
                <a:cs typeface="楷体" panose="02010609060101010101" charset="-122"/>
              </a:rPr>
              <a:t>图</a:t>
            </a:r>
            <a:r>
              <a:rPr sz="800" b="1" dirty="0">
                <a:latin typeface="楷体" panose="02010609060101010101" charset="-122"/>
                <a:cs typeface="楷体" panose="02010609060101010101" charset="-122"/>
              </a:rPr>
              <a:t>表</a:t>
            </a:r>
            <a:r>
              <a:rPr sz="800" b="1" dirty="0">
                <a:latin typeface="Arial" panose="020B0604020202020204"/>
                <a:cs typeface="Arial" panose="020B0604020202020204"/>
              </a:rPr>
              <a:t>31</a:t>
            </a:r>
            <a:r>
              <a:rPr sz="800" b="1" spc="-25" dirty="0">
                <a:latin typeface="楷体" panose="02010609060101010101" charset="-122"/>
                <a:cs typeface="楷体" panose="02010609060101010101" charset="-122"/>
              </a:rPr>
              <a:t>： 主要啤酒厂商 </a:t>
            </a:r>
            <a:r>
              <a:rPr sz="800" b="1" spc="-20" dirty="0">
                <a:latin typeface="Arial" panose="020B0604020202020204"/>
                <a:cs typeface="Arial" panose="020B0604020202020204"/>
              </a:rPr>
              <a:t>2021</a:t>
            </a:r>
            <a:r>
              <a:rPr sz="800" b="1" spc="-25" dirty="0">
                <a:latin typeface="Arial" panose="020B0604020202020204"/>
                <a:cs typeface="Arial" panose="020B0604020202020204"/>
              </a:rPr>
              <a:t> </a:t>
            </a:r>
            <a:r>
              <a:rPr sz="800" b="1" dirty="0">
                <a:latin typeface="楷体" panose="02010609060101010101" charset="-122"/>
                <a:cs typeface="楷体" panose="02010609060101010101" charset="-122"/>
              </a:rPr>
              <a:t>年</a:t>
            </a:r>
            <a:r>
              <a:rPr sz="800" b="1" dirty="0">
                <a:latin typeface="楷体" panose="02010609060101010101" charset="-122"/>
                <a:cs typeface="楷体" panose="02010609060101010101" charset="-122"/>
              </a:rPr>
              <a:t>高</a:t>
            </a:r>
            <a:r>
              <a:rPr sz="800" b="1" spc="-25" dirty="0">
                <a:latin typeface="楷体" panose="02010609060101010101" charset="-122"/>
                <a:cs typeface="楷体" panose="02010609060101010101" charset="-122"/>
              </a:rPr>
              <a:t>档产品销量占比呈提升</a:t>
            </a:r>
            <a:r>
              <a:rPr sz="800" b="1" spc="-25" dirty="0">
                <a:latin typeface="楷体" panose="02010609060101010101" charset="-122"/>
                <a:cs typeface="楷体" panose="02010609060101010101" charset="-122"/>
              </a:rPr>
              <a:t>态</a:t>
            </a:r>
            <a:r>
              <a:rPr sz="800" b="1" spc="-50" dirty="0">
                <a:latin typeface="楷体" panose="02010609060101010101" charset="-122"/>
                <a:cs typeface="楷体" panose="02010609060101010101" charset="-122"/>
              </a:rPr>
              <a:t>势</a:t>
            </a:r>
            <a:endParaRPr sz="800">
              <a:latin typeface="楷体" panose="02010609060101010101" charset="-122"/>
              <a:cs typeface="楷体" panose="02010609060101010101" charset="-122"/>
            </a:endParaRPr>
          </a:p>
        </p:txBody>
      </p:sp>
      <p:pic>
        <p:nvPicPr>
          <p:cNvPr id="7" name="object 7"/>
          <p:cNvPicPr/>
          <p:nvPr/>
        </p:nvPicPr>
        <p:blipFill>
          <a:blip r:embed="rId1" cstate="print"/>
          <a:stretch>
            <a:fillRect/>
          </a:stretch>
        </p:blipFill>
        <p:spPr>
          <a:xfrm>
            <a:off x="555040" y="5643372"/>
            <a:ext cx="3146805" cy="6095"/>
          </a:xfrm>
          <a:prstGeom prst="rect">
            <a:avLst/>
          </a:prstGeom>
        </p:spPr>
      </p:pic>
      <p:pic>
        <p:nvPicPr>
          <p:cNvPr id="8" name="object 8"/>
          <p:cNvPicPr/>
          <p:nvPr/>
        </p:nvPicPr>
        <p:blipFill>
          <a:blip r:embed="rId2" cstate="print"/>
          <a:stretch>
            <a:fillRect/>
          </a:stretch>
        </p:blipFill>
        <p:spPr>
          <a:xfrm>
            <a:off x="3881628" y="5643372"/>
            <a:ext cx="3146805" cy="6095"/>
          </a:xfrm>
          <a:prstGeom prst="rect">
            <a:avLst/>
          </a:prstGeom>
        </p:spPr>
      </p:pic>
      <p:sp>
        <p:nvSpPr>
          <p:cNvPr id="9" name="object 9"/>
          <p:cNvSpPr txBox="1"/>
          <p:nvPr/>
        </p:nvSpPr>
        <p:spPr>
          <a:xfrm>
            <a:off x="542340" y="7835010"/>
            <a:ext cx="1397635" cy="132080"/>
          </a:xfrm>
          <a:prstGeom prst="rect">
            <a:avLst/>
          </a:prstGeom>
        </p:spPr>
        <p:txBody>
          <a:bodyPr vert="horz" wrap="square" lIns="0" tIns="12065" rIns="0" bIns="0" rtlCol="0">
            <a:spAutoFit/>
          </a:bodyPr>
          <a:lstStyle/>
          <a:p>
            <a:pPr marL="12700">
              <a:lnSpc>
                <a:spcPct val="100000"/>
              </a:lnSpc>
              <a:spcBef>
                <a:spcPts val="95"/>
              </a:spcBef>
            </a:pPr>
            <a:r>
              <a:rPr sz="700" spc="-10" dirty="0">
                <a:solidFill>
                  <a:srgbClr val="7E7E7E"/>
                </a:solidFill>
                <a:latin typeface="楷体" panose="02010609060101010101" charset="-122"/>
                <a:cs typeface="楷体" panose="02010609060101010101" charset="-122"/>
              </a:rPr>
              <a:t>资</a:t>
            </a:r>
            <a:r>
              <a:rPr sz="700" spc="-10" dirty="0">
                <a:solidFill>
                  <a:srgbClr val="7E7E7E"/>
                </a:solidFill>
                <a:latin typeface="楷体" panose="02010609060101010101" charset="-122"/>
                <a:cs typeface="楷体" panose="02010609060101010101" charset="-122"/>
              </a:rPr>
              <a:t>料</a:t>
            </a:r>
            <a:r>
              <a:rPr sz="700" spc="-10" dirty="0">
                <a:solidFill>
                  <a:srgbClr val="7E7E7E"/>
                </a:solidFill>
                <a:latin typeface="楷体" panose="02010609060101010101" charset="-122"/>
                <a:cs typeface="楷体" panose="02010609060101010101" charset="-122"/>
              </a:rPr>
              <a:t>来源：</a:t>
            </a:r>
            <a:r>
              <a:rPr sz="700" spc="-10" dirty="0">
                <a:solidFill>
                  <a:srgbClr val="7E7E7E"/>
                </a:solidFill>
                <a:latin typeface="Arial" panose="020B0604020202020204"/>
                <a:cs typeface="Arial" panose="020B0604020202020204"/>
              </a:rPr>
              <a:t>Euromonitor</a:t>
            </a:r>
            <a:r>
              <a:rPr sz="700" spc="-10" dirty="0">
                <a:solidFill>
                  <a:srgbClr val="7E7E7E"/>
                </a:solidFill>
                <a:latin typeface="楷体" panose="02010609060101010101" charset="-122"/>
                <a:cs typeface="楷体" panose="02010609060101010101" charset="-122"/>
              </a:rPr>
              <a:t>，</a:t>
            </a:r>
            <a:r>
              <a:rPr sz="700" spc="-10" dirty="0">
                <a:solidFill>
                  <a:srgbClr val="7E7E7E"/>
                </a:solidFill>
                <a:latin typeface="楷体" panose="02010609060101010101" charset="-122"/>
                <a:cs typeface="楷体" panose="02010609060101010101" charset="-122"/>
              </a:rPr>
              <a:t>华</a:t>
            </a:r>
            <a:r>
              <a:rPr sz="700" spc="-10" dirty="0">
                <a:solidFill>
                  <a:srgbClr val="7E7E7E"/>
                </a:solidFill>
                <a:latin typeface="楷体" panose="02010609060101010101" charset="-122"/>
                <a:cs typeface="楷体" panose="02010609060101010101" charset="-122"/>
              </a:rPr>
              <a:t>泰</a:t>
            </a:r>
            <a:r>
              <a:rPr sz="700" spc="-10" dirty="0">
                <a:solidFill>
                  <a:srgbClr val="7E7E7E"/>
                </a:solidFill>
                <a:latin typeface="楷体" panose="02010609060101010101" charset="-122"/>
                <a:cs typeface="楷体" panose="02010609060101010101" charset="-122"/>
              </a:rPr>
              <a:t>研</a:t>
            </a:r>
            <a:r>
              <a:rPr sz="700" spc="-50" dirty="0">
                <a:solidFill>
                  <a:srgbClr val="7E7E7E"/>
                </a:solidFill>
                <a:latin typeface="楷体" panose="02010609060101010101" charset="-122"/>
                <a:cs typeface="楷体" panose="02010609060101010101" charset="-122"/>
              </a:rPr>
              <a:t>究</a:t>
            </a:r>
            <a:endParaRPr sz="700">
              <a:latin typeface="楷体" panose="02010609060101010101" charset="-122"/>
              <a:cs typeface="楷体" panose="02010609060101010101" charset="-122"/>
            </a:endParaRPr>
          </a:p>
        </p:txBody>
      </p:sp>
      <p:pic>
        <p:nvPicPr>
          <p:cNvPr id="10" name="object 10"/>
          <p:cNvPicPr/>
          <p:nvPr/>
        </p:nvPicPr>
        <p:blipFill>
          <a:blip r:embed="rId1" cstate="print"/>
          <a:stretch>
            <a:fillRect/>
          </a:stretch>
        </p:blipFill>
        <p:spPr>
          <a:xfrm>
            <a:off x="555040" y="7829422"/>
            <a:ext cx="3146805" cy="6096"/>
          </a:xfrm>
          <a:prstGeom prst="rect">
            <a:avLst/>
          </a:prstGeom>
        </p:spPr>
      </p:pic>
      <p:pic>
        <p:nvPicPr>
          <p:cNvPr id="11" name="object 11"/>
          <p:cNvPicPr/>
          <p:nvPr/>
        </p:nvPicPr>
        <p:blipFill>
          <a:blip r:embed="rId2" cstate="print"/>
          <a:stretch>
            <a:fillRect/>
          </a:stretch>
        </p:blipFill>
        <p:spPr>
          <a:xfrm>
            <a:off x="3881628" y="7829422"/>
            <a:ext cx="3146805" cy="6096"/>
          </a:xfrm>
          <a:prstGeom prst="rect">
            <a:avLst/>
          </a:prstGeom>
        </p:spPr>
      </p:pic>
      <p:sp>
        <p:nvSpPr>
          <p:cNvPr id="12" name="object 12"/>
          <p:cNvSpPr txBox="1"/>
          <p:nvPr/>
        </p:nvSpPr>
        <p:spPr>
          <a:xfrm>
            <a:off x="1999869" y="8372932"/>
            <a:ext cx="5100320" cy="1446530"/>
          </a:xfrm>
          <a:prstGeom prst="rect">
            <a:avLst/>
          </a:prstGeom>
        </p:spPr>
        <p:txBody>
          <a:bodyPr vert="horz" wrap="square" lIns="0" tIns="11430" rIns="0" bIns="0" rtlCol="0">
            <a:spAutoFit/>
          </a:bodyPr>
          <a:lstStyle/>
          <a:p>
            <a:pPr marL="12700" marR="5080">
              <a:lnSpc>
                <a:spcPct val="117000"/>
              </a:lnSpc>
              <a:spcBef>
                <a:spcPts val="90"/>
              </a:spcBef>
            </a:pPr>
            <a:r>
              <a:rPr sz="1000" b="1" spc="-30" dirty="0">
                <a:latin typeface="楷体" panose="02010609060101010101" charset="-122"/>
                <a:cs typeface="楷体" panose="02010609060101010101" charset="-122"/>
              </a:rPr>
              <a:t>复盘疫后美国啤酒市场：升级持续，现饮场景修复，精酿表现亮眼。</a:t>
            </a:r>
            <a:r>
              <a:rPr sz="1000" spc="-10" dirty="0">
                <a:latin typeface="Arial" panose="020B0604020202020204"/>
                <a:cs typeface="Arial" panose="020B0604020202020204"/>
              </a:rPr>
              <a:t>2021</a:t>
            </a:r>
            <a:r>
              <a:rPr sz="1000" spc="-40" dirty="0">
                <a:latin typeface="Arial" panose="020B0604020202020204"/>
                <a:cs typeface="Arial" panose="020B0604020202020204"/>
              </a:rPr>
              <a:t> </a:t>
            </a:r>
            <a:r>
              <a:rPr sz="1000" spc="-15" dirty="0">
                <a:latin typeface="楷体" panose="02010609060101010101" charset="-122"/>
                <a:cs typeface="楷体" panose="02010609060101010101" charset="-122"/>
              </a:rPr>
              <a:t>年美国联邦政府</a:t>
            </a:r>
            <a:r>
              <a:rPr sz="1000" spc="-30" dirty="0">
                <a:latin typeface="楷体" panose="02010609060101010101" charset="-122"/>
                <a:cs typeface="楷体" panose="02010609060101010101" charset="-122"/>
              </a:rPr>
              <a:t>及各州陆续放松或取消抗疫措施，</a:t>
            </a:r>
            <a:r>
              <a:rPr sz="1000" spc="-30" dirty="0">
                <a:latin typeface="Arial" panose="020B0604020202020204"/>
                <a:cs typeface="Arial" panose="020B0604020202020204"/>
              </a:rPr>
              <a:t>3</a:t>
            </a:r>
            <a:r>
              <a:rPr sz="1000" spc="-50" dirty="0">
                <a:latin typeface="Arial" panose="020B0604020202020204"/>
                <a:cs typeface="Arial" panose="020B0604020202020204"/>
              </a:rPr>
              <a:t> </a:t>
            </a:r>
            <a:r>
              <a:rPr sz="1000" spc="-65" dirty="0">
                <a:latin typeface="楷体" panose="02010609060101010101" charset="-122"/>
                <a:cs typeface="楷体" panose="02010609060101010101" charset="-122"/>
              </a:rPr>
              <a:t>月发布 </a:t>
            </a:r>
            <a:r>
              <a:rPr sz="1000" dirty="0">
                <a:latin typeface="Arial" panose="020B0604020202020204"/>
                <a:cs typeface="Arial" panose="020B0604020202020204"/>
              </a:rPr>
              <a:t>1.9</a:t>
            </a:r>
            <a:r>
              <a:rPr sz="1000" spc="-50" dirty="0">
                <a:latin typeface="Arial" panose="020B0604020202020204"/>
                <a:cs typeface="Arial" panose="020B0604020202020204"/>
              </a:rPr>
              <a:t> </a:t>
            </a:r>
            <a:r>
              <a:rPr sz="1000" spc="-40" dirty="0">
                <a:latin typeface="楷体" panose="02010609060101010101" charset="-122"/>
                <a:cs typeface="楷体" panose="02010609060101010101" charset="-122"/>
              </a:rPr>
              <a:t>万亿美元经济刺激法案，其中包含规模约 </a:t>
            </a:r>
            <a:r>
              <a:rPr sz="1000" spc="-50" dirty="0">
                <a:latin typeface="Arial" panose="020B0604020202020204"/>
                <a:cs typeface="Arial" panose="020B0604020202020204"/>
              </a:rPr>
              <a:t>1</a:t>
            </a:r>
            <a:r>
              <a:rPr sz="1000" spc="-45" dirty="0">
                <a:latin typeface="楷体" panose="02010609060101010101" charset="-122"/>
                <a:cs typeface="楷体" panose="02010609060101010101" charset="-122"/>
              </a:rPr>
              <a:t>万亿美元的针对美国个人和家庭的直接补贴</a:t>
            </a:r>
            <a:r>
              <a:rPr sz="1000" dirty="0">
                <a:latin typeface="楷体" panose="02010609060101010101" charset="-122"/>
                <a:cs typeface="楷体" panose="02010609060101010101" charset="-122"/>
              </a:rPr>
              <a:t>（</a:t>
            </a:r>
            <a:r>
              <a:rPr sz="1000" spc="-20" dirty="0">
                <a:latin typeface="楷体" panose="02010609060101010101" charset="-122"/>
                <a:cs typeface="楷体" panose="02010609060101010101" charset="-122"/>
              </a:rPr>
              <a:t>包括补助金及失业保险</a:t>
            </a:r>
            <a:r>
              <a:rPr sz="1000" spc="-409" dirty="0">
                <a:latin typeface="楷体" panose="02010609060101010101" charset="-122"/>
                <a:cs typeface="楷体" panose="02010609060101010101" charset="-122"/>
              </a:rPr>
              <a:t>）</a:t>
            </a:r>
            <a:r>
              <a:rPr sz="1000" spc="-60" dirty="0">
                <a:latin typeface="楷体" panose="02010609060101010101" charset="-122"/>
                <a:cs typeface="楷体" panose="02010609060101010101" charset="-122"/>
              </a:rPr>
              <a:t>，促进消费持续恢复，</a:t>
            </a:r>
            <a:r>
              <a:rPr sz="1000" spc="-45" dirty="0">
                <a:latin typeface="楷体" panose="02010609060101010101" charset="-122"/>
                <a:cs typeface="楷体" panose="02010609060101010101" charset="-122"/>
              </a:rPr>
              <a:t>政策加持下 </a:t>
            </a:r>
            <a:r>
              <a:rPr sz="1000" spc="-10" dirty="0">
                <a:latin typeface="Arial" panose="020B0604020202020204"/>
                <a:cs typeface="Arial" panose="020B0604020202020204"/>
              </a:rPr>
              <a:t>2021</a:t>
            </a:r>
            <a:r>
              <a:rPr sz="1000" spc="-45" dirty="0">
                <a:latin typeface="Arial" panose="020B0604020202020204"/>
                <a:cs typeface="Arial" panose="020B0604020202020204"/>
              </a:rPr>
              <a:t> </a:t>
            </a:r>
            <a:r>
              <a:rPr sz="1000" spc="-40" dirty="0">
                <a:latin typeface="楷体" panose="02010609060101010101" charset="-122"/>
                <a:cs typeface="楷体" panose="02010609060101010101" charset="-122"/>
              </a:rPr>
              <a:t>年美国啤酒零售均价录得 </a:t>
            </a:r>
            <a:r>
              <a:rPr sz="1000" spc="-10" dirty="0">
                <a:latin typeface="Arial" panose="020B0604020202020204"/>
                <a:cs typeface="Arial" panose="020B0604020202020204"/>
              </a:rPr>
              <a:t>14%</a:t>
            </a:r>
            <a:r>
              <a:rPr sz="1000" spc="-60" dirty="0">
                <a:latin typeface="楷体" panose="02010609060101010101" charset="-122"/>
                <a:cs typeface="楷体" panose="02010609060101010101" charset="-122"/>
              </a:rPr>
              <a:t>的高增，精酿啤酒销量亦重回增长通道</a:t>
            </a:r>
            <a:r>
              <a:rPr sz="1000" dirty="0">
                <a:latin typeface="楷体" panose="02010609060101010101" charset="-122"/>
                <a:cs typeface="楷体" panose="02010609060101010101" charset="-122"/>
              </a:rPr>
              <a:t>（</a:t>
            </a:r>
            <a:r>
              <a:rPr sz="1000" spc="-50" dirty="0">
                <a:latin typeface="楷体" panose="02010609060101010101" charset="-122"/>
                <a:cs typeface="楷体" panose="02010609060101010101" charset="-122"/>
              </a:rPr>
              <a:t>同</a:t>
            </a:r>
            <a:r>
              <a:rPr sz="1000" dirty="0">
                <a:latin typeface="楷体" panose="02010609060101010101" charset="-122"/>
                <a:cs typeface="楷体" panose="02010609060101010101" charset="-122"/>
              </a:rPr>
              <a:t>比</a:t>
            </a:r>
            <a:r>
              <a:rPr sz="1000" spc="10" dirty="0">
                <a:latin typeface="Arial" panose="020B0604020202020204"/>
                <a:cs typeface="Arial" panose="020B0604020202020204"/>
              </a:rPr>
              <a:t>+</a:t>
            </a:r>
            <a:r>
              <a:rPr sz="1000" spc="-10" dirty="0">
                <a:latin typeface="Arial" panose="020B0604020202020204"/>
                <a:cs typeface="Arial" panose="020B0604020202020204"/>
              </a:rPr>
              <a:t>8%</a:t>
            </a:r>
            <a:r>
              <a:rPr sz="1000" spc="-530" dirty="0">
                <a:latin typeface="楷体" panose="02010609060101010101" charset="-122"/>
                <a:cs typeface="楷体" panose="02010609060101010101" charset="-122"/>
              </a:rPr>
              <a:t>）</a:t>
            </a:r>
            <a:r>
              <a:rPr sz="1000" spc="-95" dirty="0">
                <a:latin typeface="楷体" panose="02010609060101010101" charset="-122"/>
                <a:cs typeface="楷体" panose="02010609060101010101" charset="-122"/>
              </a:rPr>
              <a:t>。据 </a:t>
            </a:r>
            <a:r>
              <a:rPr sz="1000" spc="-10" dirty="0">
                <a:latin typeface="Arial" panose="020B0604020202020204"/>
                <a:cs typeface="Arial" panose="020B0604020202020204"/>
              </a:rPr>
              <a:t>Brewers</a:t>
            </a:r>
            <a:r>
              <a:rPr sz="1000" spc="-35" dirty="0">
                <a:latin typeface="Arial" panose="020B0604020202020204"/>
                <a:cs typeface="Arial" panose="020B0604020202020204"/>
              </a:rPr>
              <a:t> </a:t>
            </a:r>
            <a:r>
              <a:rPr sz="1000" spc="-10" dirty="0">
                <a:latin typeface="Arial" panose="020B0604020202020204"/>
                <a:cs typeface="Arial" panose="020B0604020202020204"/>
              </a:rPr>
              <a:t>Association</a:t>
            </a:r>
            <a:r>
              <a:rPr sz="1000" spc="-10" dirty="0">
                <a:latin typeface="楷体" panose="02010609060101010101" charset="-122"/>
                <a:cs typeface="楷体" panose="02010609060101010101" charset="-122"/>
              </a:rPr>
              <a:t>，</a:t>
            </a:r>
            <a:r>
              <a:rPr sz="1000" spc="-10" dirty="0">
                <a:latin typeface="Arial" panose="020B0604020202020204"/>
                <a:cs typeface="Arial" panose="020B0604020202020204"/>
              </a:rPr>
              <a:t>21</a:t>
            </a:r>
            <a:r>
              <a:rPr sz="1000" spc="-25" dirty="0">
                <a:latin typeface="Arial" panose="020B0604020202020204"/>
                <a:cs typeface="Arial" panose="020B0604020202020204"/>
              </a:rPr>
              <a:t> </a:t>
            </a:r>
            <a:r>
              <a:rPr sz="1000" spc="-35" dirty="0">
                <a:latin typeface="楷体" panose="02010609060101010101" charset="-122"/>
                <a:cs typeface="楷体" panose="02010609060101010101" charset="-122"/>
              </a:rPr>
              <a:t>年美国啤酒消费结构升级加速，主因：</a:t>
            </a:r>
            <a:r>
              <a:rPr sz="1000" spc="-50" dirty="0">
                <a:latin typeface="Arial" panose="020B0604020202020204"/>
                <a:cs typeface="Arial" panose="020B0604020202020204"/>
              </a:rPr>
              <a:t>1</a:t>
            </a:r>
            <a:r>
              <a:rPr sz="1000" spc="-50" dirty="0">
                <a:latin typeface="楷体" panose="02010609060101010101" charset="-122"/>
                <a:cs typeface="楷体" panose="02010609060101010101" charset="-122"/>
              </a:rPr>
              <a:t>）</a:t>
            </a:r>
            <a:r>
              <a:rPr sz="1000" spc="-20" dirty="0">
                <a:latin typeface="楷体" panose="02010609060101010101" charset="-122"/>
                <a:cs typeface="楷体" panose="02010609060101010101" charset="-122"/>
              </a:rPr>
              <a:t>富人阶级</a:t>
            </a:r>
            <a:r>
              <a:rPr sz="1000" spc="-30" dirty="0">
                <a:latin typeface="楷体" panose="02010609060101010101" charset="-122"/>
                <a:cs typeface="楷体" panose="02010609060101010101" charset="-122"/>
              </a:rPr>
              <a:t>消费坚挺形成高端消费基础，促消费政策下大众消费力持续提升；</a:t>
            </a:r>
            <a:r>
              <a:rPr sz="1000" spc="-40" dirty="0">
                <a:latin typeface="Arial" panose="020B0604020202020204"/>
                <a:cs typeface="Arial" panose="020B0604020202020204"/>
              </a:rPr>
              <a:t>2</a:t>
            </a:r>
            <a:r>
              <a:rPr sz="1000" spc="-40" dirty="0">
                <a:latin typeface="楷体" panose="02010609060101010101" charset="-122"/>
                <a:cs typeface="楷体" panose="02010609060101010101" charset="-122"/>
              </a:rPr>
              <a:t>）</a:t>
            </a:r>
            <a:r>
              <a:rPr sz="1000" spc="-25" dirty="0">
                <a:latin typeface="楷体" panose="02010609060101010101" charset="-122"/>
                <a:cs typeface="楷体" panose="02010609060101010101" charset="-122"/>
              </a:rPr>
              <a:t>管控放松后餐饮消费</a:t>
            </a:r>
            <a:r>
              <a:rPr sz="1000" spc="-30" dirty="0">
                <a:latin typeface="楷体" panose="02010609060101010101" charset="-122"/>
                <a:cs typeface="楷体" panose="02010609060101010101" charset="-122"/>
              </a:rPr>
              <a:t>回流，带动高档啤酒消费增加；</a:t>
            </a:r>
            <a:r>
              <a:rPr sz="1000" spc="-35" dirty="0">
                <a:latin typeface="Arial" panose="020B0604020202020204"/>
                <a:cs typeface="Arial" panose="020B0604020202020204"/>
              </a:rPr>
              <a:t>3</a:t>
            </a:r>
            <a:r>
              <a:rPr sz="1000" spc="-35" dirty="0">
                <a:latin typeface="楷体" panose="02010609060101010101" charset="-122"/>
                <a:cs typeface="楷体" panose="02010609060101010101" charset="-122"/>
              </a:rPr>
              <a:t>）疫后居民健康化意识提升，硬苏打水等健康化酒饮消费</a:t>
            </a:r>
            <a:r>
              <a:rPr sz="1000" spc="-30" dirty="0">
                <a:latin typeface="楷体" panose="02010609060101010101" charset="-122"/>
                <a:cs typeface="楷体" panose="02010609060101010101" charset="-122"/>
              </a:rPr>
              <a:t>增加，啤酒品类内部亦出现健康化、品质化趋势。</a:t>
            </a:r>
            <a:endParaRPr sz="1000">
              <a:latin typeface="楷体" panose="02010609060101010101" charset="-122"/>
              <a:cs typeface="楷体" panose="02010609060101010101" charset="-122"/>
            </a:endParaRPr>
          </a:p>
        </p:txBody>
      </p:sp>
      <p:pic>
        <p:nvPicPr>
          <p:cNvPr id="13" name="object 13"/>
          <p:cNvPicPr/>
          <p:nvPr/>
        </p:nvPicPr>
        <p:blipFill>
          <a:blip r:embed="rId3" cstate="print"/>
          <a:stretch>
            <a:fillRect/>
          </a:stretch>
        </p:blipFill>
        <p:spPr>
          <a:xfrm>
            <a:off x="831596" y="5895085"/>
            <a:ext cx="2750946" cy="1645158"/>
          </a:xfrm>
          <a:prstGeom prst="rect">
            <a:avLst/>
          </a:prstGeom>
        </p:spPr>
      </p:pic>
      <p:sp>
        <p:nvSpPr>
          <p:cNvPr id="14" name="object 14"/>
          <p:cNvSpPr txBox="1"/>
          <p:nvPr/>
        </p:nvSpPr>
        <p:spPr>
          <a:xfrm>
            <a:off x="561848" y="7464932"/>
            <a:ext cx="232410" cy="132080"/>
          </a:xfrm>
          <a:prstGeom prst="rect">
            <a:avLst/>
          </a:prstGeom>
        </p:spPr>
        <p:txBody>
          <a:bodyPr vert="horz" wrap="square" lIns="0" tIns="12065" rIns="0" bIns="0" rtlCol="0">
            <a:spAutoFit/>
          </a:bodyPr>
          <a:lstStyle/>
          <a:p>
            <a:pPr marL="12700">
              <a:lnSpc>
                <a:spcPct val="100000"/>
              </a:lnSpc>
              <a:spcBef>
                <a:spcPts val="95"/>
              </a:spcBef>
            </a:pPr>
            <a:r>
              <a:rPr sz="700" dirty="0">
                <a:latin typeface="Arial" panose="020B0604020202020204"/>
                <a:cs typeface="Arial" panose="020B0604020202020204"/>
              </a:rPr>
              <a:t>-</a:t>
            </a:r>
            <a:r>
              <a:rPr sz="700" spc="-25" dirty="0">
                <a:latin typeface="Arial" panose="020B0604020202020204"/>
                <a:cs typeface="Arial" panose="020B0604020202020204"/>
              </a:rPr>
              <a:t>10%</a:t>
            </a:r>
            <a:endParaRPr sz="700">
              <a:latin typeface="Arial" panose="020B0604020202020204"/>
              <a:cs typeface="Arial" panose="020B0604020202020204"/>
            </a:endParaRPr>
          </a:p>
        </p:txBody>
      </p:sp>
      <p:sp>
        <p:nvSpPr>
          <p:cNvPr id="15" name="object 15"/>
          <p:cNvSpPr txBox="1"/>
          <p:nvPr/>
        </p:nvSpPr>
        <p:spPr>
          <a:xfrm>
            <a:off x="611225" y="7137272"/>
            <a:ext cx="184150" cy="132080"/>
          </a:xfrm>
          <a:prstGeom prst="rect">
            <a:avLst/>
          </a:prstGeom>
        </p:spPr>
        <p:txBody>
          <a:bodyPr vert="horz" wrap="square" lIns="0" tIns="12065" rIns="0" bIns="0" rtlCol="0">
            <a:spAutoFit/>
          </a:bodyPr>
          <a:lstStyle/>
          <a:p>
            <a:pPr marL="12700">
              <a:lnSpc>
                <a:spcPct val="100000"/>
              </a:lnSpc>
              <a:spcBef>
                <a:spcPts val="95"/>
              </a:spcBef>
            </a:pPr>
            <a:r>
              <a:rPr sz="700" dirty="0">
                <a:latin typeface="Arial" panose="020B0604020202020204"/>
                <a:cs typeface="Arial" panose="020B0604020202020204"/>
              </a:rPr>
              <a:t>-</a:t>
            </a:r>
            <a:r>
              <a:rPr sz="700" spc="-25" dirty="0">
                <a:latin typeface="Arial" panose="020B0604020202020204"/>
                <a:cs typeface="Arial" panose="020B0604020202020204"/>
              </a:rPr>
              <a:t>5%</a:t>
            </a:r>
            <a:endParaRPr sz="700">
              <a:latin typeface="Arial" panose="020B0604020202020204"/>
              <a:cs typeface="Arial" panose="020B0604020202020204"/>
            </a:endParaRPr>
          </a:p>
        </p:txBody>
      </p:sp>
      <p:sp>
        <p:nvSpPr>
          <p:cNvPr id="16" name="object 16"/>
          <p:cNvSpPr txBox="1"/>
          <p:nvPr/>
        </p:nvSpPr>
        <p:spPr>
          <a:xfrm>
            <a:off x="641095" y="6809358"/>
            <a:ext cx="152400" cy="132080"/>
          </a:xfrm>
          <a:prstGeom prst="rect">
            <a:avLst/>
          </a:prstGeom>
        </p:spPr>
        <p:txBody>
          <a:bodyPr vert="horz" wrap="square" lIns="0" tIns="12065" rIns="0" bIns="0" rtlCol="0">
            <a:spAutoFit/>
          </a:bodyPr>
          <a:lstStyle/>
          <a:p>
            <a:pPr marL="12700">
              <a:lnSpc>
                <a:spcPct val="100000"/>
              </a:lnSpc>
              <a:spcBef>
                <a:spcPts val="95"/>
              </a:spcBef>
            </a:pPr>
            <a:r>
              <a:rPr sz="700" spc="-25" dirty="0">
                <a:latin typeface="Arial" panose="020B0604020202020204"/>
                <a:cs typeface="Arial" panose="020B0604020202020204"/>
              </a:rPr>
              <a:t>0%</a:t>
            </a:r>
            <a:endParaRPr sz="700">
              <a:latin typeface="Arial" panose="020B0604020202020204"/>
              <a:cs typeface="Arial" panose="020B0604020202020204"/>
            </a:endParaRPr>
          </a:p>
        </p:txBody>
      </p:sp>
      <p:sp>
        <p:nvSpPr>
          <p:cNvPr id="17" name="object 17"/>
          <p:cNvSpPr txBox="1"/>
          <p:nvPr/>
        </p:nvSpPr>
        <p:spPr>
          <a:xfrm>
            <a:off x="641095" y="6481317"/>
            <a:ext cx="152400" cy="132080"/>
          </a:xfrm>
          <a:prstGeom prst="rect">
            <a:avLst/>
          </a:prstGeom>
        </p:spPr>
        <p:txBody>
          <a:bodyPr vert="horz" wrap="square" lIns="0" tIns="12065" rIns="0" bIns="0" rtlCol="0">
            <a:spAutoFit/>
          </a:bodyPr>
          <a:lstStyle/>
          <a:p>
            <a:pPr marL="12700">
              <a:lnSpc>
                <a:spcPct val="100000"/>
              </a:lnSpc>
              <a:spcBef>
                <a:spcPts val="95"/>
              </a:spcBef>
            </a:pPr>
            <a:r>
              <a:rPr sz="700" spc="-25" dirty="0">
                <a:latin typeface="Arial" panose="020B0604020202020204"/>
                <a:cs typeface="Arial" panose="020B0604020202020204"/>
              </a:rPr>
              <a:t>5%</a:t>
            </a:r>
            <a:endParaRPr sz="700">
              <a:latin typeface="Arial" panose="020B0604020202020204"/>
              <a:cs typeface="Arial" panose="020B0604020202020204"/>
            </a:endParaRPr>
          </a:p>
        </p:txBody>
      </p:sp>
      <p:sp>
        <p:nvSpPr>
          <p:cNvPr id="18" name="object 18"/>
          <p:cNvSpPr txBox="1"/>
          <p:nvPr/>
        </p:nvSpPr>
        <p:spPr>
          <a:xfrm>
            <a:off x="591413" y="6153657"/>
            <a:ext cx="201295" cy="132080"/>
          </a:xfrm>
          <a:prstGeom prst="rect">
            <a:avLst/>
          </a:prstGeom>
        </p:spPr>
        <p:txBody>
          <a:bodyPr vert="horz" wrap="square" lIns="0" tIns="12065" rIns="0" bIns="0" rtlCol="0">
            <a:spAutoFit/>
          </a:bodyPr>
          <a:lstStyle/>
          <a:p>
            <a:pPr marL="12700">
              <a:lnSpc>
                <a:spcPct val="100000"/>
              </a:lnSpc>
              <a:spcBef>
                <a:spcPts val="95"/>
              </a:spcBef>
            </a:pPr>
            <a:r>
              <a:rPr sz="700" spc="-25" dirty="0">
                <a:latin typeface="Arial" panose="020B0604020202020204"/>
                <a:cs typeface="Arial" panose="020B0604020202020204"/>
              </a:rPr>
              <a:t>10%</a:t>
            </a:r>
            <a:endParaRPr sz="700">
              <a:latin typeface="Arial" panose="020B0604020202020204"/>
              <a:cs typeface="Arial" panose="020B0604020202020204"/>
            </a:endParaRPr>
          </a:p>
        </p:txBody>
      </p:sp>
      <p:sp>
        <p:nvSpPr>
          <p:cNvPr id="19" name="object 19"/>
          <p:cNvSpPr txBox="1"/>
          <p:nvPr/>
        </p:nvSpPr>
        <p:spPr>
          <a:xfrm>
            <a:off x="591413" y="5825744"/>
            <a:ext cx="201295" cy="132080"/>
          </a:xfrm>
          <a:prstGeom prst="rect">
            <a:avLst/>
          </a:prstGeom>
        </p:spPr>
        <p:txBody>
          <a:bodyPr vert="horz" wrap="square" lIns="0" tIns="12065" rIns="0" bIns="0" rtlCol="0">
            <a:spAutoFit/>
          </a:bodyPr>
          <a:lstStyle/>
          <a:p>
            <a:pPr marL="12700">
              <a:lnSpc>
                <a:spcPct val="100000"/>
              </a:lnSpc>
              <a:spcBef>
                <a:spcPts val="95"/>
              </a:spcBef>
            </a:pPr>
            <a:r>
              <a:rPr sz="700" spc="-25" dirty="0">
                <a:latin typeface="Arial" panose="020B0604020202020204"/>
                <a:cs typeface="Arial" panose="020B0604020202020204"/>
              </a:rPr>
              <a:t>15%</a:t>
            </a:r>
            <a:endParaRPr sz="700">
              <a:latin typeface="Arial" panose="020B0604020202020204"/>
              <a:cs typeface="Arial" panose="020B0604020202020204"/>
            </a:endParaRPr>
          </a:p>
        </p:txBody>
      </p:sp>
      <p:sp>
        <p:nvSpPr>
          <p:cNvPr id="20" name="object 20"/>
          <p:cNvSpPr txBox="1"/>
          <p:nvPr/>
        </p:nvSpPr>
        <p:spPr>
          <a:xfrm>
            <a:off x="892423" y="7579395"/>
            <a:ext cx="125095" cy="224154"/>
          </a:xfrm>
          <a:prstGeom prst="rect">
            <a:avLst/>
          </a:prstGeom>
        </p:spPr>
        <p:txBody>
          <a:bodyPr vert="vert270" wrap="square" lIns="0" tIns="3810" rIns="0" bIns="0" rtlCol="0">
            <a:spAutoFit/>
          </a:bodyPr>
          <a:lstStyle/>
          <a:p>
            <a:pPr marL="12700">
              <a:lnSpc>
                <a:spcPct val="100000"/>
              </a:lnSpc>
              <a:spcBef>
                <a:spcPts val="30"/>
              </a:spcBef>
            </a:pPr>
            <a:r>
              <a:rPr sz="700" spc="-20" dirty="0">
                <a:latin typeface="Arial" panose="020B0604020202020204"/>
                <a:cs typeface="Arial" panose="020B0604020202020204"/>
              </a:rPr>
              <a:t>2008</a:t>
            </a:r>
            <a:endParaRPr sz="700">
              <a:latin typeface="Arial" panose="020B0604020202020204"/>
              <a:cs typeface="Arial" panose="020B0604020202020204"/>
            </a:endParaRPr>
          </a:p>
        </p:txBody>
      </p:sp>
      <p:sp>
        <p:nvSpPr>
          <p:cNvPr id="21" name="object 21"/>
          <p:cNvSpPr txBox="1"/>
          <p:nvPr/>
        </p:nvSpPr>
        <p:spPr>
          <a:xfrm>
            <a:off x="1086885" y="7579395"/>
            <a:ext cx="125095" cy="224154"/>
          </a:xfrm>
          <a:prstGeom prst="rect">
            <a:avLst/>
          </a:prstGeom>
        </p:spPr>
        <p:txBody>
          <a:bodyPr vert="vert270" wrap="square" lIns="0" tIns="3810" rIns="0" bIns="0" rtlCol="0">
            <a:spAutoFit/>
          </a:bodyPr>
          <a:lstStyle/>
          <a:p>
            <a:pPr marL="12700">
              <a:lnSpc>
                <a:spcPct val="100000"/>
              </a:lnSpc>
              <a:spcBef>
                <a:spcPts val="30"/>
              </a:spcBef>
            </a:pPr>
            <a:r>
              <a:rPr sz="700" spc="-20" dirty="0">
                <a:latin typeface="Arial" panose="020B0604020202020204"/>
                <a:cs typeface="Arial" panose="020B0604020202020204"/>
              </a:rPr>
              <a:t>2009</a:t>
            </a:r>
            <a:endParaRPr sz="700">
              <a:latin typeface="Arial" panose="020B0604020202020204"/>
              <a:cs typeface="Arial" panose="020B0604020202020204"/>
            </a:endParaRPr>
          </a:p>
        </p:txBody>
      </p:sp>
      <p:sp>
        <p:nvSpPr>
          <p:cNvPr id="22" name="object 22"/>
          <p:cNvSpPr txBox="1"/>
          <p:nvPr/>
        </p:nvSpPr>
        <p:spPr>
          <a:xfrm>
            <a:off x="1281675" y="7579547"/>
            <a:ext cx="124460" cy="224154"/>
          </a:xfrm>
          <a:prstGeom prst="rect">
            <a:avLst/>
          </a:prstGeom>
        </p:spPr>
        <p:txBody>
          <a:bodyPr vert="vert270" wrap="square" lIns="0" tIns="3810" rIns="0" bIns="0" rtlCol="0">
            <a:spAutoFit/>
          </a:bodyPr>
          <a:lstStyle/>
          <a:p>
            <a:pPr marL="12700">
              <a:lnSpc>
                <a:spcPct val="100000"/>
              </a:lnSpc>
              <a:spcBef>
                <a:spcPts val="30"/>
              </a:spcBef>
            </a:pPr>
            <a:r>
              <a:rPr sz="700" spc="-20" dirty="0">
                <a:latin typeface="Arial" panose="020B0604020202020204"/>
                <a:cs typeface="Arial" panose="020B0604020202020204"/>
              </a:rPr>
              <a:t>2010</a:t>
            </a:r>
            <a:endParaRPr sz="700">
              <a:latin typeface="Arial" panose="020B0604020202020204"/>
              <a:cs typeface="Arial" panose="020B0604020202020204"/>
            </a:endParaRPr>
          </a:p>
        </p:txBody>
      </p:sp>
      <p:sp>
        <p:nvSpPr>
          <p:cNvPr id="23" name="object 23"/>
          <p:cNvSpPr txBox="1"/>
          <p:nvPr/>
        </p:nvSpPr>
        <p:spPr>
          <a:xfrm>
            <a:off x="1476112" y="7579547"/>
            <a:ext cx="124460" cy="224154"/>
          </a:xfrm>
          <a:prstGeom prst="rect">
            <a:avLst/>
          </a:prstGeom>
        </p:spPr>
        <p:txBody>
          <a:bodyPr vert="vert270" wrap="square" lIns="0" tIns="3810" rIns="0" bIns="0" rtlCol="0">
            <a:spAutoFit/>
          </a:bodyPr>
          <a:lstStyle/>
          <a:p>
            <a:pPr marL="12700">
              <a:lnSpc>
                <a:spcPct val="100000"/>
              </a:lnSpc>
              <a:spcBef>
                <a:spcPts val="30"/>
              </a:spcBef>
            </a:pPr>
            <a:r>
              <a:rPr sz="700" spc="-20" dirty="0">
                <a:latin typeface="Arial" panose="020B0604020202020204"/>
                <a:cs typeface="Arial" panose="020B0604020202020204"/>
              </a:rPr>
              <a:t>2011</a:t>
            </a:r>
            <a:endParaRPr sz="700">
              <a:latin typeface="Arial" panose="020B0604020202020204"/>
              <a:cs typeface="Arial" panose="020B0604020202020204"/>
            </a:endParaRPr>
          </a:p>
        </p:txBody>
      </p:sp>
      <p:sp>
        <p:nvSpPr>
          <p:cNvPr id="24" name="object 24"/>
          <p:cNvSpPr txBox="1"/>
          <p:nvPr/>
        </p:nvSpPr>
        <p:spPr>
          <a:xfrm>
            <a:off x="1670549" y="7579547"/>
            <a:ext cx="124460" cy="224154"/>
          </a:xfrm>
          <a:prstGeom prst="rect">
            <a:avLst/>
          </a:prstGeom>
        </p:spPr>
        <p:txBody>
          <a:bodyPr vert="vert270" wrap="square" lIns="0" tIns="3810" rIns="0" bIns="0" rtlCol="0">
            <a:spAutoFit/>
          </a:bodyPr>
          <a:lstStyle/>
          <a:p>
            <a:pPr marL="12700">
              <a:lnSpc>
                <a:spcPct val="100000"/>
              </a:lnSpc>
              <a:spcBef>
                <a:spcPts val="30"/>
              </a:spcBef>
            </a:pPr>
            <a:r>
              <a:rPr sz="700" spc="-20" dirty="0">
                <a:latin typeface="Arial" panose="020B0604020202020204"/>
                <a:cs typeface="Arial" panose="020B0604020202020204"/>
              </a:rPr>
              <a:t>2012</a:t>
            </a:r>
            <a:endParaRPr sz="700">
              <a:latin typeface="Arial" panose="020B0604020202020204"/>
              <a:cs typeface="Arial" panose="020B0604020202020204"/>
            </a:endParaRPr>
          </a:p>
        </p:txBody>
      </p:sp>
      <p:sp>
        <p:nvSpPr>
          <p:cNvPr id="25" name="object 25"/>
          <p:cNvSpPr txBox="1"/>
          <p:nvPr/>
        </p:nvSpPr>
        <p:spPr>
          <a:xfrm>
            <a:off x="1864985" y="7579547"/>
            <a:ext cx="124460" cy="224154"/>
          </a:xfrm>
          <a:prstGeom prst="rect">
            <a:avLst/>
          </a:prstGeom>
        </p:spPr>
        <p:txBody>
          <a:bodyPr vert="vert270" wrap="square" lIns="0" tIns="3810" rIns="0" bIns="0" rtlCol="0">
            <a:spAutoFit/>
          </a:bodyPr>
          <a:lstStyle/>
          <a:p>
            <a:pPr marL="12700">
              <a:lnSpc>
                <a:spcPct val="100000"/>
              </a:lnSpc>
              <a:spcBef>
                <a:spcPts val="30"/>
              </a:spcBef>
            </a:pPr>
            <a:r>
              <a:rPr sz="700" spc="-20" dirty="0">
                <a:latin typeface="Arial" panose="020B0604020202020204"/>
                <a:cs typeface="Arial" panose="020B0604020202020204"/>
              </a:rPr>
              <a:t>2013</a:t>
            </a:r>
            <a:endParaRPr sz="700">
              <a:latin typeface="Arial" panose="020B0604020202020204"/>
              <a:cs typeface="Arial" panose="020B0604020202020204"/>
            </a:endParaRPr>
          </a:p>
        </p:txBody>
      </p:sp>
      <p:sp>
        <p:nvSpPr>
          <p:cNvPr id="26" name="object 26"/>
          <p:cNvSpPr txBox="1"/>
          <p:nvPr/>
        </p:nvSpPr>
        <p:spPr>
          <a:xfrm>
            <a:off x="2059423" y="7579547"/>
            <a:ext cx="124460" cy="224154"/>
          </a:xfrm>
          <a:prstGeom prst="rect">
            <a:avLst/>
          </a:prstGeom>
        </p:spPr>
        <p:txBody>
          <a:bodyPr vert="vert270" wrap="square" lIns="0" tIns="3810" rIns="0" bIns="0" rtlCol="0">
            <a:spAutoFit/>
          </a:bodyPr>
          <a:lstStyle/>
          <a:p>
            <a:pPr marL="12700">
              <a:lnSpc>
                <a:spcPct val="100000"/>
              </a:lnSpc>
              <a:spcBef>
                <a:spcPts val="30"/>
              </a:spcBef>
            </a:pPr>
            <a:r>
              <a:rPr sz="700" spc="-20" dirty="0">
                <a:latin typeface="Arial" panose="020B0604020202020204"/>
                <a:cs typeface="Arial" panose="020B0604020202020204"/>
              </a:rPr>
              <a:t>2014</a:t>
            </a:r>
            <a:endParaRPr sz="700">
              <a:latin typeface="Arial" panose="020B0604020202020204"/>
              <a:cs typeface="Arial" panose="020B0604020202020204"/>
            </a:endParaRPr>
          </a:p>
        </p:txBody>
      </p:sp>
      <p:sp>
        <p:nvSpPr>
          <p:cNvPr id="27" name="object 27"/>
          <p:cNvSpPr txBox="1"/>
          <p:nvPr/>
        </p:nvSpPr>
        <p:spPr>
          <a:xfrm>
            <a:off x="2253987" y="7579547"/>
            <a:ext cx="124460" cy="224154"/>
          </a:xfrm>
          <a:prstGeom prst="rect">
            <a:avLst/>
          </a:prstGeom>
        </p:spPr>
        <p:txBody>
          <a:bodyPr vert="vert270" wrap="square" lIns="0" tIns="3810" rIns="0" bIns="0" rtlCol="0">
            <a:spAutoFit/>
          </a:bodyPr>
          <a:lstStyle/>
          <a:p>
            <a:pPr marL="12700">
              <a:lnSpc>
                <a:spcPct val="100000"/>
              </a:lnSpc>
              <a:spcBef>
                <a:spcPts val="30"/>
              </a:spcBef>
            </a:pPr>
            <a:r>
              <a:rPr sz="700" spc="-20" dirty="0">
                <a:latin typeface="Arial" panose="020B0604020202020204"/>
                <a:cs typeface="Arial" panose="020B0604020202020204"/>
              </a:rPr>
              <a:t>2015</a:t>
            </a:r>
            <a:endParaRPr sz="700">
              <a:latin typeface="Arial" panose="020B0604020202020204"/>
              <a:cs typeface="Arial" panose="020B0604020202020204"/>
            </a:endParaRPr>
          </a:p>
        </p:txBody>
      </p:sp>
      <p:sp>
        <p:nvSpPr>
          <p:cNvPr id="28" name="object 28"/>
          <p:cNvSpPr txBox="1"/>
          <p:nvPr/>
        </p:nvSpPr>
        <p:spPr>
          <a:xfrm>
            <a:off x="2448424" y="7579547"/>
            <a:ext cx="124460" cy="224154"/>
          </a:xfrm>
          <a:prstGeom prst="rect">
            <a:avLst/>
          </a:prstGeom>
        </p:spPr>
        <p:txBody>
          <a:bodyPr vert="vert270" wrap="square" lIns="0" tIns="3810" rIns="0" bIns="0" rtlCol="0">
            <a:spAutoFit/>
          </a:bodyPr>
          <a:lstStyle/>
          <a:p>
            <a:pPr marL="12700">
              <a:lnSpc>
                <a:spcPct val="100000"/>
              </a:lnSpc>
              <a:spcBef>
                <a:spcPts val="30"/>
              </a:spcBef>
            </a:pPr>
            <a:r>
              <a:rPr sz="700" spc="-20" dirty="0">
                <a:latin typeface="Arial" panose="020B0604020202020204"/>
                <a:cs typeface="Arial" panose="020B0604020202020204"/>
              </a:rPr>
              <a:t>2016</a:t>
            </a:r>
            <a:endParaRPr sz="700">
              <a:latin typeface="Arial" panose="020B0604020202020204"/>
              <a:cs typeface="Arial" panose="020B0604020202020204"/>
            </a:endParaRPr>
          </a:p>
        </p:txBody>
      </p:sp>
      <p:sp>
        <p:nvSpPr>
          <p:cNvPr id="29" name="object 29"/>
          <p:cNvSpPr txBox="1"/>
          <p:nvPr/>
        </p:nvSpPr>
        <p:spPr>
          <a:xfrm>
            <a:off x="2642860" y="7579547"/>
            <a:ext cx="124460" cy="224154"/>
          </a:xfrm>
          <a:prstGeom prst="rect">
            <a:avLst/>
          </a:prstGeom>
        </p:spPr>
        <p:txBody>
          <a:bodyPr vert="vert270" wrap="square" lIns="0" tIns="3810" rIns="0" bIns="0" rtlCol="0">
            <a:spAutoFit/>
          </a:bodyPr>
          <a:lstStyle/>
          <a:p>
            <a:pPr marL="12700">
              <a:lnSpc>
                <a:spcPct val="100000"/>
              </a:lnSpc>
              <a:spcBef>
                <a:spcPts val="30"/>
              </a:spcBef>
            </a:pPr>
            <a:r>
              <a:rPr sz="700" spc="-20" dirty="0">
                <a:latin typeface="Arial" panose="020B0604020202020204"/>
                <a:cs typeface="Arial" panose="020B0604020202020204"/>
              </a:rPr>
              <a:t>2017</a:t>
            </a:r>
            <a:endParaRPr sz="700">
              <a:latin typeface="Arial" panose="020B0604020202020204"/>
              <a:cs typeface="Arial" panose="020B0604020202020204"/>
            </a:endParaRPr>
          </a:p>
        </p:txBody>
      </p:sp>
      <p:sp>
        <p:nvSpPr>
          <p:cNvPr id="30" name="object 30"/>
          <p:cNvSpPr txBox="1"/>
          <p:nvPr/>
        </p:nvSpPr>
        <p:spPr>
          <a:xfrm>
            <a:off x="2836768" y="7579395"/>
            <a:ext cx="125095" cy="224154"/>
          </a:xfrm>
          <a:prstGeom prst="rect">
            <a:avLst/>
          </a:prstGeom>
        </p:spPr>
        <p:txBody>
          <a:bodyPr vert="vert270" wrap="square" lIns="0" tIns="3810" rIns="0" bIns="0" rtlCol="0">
            <a:spAutoFit/>
          </a:bodyPr>
          <a:lstStyle/>
          <a:p>
            <a:pPr marL="12700">
              <a:lnSpc>
                <a:spcPct val="100000"/>
              </a:lnSpc>
              <a:spcBef>
                <a:spcPts val="30"/>
              </a:spcBef>
            </a:pPr>
            <a:r>
              <a:rPr sz="700" spc="-20" dirty="0">
                <a:latin typeface="Arial" panose="020B0604020202020204"/>
                <a:cs typeface="Arial" panose="020B0604020202020204"/>
              </a:rPr>
              <a:t>2018</a:t>
            </a:r>
            <a:endParaRPr sz="700">
              <a:latin typeface="Arial" panose="020B0604020202020204"/>
              <a:cs typeface="Arial" panose="020B0604020202020204"/>
            </a:endParaRPr>
          </a:p>
        </p:txBody>
      </p:sp>
      <p:sp>
        <p:nvSpPr>
          <p:cNvPr id="31" name="object 31"/>
          <p:cNvSpPr txBox="1"/>
          <p:nvPr/>
        </p:nvSpPr>
        <p:spPr>
          <a:xfrm>
            <a:off x="3031481" y="7579547"/>
            <a:ext cx="124460" cy="224154"/>
          </a:xfrm>
          <a:prstGeom prst="rect">
            <a:avLst/>
          </a:prstGeom>
        </p:spPr>
        <p:txBody>
          <a:bodyPr vert="vert270" wrap="square" lIns="0" tIns="3810" rIns="0" bIns="0" rtlCol="0">
            <a:spAutoFit/>
          </a:bodyPr>
          <a:lstStyle/>
          <a:p>
            <a:pPr marL="12700">
              <a:lnSpc>
                <a:spcPct val="100000"/>
              </a:lnSpc>
              <a:spcBef>
                <a:spcPts val="30"/>
              </a:spcBef>
            </a:pPr>
            <a:r>
              <a:rPr sz="700" spc="-20" dirty="0">
                <a:latin typeface="Arial" panose="020B0604020202020204"/>
                <a:cs typeface="Arial" panose="020B0604020202020204"/>
              </a:rPr>
              <a:t>2019</a:t>
            </a:r>
            <a:endParaRPr sz="700">
              <a:latin typeface="Arial" panose="020B0604020202020204"/>
              <a:cs typeface="Arial" panose="020B0604020202020204"/>
            </a:endParaRPr>
          </a:p>
        </p:txBody>
      </p:sp>
      <p:sp>
        <p:nvSpPr>
          <p:cNvPr id="32" name="object 32"/>
          <p:cNvSpPr txBox="1"/>
          <p:nvPr/>
        </p:nvSpPr>
        <p:spPr>
          <a:xfrm>
            <a:off x="3225918" y="7579547"/>
            <a:ext cx="124460" cy="224154"/>
          </a:xfrm>
          <a:prstGeom prst="rect">
            <a:avLst/>
          </a:prstGeom>
        </p:spPr>
        <p:txBody>
          <a:bodyPr vert="vert270" wrap="square" lIns="0" tIns="3810" rIns="0" bIns="0" rtlCol="0">
            <a:spAutoFit/>
          </a:bodyPr>
          <a:lstStyle/>
          <a:p>
            <a:pPr marL="12700">
              <a:lnSpc>
                <a:spcPct val="100000"/>
              </a:lnSpc>
              <a:spcBef>
                <a:spcPts val="30"/>
              </a:spcBef>
            </a:pPr>
            <a:r>
              <a:rPr sz="700" spc="-20" dirty="0">
                <a:latin typeface="Arial" panose="020B0604020202020204"/>
                <a:cs typeface="Arial" panose="020B0604020202020204"/>
              </a:rPr>
              <a:t>2020</a:t>
            </a:r>
            <a:endParaRPr sz="700">
              <a:latin typeface="Arial" panose="020B0604020202020204"/>
              <a:cs typeface="Arial" panose="020B0604020202020204"/>
            </a:endParaRPr>
          </a:p>
        </p:txBody>
      </p:sp>
      <p:sp>
        <p:nvSpPr>
          <p:cNvPr id="33" name="object 33"/>
          <p:cNvSpPr txBox="1"/>
          <p:nvPr/>
        </p:nvSpPr>
        <p:spPr>
          <a:xfrm>
            <a:off x="3420355" y="7579547"/>
            <a:ext cx="124460" cy="224154"/>
          </a:xfrm>
          <a:prstGeom prst="rect">
            <a:avLst/>
          </a:prstGeom>
        </p:spPr>
        <p:txBody>
          <a:bodyPr vert="vert270" wrap="square" lIns="0" tIns="3810" rIns="0" bIns="0" rtlCol="0">
            <a:spAutoFit/>
          </a:bodyPr>
          <a:lstStyle/>
          <a:p>
            <a:pPr marL="12700">
              <a:lnSpc>
                <a:spcPct val="100000"/>
              </a:lnSpc>
              <a:spcBef>
                <a:spcPts val="30"/>
              </a:spcBef>
            </a:pPr>
            <a:r>
              <a:rPr sz="700" spc="-20" dirty="0">
                <a:latin typeface="Arial" panose="020B0604020202020204"/>
                <a:cs typeface="Arial" panose="020B0604020202020204"/>
              </a:rPr>
              <a:t>2021</a:t>
            </a:r>
            <a:endParaRPr sz="700">
              <a:latin typeface="Arial" panose="020B0604020202020204"/>
              <a:cs typeface="Arial" panose="020B0604020202020204"/>
            </a:endParaRPr>
          </a:p>
        </p:txBody>
      </p:sp>
      <p:pic>
        <p:nvPicPr>
          <p:cNvPr id="34" name="object 34"/>
          <p:cNvPicPr/>
          <p:nvPr/>
        </p:nvPicPr>
        <p:blipFill>
          <a:blip r:embed="rId4" cstate="print"/>
          <a:stretch>
            <a:fillRect/>
          </a:stretch>
        </p:blipFill>
        <p:spPr>
          <a:xfrm>
            <a:off x="1523111" y="5729363"/>
            <a:ext cx="44692" cy="44691"/>
          </a:xfrm>
          <a:prstGeom prst="rect">
            <a:avLst/>
          </a:prstGeom>
        </p:spPr>
      </p:pic>
      <p:pic>
        <p:nvPicPr>
          <p:cNvPr id="35" name="object 35"/>
          <p:cNvPicPr/>
          <p:nvPr/>
        </p:nvPicPr>
        <p:blipFill>
          <a:blip r:embed="rId5" cstate="print"/>
          <a:stretch>
            <a:fillRect/>
          </a:stretch>
        </p:blipFill>
        <p:spPr>
          <a:xfrm>
            <a:off x="2361310" y="5729363"/>
            <a:ext cx="44692" cy="44691"/>
          </a:xfrm>
          <a:prstGeom prst="rect">
            <a:avLst/>
          </a:prstGeom>
        </p:spPr>
      </p:pic>
      <p:sp>
        <p:nvSpPr>
          <p:cNvPr id="36" name="object 36"/>
          <p:cNvSpPr txBox="1"/>
          <p:nvPr/>
        </p:nvSpPr>
        <p:spPr>
          <a:xfrm>
            <a:off x="542340" y="5431309"/>
            <a:ext cx="2356485" cy="381000"/>
          </a:xfrm>
          <a:prstGeom prst="rect">
            <a:avLst/>
          </a:prstGeom>
        </p:spPr>
        <p:txBody>
          <a:bodyPr vert="horz" wrap="square" lIns="0" tIns="80010" rIns="0" bIns="0" rtlCol="0">
            <a:spAutoFit/>
          </a:bodyPr>
          <a:lstStyle/>
          <a:p>
            <a:pPr marL="12700">
              <a:lnSpc>
                <a:spcPct val="100000"/>
              </a:lnSpc>
              <a:spcBef>
                <a:spcPts val="630"/>
              </a:spcBef>
            </a:pPr>
            <a:r>
              <a:rPr sz="800" b="1" dirty="0">
                <a:latin typeface="楷体" panose="02010609060101010101" charset="-122"/>
                <a:cs typeface="楷体" panose="02010609060101010101" charset="-122"/>
              </a:rPr>
              <a:t>图</a:t>
            </a:r>
            <a:r>
              <a:rPr sz="800" b="1" dirty="0">
                <a:latin typeface="楷体" panose="02010609060101010101" charset="-122"/>
                <a:cs typeface="楷体" panose="02010609060101010101" charset="-122"/>
              </a:rPr>
              <a:t>表</a:t>
            </a:r>
            <a:r>
              <a:rPr sz="800" b="1" dirty="0">
                <a:latin typeface="Arial" panose="020B0604020202020204"/>
                <a:cs typeface="Arial" panose="020B0604020202020204"/>
              </a:rPr>
              <a:t>30</a:t>
            </a:r>
            <a:r>
              <a:rPr sz="800" b="1" spc="-15" dirty="0">
                <a:latin typeface="楷体" panose="02010609060101010101" charset="-122"/>
                <a:cs typeface="楷体" panose="02010609060101010101" charset="-122"/>
              </a:rPr>
              <a:t>： 我国啤酒行业收入增</a:t>
            </a:r>
            <a:r>
              <a:rPr sz="800" b="1" spc="-25" dirty="0">
                <a:latin typeface="楷体" panose="02010609060101010101" charset="-122"/>
                <a:cs typeface="楷体" panose="02010609060101010101" charset="-122"/>
              </a:rPr>
              <a:t>速</a:t>
            </a:r>
            <a:r>
              <a:rPr sz="800" b="1" spc="-25" dirty="0">
                <a:latin typeface="楷体" panose="02010609060101010101" charset="-122"/>
                <a:cs typeface="楷体" panose="02010609060101010101" charset="-122"/>
              </a:rPr>
              <a:t>的</a:t>
            </a:r>
            <a:r>
              <a:rPr sz="800" b="1" spc="-20" dirty="0">
                <a:latin typeface="楷体" panose="02010609060101010101" charset="-122"/>
                <a:cs typeface="楷体" panose="02010609060101010101" charset="-122"/>
              </a:rPr>
              <a:t>量价分拆</a:t>
            </a:r>
            <a:endParaRPr sz="800">
              <a:latin typeface="楷体" panose="02010609060101010101" charset="-122"/>
              <a:cs typeface="楷体" panose="02010609060101010101" charset="-122"/>
            </a:endParaRPr>
          </a:p>
          <a:p>
            <a:pPr marL="1043305">
              <a:lnSpc>
                <a:spcPct val="100000"/>
              </a:lnSpc>
              <a:spcBef>
                <a:spcPts val="465"/>
              </a:spcBef>
              <a:tabLst>
                <a:tab pos="1881505" algn="l"/>
              </a:tabLst>
            </a:pPr>
            <a:r>
              <a:rPr sz="700" dirty="0">
                <a:latin typeface="楷体" panose="02010609060101010101" charset="-122"/>
                <a:cs typeface="楷体" panose="02010609060101010101" charset="-122"/>
              </a:rPr>
              <a:t>销量</a:t>
            </a:r>
            <a:r>
              <a:rPr sz="700" spc="-25" dirty="0">
                <a:latin typeface="Arial" panose="020B0604020202020204"/>
                <a:cs typeface="Arial" panose="020B0604020202020204"/>
              </a:rPr>
              <a:t>YOY</a:t>
            </a:r>
            <a:r>
              <a:rPr sz="700" dirty="0">
                <a:latin typeface="Arial" panose="020B0604020202020204"/>
                <a:cs typeface="Arial" panose="020B0604020202020204"/>
              </a:rPr>
              <a:t>	</a:t>
            </a:r>
            <a:r>
              <a:rPr sz="700" dirty="0">
                <a:latin typeface="楷体" panose="02010609060101010101" charset="-122"/>
                <a:cs typeface="楷体" panose="02010609060101010101" charset="-122"/>
              </a:rPr>
              <a:t>零</a:t>
            </a:r>
            <a:r>
              <a:rPr sz="700" dirty="0">
                <a:latin typeface="楷体" panose="02010609060101010101" charset="-122"/>
                <a:cs typeface="楷体" panose="02010609060101010101" charset="-122"/>
              </a:rPr>
              <a:t>售</a:t>
            </a:r>
            <a:r>
              <a:rPr sz="700" dirty="0">
                <a:latin typeface="楷体" panose="02010609060101010101" charset="-122"/>
                <a:cs typeface="楷体" panose="02010609060101010101" charset="-122"/>
              </a:rPr>
              <a:t>价</a:t>
            </a:r>
            <a:r>
              <a:rPr sz="700" spc="-25" dirty="0">
                <a:latin typeface="Arial" panose="020B0604020202020204"/>
                <a:cs typeface="Arial" panose="020B0604020202020204"/>
              </a:rPr>
              <a:t>YOY</a:t>
            </a:r>
            <a:endParaRPr sz="700">
              <a:latin typeface="Arial" panose="020B0604020202020204"/>
              <a:cs typeface="Arial" panose="020B0604020202020204"/>
            </a:endParaRPr>
          </a:p>
        </p:txBody>
      </p:sp>
      <p:pic>
        <p:nvPicPr>
          <p:cNvPr id="37" name="object 37"/>
          <p:cNvPicPr/>
          <p:nvPr/>
        </p:nvPicPr>
        <p:blipFill>
          <a:blip r:embed="rId6" cstate="print"/>
          <a:stretch>
            <a:fillRect/>
          </a:stretch>
        </p:blipFill>
        <p:spPr>
          <a:xfrm>
            <a:off x="4128134" y="5907150"/>
            <a:ext cx="2738246" cy="1696720"/>
          </a:xfrm>
          <a:prstGeom prst="rect">
            <a:avLst/>
          </a:prstGeom>
        </p:spPr>
      </p:pic>
      <p:sp>
        <p:nvSpPr>
          <p:cNvPr id="38" name="object 38"/>
          <p:cNvSpPr txBox="1"/>
          <p:nvPr/>
        </p:nvSpPr>
        <p:spPr>
          <a:xfrm>
            <a:off x="3938778" y="7504938"/>
            <a:ext cx="152400" cy="132080"/>
          </a:xfrm>
          <a:prstGeom prst="rect">
            <a:avLst/>
          </a:prstGeom>
        </p:spPr>
        <p:txBody>
          <a:bodyPr vert="horz" wrap="square" lIns="0" tIns="12065" rIns="0" bIns="0" rtlCol="0">
            <a:spAutoFit/>
          </a:bodyPr>
          <a:lstStyle/>
          <a:p>
            <a:pPr marL="12700">
              <a:lnSpc>
                <a:spcPct val="100000"/>
              </a:lnSpc>
              <a:spcBef>
                <a:spcPts val="95"/>
              </a:spcBef>
            </a:pPr>
            <a:r>
              <a:rPr sz="700" spc="-25" dirty="0">
                <a:latin typeface="Arial" panose="020B0604020202020204"/>
                <a:cs typeface="Arial" panose="020B0604020202020204"/>
              </a:rPr>
              <a:t>0%</a:t>
            </a:r>
            <a:endParaRPr sz="700">
              <a:latin typeface="Arial" panose="020B0604020202020204"/>
              <a:cs typeface="Arial" panose="020B0604020202020204"/>
            </a:endParaRPr>
          </a:p>
        </p:txBody>
      </p:sp>
      <p:sp>
        <p:nvSpPr>
          <p:cNvPr id="39" name="object 39"/>
          <p:cNvSpPr txBox="1"/>
          <p:nvPr/>
        </p:nvSpPr>
        <p:spPr>
          <a:xfrm>
            <a:off x="3868928" y="7620127"/>
            <a:ext cx="3136900" cy="599440"/>
          </a:xfrm>
          <a:prstGeom prst="rect">
            <a:avLst/>
          </a:prstGeom>
        </p:spPr>
        <p:txBody>
          <a:bodyPr vert="horz" wrap="square" lIns="0" tIns="12065" rIns="0" bIns="0" rtlCol="0">
            <a:spAutoFit/>
          </a:bodyPr>
          <a:lstStyle/>
          <a:p>
            <a:pPr marL="558800">
              <a:lnSpc>
                <a:spcPct val="100000"/>
              </a:lnSpc>
              <a:spcBef>
                <a:spcPts val="95"/>
              </a:spcBef>
              <a:tabLst>
                <a:tab pos="1461770" algn="l"/>
                <a:tab pos="2364740" algn="l"/>
              </a:tabLst>
            </a:pPr>
            <a:r>
              <a:rPr sz="700" spc="-10" dirty="0">
                <a:latin typeface="楷体" panose="02010609060101010101" charset="-122"/>
                <a:cs typeface="楷体" panose="02010609060101010101" charset="-122"/>
              </a:rPr>
              <a:t>青</a:t>
            </a:r>
            <a:r>
              <a:rPr sz="700" dirty="0">
                <a:latin typeface="楷体" panose="02010609060101010101" charset="-122"/>
                <a:cs typeface="楷体" panose="02010609060101010101" charset="-122"/>
              </a:rPr>
              <a:t>岛</a:t>
            </a:r>
            <a:r>
              <a:rPr sz="700" spc="-10" dirty="0">
                <a:latin typeface="楷体" panose="02010609060101010101" charset="-122"/>
                <a:cs typeface="楷体" panose="02010609060101010101" charset="-122"/>
              </a:rPr>
              <a:t>啤</a:t>
            </a:r>
            <a:r>
              <a:rPr sz="700" spc="-50" dirty="0">
                <a:latin typeface="楷体" panose="02010609060101010101" charset="-122"/>
                <a:cs typeface="楷体" panose="02010609060101010101" charset="-122"/>
              </a:rPr>
              <a:t>酒</a:t>
            </a:r>
            <a:r>
              <a:rPr sz="700" dirty="0">
                <a:latin typeface="楷体" panose="02010609060101010101" charset="-122"/>
                <a:cs typeface="楷体" panose="02010609060101010101" charset="-122"/>
              </a:rPr>
              <a:t>	</a:t>
            </a:r>
            <a:r>
              <a:rPr sz="700" spc="-10" dirty="0">
                <a:latin typeface="楷体" panose="02010609060101010101" charset="-122"/>
                <a:cs typeface="楷体" panose="02010609060101010101" charset="-122"/>
              </a:rPr>
              <a:t>华</a:t>
            </a:r>
            <a:r>
              <a:rPr sz="700" dirty="0">
                <a:latin typeface="楷体" panose="02010609060101010101" charset="-122"/>
                <a:cs typeface="楷体" panose="02010609060101010101" charset="-122"/>
              </a:rPr>
              <a:t>润</a:t>
            </a:r>
            <a:r>
              <a:rPr sz="700" spc="-10" dirty="0">
                <a:latin typeface="楷体" panose="02010609060101010101" charset="-122"/>
                <a:cs typeface="楷体" panose="02010609060101010101" charset="-122"/>
              </a:rPr>
              <a:t>啤</a:t>
            </a:r>
            <a:r>
              <a:rPr sz="700" spc="-50" dirty="0">
                <a:latin typeface="楷体" panose="02010609060101010101" charset="-122"/>
                <a:cs typeface="楷体" panose="02010609060101010101" charset="-122"/>
              </a:rPr>
              <a:t>酒</a:t>
            </a:r>
            <a:r>
              <a:rPr sz="700" dirty="0">
                <a:latin typeface="楷体" panose="02010609060101010101" charset="-122"/>
                <a:cs typeface="楷体" panose="02010609060101010101" charset="-122"/>
              </a:rPr>
              <a:t>	</a:t>
            </a:r>
            <a:r>
              <a:rPr sz="700" spc="-10" dirty="0">
                <a:latin typeface="楷体" panose="02010609060101010101" charset="-122"/>
                <a:cs typeface="楷体" panose="02010609060101010101" charset="-122"/>
              </a:rPr>
              <a:t>重</a:t>
            </a:r>
            <a:r>
              <a:rPr sz="700" dirty="0">
                <a:latin typeface="楷体" panose="02010609060101010101" charset="-122"/>
                <a:cs typeface="楷体" panose="02010609060101010101" charset="-122"/>
              </a:rPr>
              <a:t>庆</a:t>
            </a:r>
            <a:r>
              <a:rPr sz="700" spc="-10" dirty="0">
                <a:latin typeface="楷体" panose="02010609060101010101" charset="-122"/>
                <a:cs typeface="楷体" panose="02010609060101010101" charset="-122"/>
              </a:rPr>
              <a:t>啤</a:t>
            </a:r>
            <a:r>
              <a:rPr sz="700" spc="-50" dirty="0">
                <a:latin typeface="楷体" panose="02010609060101010101" charset="-122"/>
                <a:cs typeface="楷体" panose="02010609060101010101" charset="-122"/>
              </a:rPr>
              <a:t>酒</a:t>
            </a:r>
            <a:endParaRPr sz="700">
              <a:latin typeface="楷体" panose="02010609060101010101" charset="-122"/>
              <a:cs typeface="楷体" panose="02010609060101010101" charset="-122"/>
            </a:endParaRPr>
          </a:p>
          <a:p>
            <a:pPr>
              <a:lnSpc>
                <a:spcPct val="100000"/>
              </a:lnSpc>
            </a:pPr>
            <a:endParaRPr sz="550">
              <a:latin typeface="楷体" panose="02010609060101010101" charset="-122"/>
              <a:cs typeface="楷体" panose="02010609060101010101" charset="-122"/>
            </a:endParaRPr>
          </a:p>
          <a:p>
            <a:pPr marL="12700" marR="5080">
              <a:lnSpc>
                <a:spcPct val="117000"/>
              </a:lnSpc>
              <a:spcBef>
                <a:spcPts val="5"/>
              </a:spcBef>
            </a:pPr>
            <a:r>
              <a:rPr sz="700" spc="-10" dirty="0">
                <a:solidFill>
                  <a:srgbClr val="7E7E7E"/>
                </a:solidFill>
                <a:latin typeface="楷体" panose="02010609060101010101" charset="-122"/>
                <a:cs typeface="楷体" panose="02010609060101010101" charset="-122"/>
              </a:rPr>
              <a:t>注</a:t>
            </a:r>
            <a:r>
              <a:rPr sz="700" spc="-5" dirty="0">
                <a:solidFill>
                  <a:srgbClr val="7E7E7E"/>
                </a:solidFill>
                <a:latin typeface="楷体" panose="02010609060101010101" charset="-122"/>
                <a:cs typeface="楷体" panose="02010609060101010101" charset="-122"/>
              </a:rPr>
              <a:t>：青</a:t>
            </a:r>
            <a:r>
              <a:rPr sz="700" spc="-10" dirty="0">
                <a:solidFill>
                  <a:srgbClr val="7E7E7E"/>
                </a:solidFill>
                <a:latin typeface="楷体" panose="02010609060101010101" charset="-122"/>
                <a:cs typeface="楷体" panose="02010609060101010101" charset="-122"/>
              </a:rPr>
              <a:t>岛</a:t>
            </a:r>
            <a:r>
              <a:rPr sz="700" spc="-10" dirty="0">
                <a:solidFill>
                  <a:srgbClr val="7E7E7E"/>
                </a:solidFill>
                <a:latin typeface="楷体" panose="02010609060101010101" charset="-122"/>
                <a:cs typeface="楷体" panose="02010609060101010101" charset="-122"/>
              </a:rPr>
              <a:t>啤</a:t>
            </a:r>
            <a:r>
              <a:rPr sz="700" spc="-10" dirty="0">
                <a:solidFill>
                  <a:srgbClr val="7E7E7E"/>
                </a:solidFill>
                <a:latin typeface="楷体" panose="02010609060101010101" charset="-122"/>
                <a:cs typeface="楷体" panose="02010609060101010101" charset="-122"/>
              </a:rPr>
              <a:t>酒</a:t>
            </a:r>
            <a:r>
              <a:rPr sz="700" spc="-10" dirty="0">
                <a:solidFill>
                  <a:srgbClr val="7E7E7E"/>
                </a:solidFill>
                <a:latin typeface="楷体" panose="02010609060101010101" charset="-122"/>
                <a:cs typeface="楷体" panose="02010609060101010101" charset="-122"/>
              </a:rPr>
              <a:t>为</a:t>
            </a:r>
            <a:r>
              <a:rPr sz="700" spc="-10" dirty="0">
                <a:solidFill>
                  <a:srgbClr val="7E7E7E"/>
                </a:solidFill>
                <a:latin typeface="楷体" panose="02010609060101010101" charset="-122"/>
                <a:cs typeface="楷体" panose="02010609060101010101" charset="-122"/>
              </a:rPr>
              <a:t>超</a:t>
            </a:r>
            <a:r>
              <a:rPr sz="700" dirty="0">
                <a:solidFill>
                  <a:srgbClr val="7E7E7E"/>
                </a:solidFill>
                <a:latin typeface="楷体" panose="02010609060101010101" charset="-122"/>
                <a:cs typeface="楷体" panose="02010609060101010101" charset="-122"/>
              </a:rPr>
              <a:t>高</a:t>
            </a:r>
            <a:r>
              <a:rPr sz="700" spc="-10" dirty="0">
                <a:solidFill>
                  <a:srgbClr val="7E7E7E"/>
                </a:solidFill>
                <a:latin typeface="楷体" panose="02010609060101010101" charset="-122"/>
                <a:cs typeface="楷体" panose="02010609060101010101" charset="-122"/>
              </a:rPr>
              <a:t>端</a:t>
            </a:r>
            <a:r>
              <a:rPr sz="700" spc="-10" dirty="0">
                <a:solidFill>
                  <a:srgbClr val="7E7E7E"/>
                </a:solidFill>
                <a:latin typeface="楷体" panose="02010609060101010101" charset="-122"/>
                <a:cs typeface="楷体" panose="02010609060101010101" charset="-122"/>
              </a:rPr>
              <a:t>销</a:t>
            </a:r>
            <a:r>
              <a:rPr sz="700" spc="-10" dirty="0">
                <a:solidFill>
                  <a:srgbClr val="7E7E7E"/>
                </a:solidFill>
                <a:latin typeface="楷体" panose="02010609060101010101" charset="-122"/>
                <a:cs typeface="楷体" panose="02010609060101010101" charset="-122"/>
              </a:rPr>
              <a:t>量</a:t>
            </a:r>
            <a:r>
              <a:rPr sz="700" spc="-10" dirty="0">
                <a:solidFill>
                  <a:srgbClr val="7E7E7E"/>
                </a:solidFill>
                <a:latin typeface="楷体" panose="02010609060101010101" charset="-122"/>
                <a:cs typeface="楷体" panose="02010609060101010101" charset="-122"/>
              </a:rPr>
              <a:t>口</a:t>
            </a:r>
            <a:r>
              <a:rPr sz="700" spc="-10" dirty="0">
                <a:solidFill>
                  <a:srgbClr val="7E7E7E"/>
                </a:solidFill>
                <a:latin typeface="楷体" panose="02010609060101010101" charset="-122"/>
                <a:cs typeface="楷体" panose="02010609060101010101" charset="-122"/>
              </a:rPr>
              <a:t>径</a:t>
            </a:r>
            <a:r>
              <a:rPr sz="700" dirty="0">
                <a:solidFill>
                  <a:srgbClr val="7E7E7E"/>
                </a:solidFill>
                <a:latin typeface="楷体" panose="02010609060101010101" charset="-122"/>
                <a:cs typeface="楷体" panose="02010609060101010101" charset="-122"/>
              </a:rPr>
              <a:t>，</a:t>
            </a:r>
            <a:r>
              <a:rPr sz="700" spc="-10" dirty="0">
                <a:solidFill>
                  <a:srgbClr val="7E7E7E"/>
                </a:solidFill>
                <a:latin typeface="楷体" panose="02010609060101010101" charset="-122"/>
                <a:cs typeface="楷体" panose="02010609060101010101" charset="-122"/>
              </a:rPr>
              <a:t>华</a:t>
            </a:r>
            <a:r>
              <a:rPr sz="700" spc="-10" dirty="0">
                <a:solidFill>
                  <a:srgbClr val="7E7E7E"/>
                </a:solidFill>
                <a:latin typeface="楷体" panose="02010609060101010101" charset="-122"/>
                <a:cs typeface="楷体" panose="02010609060101010101" charset="-122"/>
              </a:rPr>
              <a:t>润</a:t>
            </a:r>
            <a:r>
              <a:rPr sz="700" spc="-10" dirty="0">
                <a:solidFill>
                  <a:srgbClr val="7E7E7E"/>
                </a:solidFill>
                <a:latin typeface="楷体" panose="02010609060101010101" charset="-122"/>
                <a:cs typeface="楷体" panose="02010609060101010101" charset="-122"/>
              </a:rPr>
              <a:t>啤</a:t>
            </a:r>
            <a:r>
              <a:rPr sz="700" spc="-10" dirty="0">
                <a:solidFill>
                  <a:srgbClr val="7E7E7E"/>
                </a:solidFill>
                <a:latin typeface="楷体" panose="02010609060101010101" charset="-122"/>
                <a:cs typeface="楷体" panose="02010609060101010101" charset="-122"/>
              </a:rPr>
              <a:t>酒</a:t>
            </a:r>
            <a:r>
              <a:rPr sz="700" spc="-10" dirty="0">
                <a:solidFill>
                  <a:srgbClr val="7E7E7E"/>
                </a:solidFill>
                <a:latin typeface="楷体" panose="02010609060101010101" charset="-122"/>
                <a:cs typeface="楷体" panose="02010609060101010101" charset="-122"/>
              </a:rPr>
              <a:t>为</a:t>
            </a:r>
            <a:r>
              <a:rPr sz="700" dirty="0">
                <a:solidFill>
                  <a:srgbClr val="7E7E7E"/>
                </a:solidFill>
                <a:latin typeface="楷体" panose="02010609060101010101" charset="-122"/>
                <a:cs typeface="楷体" panose="02010609060101010101" charset="-122"/>
              </a:rPr>
              <a:t>次</a:t>
            </a:r>
            <a:r>
              <a:rPr sz="700" spc="-10" dirty="0">
                <a:solidFill>
                  <a:srgbClr val="7E7E7E"/>
                </a:solidFill>
                <a:latin typeface="楷体" panose="02010609060101010101" charset="-122"/>
                <a:cs typeface="楷体" panose="02010609060101010101" charset="-122"/>
              </a:rPr>
              <a:t>高</a:t>
            </a:r>
            <a:r>
              <a:rPr sz="700" spc="-10" dirty="0">
                <a:solidFill>
                  <a:srgbClr val="7E7E7E"/>
                </a:solidFill>
                <a:latin typeface="楷体" panose="02010609060101010101" charset="-122"/>
                <a:cs typeface="楷体" panose="02010609060101010101" charset="-122"/>
              </a:rPr>
              <a:t>端</a:t>
            </a:r>
            <a:r>
              <a:rPr sz="700" spc="-10" dirty="0">
                <a:solidFill>
                  <a:srgbClr val="7E7E7E"/>
                </a:solidFill>
                <a:latin typeface="楷体" panose="02010609060101010101" charset="-122"/>
                <a:cs typeface="楷体" panose="02010609060101010101" charset="-122"/>
              </a:rPr>
              <a:t>及</a:t>
            </a:r>
            <a:r>
              <a:rPr sz="700" spc="-10" dirty="0">
                <a:solidFill>
                  <a:srgbClr val="7E7E7E"/>
                </a:solidFill>
                <a:latin typeface="楷体" panose="02010609060101010101" charset="-122"/>
                <a:cs typeface="楷体" panose="02010609060101010101" charset="-122"/>
              </a:rPr>
              <a:t>以</a:t>
            </a:r>
            <a:r>
              <a:rPr sz="700" spc="-10" dirty="0">
                <a:solidFill>
                  <a:srgbClr val="7E7E7E"/>
                </a:solidFill>
                <a:latin typeface="楷体" panose="02010609060101010101" charset="-122"/>
                <a:cs typeface="楷体" panose="02010609060101010101" charset="-122"/>
              </a:rPr>
              <a:t>上</a:t>
            </a:r>
            <a:r>
              <a:rPr sz="700" dirty="0">
                <a:solidFill>
                  <a:srgbClr val="7E7E7E"/>
                </a:solidFill>
                <a:latin typeface="楷体" panose="02010609060101010101" charset="-122"/>
                <a:cs typeface="楷体" panose="02010609060101010101" charset="-122"/>
              </a:rPr>
              <a:t>销</a:t>
            </a:r>
            <a:r>
              <a:rPr sz="700" spc="-10" dirty="0">
                <a:solidFill>
                  <a:srgbClr val="7E7E7E"/>
                </a:solidFill>
                <a:latin typeface="楷体" panose="02010609060101010101" charset="-122"/>
                <a:cs typeface="楷体" panose="02010609060101010101" charset="-122"/>
              </a:rPr>
              <a:t>量</a:t>
            </a:r>
            <a:r>
              <a:rPr sz="700" spc="-10" dirty="0">
                <a:solidFill>
                  <a:srgbClr val="7E7E7E"/>
                </a:solidFill>
                <a:latin typeface="楷体" panose="02010609060101010101" charset="-122"/>
                <a:cs typeface="楷体" panose="02010609060101010101" charset="-122"/>
              </a:rPr>
              <a:t>口</a:t>
            </a:r>
            <a:r>
              <a:rPr sz="700" spc="-10" dirty="0">
                <a:solidFill>
                  <a:srgbClr val="7E7E7E"/>
                </a:solidFill>
                <a:latin typeface="楷体" panose="02010609060101010101" charset="-122"/>
                <a:cs typeface="楷体" panose="02010609060101010101" charset="-122"/>
              </a:rPr>
              <a:t>径</a:t>
            </a:r>
            <a:r>
              <a:rPr sz="700" spc="-10" dirty="0">
                <a:solidFill>
                  <a:srgbClr val="7E7E7E"/>
                </a:solidFill>
                <a:latin typeface="楷体" panose="02010609060101010101" charset="-122"/>
                <a:cs typeface="楷体" panose="02010609060101010101" charset="-122"/>
              </a:rPr>
              <a:t>，</a:t>
            </a:r>
            <a:r>
              <a:rPr sz="700" spc="-10" dirty="0">
                <a:solidFill>
                  <a:srgbClr val="7E7E7E"/>
                </a:solidFill>
                <a:latin typeface="楷体" panose="02010609060101010101" charset="-122"/>
                <a:cs typeface="楷体" panose="02010609060101010101" charset="-122"/>
              </a:rPr>
              <a:t>重</a:t>
            </a:r>
            <a:r>
              <a:rPr sz="700" dirty="0">
                <a:solidFill>
                  <a:srgbClr val="7E7E7E"/>
                </a:solidFill>
                <a:latin typeface="楷体" panose="02010609060101010101" charset="-122"/>
                <a:cs typeface="楷体" panose="02010609060101010101" charset="-122"/>
              </a:rPr>
              <a:t>庆</a:t>
            </a:r>
            <a:r>
              <a:rPr sz="700" spc="-10" dirty="0">
                <a:solidFill>
                  <a:srgbClr val="7E7E7E"/>
                </a:solidFill>
                <a:latin typeface="楷体" panose="02010609060101010101" charset="-122"/>
                <a:cs typeface="楷体" panose="02010609060101010101" charset="-122"/>
              </a:rPr>
              <a:t>啤</a:t>
            </a:r>
            <a:r>
              <a:rPr sz="700" spc="-50" dirty="0">
                <a:solidFill>
                  <a:srgbClr val="7E7E7E"/>
                </a:solidFill>
                <a:latin typeface="楷体" panose="02010609060101010101" charset="-122"/>
                <a:cs typeface="楷体" panose="02010609060101010101" charset="-122"/>
              </a:rPr>
              <a:t>酒</a:t>
            </a:r>
            <a:r>
              <a:rPr sz="700" spc="-10" dirty="0">
                <a:solidFill>
                  <a:srgbClr val="7E7E7E"/>
                </a:solidFill>
                <a:latin typeface="楷体" panose="02010609060101010101" charset="-122"/>
                <a:cs typeface="楷体" panose="02010609060101010101" charset="-122"/>
              </a:rPr>
              <a:t>为</a:t>
            </a:r>
            <a:r>
              <a:rPr sz="700" spc="-10" dirty="0">
                <a:solidFill>
                  <a:srgbClr val="7E7E7E"/>
                </a:solidFill>
                <a:latin typeface="楷体" panose="02010609060101010101" charset="-122"/>
                <a:cs typeface="楷体" panose="02010609060101010101" charset="-122"/>
              </a:rPr>
              <a:t>高</a:t>
            </a:r>
            <a:r>
              <a:rPr sz="700" dirty="0">
                <a:solidFill>
                  <a:srgbClr val="7E7E7E"/>
                </a:solidFill>
                <a:latin typeface="楷体" panose="02010609060101010101" charset="-122"/>
                <a:cs typeface="楷体" panose="02010609060101010101" charset="-122"/>
              </a:rPr>
              <a:t>档</a:t>
            </a:r>
            <a:r>
              <a:rPr sz="700" spc="-10" dirty="0">
                <a:solidFill>
                  <a:srgbClr val="7E7E7E"/>
                </a:solidFill>
                <a:latin typeface="楷体" panose="02010609060101010101" charset="-122"/>
                <a:cs typeface="楷体" panose="02010609060101010101" charset="-122"/>
              </a:rPr>
              <a:t>销</a:t>
            </a:r>
            <a:r>
              <a:rPr sz="700" spc="-10" dirty="0">
                <a:solidFill>
                  <a:srgbClr val="7E7E7E"/>
                </a:solidFill>
                <a:latin typeface="楷体" panose="02010609060101010101" charset="-122"/>
                <a:cs typeface="楷体" panose="02010609060101010101" charset="-122"/>
              </a:rPr>
              <a:t>量</a:t>
            </a:r>
            <a:r>
              <a:rPr sz="700" spc="-10" dirty="0">
                <a:solidFill>
                  <a:srgbClr val="7E7E7E"/>
                </a:solidFill>
                <a:latin typeface="楷体" panose="02010609060101010101" charset="-122"/>
                <a:cs typeface="楷体" panose="02010609060101010101" charset="-122"/>
              </a:rPr>
              <a:t>口</a:t>
            </a:r>
            <a:r>
              <a:rPr sz="700" spc="-50" dirty="0">
                <a:solidFill>
                  <a:srgbClr val="7E7E7E"/>
                </a:solidFill>
                <a:latin typeface="楷体" panose="02010609060101010101" charset="-122"/>
                <a:cs typeface="楷体" panose="02010609060101010101" charset="-122"/>
              </a:rPr>
              <a:t>径</a:t>
            </a:r>
            <a:endParaRPr sz="700">
              <a:latin typeface="楷体" panose="02010609060101010101" charset="-122"/>
              <a:cs typeface="楷体" panose="02010609060101010101" charset="-122"/>
            </a:endParaRPr>
          </a:p>
          <a:p>
            <a:pPr marL="12700">
              <a:lnSpc>
                <a:spcPct val="100000"/>
              </a:lnSpc>
              <a:spcBef>
                <a:spcPts val="165"/>
              </a:spcBef>
            </a:pPr>
            <a:r>
              <a:rPr sz="700" spc="-10" dirty="0">
                <a:solidFill>
                  <a:srgbClr val="7E7E7E"/>
                </a:solidFill>
                <a:latin typeface="楷体" panose="02010609060101010101" charset="-122"/>
                <a:cs typeface="楷体" panose="02010609060101010101" charset="-122"/>
              </a:rPr>
              <a:t>资</a:t>
            </a:r>
            <a:r>
              <a:rPr sz="700" spc="-10" dirty="0">
                <a:solidFill>
                  <a:srgbClr val="7E7E7E"/>
                </a:solidFill>
                <a:latin typeface="楷体" panose="02010609060101010101" charset="-122"/>
                <a:cs typeface="楷体" panose="02010609060101010101" charset="-122"/>
              </a:rPr>
              <a:t>料</a:t>
            </a:r>
            <a:r>
              <a:rPr sz="700" spc="-10" dirty="0">
                <a:solidFill>
                  <a:srgbClr val="7E7E7E"/>
                </a:solidFill>
                <a:latin typeface="楷体" panose="02010609060101010101" charset="-122"/>
                <a:cs typeface="楷体" panose="02010609060101010101" charset="-122"/>
              </a:rPr>
              <a:t>来源：</a:t>
            </a:r>
            <a:r>
              <a:rPr sz="700" spc="-10" dirty="0">
                <a:solidFill>
                  <a:srgbClr val="7E7E7E"/>
                </a:solidFill>
                <a:latin typeface="Arial" panose="020B0604020202020204"/>
                <a:cs typeface="Arial" panose="020B0604020202020204"/>
              </a:rPr>
              <a:t>Wind</a:t>
            </a:r>
            <a:r>
              <a:rPr sz="700" spc="-10" dirty="0">
                <a:solidFill>
                  <a:srgbClr val="7E7E7E"/>
                </a:solidFill>
                <a:latin typeface="楷体" panose="02010609060101010101" charset="-122"/>
                <a:cs typeface="楷体" panose="02010609060101010101" charset="-122"/>
              </a:rPr>
              <a:t>，</a:t>
            </a:r>
            <a:r>
              <a:rPr sz="700" spc="-10" dirty="0">
                <a:solidFill>
                  <a:srgbClr val="7E7E7E"/>
                </a:solidFill>
                <a:latin typeface="楷体" panose="02010609060101010101" charset="-122"/>
                <a:cs typeface="楷体" panose="02010609060101010101" charset="-122"/>
              </a:rPr>
              <a:t>华</a:t>
            </a:r>
            <a:r>
              <a:rPr sz="700" spc="-10" dirty="0">
                <a:solidFill>
                  <a:srgbClr val="7E7E7E"/>
                </a:solidFill>
                <a:latin typeface="楷体" panose="02010609060101010101" charset="-122"/>
                <a:cs typeface="楷体" panose="02010609060101010101" charset="-122"/>
              </a:rPr>
              <a:t>泰</a:t>
            </a:r>
            <a:r>
              <a:rPr sz="700" spc="-10" dirty="0">
                <a:solidFill>
                  <a:srgbClr val="7E7E7E"/>
                </a:solidFill>
                <a:latin typeface="楷体" panose="02010609060101010101" charset="-122"/>
                <a:cs typeface="楷体" panose="02010609060101010101" charset="-122"/>
              </a:rPr>
              <a:t>研</a:t>
            </a:r>
            <a:r>
              <a:rPr sz="700" spc="-50" dirty="0">
                <a:solidFill>
                  <a:srgbClr val="7E7E7E"/>
                </a:solidFill>
                <a:latin typeface="楷体" panose="02010609060101010101" charset="-122"/>
                <a:cs typeface="楷体" panose="02010609060101010101" charset="-122"/>
              </a:rPr>
              <a:t>究</a:t>
            </a:r>
            <a:endParaRPr sz="700">
              <a:latin typeface="楷体" panose="02010609060101010101" charset="-122"/>
              <a:cs typeface="楷体" panose="02010609060101010101" charset="-122"/>
            </a:endParaRPr>
          </a:p>
        </p:txBody>
      </p:sp>
      <p:sp>
        <p:nvSpPr>
          <p:cNvPr id="40" name="object 40"/>
          <p:cNvSpPr txBox="1"/>
          <p:nvPr/>
        </p:nvSpPr>
        <p:spPr>
          <a:xfrm>
            <a:off x="3938778" y="7171435"/>
            <a:ext cx="152400" cy="132080"/>
          </a:xfrm>
          <a:prstGeom prst="rect">
            <a:avLst/>
          </a:prstGeom>
        </p:spPr>
        <p:txBody>
          <a:bodyPr vert="horz" wrap="square" lIns="0" tIns="12065" rIns="0" bIns="0" rtlCol="0">
            <a:spAutoFit/>
          </a:bodyPr>
          <a:lstStyle/>
          <a:p>
            <a:pPr marL="12700">
              <a:lnSpc>
                <a:spcPct val="100000"/>
              </a:lnSpc>
              <a:spcBef>
                <a:spcPts val="95"/>
              </a:spcBef>
            </a:pPr>
            <a:r>
              <a:rPr sz="700" spc="-25" dirty="0">
                <a:latin typeface="Arial" panose="020B0604020202020204"/>
                <a:cs typeface="Arial" panose="020B0604020202020204"/>
              </a:rPr>
              <a:t>5%</a:t>
            </a:r>
            <a:endParaRPr sz="700">
              <a:latin typeface="Arial" panose="020B0604020202020204"/>
              <a:cs typeface="Arial" panose="020B0604020202020204"/>
            </a:endParaRPr>
          </a:p>
        </p:txBody>
      </p:sp>
      <p:sp>
        <p:nvSpPr>
          <p:cNvPr id="41" name="object 41"/>
          <p:cNvSpPr txBox="1"/>
          <p:nvPr/>
        </p:nvSpPr>
        <p:spPr>
          <a:xfrm>
            <a:off x="3889375" y="6837629"/>
            <a:ext cx="201295" cy="132080"/>
          </a:xfrm>
          <a:prstGeom prst="rect">
            <a:avLst/>
          </a:prstGeom>
        </p:spPr>
        <p:txBody>
          <a:bodyPr vert="horz" wrap="square" lIns="0" tIns="12065" rIns="0" bIns="0" rtlCol="0">
            <a:spAutoFit/>
          </a:bodyPr>
          <a:lstStyle/>
          <a:p>
            <a:pPr marL="12700">
              <a:lnSpc>
                <a:spcPct val="100000"/>
              </a:lnSpc>
              <a:spcBef>
                <a:spcPts val="95"/>
              </a:spcBef>
            </a:pPr>
            <a:r>
              <a:rPr sz="700" spc="-25" dirty="0">
                <a:latin typeface="Arial" panose="020B0604020202020204"/>
                <a:cs typeface="Arial" panose="020B0604020202020204"/>
              </a:rPr>
              <a:t>10%</a:t>
            </a:r>
            <a:endParaRPr sz="700">
              <a:latin typeface="Arial" panose="020B0604020202020204"/>
              <a:cs typeface="Arial" panose="020B0604020202020204"/>
            </a:endParaRPr>
          </a:p>
        </p:txBody>
      </p:sp>
      <p:sp>
        <p:nvSpPr>
          <p:cNvPr id="42" name="object 42"/>
          <p:cNvSpPr txBox="1"/>
          <p:nvPr/>
        </p:nvSpPr>
        <p:spPr>
          <a:xfrm>
            <a:off x="3889375" y="6504813"/>
            <a:ext cx="201295" cy="132080"/>
          </a:xfrm>
          <a:prstGeom prst="rect">
            <a:avLst/>
          </a:prstGeom>
        </p:spPr>
        <p:txBody>
          <a:bodyPr vert="horz" wrap="square" lIns="0" tIns="12065" rIns="0" bIns="0" rtlCol="0">
            <a:spAutoFit/>
          </a:bodyPr>
          <a:lstStyle/>
          <a:p>
            <a:pPr marL="12700">
              <a:lnSpc>
                <a:spcPct val="100000"/>
              </a:lnSpc>
              <a:spcBef>
                <a:spcPts val="95"/>
              </a:spcBef>
            </a:pPr>
            <a:r>
              <a:rPr sz="700" spc="-25" dirty="0">
                <a:latin typeface="Arial" panose="020B0604020202020204"/>
                <a:cs typeface="Arial" panose="020B0604020202020204"/>
              </a:rPr>
              <a:t>15%</a:t>
            </a:r>
            <a:endParaRPr sz="700">
              <a:latin typeface="Arial" panose="020B0604020202020204"/>
              <a:cs typeface="Arial" panose="020B0604020202020204"/>
            </a:endParaRPr>
          </a:p>
        </p:txBody>
      </p:sp>
      <p:sp>
        <p:nvSpPr>
          <p:cNvPr id="43" name="object 43"/>
          <p:cNvSpPr txBox="1"/>
          <p:nvPr/>
        </p:nvSpPr>
        <p:spPr>
          <a:xfrm>
            <a:off x="3889375" y="6171438"/>
            <a:ext cx="201295" cy="132080"/>
          </a:xfrm>
          <a:prstGeom prst="rect">
            <a:avLst/>
          </a:prstGeom>
        </p:spPr>
        <p:txBody>
          <a:bodyPr vert="horz" wrap="square" lIns="0" tIns="12065" rIns="0" bIns="0" rtlCol="0">
            <a:spAutoFit/>
          </a:bodyPr>
          <a:lstStyle/>
          <a:p>
            <a:pPr marL="12700">
              <a:lnSpc>
                <a:spcPct val="100000"/>
              </a:lnSpc>
              <a:spcBef>
                <a:spcPts val="95"/>
              </a:spcBef>
            </a:pPr>
            <a:r>
              <a:rPr sz="700" spc="-25" dirty="0">
                <a:latin typeface="Arial" panose="020B0604020202020204"/>
                <a:cs typeface="Arial" panose="020B0604020202020204"/>
              </a:rPr>
              <a:t>20%</a:t>
            </a:r>
            <a:endParaRPr sz="700">
              <a:latin typeface="Arial" panose="020B0604020202020204"/>
              <a:cs typeface="Arial" panose="020B0604020202020204"/>
            </a:endParaRPr>
          </a:p>
        </p:txBody>
      </p:sp>
      <p:sp>
        <p:nvSpPr>
          <p:cNvPr id="44" name="object 44"/>
          <p:cNvSpPr txBox="1"/>
          <p:nvPr/>
        </p:nvSpPr>
        <p:spPr>
          <a:xfrm>
            <a:off x="3889375" y="5837935"/>
            <a:ext cx="201295" cy="132080"/>
          </a:xfrm>
          <a:prstGeom prst="rect">
            <a:avLst/>
          </a:prstGeom>
        </p:spPr>
        <p:txBody>
          <a:bodyPr vert="horz" wrap="square" lIns="0" tIns="12065" rIns="0" bIns="0" rtlCol="0">
            <a:spAutoFit/>
          </a:bodyPr>
          <a:lstStyle/>
          <a:p>
            <a:pPr marL="12700">
              <a:lnSpc>
                <a:spcPct val="100000"/>
              </a:lnSpc>
              <a:spcBef>
                <a:spcPts val="95"/>
              </a:spcBef>
            </a:pPr>
            <a:r>
              <a:rPr sz="700" spc="-25" dirty="0">
                <a:latin typeface="Arial" panose="020B0604020202020204"/>
                <a:cs typeface="Arial" panose="020B0604020202020204"/>
              </a:rPr>
              <a:t>25%</a:t>
            </a:r>
            <a:endParaRPr sz="700">
              <a:latin typeface="Arial" panose="020B0604020202020204"/>
              <a:cs typeface="Arial" panose="020B0604020202020204"/>
            </a:endParaRPr>
          </a:p>
        </p:txBody>
      </p:sp>
      <p:pic>
        <p:nvPicPr>
          <p:cNvPr id="45" name="object 45"/>
          <p:cNvPicPr/>
          <p:nvPr/>
        </p:nvPicPr>
        <p:blipFill>
          <a:blip r:embed="rId7" cstate="print"/>
          <a:stretch>
            <a:fillRect/>
          </a:stretch>
        </p:blipFill>
        <p:spPr>
          <a:xfrm>
            <a:off x="5001386" y="5799721"/>
            <a:ext cx="44691" cy="44691"/>
          </a:xfrm>
          <a:prstGeom prst="rect">
            <a:avLst/>
          </a:prstGeom>
        </p:spPr>
      </p:pic>
      <p:pic>
        <p:nvPicPr>
          <p:cNvPr id="46" name="object 46"/>
          <p:cNvPicPr/>
          <p:nvPr/>
        </p:nvPicPr>
        <p:blipFill>
          <a:blip r:embed="rId8" cstate="print"/>
          <a:stretch>
            <a:fillRect/>
          </a:stretch>
        </p:blipFill>
        <p:spPr>
          <a:xfrm>
            <a:off x="5879210" y="5799721"/>
            <a:ext cx="44691" cy="44691"/>
          </a:xfrm>
          <a:prstGeom prst="rect">
            <a:avLst/>
          </a:prstGeom>
        </p:spPr>
      </p:pic>
      <p:sp>
        <p:nvSpPr>
          <p:cNvPr id="47" name="object 47"/>
          <p:cNvSpPr txBox="1"/>
          <p:nvPr/>
        </p:nvSpPr>
        <p:spPr>
          <a:xfrm>
            <a:off x="5052821" y="5749544"/>
            <a:ext cx="1102360" cy="132080"/>
          </a:xfrm>
          <a:prstGeom prst="rect">
            <a:avLst/>
          </a:prstGeom>
        </p:spPr>
        <p:txBody>
          <a:bodyPr vert="horz" wrap="square" lIns="0" tIns="12065" rIns="0" bIns="0" rtlCol="0">
            <a:spAutoFit/>
          </a:bodyPr>
          <a:lstStyle/>
          <a:p>
            <a:pPr marL="12700">
              <a:lnSpc>
                <a:spcPct val="100000"/>
              </a:lnSpc>
              <a:spcBef>
                <a:spcPts val="95"/>
              </a:spcBef>
              <a:tabLst>
                <a:tab pos="889635" algn="l"/>
              </a:tabLst>
            </a:pPr>
            <a:r>
              <a:rPr sz="700" spc="-20" dirty="0">
                <a:latin typeface="Arial" panose="020B0604020202020204"/>
                <a:cs typeface="Arial" panose="020B0604020202020204"/>
              </a:rPr>
              <a:t>2020</a:t>
            </a:r>
            <a:r>
              <a:rPr sz="700" dirty="0">
                <a:latin typeface="Arial" panose="020B0604020202020204"/>
                <a:cs typeface="Arial" panose="020B0604020202020204"/>
              </a:rPr>
              <a:t>	</a:t>
            </a:r>
            <a:r>
              <a:rPr sz="700" spc="-20" dirty="0">
                <a:latin typeface="Arial" panose="020B0604020202020204"/>
                <a:cs typeface="Arial" panose="020B0604020202020204"/>
              </a:rPr>
              <a:t>2021</a:t>
            </a:r>
            <a:endParaRPr sz="700">
              <a:latin typeface="Arial" panose="020B0604020202020204"/>
              <a:cs typeface="Arial" panose="020B0604020202020204"/>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3676" y="496569"/>
            <a:ext cx="488950" cy="164465"/>
          </a:xfrm>
          <a:prstGeom prst="rect">
            <a:avLst/>
          </a:prstGeom>
        </p:spPr>
        <p:txBody>
          <a:bodyPr vert="horz" wrap="square" lIns="0" tIns="13970" rIns="0" bIns="0" rtlCol="0">
            <a:spAutoFit/>
          </a:bodyPr>
          <a:lstStyle/>
          <a:p>
            <a:pPr marL="12700">
              <a:lnSpc>
                <a:spcPct val="100000"/>
              </a:lnSpc>
              <a:spcBef>
                <a:spcPts val="110"/>
              </a:spcBef>
            </a:pPr>
            <a:r>
              <a:rPr sz="900" b="1" spc="-15" dirty="0">
                <a:solidFill>
                  <a:srgbClr val="FFFFFF"/>
                </a:solidFill>
                <a:latin typeface="楷体" panose="02010609060101010101" charset="-122"/>
                <a:cs typeface="楷体" panose="02010609060101010101" charset="-122"/>
              </a:rPr>
              <a:t>食品饮料</a:t>
            </a:r>
            <a:endParaRPr sz="900">
              <a:latin typeface="楷体" panose="02010609060101010101" charset="-122"/>
              <a:cs typeface="楷体" panose="02010609060101010101" charset="-122"/>
            </a:endParaRPr>
          </a:p>
        </p:txBody>
      </p:sp>
      <p:sp>
        <p:nvSpPr>
          <p:cNvPr id="3" name="object 3"/>
          <p:cNvSpPr txBox="1"/>
          <p:nvPr/>
        </p:nvSpPr>
        <p:spPr>
          <a:xfrm>
            <a:off x="1999869" y="836117"/>
            <a:ext cx="5034915" cy="735965"/>
          </a:xfrm>
          <a:prstGeom prst="rect">
            <a:avLst/>
          </a:prstGeom>
        </p:spPr>
        <p:txBody>
          <a:bodyPr vert="horz" wrap="square" lIns="0" tIns="11430" rIns="0" bIns="0" rtlCol="0">
            <a:spAutoFit/>
          </a:bodyPr>
          <a:lstStyle/>
          <a:p>
            <a:pPr marL="12700" marR="5080" algn="just">
              <a:lnSpc>
                <a:spcPct val="117000"/>
              </a:lnSpc>
              <a:spcBef>
                <a:spcPts val="90"/>
              </a:spcBef>
            </a:pPr>
            <a:r>
              <a:rPr sz="1000" spc="-10" dirty="0">
                <a:latin typeface="Arial" panose="020B0604020202020204"/>
                <a:cs typeface="Arial" panose="020B0604020202020204"/>
              </a:rPr>
              <a:t>2022</a:t>
            </a:r>
            <a:r>
              <a:rPr sz="1000" spc="-35" dirty="0">
                <a:latin typeface="Arial" panose="020B0604020202020204"/>
                <a:cs typeface="Arial" panose="020B0604020202020204"/>
              </a:rPr>
              <a:t> </a:t>
            </a:r>
            <a:r>
              <a:rPr sz="1000" spc="-30" dirty="0">
                <a:latin typeface="楷体" panose="02010609060101010101" charset="-122"/>
                <a:cs typeface="楷体" panose="02010609060101010101" charset="-122"/>
              </a:rPr>
              <a:t>年以来，疫情持续冲击宏观经济，对比美国，我们认为，短期看，疫情影响下的餐饮</a:t>
            </a:r>
            <a:r>
              <a:rPr sz="1000" spc="-5" dirty="0">
                <a:latin typeface="楷体" panose="02010609060101010101" charset="-122"/>
                <a:cs typeface="楷体" panose="02010609060101010101" charset="-122"/>
              </a:rPr>
              <a:t>消费减少是影响高端啤酒销售的主要原因；全年看，控疫情有望带动高端啤酒销售回补，</a:t>
            </a:r>
            <a:r>
              <a:rPr sz="1000" spc="-5" dirty="0">
                <a:latin typeface="楷体" panose="02010609060101010101" charset="-122"/>
                <a:cs typeface="楷体" panose="02010609060101010101" charset="-122"/>
              </a:rPr>
              <a:t>稳增长、促消费政策发力，啤酒高端化在居民消费逐步恢复之下持续推进；长期看，我国</a:t>
            </a:r>
            <a:r>
              <a:rPr sz="1000" spc="-25" dirty="0">
                <a:latin typeface="楷体" panose="02010609060101010101" charset="-122"/>
                <a:cs typeface="楷体" panose="02010609060101010101" charset="-122"/>
              </a:rPr>
              <a:t>啤酒高端化空间广阔，需求端</a:t>
            </a:r>
            <a:r>
              <a:rPr sz="1000" dirty="0">
                <a:latin typeface="楷体" panose="02010609060101010101" charset="-122"/>
                <a:cs typeface="楷体" panose="02010609060101010101" charset="-122"/>
              </a:rPr>
              <a:t>（</a:t>
            </a:r>
            <a:r>
              <a:rPr sz="1000" spc="-10" dirty="0">
                <a:latin typeface="楷体" panose="02010609060101010101" charset="-122"/>
                <a:cs typeface="楷体" panose="02010609060101010101" charset="-122"/>
              </a:rPr>
              <a:t>消费升级</a:t>
            </a:r>
            <a:r>
              <a:rPr sz="1000" spc="-25" dirty="0">
                <a:latin typeface="楷体" panose="02010609060101010101" charset="-122"/>
                <a:cs typeface="楷体" panose="02010609060101010101" charset="-122"/>
              </a:rPr>
              <a:t>）</a:t>
            </a:r>
            <a:r>
              <a:rPr sz="1000" spc="-10" dirty="0">
                <a:latin typeface="楷体" panose="02010609060101010101" charset="-122"/>
                <a:cs typeface="楷体" panose="02010609060101010101" charset="-122"/>
              </a:rPr>
              <a:t>与供给端</a:t>
            </a:r>
            <a:r>
              <a:rPr sz="1000" spc="-25" dirty="0">
                <a:latin typeface="楷体" panose="02010609060101010101" charset="-122"/>
                <a:cs typeface="楷体" panose="02010609060101010101" charset="-122"/>
              </a:rPr>
              <a:t>（</a:t>
            </a:r>
            <a:r>
              <a:rPr sz="1000" spc="-15" dirty="0">
                <a:latin typeface="楷体" panose="02010609060101010101" charset="-122"/>
                <a:cs typeface="楷体" panose="02010609060101010101" charset="-122"/>
              </a:rPr>
              <a:t>厂商高端化转型</a:t>
            </a:r>
            <a:r>
              <a:rPr sz="1000" dirty="0">
                <a:latin typeface="楷体" panose="02010609060101010101" charset="-122"/>
                <a:cs typeface="楷体" panose="02010609060101010101" charset="-122"/>
              </a:rPr>
              <a:t>）</a:t>
            </a:r>
            <a:r>
              <a:rPr sz="1000" spc="-20" dirty="0">
                <a:latin typeface="楷体" panose="02010609060101010101" charset="-122"/>
                <a:cs typeface="楷体" panose="02010609060101010101" charset="-122"/>
              </a:rPr>
              <a:t>均具坚实支撑。</a:t>
            </a:r>
            <a:endParaRPr sz="1000">
              <a:latin typeface="楷体" panose="02010609060101010101" charset="-122"/>
              <a:cs typeface="楷体" panose="02010609060101010101" charset="-122"/>
            </a:endParaRPr>
          </a:p>
        </p:txBody>
      </p:sp>
      <p:sp>
        <p:nvSpPr>
          <p:cNvPr id="4" name="object 4"/>
          <p:cNvSpPr txBox="1"/>
          <p:nvPr/>
        </p:nvSpPr>
        <p:spPr>
          <a:xfrm>
            <a:off x="542340" y="1774062"/>
            <a:ext cx="2693670" cy="146685"/>
          </a:xfrm>
          <a:prstGeom prst="rect">
            <a:avLst/>
          </a:prstGeom>
        </p:spPr>
        <p:txBody>
          <a:bodyPr vert="horz" wrap="square" lIns="0" tIns="11430" rIns="0" bIns="0" rtlCol="0">
            <a:spAutoFit/>
          </a:bodyPr>
          <a:lstStyle/>
          <a:p>
            <a:pPr marL="12700">
              <a:lnSpc>
                <a:spcPct val="100000"/>
              </a:lnSpc>
              <a:spcBef>
                <a:spcPts val="90"/>
              </a:spcBef>
            </a:pPr>
            <a:r>
              <a:rPr sz="800" b="1" dirty="0">
                <a:latin typeface="楷体" panose="02010609060101010101" charset="-122"/>
                <a:cs typeface="楷体" panose="02010609060101010101" charset="-122"/>
              </a:rPr>
              <a:t>图</a:t>
            </a:r>
            <a:r>
              <a:rPr sz="800" b="1" dirty="0">
                <a:latin typeface="楷体" panose="02010609060101010101" charset="-122"/>
                <a:cs typeface="楷体" panose="02010609060101010101" charset="-122"/>
              </a:rPr>
              <a:t>表</a:t>
            </a:r>
            <a:r>
              <a:rPr sz="800" b="1" dirty="0">
                <a:latin typeface="Arial" panose="020B0604020202020204"/>
                <a:cs typeface="Arial" panose="020B0604020202020204"/>
              </a:rPr>
              <a:t>32</a:t>
            </a:r>
            <a:r>
              <a:rPr sz="800" b="1" dirty="0">
                <a:latin typeface="楷体" panose="02010609060101010101" charset="-122"/>
                <a:cs typeface="楷体" panose="02010609060101010101" charset="-122"/>
              </a:rPr>
              <a:t>： 政策</a:t>
            </a:r>
            <a:r>
              <a:rPr sz="800" b="1" dirty="0">
                <a:latin typeface="楷体" panose="02010609060101010101" charset="-122"/>
                <a:cs typeface="楷体" panose="02010609060101010101" charset="-122"/>
              </a:rPr>
              <a:t>推</a:t>
            </a:r>
            <a:r>
              <a:rPr sz="800" b="1" dirty="0">
                <a:latin typeface="楷体" panose="02010609060101010101" charset="-122"/>
                <a:cs typeface="楷体" panose="02010609060101010101" charset="-122"/>
              </a:rPr>
              <a:t>动</a:t>
            </a:r>
            <a:r>
              <a:rPr sz="800" b="1" spc="-100" dirty="0">
                <a:latin typeface="楷体" panose="02010609060101010101" charset="-122"/>
                <a:cs typeface="楷体" panose="02010609060101010101" charset="-122"/>
              </a:rPr>
              <a:t>下 </a:t>
            </a:r>
            <a:r>
              <a:rPr sz="800" b="1" spc="-20" dirty="0">
                <a:latin typeface="Arial" panose="020B0604020202020204"/>
                <a:cs typeface="Arial" panose="020B0604020202020204"/>
              </a:rPr>
              <a:t>2021</a:t>
            </a:r>
            <a:r>
              <a:rPr sz="800" b="1" spc="-30" dirty="0">
                <a:latin typeface="Arial" panose="020B0604020202020204"/>
                <a:cs typeface="Arial" panose="020B0604020202020204"/>
              </a:rPr>
              <a:t> </a:t>
            </a:r>
            <a:r>
              <a:rPr sz="800" b="1" dirty="0">
                <a:latin typeface="楷体" panose="02010609060101010101" charset="-122"/>
                <a:cs typeface="楷体" panose="02010609060101010101" charset="-122"/>
              </a:rPr>
              <a:t>年</a:t>
            </a:r>
            <a:r>
              <a:rPr sz="800" b="1" dirty="0">
                <a:latin typeface="楷体" panose="02010609060101010101" charset="-122"/>
                <a:cs typeface="楷体" panose="02010609060101010101" charset="-122"/>
              </a:rPr>
              <a:t>美</a:t>
            </a:r>
            <a:r>
              <a:rPr sz="800" b="1" dirty="0">
                <a:latin typeface="楷体" panose="02010609060101010101" charset="-122"/>
                <a:cs typeface="楷体" panose="02010609060101010101" charset="-122"/>
              </a:rPr>
              <a:t>国</a:t>
            </a:r>
            <a:r>
              <a:rPr sz="800" b="1" spc="-25" dirty="0">
                <a:latin typeface="楷体" panose="02010609060101010101" charset="-122"/>
                <a:cs typeface="楷体" panose="02010609060101010101" charset="-122"/>
              </a:rPr>
              <a:t>消费先于中国恢复（</a:t>
            </a:r>
            <a:r>
              <a:rPr sz="800" b="1" spc="-25" dirty="0">
                <a:latin typeface="Arial" panose="020B0604020202020204"/>
                <a:cs typeface="Arial" panose="020B0604020202020204"/>
              </a:rPr>
              <a:t>%</a:t>
            </a:r>
            <a:r>
              <a:rPr sz="800" b="1" spc="-25" dirty="0">
                <a:latin typeface="楷体" panose="02010609060101010101" charset="-122"/>
                <a:cs typeface="楷体" panose="02010609060101010101" charset="-122"/>
              </a:rPr>
              <a:t>）</a:t>
            </a:r>
            <a:endParaRPr sz="800">
              <a:latin typeface="楷体" panose="02010609060101010101" charset="-122"/>
              <a:cs typeface="楷体" panose="02010609060101010101" charset="-122"/>
            </a:endParaRPr>
          </a:p>
        </p:txBody>
      </p:sp>
      <p:sp>
        <p:nvSpPr>
          <p:cNvPr id="5" name="object 5"/>
          <p:cNvSpPr txBox="1"/>
          <p:nvPr/>
        </p:nvSpPr>
        <p:spPr>
          <a:xfrm>
            <a:off x="3868928" y="1774062"/>
            <a:ext cx="1716405" cy="146685"/>
          </a:xfrm>
          <a:prstGeom prst="rect">
            <a:avLst/>
          </a:prstGeom>
        </p:spPr>
        <p:txBody>
          <a:bodyPr vert="horz" wrap="square" lIns="0" tIns="11430" rIns="0" bIns="0" rtlCol="0">
            <a:spAutoFit/>
          </a:bodyPr>
          <a:lstStyle/>
          <a:p>
            <a:pPr marL="12700">
              <a:lnSpc>
                <a:spcPct val="100000"/>
              </a:lnSpc>
              <a:spcBef>
                <a:spcPts val="90"/>
              </a:spcBef>
            </a:pPr>
            <a:r>
              <a:rPr sz="800" b="1" dirty="0">
                <a:latin typeface="楷体" panose="02010609060101010101" charset="-122"/>
                <a:cs typeface="楷体" panose="02010609060101010101" charset="-122"/>
              </a:rPr>
              <a:t>图</a:t>
            </a:r>
            <a:r>
              <a:rPr sz="800" b="1" dirty="0">
                <a:latin typeface="楷体" panose="02010609060101010101" charset="-122"/>
                <a:cs typeface="楷体" panose="02010609060101010101" charset="-122"/>
              </a:rPr>
              <a:t>表</a:t>
            </a:r>
            <a:r>
              <a:rPr sz="800" b="1" dirty="0">
                <a:latin typeface="Arial" panose="020B0604020202020204"/>
                <a:cs typeface="Arial" panose="020B0604020202020204"/>
              </a:rPr>
              <a:t>33</a:t>
            </a:r>
            <a:r>
              <a:rPr sz="800" b="1" spc="-20" dirty="0">
                <a:latin typeface="楷体" panose="02010609060101010101" charset="-122"/>
                <a:cs typeface="楷体" panose="02010609060101010101" charset="-122"/>
              </a:rPr>
              <a:t>： 美国啤酒市场量价同</a:t>
            </a:r>
            <a:r>
              <a:rPr sz="800" b="1" spc="-25" dirty="0">
                <a:latin typeface="楷体" panose="02010609060101010101" charset="-122"/>
                <a:cs typeface="楷体" panose="02010609060101010101" charset="-122"/>
              </a:rPr>
              <a:t>比</a:t>
            </a:r>
            <a:r>
              <a:rPr sz="800" b="1" spc="-25" dirty="0">
                <a:latin typeface="楷体" panose="02010609060101010101" charset="-122"/>
                <a:cs typeface="楷体" panose="02010609060101010101" charset="-122"/>
              </a:rPr>
              <a:t>增</a:t>
            </a:r>
            <a:r>
              <a:rPr sz="800" b="1" spc="-50" dirty="0">
                <a:latin typeface="楷体" panose="02010609060101010101" charset="-122"/>
                <a:cs typeface="楷体" panose="02010609060101010101" charset="-122"/>
              </a:rPr>
              <a:t>速</a:t>
            </a:r>
            <a:endParaRPr sz="800">
              <a:latin typeface="楷体" panose="02010609060101010101" charset="-122"/>
              <a:cs typeface="楷体" panose="02010609060101010101" charset="-122"/>
            </a:endParaRPr>
          </a:p>
        </p:txBody>
      </p:sp>
      <p:pic>
        <p:nvPicPr>
          <p:cNvPr id="6" name="object 6"/>
          <p:cNvPicPr/>
          <p:nvPr/>
        </p:nvPicPr>
        <p:blipFill>
          <a:blip r:embed="rId1" cstate="print"/>
          <a:stretch>
            <a:fillRect/>
          </a:stretch>
        </p:blipFill>
        <p:spPr>
          <a:xfrm>
            <a:off x="3881628" y="1917826"/>
            <a:ext cx="3146805" cy="6096"/>
          </a:xfrm>
          <a:prstGeom prst="rect">
            <a:avLst/>
          </a:prstGeom>
        </p:spPr>
      </p:pic>
      <p:pic>
        <p:nvPicPr>
          <p:cNvPr id="7" name="object 7"/>
          <p:cNvPicPr/>
          <p:nvPr/>
        </p:nvPicPr>
        <p:blipFill>
          <a:blip r:embed="rId2" cstate="print"/>
          <a:stretch>
            <a:fillRect/>
          </a:stretch>
        </p:blipFill>
        <p:spPr>
          <a:xfrm>
            <a:off x="555040" y="1917826"/>
            <a:ext cx="3146805" cy="6096"/>
          </a:xfrm>
          <a:prstGeom prst="rect">
            <a:avLst/>
          </a:prstGeom>
        </p:spPr>
      </p:pic>
      <p:sp>
        <p:nvSpPr>
          <p:cNvPr id="8" name="object 8"/>
          <p:cNvSpPr txBox="1"/>
          <p:nvPr/>
        </p:nvSpPr>
        <p:spPr>
          <a:xfrm>
            <a:off x="542340" y="4112513"/>
            <a:ext cx="1116965" cy="132080"/>
          </a:xfrm>
          <a:prstGeom prst="rect">
            <a:avLst/>
          </a:prstGeom>
        </p:spPr>
        <p:txBody>
          <a:bodyPr vert="horz" wrap="square" lIns="0" tIns="12065" rIns="0" bIns="0" rtlCol="0">
            <a:spAutoFit/>
          </a:bodyPr>
          <a:lstStyle/>
          <a:p>
            <a:pPr marL="12700">
              <a:lnSpc>
                <a:spcPct val="100000"/>
              </a:lnSpc>
              <a:spcBef>
                <a:spcPts val="95"/>
              </a:spcBef>
            </a:pPr>
            <a:r>
              <a:rPr sz="700" spc="-10" dirty="0">
                <a:solidFill>
                  <a:srgbClr val="7E7E7E"/>
                </a:solidFill>
                <a:latin typeface="楷体" panose="02010609060101010101" charset="-122"/>
                <a:cs typeface="楷体" panose="02010609060101010101" charset="-122"/>
              </a:rPr>
              <a:t>资</a:t>
            </a:r>
            <a:r>
              <a:rPr sz="700" spc="-10" dirty="0">
                <a:solidFill>
                  <a:srgbClr val="7E7E7E"/>
                </a:solidFill>
                <a:latin typeface="楷体" panose="02010609060101010101" charset="-122"/>
                <a:cs typeface="楷体" panose="02010609060101010101" charset="-122"/>
              </a:rPr>
              <a:t>料</a:t>
            </a:r>
            <a:r>
              <a:rPr sz="700" spc="-10" dirty="0">
                <a:solidFill>
                  <a:srgbClr val="7E7E7E"/>
                </a:solidFill>
                <a:latin typeface="楷体" panose="02010609060101010101" charset="-122"/>
                <a:cs typeface="楷体" panose="02010609060101010101" charset="-122"/>
              </a:rPr>
              <a:t>来源：</a:t>
            </a:r>
            <a:r>
              <a:rPr sz="700" spc="-10" dirty="0">
                <a:solidFill>
                  <a:srgbClr val="7E7E7E"/>
                </a:solidFill>
                <a:latin typeface="Arial" panose="020B0604020202020204"/>
                <a:cs typeface="Arial" panose="020B0604020202020204"/>
              </a:rPr>
              <a:t>Wind</a:t>
            </a:r>
            <a:r>
              <a:rPr sz="700" spc="-10" dirty="0">
                <a:solidFill>
                  <a:srgbClr val="7E7E7E"/>
                </a:solidFill>
                <a:latin typeface="楷体" panose="02010609060101010101" charset="-122"/>
                <a:cs typeface="楷体" panose="02010609060101010101" charset="-122"/>
              </a:rPr>
              <a:t>，</a:t>
            </a:r>
            <a:r>
              <a:rPr sz="700" spc="-10" dirty="0">
                <a:solidFill>
                  <a:srgbClr val="7E7E7E"/>
                </a:solidFill>
                <a:latin typeface="楷体" panose="02010609060101010101" charset="-122"/>
                <a:cs typeface="楷体" panose="02010609060101010101" charset="-122"/>
              </a:rPr>
              <a:t>华</a:t>
            </a:r>
            <a:r>
              <a:rPr sz="700" spc="-10" dirty="0">
                <a:solidFill>
                  <a:srgbClr val="7E7E7E"/>
                </a:solidFill>
                <a:latin typeface="楷体" panose="02010609060101010101" charset="-122"/>
                <a:cs typeface="楷体" panose="02010609060101010101" charset="-122"/>
              </a:rPr>
              <a:t>泰</a:t>
            </a:r>
            <a:r>
              <a:rPr sz="700" spc="-10" dirty="0">
                <a:solidFill>
                  <a:srgbClr val="7E7E7E"/>
                </a:solidFill>
                <a:latin typeface="楷体" panose="02010609060101010101" charset="-122"/>
                <a:cs typeface="楷体" panose="02010609060101010101" charset="-122"/>
              </a:rPr>
              <a:t>研</a:t>
            </a:r>
            <a:r>
              <a:rPr sz="700" spc="-50" dirty="0">
                <a:solidFill>
                  <a:srgbClr val="7E7E7E"/>
                </a:solidFill>
                <a:latin typeface="楷体" panose="02010609060101010101" charset="-122"/>
                <a:cs typeface="楷体" panose="02010609060101010101" charset="-122"/>
              </a:rPr>
              <a:t>究</a:t>
            </a:r>
            <a:endParaRPr sz="700">
              <a:latin typeface="楷体" panose="02010609060101010101" charset="-122"/>
              <a:cs typeface="楷体" panose="02010609060101010101" charset="-122"/>
            </a:endParaRPr>
          </a:p>
        </p:txBody>
      </p:sp>
      <p:sp>
        <p:nvSpPr>
          <p:cNvPr id="9" name="object 9"/>
          <p:cNvSpPr txBox="1"/>
          <p:nvPr/>
        </p:nvSpPr>
        <p:spPr>
          <a:xfrm>
            <a:off x="3868928" y="4112513"/>
            <a:ext cx="2293620" cy="132080"/>
          </a:xfrm>
          <a:prstGeom prst="rect">
            <a:avLst/>
          </a:prstGeom>
        </p:spPr>
        <p:txBody>
          <a:bodyPr vert="horz" wrap="square" lIns="0" tIns="12065" rIns="0" bIns="0" rtlCol="0">
            <a:spAutoFit/>
          </a:bodyPr>
          <a:lstStyle/>
          <a:p>
            <a:pPr marL="12700">
              <a:lnSpc>
                <a:spcPct val="100000"/>
              </a:lnSpc>
              <a:spcBef>
                <a:spcPts val="95"/>
              </a:spcBef>
            </a:pPr>
            <a:r>
              <a:rPr sz="700" spc="-10" dirty="0">
                <a:solidFill>
                  <a:srgbClr val="7E7E7E"/>
                </a:solidFill>
                <a:latin typeface="楷体" panose="02010609060101010101" charset="-122"/>
                <a:cs typeface="楷体" panose="02010609060101010101" charset="-122"/>
              </a:rPr>
              <a:t>资</a:t>
            </a:r>
            <a:r>
              <a:rPr sz="700" spc="-10" dirty="0">
                <a:solidFill>
                  <a:srgbClr val="7E7E7E"/>
                </a:solidFill>
                <a:latin typeface="楷体" panose="02010609060101010101" charset="-122"/>
                <a:cs typeface="楷体" panose="02010609060101010101" charset="-122"/>
              </a:rPr>
              <a:t>料</a:t>
            </a:r>
            <a:r>
              <a:rPr sz="700" spc="-10" dirty="0">
                <a:solidFill>
                  <a:srgbClr val="7E7E7E"/>
                </a:solidFill>
                <a:latin typeface="楷体" panose="02010609060101010101" charset="-122"/>
                <a:cs typeface="楷体" panose="02010609060101010101" charset="-122"/>
              </a:rPr>
              <a:t>来源：</a:t>
            </a:r>
            <a:r>
              <a:rPr sz="700" spc="-10" dirty="0">
                <a:solidFill>
                  <a:srgbClr val="7E7E7E"/>
                </a:solidFill>
                <a:latin typeface="Arial" panose="020B0604020202020204"/>
                <a:cs typeface="Arial" panose="020B0604020202020204"/>
              </a:rPr>
              <a:t>Euromonitor</a:t>
            </a:r>
            <a:r>
              <a:rPr sz="700" spc="-10" dirty="0">
                <a:solidFill>
                  <a:srgbClr val="7E7E7E"/>
                </a:solidFill>
                <a:latin typeface="楷体" panose="02010609060101010101" charset="-122"/>
                <a:cs typeface="楷体" panose="02010609060101010101" charset="-122"/>
              </a:rPr>
              <a:t>，</a:t>
            </a:r>
            <a:r>
              <a:rPr sz="700" spc="-10" dirty="0">
                <a:solidFill>
                  <a:srgbClr val="7E7E7E"/>
                </a:solidFill>
                <a:latin typeface="Arial" panose="020B0604020202020204"/>
                <a:cs typeface="Arial" panose="020B0604020202020204"/>
              </a:rPr>
              <a:t>Brewers</a:t>
            </a:r>
            <a:r>
              <a:rPr sz="700" spc="235" dirty="0">
                <a:solidFill>
                  <a:srgbClr val="7E7E7E"/>
                </a:solidFill>
                <a:latin typeface="Arial" panose="020B0604020202020204"/>
                <a:cs typeface="Arial" panose="020B0604020202020204"/>
              </a:rPr>
              <a:t> </a:t>
            </a:r>
            <a:r>
              <a:rPr sz="700" spc="-10" dirty="0">
                <a:solidFill>
                  <a:srgbClr val="7E7E7E"/>
                </a:solidFill>
                <a:latin typeface="Arial" panose="020B0604020202020204"/>
                <a:cs typeface="Arial" panose="020B0604020202020204"/>
              </a:rPr>
              <a:t>Association</a:t>
            </a:r>
            <a:r>
              <a:rPr sz="700" spc="-10" dirty="0">
                <a:solidFill>
                  <a:srgbClr val="7E7E7E"/>
                </a:solidFill>
                <a:latin typeface="楷体" panose="02010609060101010101" charset="-122"/>
                <a:cs typeface="楷体" panose="02010609060101010101" charset="-122"/>
              </a:rPr>
              <a:t>，</a:t>
            </a:r>
            <a:r>
              <a:rPr sz="700" spc="-10" dirty="0">
                <a:solidFill>
                  <a:srgbClr val="7E7E7E"/>
                </a:solidFill>
                <a:latin typeface="楷体" panose="02010609060101010101" charset="-122"/>
                <a:cs typeface="楷体" panose="02010609060101010101" charset="-122"/>
              </a:rPr>
              <a:t>华</a:t>
            </a:r>
            <a:r>
              <a:rPr sz="700" dirty="0">
                <a:solidFill>
                  <a:srgbClr val="7E7E7E"/>
                </a:solidFill>
                <a:latin typeface="楷体" panose="02010609060101010101" charset="-122"/>
                <a:cs typeface="楷体" panose="02010609060101010101" charset="-122"/>
              </a:rPr>
              <a:t>泰</a:t>
            </a:r>
            <a:r>
              <a:rPr sz="700" spc="-10" dirty="0">
                <a:solidFill>
                  <a:srgbClr val="7E7E7E"/>
                </a:solidFill>
                <a:latin typeface="楷体" panose="02010609060101010101" charset="-122"/>
                <a:cs typeface="楷体" panose="02010609060101010101" charset="-122"/>
              </a:rPr>
              <a:t>研</a:t>
            </a:r>
            <a:r>
              <a:rPr sz="700" spc="-50" dirty="0">
                <a:solidFill>
                  <a:srgbClr val="7E7E7E"/>
                </a:solidFill>
                <a:latin typeface="楷体" panose="02010609060101010101" charset="-122"/>
                <a:cs typeface="楷体" panose="02010609060101010101" charset="-122"/>
              </a:rPr>
              <a:t>究</a:t>
            </a:r>
            <a:endParaRPr sz="700">
              <a:latin typeface="楷体" panose="02010609060101010101" charset="-122"/>
              <a:cs typeface="楷体" panose="02010609060101010101" charset="-122"/>
            </a:endParaRPr>
          </a:p>
        </p:txBody>
      </p:sp>
      <p:pic>
        <p:nvPicPr>
          <p:cNvPr id="10" name="object 10"/>
          <p:cNvPicPr/>
          <p:nvPr/>
        </p:nvPicPr>
        <p:blipFill>
          <a:blip r:embed="rId2" cstate="print"/>
          <a:stretch>
            <a:fillRect/>
          </a:stretch>
        </p:blipFill>
        <p:spPr>
          <a:xfrm>
            <a:off x="555040" y="4103878"/>
            <a:ext cx="3146805" cy="6095"/>
          </a:xfrm>
          <a:prstGeom prst="rect">
            <a:avLst/>
          </a:prstGeom>
        </p:spPr>
      </p:pic>
      <p:sp>
        <p:nvSpPr>
          <p:cNvPr id="11" name="object 11"/>
          <p:cNvSpPr txBox="1"/>
          <p:nvPr/>
        </p:nvSpPr>
        <p:spPr>
          <a:xfrm>
            <a:off x="1999869" y="4312520"/>
            <a:ext cx="5039360" cy="4784090"/>
          </a:xfrm>
          <a:prstGeom prst="rect">
            <a:avLst/>
          </a:prstGeom>
        </p:spPr>
        <p:txBody>
          <a:bodyPr vert="horz" wrap="square" lIns="0" tIns="95885" rIns="0" bIns="0" rtlCol="0">
            <a:spAutoFit/>
          </a:bodyPr>
          <a:lstStyle/>
          <a:p>
            <a:pPr marL="12700">
              <a:lnSpc>
                <a:spcPct val="100000"/>
              </a:lnSpc>
              <a:spcBef>
                <a:spcPts val="755"/>
              </a:spcBef>
            </a:pPr>
            <a:r>
              <a:rPr sz="1200" b="1" spc="-10" dirty="0">
                <a:solidFill>
                  <a:srgbClr val="003778"/>
                </a:solidFill>
                <a:latin typeface="楷体" panose="02010609060101010101" charset="-122"/>
                <a:cs typeface="楷体" panose="02010609060101010101" charset="-122"/>
              </a:rPr>
              <a:t>新趋</a:t>
            </a:r>
            <a:r>
              <a:rPr sz="1200" b="1" spc="-20" dirty="0">
                <a:solidFill>
                  <a:srgbClr val="003778"/>
                </a:solidFill>
                <a:latin typeface="楷体" panose="02010609060101010101" charset="-122"/>
                <a:cs typeface="楷体" panose="02010609060101010101" charset="-122"/>
              </a:rPr>
              <a:t>势</a:t>
            </a:r>
            <a:r>
              <a:rPr sz="1200" b="1" spc="-20" dirty="0">
                <a:solidFill>
                  <a:srgbClr val="003778"/>
                </a:solidFill>
                <a:latin typeface="楷体" panose="02010609060101010101" charset="-122"/>
                <a:cs typeface="楷体" panose="02010609060101010101" charset="-122"/>
              </a:rPr>
              <a:t>：</a:t>
            </a:r>
            <a:r>
              <a:rPr sz="1200" b="1" spc="-20" dirty="0">
                <a:solidFill>
                  <a:srgbClr val="003778"/>
                </a:solidFill>
                <a:latin typeface="楷体" panose="02010609060101010101" charset="-122"/>
                <a:cs typeface="楷体" panose="02010609060101010101" charset="-122"/>
              </a:rPr>
              <a:t>开</a:t>
            </a:r>
            <a:r>
              <a:rPr sz="1200" b="1" spc="-20" dirty="0">
                <a:solidFill>
                  <a:srgbClr val="003778"/>
                </a:solidFill>
                <a:latin typeface="楷体" panose="02010609060101010101" charset="-122"/>
                <a:cs typeface="楷体" panose="02010609060101010101" charset="-122"/>
              </a:rPr>
              <a:t>源</a:t>
            </a:r>
            <a:r>
              <a:rPr sz="1200" b="1" spc="-20" dirty="0">
                <a:solidFill>
                  <a:srgbClr val="003778"/>
                </a:solidFill>
                <a:latin typeface="楷体" panose="02010609060101010101" charset="-122"/>
                <a:cs typeface="楷体" panose="02010609060101010101" charset="-122"/>
              </a:rPr>
              <a:t>节</a:t>
            </a:r>
            <a:r>
              <a:rPr sz="1200" b="1" spc="-10" dirty="0">
                <a:solidFill>
                  <a:srgbClr val="003778"/>
                </a:solidFill>
                <a:latin typeface="楷体" panose="02010609060101010101" charset="-122"/>
                <a:cs typeface="楷体" panose="02010609060101010101" charset="-122"/>
              </a:rPr>
              <a:t>流，</a:t>
            </a:r>
            <a:r>
              <a:rPr sz="1200" b="1" spc="-20" dirty="0">
                <a:solidFill>
                  <a:srgbClr val="003778"/>
                </a:solidFill>
                <a:latin typeface="楷体" panose="02010609060101010101" charset="-122"/>
                <a:cs typeface="楷体" panose="02010609060101010101" charset="-122"/>
              </a:rPr>
              <a:t>定</a:t>
            </a:r>
            <a:r>
              <a:rPr sz="1200" b="1" spc="-20" dirty="0">
                <a:solidFill>
                  <a:srgbClr val="003778"/>
                </a:solidFill>
                <a:latin typeface="楷体" panose="02010609060101010101" charset="-122"/>
                <a:cs typeface="楷体" panose="02010609060101010101" charset="-122"/>
              </a:rPr>
              <a:t>力</a:t>
            </a:r>
            <a:r>
              <a:rPr sz="1200" b="1" spc="-20" dirty="0">
                <a:solidFill>
                  <a:srgbClr val="003778"/>
                </a:solidFill>
                <a:latin typeface="楷体" panose="02010609060101010101" charset="-122"/>
                <a:cs typeface="楷体" panose="02010609060101010101" charset="-122"/>
              </a:rPr>
              <a:t>更</a:t>
            </a:r>
            <a:r>
              <a:rPr sz="1200" b="1" spc="-10" dirty="0">
                <a:solidFill>
                  <a:srgbClr val="003778"/>
                </a:solidFill>
                <a:latin typeface="楷体" panose="02010609060101010101" charset="-122"/>
                <a:cs typeface="楷体" panose="02010609060101010101" charset="-122"/>
              </a:rPr>
              <a:t>强，</a:t>
            </a:r>
            <a:r>
              <a:rPr sz="1200" b="1" spc="-20" dirty="0">
                <a:solidFill>
                  <a:srgbClr val="003778"/>
                </a:solidFill>
                <a:latin typeface="楷体" panose="02010609060101010101" charset="-122"/>
                <a:cs typeface="楷体" panose="02010609060101010101" charset="-122"/>
              </a:rPr>
              <a:t>战</a:t>
            </a:r>
            <a:r>
              <a:rPr sz="1200" b="1" spc="-20" dirty="0">
                <a:solidFill>
                  <a:srgbClr val="003778"/>
                </a:solidFill>
                <a:latin typeface="楷体" panose="02010609060101010101" charset="-122"/>
                <a:cs typeface="楷体" panose="02010609060101010101" charset="-122"/>
              </a:rPr>
              <a:t>术</a:t>
            </a:r>
            <a:r>
              <a:rPr sz="1200" b="1" spc="-20" dirty="0">
                <a:solidFill>
                  <a:srgbClr val="003778"/>
                </a:solidFill>
                <a:latin typeface="楷体" panose="02010609060101010101" charset="-122"/>
                <a:cs typeface="楷体" panose="02010609060101010101" charset="-122"/>
              </a:rPr>
              <a:t>进</a:t>
            </a:r>
            <a:r>
              <a:rPr sz="1200" b="1" spc="-50" dirty="0">
                <a:solidFill>
                  <a:srgbClr val="003778"/>
                </a:solidFill>
                <a:latin typeface="楷体" panose="02010609060101010101" charset="-122"/>
                <a:cs typeface="楷体" panose="02010609060101010101" charset="-122"/>
              </a:rPr>
              <a:t>阶</a:t>
            </a:r>
            <a:endParaRPr sz="1200">
              <a:latin typeface="楷体" panose="02010609060101010101" charset="-122"/>
              <a:cs typeface="楷体" panose="02010609060101010101" charset="-122"/>
            </a:endParaRPr>
          </a:p>
          <a:p>
            <a:pPr marL="12700" marR="8890" algn="just">
              <a:lnSpc>
                <a:spcPct val="116000"/>
              </a:lnSpc>
              <a:spcBef>
                <a:spcPts val="365"/>
              </a:spcBef>
            </a:pPr>
            <a:r>
              <a:rPr sz="1000" dirty="0">
                <a:latin typeface="楷体" panose="02010609060101010101" charset="-122"/>
                <a:cs typeface="楷体" panose="02010609060101010101" charset="-122"/>
              </a:rPr>
              <a:t>高端化持续推进之下，龙头开源节流战略定力更强，战术进阶。</a:t>
            </a:r>
            <a:r>
              <a:rPr sz="1000" b="1" dirty="0">
                <a:latin typeface="楷体" panose="02010609060101010101" charset="-122"/>
                <a:cs typeface="楷体" panose="02010609060101010101" charset="-122"/>
              </a:rPr>
              <a:t>开源的角度看，</a:t>
            </a:r>
            <a:r>
              <a:rPr sz="1000" spc="-15" dirty="0">
                <a:latin typeface="楷体" panose="02010609060101010101" charset="-122"/>
                <a:cs typeface="楷体" panose="02010609060101010101" charset="-122"/>
              </a:rPr>
              <a:t>除高端化</a:t>
            </a:r>
            <a:r>
              <a:rPr sz="1000" spc="-25" dirty="0">
                <a:latin typeface="楷体" panose="02010609060101010101" charset="-122"/>
                <a:cs typeface="楷体" panose="02010609060101010101" charset="-122"/>
              </a:rPr>
              <a:t>外，成本上涨推动新一轮涨价，龙头提价在区域（</a:t>
            </a:r>
            <a:r>
              <a:rPr sz="1000" spc="-20" dirty="0">
                <a:latin typeface="楷体" panose="02010609060101010101" charset="-122"/>
                <a:cs typeface="楷体" panose="02010609060101010101" charset="-122"/>
              </a:rPr>
              <a:t>由基地市场拓展至全国</a:t>
            </a:r>
            <a:r>
              <a:rPr sz="1000" spc="-505" dirty="0">
                <a:latin typeface="楷体" panose="02010609060101010101" charset="-122"/>
                <a:cs typeface="楷体" panose="02010609060101010101" charset="-122"/>
              </a:rPr>
              <a:t>）</a:t>
            </a:r>
            <a:r>
              <a:rPr sz="1000" spc="-25" dirty="0">
                <a:latin typeface="楷体" panose="02010609060101010101" charset="-122"/>
                <a:cs typeface="楷体" panose="02010609060101010101" charset="-122"/>
              </a:rPr>
              <a:t>、产品</a:t>
            </a:r>
            <a:r>
              <a:rPr sz="1000" dirty="0">
                <a:latin typeface="楷体" panose="02010609060101010101" charset="-122"/>
                <a:cs typeface="楷体" panose="02010609060101010101" charset="-122"/>
              </a:rPr>
              <a:t>（</a:t>
            </a:r>
            <a:r>
              <a:rPr sz="1000" spc="-30" dirty="0">
                <a:latin typeface="楷体" panose="02010609060101010101" charset="-122"/>
                <a:cs typeface="楷体" panose="02010609060101010101" charset="-122"/>
              </a:rPr>
              <a:t>由低档</a:t>
            </a:r>
            <a:r>
              <a:rPr sz="1000" spc="-20" dirty="0">
                <a:latin typeface="楷体" panose="02010609060101010101" charset="-122"/>
                <a:cs typeface="楷体" panose="02010609060101010101" charset="-122"/>
              </a:rPr>
              <a:t>产品拓展到高档主流产品</a:t>
            </a:r>
            <a:r>
              <a:rPr sz="1000" spc="-505" dirty="0">
                <a:latin typeface="楷体" panose="02010609060101010101" charset="-122"/>
                <a:cs typeface="楷体" panose="02010609060101010101" charset="-122"/>
              </a:rPr>
              <a:t>）</a:t>
            </a:r>
            <a:r>
              <a:rPr sz="1000" spc="-25" dirty="0">
                <a:latin typeface="楷体" panose="02010609060101010101" charset="-122"/>
                <a:cs typeface="楷体" panose="02010609060101010101" charset="-122"/>
              </a:rPr>
              <a:t>、频次</a:t>
            </a:r>
            <a:r>
              <a:rPr sz="1000" dirty="0">
                <a:latin typeface="楷体" panose="02010609060101010101" charset="-122"/>
                <a:cs typeface="楷体" panose="02010609060101010101" charset="-122"/>
              </a:rPr>
              <a:t>（</a:t>
            </a:r>
            <a:r>
              <a:rPr sz="1000" spc="-25" dirty="0">
                <a:latin typeface="楷体" panose="02010609060101010101" charset="-122"/>
                <a:cs typeface="楷体" panose="02010609060101010101" charset="-122"/>
              </a:rPr>
              <a:t>一年内连续多次提价</a:t>
            </a:r>
            <a:r>
              <a:rPr sz="1000" spc="-15" dirty="0">
                <a:latin typeface="楷体" panose="02010609060101010101" charset="-122"/>
                <a:cs typeface="楷体" panose="02010609060101010101" charset="-122"/>
              </a:rPr>
              <a:t>）</a:t>
            </a:r>
            <a:r>
              <a:rPr sz="1000" spc="-30" dirty="0">
                <a:latin typeface="楷体" panose="02010609060101010101" charset="-122"/>
                <a:cs typeface="楷体" panose="02010609060101010101" charset="-122"/>
              </a:rPr>
              <a:t>上均体现出更强定力，结构升级</a:t>
            </a:r>
            <a:endParaRPr sz="1000">
              <a:latin typeface="楷体" panose="02010609060101010101" charset="-122"/>
              <a:cs typeface="楷体" panose="02010609060101010101" charset="-122"/>
            </a:endParaRPr>
          </a:p>
          <a:p>
            <a:pPr marL="12700" marR="7620" algn="just">
              <a:lnSpc>
                <a:spcPct val="116000"/>
              </a:lnSpc>
              <a:spcBef>
                <a:spcPts val="25"/>
              </a:spcBef>
            </a:pPr>
            <a:r>
              <a:rPr sz="1000" dirty="0">
                <a:latin typeface="楷体" panose="02010609060101010101" charset="-122"/>
                <a:cs typeface="楷体" panose="02010609060101010101" charset="-122"/>
              </a:rPr>
              <a:t>（</a:t>
            </a:r>
            <a:r>
              <a:rPr sz="1000" spc="-15" dirty="0">
                <a:latin typeface="楷体" panose="02010609060101010101" charset="-122"/>
                <a:cs typeface="楷体" panose="02010609060101010101" charset="-122"/>
              </a:rPr>
              <a:t>价格敏感性减弱</a:t>
            </a:r>
            <a:r>
              <a:rPr sz="1000" spc="-505" dirty="0">
                <a:latin typeface="楷体" panose="02010609060101010101" charset="-122"/>
                <a:cs typeface="楷体" panose="02010609060101010101" charset="-122"/>
              </a:rPr>
              <a:t>）</a:t>
            </a:r>
            <a:r>
              <a:rPr sz="1000" spc="-25" dirty="0">
                <a:latin typeface="楷体" panose="02010609060101010101" charset="-122"/>
                <a:cs typeface="楷体" panose="02010609060101010101" charset="-122"/>
              </a:rPr>
              <a:t>、格局优化</a:t>
            </a:r>
            <a:r>
              <a:rPr sz="1000" dirty="0">
                <a:latin typeface="楷体" panose="02010609060101010101" charset="-122"/>
                <a:cs typeface="楷体" panose="02010609060101010101" charset="-122"/>
              </a:rPr>
              <a:t>（</a:t>
            </a:r>
            <a:r>
              <a:rPr sz="1000" spc="-20" dirty="0">
                <a:latin typeface="楷体" panose="02010609060101010101" charset="-122"/>
                <a:cs typeface="楷体" panose="02010609060101010101" charset="-122"/>
              </a:rPr>
              <a:t>提价对份额影响减弱</a:t>
            </a:r>
            <a:r>
              <a:rPr sz="1000" spc="-50" dirty="0">
                <a:latin typeface="楷体" panose="02010609060101010101" charset="-122"/>
                <a:cs typeface="楷体" panose="02010609060101010101" charset="-122"/>
              </a:rPr>
              <a:t>）</a:t>
            </a:r>
            <a:r>
              <a:rPr sz="1000" spc="-30" dirty="0">
                <a:latin typeface="楷体" panose="02010609060101010101" charset="-122"/>
                <a:cs typeface="楷体" panose="02010609060101010101" charset="-122"/>
              </a:rPr>
              <a:t>之下提价有望有效对冲成本上行压</a:t>
            </a:r>
            <a:r>
              <a:rPr sz="1000" dirty="0">
                <a:latin typeface="楷体" panose="02010609060101010101" charset="-122"/>
                <a:cs typeface="楷体" panose="02010609060101010101" charset="-122"/>
              </a:rPr>
              <a:t>力；</a:t>
            </a:r>
            <a:r>
              <a:rPr sz="1000" b="1" dirty="0">
                <a:latin typeface="楷体" panose="02010609060101010101" charset="-122"/>
                <a:cs typeface="楷体" panose="02010609060101010101" charset="-122"/>
              </a:rPr>
              <a:t>节流的角度看，</a:t>
            </a:r>
            <a:r>
              <a:rPr sz="1000" spc="-5" dirty="0">
                <a:latin typeface="楷体" panose="02010609060101010101" charset="-122"/>
                <a:cs typeface="楷体" panose="02010609060101010101" charset="-122"/>
              </a:rPr>
              <a:t>产能优化进入关建并举新时期，关厂减员仍有空间，同时数字化、智</a:t>
            </a:r>
            <a:r>
              <a:rPr sz="1000" spc="-30" dirty="0">
                <a:latin typeface="楷体" panose="02010609060101010101" charset="-122"/>
                <a:cs typeface="楷体" panose="02010609060101010101" charset="-122"/>
              </a:rPr>
              <a:t>能化、大产能的工厂建设有望进一步促进产销协同进阶。</a:t>
            </a:r>
            <a:endParaRPr sz="1000">
              <a:latin typeface="楷体" panose="02010609060101010101" charset="-122"/>
              <a:cs typeface="楷体" panose="02010609060101010101" charset="-122"/>
            </a:endParaRPr>
          </a:p>
          <a:p>
            <a:pPr>
              <a:lnSpc>
                <a:spcPct val="100000"/>
              </a:lnSpc>
              <a:spcBef>
                <a:spcPts val="5"/>
              </a:spcBef>
            </a:pPr>
            <a:endParaRPr sz="1250">
              <a:latin typeface="楷体" panose="02010609060101010101" charset="-122"/>
              <a:cs typeface="楷体" panose="02010609060101010101" charset="-122"/>
            </a:endParaRPr>
          </a:p>
          <a:p>
            <a:pPr marL="12700">
              <a:lnSpc>
                <a:spcPct val="100000"/>
              </a:lnSpc>
              <a:spcBef>
                <a:spcPts val="5"/>
              </a:spcBef>
            </a:pPr>
            <a:r>
              <a:rPr sz="1000" b="1" dirty="0">
                <a:latin typeface="楷体" panose="02010609060101010101" charset="-122"/>
                <a:cs typeface="楷体" panose="02010609060101010101" charset="-122"/>
              </a:rPr>
              <a:t>（一）</a:t>
            </a:r>
            <a:r>
              <a:rPr sz="1000" b="1" spc="-30" dirty="0">
                <a:latin typeface="楷体" panose="02010609060101010101" charset="-122"/>
                <a:cs typeface="楷体" panose="02010609060101010101" charset="-122"/>
              </a:rPr>
              <a:t>直接提价：消费升级与格局优化共同支撑，提价定力更强，节奏游刃有余。</a:t>
            </a:r>
            <a:endParaRPr sz="1000">
              <a:latin typeface="楷体" panose="02010609060101010101" charset="-122"/>
              <a:cs typeface="楷体" panose="02010609060101010101" charset="-122"/>
            </a:endParaRPr>
          </a:p>
          <a:p>
            <a:pPr marL="12700" marR="5080">
              <a:lnSpc>
                <a:spcPts val="1420"/>
              </a:lnSpc>
              <a:spcBef>
                <a:spcPts val="55"/>
              </a:spcBef>
            </a:pPr>
            <a:r>
              <a:rPr sz="1000" b="1" spc="-10" dirty="0">
                <a:latin typeface="Arial" panose="020B0604020202020204"/>
                <a:cs typeface="Arial" panose="020B0604020202020204"/>
              </a:rPr>
              <a:t>2008</a:t>
            </a:r>
            <a:r>
              <a:rPr sz="1000" b="1" spc="-70" dirty="0">
                <a:latin typeface="Arial" panose="020B0604020202020204"/>
                <a:cs typeface="Arial" panose="020B0604020202020204"/>
              </a:rPr>
              <a:t> </a:t>
            </a:r>
            <a:r>
              <a:rPr sz="1000" b="1" spc="-50" dirty="0">
                <a:latin typeface="楷体" panose="02010609060101010101" charset="-122"/>
                <a:cs typeface="楷体" panose="02010609060101010101" charset="-122"/>
              </a:rPr>
              <a:t>年左右：</a:t>
            </a:r>
            <a:r>
              <a:rPr sz="1000" spc="-55" dirty="0">
                <a:latin typeface="楷体" panose="02010609060101010101" charset="-122"/>
                <a:cs typeface="楷体" panose="02010609060101010101" charset="-122"/>
              </a:rPr>
              <a:t>低端化竞争时期厂商利润稀薄且缺乏定价权，成本加成的定价方式使得厂商应</a:t>
            </a:r>
            <a:r>
              <a:rPr sz="1000" spc="-50" dirty="0">
                <a:latin typeface="楷体" panose="02010609060101010101" charset="-122"/>
                <a:cs typeface="楷体" panose="02010609060101010101" charset="-122"/>
              </a:rPr>
              <a:t>对原材料价格冲击的能力弱，原材料价格上涨导致盈利能力周期性受损，青岛啤酒</a:t>
            </a:r>
            <a:r>
              <a:rPr sz="1000" spc="-20" dirty="0">
                <a:latin typeface="Arial" panose="020B0604020202020204"/>
                <a:cs typeface="Arial" panose="020B0604020202020204"/>
              </a:rPr>
              <a:t>/</a:t>
            </a:r>
            <a:r>
              <a:rPr sz="1000" spc="-35" dirty="0">
                <a:latin typeface="楷体" panose="02010609060101010101" charset="-122"/>
                <a:cs typeface="楷体" panose="02010609060101010101" charset="-122"/>
              </a:rPr>
              <a:t>燕京啤酒</a:t>
            </a:r>
            <a:endParaRPr sz="1000">
              <a:latin typeface="楷体" panose="02010609060101010101" charset="-122"/>
              <a:cs typeface="楷体" panose="02010609060101010101" charset="-122"/>
            </a:endParaRPr>
          </a:p>
          <a:p>
            <a:pPr marL="12700" algn="just">
              <a:lnSpc>
                <a:spcPct val="100000"/>
              </a:lnSpc>
              <a:spcBef>
                <a:spcPts val="105"/>
              </a:spcBef>
            </a:pPr>
            <a:r>
              <a:rPr sz="1000" spc="-10" dirty="0">
                <a:latin typeface="Arial" panose="020B0604020202020204"/>
                <a:cs typeface="Arial" panose="020B0604020202020204"/>
              </a:rPr>
              <a:t>2008</a:t>
            </a:r>
            <a:r>
              <a:rPr sz="1000" spc="-60" dirty="0">
                <a:latin typeface="Arial" panose="020B0604020202020204"/>
                <a:cs typeface="Arial" panose="020B0604020202020204"/>
              </a:rPr>
              <a:t> </a:t>
            </a:r>
            <a:r>
              <a:rPr sz="1000" spc="-65" dirty="0">
                <a:latin typeface="楷体" panose="02010609060101010101" charset="-122"/>
                <a:cs typeface="楷体" panose="02010609060101010101" charset="-122"/>
              </a:rPr>
              <a:t>年吨成本较 </a:t>
            </a:r>
            <a:r>
              <a:rPr sz="1000" spc="-10" dirty="0">
                <a:latin typeface="Arial" panose="020B0604020202020204"/>
                <a:cs typeface="Arial" panose="020B0604020202020204"/>
              </a:rPr>
              <a:t>2006</a:t>
            </a:r>
            <a:r>
              <a:rPr sz="1000" spc="-50" dirty="0">
                <a:latin typeface="Arial" panose="020B0604020202020204"/>
                <a:cs typeface="Arial" panose="020B0604020202020204"/>
              </a:rPr>
              <a:t> </a:t>
            </a:r>
            <a:r>
              <a:rPr sz="1000" spc="-60" dirty="0">
                <a:latin typeface="楷体" panose="02010609060101010101" charset="-122"/>
                <a:cs typeface="楷体" panose="02010609060101010101" charset="-122"/>
              </a:rPr>
              <a:t>年分别上涨 </a:t>
            </a:r>
            <a:r>
              <a:rPr sz="1000" spc="-80" dirty="0">
                <a:latin typeface="Arial" panose="020B0604020202020204"/>
                <a:cs typeface="Arial" panose="020B0604020202020204"/>
              </a:rPr>
              <a:t>16%/18%</a:t>
            </a:r>
            <a:r>
              <a:rPr sz="1000" spc="-65" dirty="0">
                <a:latin typeface="楷体" panose="02010609060101010101" charset="-122"/>
                <a:cs typeface="楷体" panose="02010609060101010101" charset="-122"/>
              </a:rPr>
              <a:t>，而吨价涨幅仅 </a:t>
            </a:r>
            <a:r>
              <a:rPr sz="1000" spc="-85" dirty="0">
                <a:latin typeface="Arial" panose="020B0604020202020204"/>
                <a:cs typeface="Arial" panose="020B0604020202020204"/>
              </a:rPr>
              <a:t>14%/15%</a:t>
            </a:r>
            <a:r>
              <a:rPr sz="1000" spc="-40" dirty="0">
                <a:latin typeface="楷体" panose="02010609060101010101" charset="-122"/>
                <a:cs typeface="楷体" panose="02010609060101010101" charset="-122"/>
              </a:rPr>
              <a:t>，盈利能力下滑；</a:t>
            </a:r>
            <a:r>
              <a:rPr sz="1000" b="1" spc="-10" dirty="0">
                <a:latin typeface="Arial" panose="020B0604020202020204"/>
                <a:cs typeface="Arial" panose="020B0604020202020204"/>
              </a:rPr>
              <a:t>2018</a:t>
            </a:r>
            <a:endParaRPr sz="1000">
              <a:latin typeface="Arial" panose="020B0604020202020204"/>
              <a:cs typeface="Arial" panose="020B0604020202020204"/>
            </a:endParaRPr>
          </a:p>
          <a:p>
            <a:pPr marL="12700" marR="5715">
              <a:lnSpc>
                <a:spcPts val="1420"/>
              </a:lnSpc>
              <a:spcBef>
                <a:spcPts val="55"/>
              </a:spcBef>
            </a:pPr>
            <a:r>
              <a:rPr sz="1000" b="1" spc="-135" dirty="0">
                <a:latin typeface="楷体" panose="02010609060101010101" charset="-122"/>
                <a:cs typeface="楷体" panose="02010609060101010101" charset="-122"/>
              </a:rPr>
              <a:t>年左右：</a:t>
            </a:r>
            <a:r>
              <a:rPr sz="1000" spc="-70" dirty="0">
                <a:latin typeface="楷体" panose="02010609060101010101" charset="-122"/>
                <a:cs typeface="楷体" panose="02010609060101010101" charset="-122"/>
              </a:rPr>
              <a:t>随着竞争格局改善及高端化赋予厂商更高溢价权，价格对成本的向上弹性提升，</a:t>
            </a:r>
            <a:r>
              <a:rPr sz="1000" spc="-125" dirty="0">
                <a:latin typeface="Arial" panose="020B0604020202020204"/>
                <a:cs typeface="Arial" panose="020B0604020202020204"/>
              </a:rPr>
              <a:t>17-</a:t>
            </a:r>
            <a:r>
              <a:rPr sz="1000" spc="-25" dirty="0">
                <a:latin typeface="Arial" panose="020B0604020202020204"/>
                <a:cs typeface="Arial" panose="020B0604020202020204"/>
              </a:rPr>
              <a:t>18</a:t>
            </a:r>
            <a:r>
              <a:rPr sz="1000" spc="-25" dirty="0">
                <a:latin typeface="楷体" panose="02010609060101010101" charset="-122"/>
                <a:cs typeface="楷体" panose="02010609060101010101" charset="-122"/>
              </a:rPr>
              <a:t>年行业再迎涨价潮，</a:t>
            </a:r>
            <a:r>
              <a:rPr sz="1000" dirty="0">
                <a:latin typeface="Arial" panose="020B0604020202020204"/>
                <a:cs typeface="Arial" panose="020B0604020202020204"/>
              </a:rPr>
              <a:t>4</a:t>
            </a:r>
            <a:r>
              <a:rPr sz="1000" spc="114" dirty="0">
                <a:latin typeface="Arial" panose="020B0604020202020204"/>
                <a:cs typeface="Arial" panose="020B0604020202020204"/>
              </a:rPr>
              <a:t> </a:t>
            </a:r>
            <a:r>
              <a:rPr sz="1000" spc="-25" dirty="0">
                <a:latin typeface="楷体" panose="02010609060101010101" charset="-122"/>
                <a:cs typeface="楷体" panose="02010609060101010101" charset="-122"/>
              </a:rPr>
              <a:t>个主要啤酒厂商（华润</a:t>
            </a:r>
            <a:r>
              <a:rPr sz="1000" spc="-20" dirty="0">
                <a:latin typeface="Arial" panose="020B0604020202020204"/>
                <a:cs typeface="Arial" panose="020B0604020202020204"/>
              </a:rPr>
              <a:t>/</a:t>
            </a:r>
            <a:r>
              <a:rPr sz="1000" spc="-25" dirty="0">
                <a:latin typeface="楷体" panose="02010609060101010101" charset="-122"/>
                <a:cs typeface="楷体" panose="02010609060101010101" charset="-122"/>
              </a:rPr>
              <a:t>青岛</a:t>
            </a:r>
            <a:r>
              <a:rPr sz="1000" spc="-20" dirty="0">
                <a:latin typeface="Arial" panose="020B0604020202020204"/>
                <a:cs typeface="Arial" panose="020B0604020202020204"/>
              </a:rPr>
              <a:t>/</a:t>
            </a:r>
            <a:r>
              <a:rPr sz="1000" spc="-25" dirty="0">
                <a:latin typeface="楷体" panose="02010609060101010101" charset="-122"/>
                <a:cs typeface="楷体" panose="02010609060101010101" charset="-122"/>
              </a:rPr>
              <a:t>燕京</a:t>
            </a:r>
            <a:r>
              <a:rPr sz="1000" spc="-20" dirty="0">
                <a:latin typeface="Arial" panose="020B0604020202020204"/>
                <a:cs typeface="Arial" panose="020B0604020202020204"/>
              </a:rPr>
              <a:t>/</a:t>
            </a:r>
            <a:r>
              <a:rPr sz="1000" spc="-25" dirty="0">
                <a:latin typeface="楷体" panose="02010609060101010101" charset="-122"/>
                <a:cs typeface="楷体" panose="02010609060101010101" charset="-122"/>
              </a:rPr>
              <a:t>珠江</a:t>
            </a:r>
            <a:r>
              <a:rPr sz="1000" spc="-15" dirty="0">
                <a:latin typeface="楷体" panose="02010609060101010101" charset="-122"/>
                <a:cs typeface="楷体" panose="02010609060101010101" charset="-122"/>
              </a:rPr>
              <a:t>）</a:t>
            </a:r>
            <a:r>
              <a:rPr sz="1000" spc="-15" dirty="0">
                <a:latin typeface="Arial" panose="020B0604020202020204"/>
                <a:cs typeface="Arial" panose="020B0604020202020204"/>
              </a:rPr>
              <a:t>2018-</a:t>
            </a:r>
            <a:r>
              <a:rPr sz="1000" dirty="0">
                <a:latin typeface="Arial" panose="020B0604020202020204"/>
                <a:cs typeface="Arial" panose="020B0604020202020204"/>
              </a:rPr>
              <a:t>2019</a:t>
            </a:r>
            <a:r>
              <a:rPr sz="1000" spc="150" dirty="0">
                <a:latin typeface="Arial" panose="020B0604020202020204"/>
                <a:cs typeface="Arial" panose="020B0604020202020204"/>
              </a:rPr>
              <a:t> </a:t>
            </a:r>
            <a:r>
              <a:rPr sz="1000" spc="-30" dirty="0">
                <a:latin typeface="楷体" panose="02010609060101010101" charset="-122"/>
                <a:cs typeface="楷体" panose="02010609060101010101" charset="-122"/>
              </a:rPr>
              <a:t>年均吨成本同比</a:t>
            </a:r>
            <a:endParaRPr sz="1000">
              <a:latin typeface="楷体" panose="02010609060101010101" charset="-122"/>
              <a:cs typeface="楷体" panose="02010609060101010101" charset="-122"/>
            </a:endParaRPr>
          </a:p>
          <a:p>
            <a:pPr marL="12700">
              <a:lnSpc>
                <a:spcPct val="100000"/>
              </a:lnSpc>
              <a:spcBef>
                <a:spcPts val="105"/>
              </a:spcBef>
            </a:pPr>
            <a:r>
              <a:rPr sz="1000" spc="-20" dirty="0">
                <a:latin typeface="Arial" panose="020B0604020202020204"/>
                <a:cs typeface="Arial" panose="020B0604020202020204"/>
              </a:rPr>
              <a:t>+5.9%/-</a:t>
            </a:r>
            <a:r>
              <a:rPr sz="1000" spc="-25" dirty="0">
                <a:latin typeface="Arial" panose="020B0604020202020204"/>
                <a:cs typeface="Arial" panose="020B0604020202020204"/>
              </a:rPr>
              <a:t>0.4%</a:t>
            </a:r>
            <a:r>
              <a:rPr sz="1000" spc="-25" dirty="0">
                <a:latin typeface="楷体" panose="02010609060101010101" charset="-122"/>
                <a:cs typeface="楷体" panose="02010609060101010101" charset="-122"/>
              </a:rPr>
              <a:t>，吨价同比</a:t>
            </a:r>
            <a:r>
              <a:rPr sz="1000" spc="-25" dirty="0">
                <a:latin typeface="Arial" panose="020B0604020202020204"/>
                <a:cs typeface="Arial" panose="020B0604020202020204"/>
              </a:rPr>
              <a:t>+6.3%/+3.6%</a:t>
            </a:r>
            <a:r>
              <a:rPr sz="1000" spc="-45" dirty="0">
                <a:latin typeface="楷体" panose="02010609060101010101" charset="-122"/>
                <a:cs typeface="楷体" panose="02010609060101010101" charset="-122"/>
              </a:rPr>
              <a:t>，成本向价格传导更为顺畅，盈利能力改善。</a:t>
            </a:r>
            <a:endParaRPr sz="1000">
              <a:latin typeface="楷体" panose="02010609060101010101" charset="-122"/>
              <a:cs typeface="楷体" panose="02010609060101010101" charset="-122"/>
            </a:endParaRPr>
          </a:p>
          <a:p>
            <a:pPr>
              <a:lnSpc>
                <a:spcPct val="100000"/>
              </a:lnSpc>
            </a:pPr>
            <a:endParaRPr sz="1100">
              <a:latin typeface="楷体" panose="02010609060101010101" charset="-122"/>
              <a:cs typeface="楷体" panose="02010609060101010101" charset="-122"/>
            </a:endParaRPr>
          </a:p>
          <a:p>
            <a:pPr marL="12700" marR="5080" algn="just">
              <a:lnSpc>
                <a:spcPct val="117000"/>
              </a:lnSpc>
            </a:pPr>
            <a:r>
              <a:rPr sz="1000" b="1" spc="-10" dirty="0">
                <a:latin typeface="Arial" panose="020B0604020202020204"/>
                <a:cs typeface="Arial" panose="020B0604020202020204"/>
              </a:rPr>
              <a:t>202</a:t>
            </a:r>
            <a:r>
              <a:rPr sz="1000" b="1" dirty="0">
                <a:latin typeface="Arial" panose="020B0604020202020204"/>
                <a:cs typeface="Arial" panose="020B0604020202020204"/>
              </a:rPr>
              <a:t>0</a:t>
            </a:r>
            <a:r>
              <a:rPr sz="1000" b="1" spc="-45" dirty="0">
                <a:latin typeface="Arial" panose="020B0604020202020204"/>
                <a:cs typeface="Arial" panose="020B0604020202020204"/>
              </a:rPr>
              <a:t>  </a:t>
            </a:r>
            <a:r>
              <a:rPr sz="1000" b="1" spc="5" dirty="0">
                <a:latin typeface="楷体" panose="02010609060101010101" charset="-122"/>
                <a:cs typeface="楷体" panose="02010609060101010101" charset="-122"/>
              </a:rPr>
              <a:t>年以来：</a:t>
            </a:r>
            <a:r>
              <a:rPr sz="1000" spc="-15" dirty="0">
                <a:latin typeface="楷体" panose="02010609060101010101" charset="-122"/>
                <a:cs typeface="楷体" panose="02010609060101010101" charset="-122"/>
              </a:rPr>
              <a:t>和前两轮提价相比，</a:t>
            </a:r>
            <a:r>
              <a:rPr sz="1000" spc="-10" dirty="0">
                <a:latin typeface="Arial" panose="020B0604020202020204"/>
                <a:cs typeface="Arial" panose="020B0604020202020204"/>
              </a:rPr>
              <a:t>202</a:t>
            </a:r>
            <a:r>
              <a:rPr sz="1000" dirty="0">
                <a:latin typeface="Arial" panose="020B0604020202020204"/>
                <a:cs typeface="Arial" panose="020B0604020202020204"/>
              </a:rPr>
              <a:t>0</a:t>
            </a:r>
            <a:r>
              <a:rPr sz="1000" spc="-45" dirty="0">
                <a:latin typeface="Arial" panose="020B0604020202020204"/>
                <a:cs typeface="Arial" panose="020B0604020202020204"/>
              </a:rPr>
              <a:t>  </a:t>
            </a:r>
            <a:r>
              <a:rPr sz="1000" spc="-20" dirty="0">
                <a:latin typeface="楷体" panose="02010609060101010101" charset="-122"/>
                <a:cs typeface="楷体" panose="02010609060101010101" charset="-122"/>
              </a:rPr>
              <a:t>年以来的企业提价仍具有成本推动、淡季提价为</a:t>
            </a:r>
            <a:r>
              <a:rPr sz="1000" spc="-65" dirty="0">
                <a:latin typeface="楷体" panose="02010609060101010101" charset="-122"/>
                <a:cs typeface="楷体" panose="02010609060101010101" charset="-122"/>
              </a:rPr>
              <a:t>主的特征，但是战略定力更强、节奏游刃有余，主要体现在：</a:t>
            </a:r>
            <a:r>
              <a:rPr sz="1000" b="1" spc="-35" dirty="0">
                <a:latin typeface="Arial" panose="020B0604020202020204"/>
                <a:cs typeface="Arial" panose="020B0604020202020204"/>
              </a:rPr>
              <a:t>1</a:t>
            </a:r>
            <a:r>
              <a:rPr sz="1000" b="1" spc="-195" dirty="0">
                <a:latin typeface="楷体" panose="02010609060101010101" charset="-122"/>
                <a:cs typeface="楷体" panose="02010609060101010101" charset="-122"/>
              </a:rPr>
              <a:t>）</a:t>
            </a:r>
            <a:r>
              <a:rPr sz="1000" b="1" spc="-40" dirty="0">
                <a:latin typeface="楷体" panose="02010609060101010101" charset="-122"/>
                <a:cs typeface="楷体" panose="02010609060101010101" charset="-122"/>
              </a:rPr>
              <a:t>提价区域：</a:t>
            </a:r>
            <a:r>
              <a:rPr sz="1000" spc="-10" dirty="0">
                <a:latin typeface="楷体" panose="02010609060101010101" charset="-122"/>
                <a:cs typeface="楷体" panose="02010609060101010101" charset="-122"/>
              </a:rPr>
              <a:t>前两轮提价中，龙头多在基地市场实行提价政策</a:t>
            </a:r>
            <a:r>
              <a:rPr sz="1000" spc="5" dirty="0">
                <a:latin typeface="楷体" panose="02010609060101010101" charset="-122"/>
                <a:cs typeface="楷体" panose="02010609060101010101" charset="-122"/>
              </a:rPr>
              <a:t>（如青啤在山东、燕啤在北京、三得利在上海、华润在吉林</a:t>
            </a:r>
            <a:r>
              <a:rPr sz="1000" spc="-500" dirty="0">
                <a:latin typeface="楷体" panose="02010609060101010101" charset="-122"/>
                <a:cs typeface="楷体" panose="02010609060101010101" charset="-122"/>
              </a:rPr>
              <a:t>）</a:t>
            </a:r>
            <a:r>
              <a:rPr sz="1000" spc="-20" dirty="0">
                <a:latin typeface="楷体" panose="02010609060101010101" charset="-122"/>
                <a:cs typeface="楷体" panose="02010609060101010101" charset="-122"/>
              </a:rPr>
              <a:t>，以确保提价成功性，防止因提价而损失份额，而</a:t>
            </a:r>
            <a:r>
              <a:rPr sz="1000" spc="-140" dirty="0">
                <a:latin typeface="楷体" panose="02010609060101010101" charset="-122"/>
                <a:cs typeface="楷体" panose="02010609060101010101" charset="-122"/>
              </a:rPr>
              <a:t> </a:t>
            </a:r>
            <a:r>
              <a:rPr sz="1000" spc="-35" dirty="0">
                <a:latin typeface="Arial" panose="020B0604020202020204"/>
                <a:cs typeface="Arial" panose="020B0604020202020204"/>
              </a:rPr>
              <a:t>2</a:t>
            </a:r>
            <a:r>
              <a:rPr sz="1000" spc="-10" dirty="0">
                <a:latin typeface="Arial" panose="020B0604020202020204"/>
                <a:cs typeface="Arial" panose="020B0604020202020204"/>
              </a:rPr>
              <a:t>02</a:t>
            </a:r>
            <a:r>
              <a:rPr sz="1000" dirty="0">
                <a:latin typeface="Arial" panose="020B0604020202020204"/>
                <a:cs typeface="Arial" panose="020B0604020202020204"/>
              </a:rPr>
              <a:t>0</a:t>
            </a:r>
            <a:r>
              <a:rPr sz="1000" spc="75" dirty="0">
                <a:latin typeface="Arial" panose="020B0604020202020204"/>
                <a:cs typeface="Arial" panose="020B0604020202020204"/>
              </a:rPr>
              <a:t> </a:t>
            </a:r>
            <a:r>
              <a:rPr sz="1000" spc="-15" dirty="0">
                <a:latin typeface="楷体" panose="02010609060101010101" charset="-122"/>
                <a:cs typeface="楷体" panose="02010609060101010101" charset="-122"/>
              </a:rPr>
              <a:t>年以来龙头全国化以及非基地</a:t>
            </a:r>
            <a:r>
              <a:rPr sz="1000" spc="-30" dirty="0">
                <a:latin typeface="楷体" panose="02010609060101010101" charset="-122"/>
                <a:cs typeface="楷体" panose="02010609060101010101" charset="-122"/>
              </a:rPr>
              <a:t>市场提价动作增加，如华润于</a:t>
            </a:r>
            <a:r>
              <a:rPr sz="1000" spc="-260" dirty="0">
                <a:latin typeface="楷体" panose="02010609060101010101" charset="-122"/>
                <a:cs typeface="楷体" panose="02010609060101010101" charset="-122"/>
              </a:rPr>
              <a:t> </a:t>
            </a:r>
            <a:r>
              <a:rPr sz="1000" spc="-10" dirty="0">
                <a:latin typeface="Arial" panose="020B0604020202020204"/>
                <a:cs typeface="Arial" panose="020B0604020202020204"/>
              </a:rPr>
              <a:t>21</a:t>
            </a:r>
            <a:r>
              <a:rPr sz="1000" spc="10" dirty="0">
                <a:latin typeface="Arial" panose="020B0604020202020204"/>
                <a:cs typeface="Arial" panose="020B0604020202020204"/>
              </a:rPr>
              <a:t>Q</a:t>
            </a:r>
            <a:r>
              <a:rPr sz="1000" dirty="0">
                <a:latin typeface="Arial" panose="020B0604020202020204"/>
                <a:cs typeface="Arial" panose="020B0604020202020204"/>
              </a:rPr>
              <a:t>3</a:t>
            </a:r>
            <a:r>
              <a:rPr sz="1000" spc="-50" dirty="0">
                <a:latin typeface="Arial" panose="020B0604020202020204"/>
                <a:cs typeface="Arial" panose="020B0604020202020204"/>
              </a:rPr>
              <a:t> </a:t>
            </a:r>
            <a:r>
              <a:rPr sz="1000" spc="-30" dirty="0">
                <a:latin typeface="楷体" panose="02010609060101010101" charset="-122"/>
                <a:cs typeface="楷体" panose="02010609060101010101" charset="-122"/>
              </a:rPr>
              <a:t>对勇闯天涯进行全国性提价，重啤</a:t>
            </a:r>
            <a:r>
              <a:rPr sz="1000" spc="-260" dirty="0">
                <a:latin typeface="楷体" panose="02010609060101010101" charset="-122"/>
                <a:cs typeface="楷体" panose="02010609060101010101" charset="-122"/>
              </a:rPr>
              <a:t> </a:t>
            </a:r>
            <a:r>
              <a:rPr sz="1000" spc="-10" dirty="0">
                <a:latin typeface="Arial" panose="020B0604020202020204"/>
                <a:cs typeface="Arial" panose="020B0604020202020204"/>
              </a:rPr>
              <a:t>2</a:t>
            </a:r>
            <a:r>
              <a:rPr sz="1000" dirty="0">
                <a:latin typeface="Arial" panose="020B0604020202020204"/>
                <a:cs typeface="Arial" panose="020B0604020202020204"/>
              </a:rPr>
              <a:t>2</a:t>
            </a:r>
            <a:r>
              <a:rPr sz="1000" spc="-50" dirty="0">
                <a:latin typeface="Arial" panose="020B0604020202020204"/>
                <a:cs typeface="Arial" panose="020B0604020202020204"/>
              </a:rPr>
              <a:t> </a:t>
            </a:r>
            <a:r>
              <a:rPr sz="1000" spc="5" dirty="0">
                <a:latin typeface="楷体" panose="02010609060101010101" charset="-122"/>
                <a:cs typeface="楷体" panose="02010609060101010101" charset="-122"/>
              </a:rPr>
              <a:t>年</a:t>
            </a:r>
            <a:r>
              <a:rPr sz="1000" spc="-260" dirty="0">
                <a:latin typeface="楷体" panose="02010609060101010101" charset="-122"/>
                <a:cs typeface="楷体" panose="02010609060101010101" charset="-122"/>
              </a:rPr>
              <a:t> </a:t>
            </a:r>
            <a:r>
              <a:rPr sz="1000" dirty="0">
                <a:latin typeface="Arial" panose="020B0604020202020204"/>
                <a:cs typeface="Arial" panose="020B0604020202020204"/>
              </a:rPr>
              <a:t>2</a:t>
            </a:r>
            <a:r>
              <a:rPr sz="1000" spc="-50" dirty="0">
                <a:latin typeface="Arial" panose="020B0604020202020204"/>
                <a:cs typeface="Arial" panose="020B0604020202020204"/>
              </a:rPr>
              <a:t> </a:t>
            </a:r>
            <a:r>
              <a:rPr sz="1000" spc="5" dirty="0">
                <a:latin typeface="楷体" panose="02010609060101010101" charset="-122"/>
                <a:cs typeface="楷体" panose="02010609060101010101" charset="-122"/>
              </a:rPr>
              <a:t>月对疆外乌</a:t>
            </a:r>
            <a:r>
              <a:rPr sz="1000" dirty="0">
                <a:latin typeface="楷体" panose="02010609060101010101" charset="-122"/>
                <a:cs typeface="楷体" panose="02010609060101010101" charset="-122"/>
              </a:rPr>
              <a:t>苏等产品进行提价；</a:t>
            </a:r>
            <a:r>
              <a:rPr sz="1000" spc="-35" dirty="0">
                <a:latin typeface="Arial" panose="020B0604020202020204"/>
                <a:cs typeface="Arial" panose="020B0604020202020204"/>
              </a:rPr>
              <a:t>2</a:t>
            </a:r>
            <a:r>
              <a:rPr sz="1000" b="1" dirty="0">
                <a:latin typeface="楷体" panose="02010609060101010101" charset="-122"/>
                <a:cs typeface="楷体" panose="02010609060101010101" charset="-122"/>
              </a:rPr>
              <a:t>）</a:t>
            </a:r>
            <a:r>
              <a:rPr sz="1000" b="1" spc="5" dirty="0">
                <a:latin typeface="楷体" panose="02010609060101010101" charset="-122"/>
                <a:cs typeface="楷体" panose="02010609060101010101" charset="-122"/>
              </a:rPr>
              <a:t>提价产品：</a:t>
            </a:r>
            <a:r>
              <a:rPr sz="1000" spc="-10" dirty="0">
                <a:latin typeface="Arial" panose="020B0604020202020204"/>
                <a:cs typeface="Arial" panose="020B0604020202020204"/>
              </a:rPr>
              <a:t>201</a:t>
            </a:r>
            <a:r>
              <a:rPr sz="1000" dirty="0">
                <a:latin typeface="Arial" panose="020B0604020202020204"/>
                <a:cs typeface="Arial" panose="020B0604020202020204"/>
              </a:rPr>
              <a:t>8</a:t>
            </a:r>
            <a:r>
              <a:rPr sz="1000" spc="-35" dirty="0">
                <a:latin typeface="Arial" panose="020B0604020202020204"/>
                <a:cs typeface="Arial" panose="020B0604020202020204"/>
              </a:rPr>
              <a:t>  </a:t>
            </a:r>
            <a:r>
              <a:rPr sz="1000" spc="-10" dirty="0">
                <a:latin typeface="楷体" panose="02010609060101010101" charset="-122"/>
                <a:cs typeface="楷体" panose="02010609060101010101" charset="-122"/>
              </a:rPr>
              <a:t>年高端化伊始，龙头提价聚焦于低端产品，随着</a:t>
            </a:r>
            <a:r>
              <a:rPr sz="1000" spc="-55" dirty="0">
                <a:latin typeface="楷体" panose="02010609060101010101" charset="-122"/>
                <a:cs typeface="楷体" panose="02010609060101010101" charset="-122"/>
              </a:rPr>
              <a:t>各企业高端大单品成果显现，</a:t>
            </a:r>
            <a:r>
              <a:rPr sz="1000" spc="-10" dirty="0">
                <a:latin typeface="Arial" panose="020B0604020202020204"/>
                <a:cs typeface="Arial" panose="020B0604020202020204"/>
              </a:rPr>
              <a:t>2</a:t>
            </a:r>
            <a:r>
              <a:rPr sz="1000" dirty="0">
                <a:latin typeface="Arial" panose="020B0604020202020204"/>
                <a:cs typeface="Arial" panose="020B0604020202020204"/>
              </a:rPr>
              <a:t>0</a:t>
            </a:r>
            <a:r>
              <a:rPr sz="1000" spc="-50" dirty="0">
                <a:latin typeface="Arial" panose="020B0604020202020204"/>
                <a:cs typeface="Arial" panose="020B0604020202020204"/>
              </a:rPr>
              <a:t> </a:t>
            </a:r>
            <a:r>
              <a:rPr sz="1000" spc="-45" dirty="0">
                <a:latin typeface="楷体" panose="02010609060101010101" charset="-122"/>
                <a:cs typeface="楷体" panose="02010609060101010101" charset="-122"/>
              </a:rPr>
              <a:t>年以来龙头将其中高端大单品纳入提价范围</a:t>
            </a:r>
            <a:r>
              <a:rPr sz="1000" spc="5" dirty="0">
                <a:latin typeface="楷体" panose="02010609060101010101" charset="-122"/>
                <a:cs typeface="楷体" panose="02010609060101010101" charset="-122"/>
              </a:rPr>
              <a:t>（</a:t>
            </a:r>
            <a:r>
              <a:rPr sz="1000" spc="-10" dirty="0">
                <a:latin typeface="楷体" panose="02010609060101010101" charset="-122"/>
                <a:cs typeface="楷体" panose="02010609060101010101" charset="-122"/>
              </a:rPr>
              <a:t>如青啤纯生、</a:t>
            </a:r>
            <a:r>
              <a:rPr sz="1000" spc="-25" dirty="0">
                <a:latin typeface="楷体" panose="02010609060101010101" charset="-122"/>
                <a:cs typeface="楷体" panose="02010609060101010101" charset="-122"/>
              </a:rPr>
              <a:t>重啤乌苏、百威主品牌等</a:t>
            </a:r>
            <a:r>
              <a:rPr sz="1000" spc="-520" dirty="0">
                <a:latin typeface="楷体" panose="02010609060101010101" charset="-122"/>
                <a:cs typeface="楷体" panose="02010609060101010101" charset="-122"/>
              </a:rPr>
              <a:t>）</a:t>
            </a:r>
            <a:r>
              <a:rPr sz="1000" spc="-45" dirty="0">
                <a:latin typeface="楷体" panose="02010609060101010101" charset="-122"/>
                <a:cs typeface="楷体" panose="02010609060101010101" charset="-122"/>
              </a:rPr>
              <a:t>；</a:t>
            </a:r>
            <a:r>
              <a:rPr sz="1000" b="1" spc="-35" dirty="0">
                <a:latin typeface="Arial" panose="020B0604020202020204"/>
                <a:cs typeface="Arial" panose="020B0604020202020204"/>
              </a:rPr>
              <a:t>3</a:t>
            </a:r>
            <a:r>
              <a:rPr sz="1000" b="1" spc="-75" dirty="0">
                <a:latin typeface="楷体" panose="02010609060101010101" charset="-122"/>
                <a:cs typeface="楷体" panose="02010609060101010101" charset="-122"/>
              </a:rPr>
              <a:t>）</a:t>
            </a:r>
            <a:r>
              <a:rPr sz="1000" b="1" spc="-10" dirty="0">
                <a:latin typeface="楷体" panose="02010609060101010101" charset="-122"/>
                <a:cs typeface="楷体" panose="02010609060101010101" charset="-122"/>
              </a:rPr>
              <a:t>提价频次：</a:t>
            </a:r>
            <a:r>
              <a:rPr sz="1000" spc="-10" dirty="0">
                <a:latin typeface="Arial" panose="020B0604020202020204"/>
                <a:cs typeface="Arial" panose="020B0604020202020204"/>
              </a:rPr>
              <a:t>21H</a:t>
            </a:r>
            <a:r>
              <a:rPr sz="1000" dirty="0">
                <a:latin typeface="Arial" panose="020B0604020202020204"/>
                <a:cs typeface="Arial" panose="020B0604020202020204"/>
              </a:rPr>
              <a:t>2</a:t>
            </a:r>
            <a:r>
              <a:rPr sz="1000" spc="-50" dirty="0">
                <a:latin typeface="Arial" panose="020B0604020202020204"/>
                <a:cs typeface="Arial" panose="020B0604020202020204"/>
              </a:rPr>
              <a:t> </a:t>
            </a:r>
            <a:r>
              <a:rPr sz="1000" spc="-20" dirty="0">
                <a:latin typeface="楷体" panose="02010609060101010101" charset="-122"/>
                <a:cs typeface="楷体" panose="02010609060101010101" charset="-122"/>
              </a:rPr>
              <a:t>华润啤酒、重庆啤酒等行业龙头对销量占比超过</a:t>
            </a:r>
            <a:r>
              <a:rPr sz="1000" spc="-260" dirty="0">
                <a:latin typeface="楷体" panose="02010609060101010101" charset="-122"/>
                <a:cs typeface="楷体" panose="02010609060101010101" charset="-122"/>
              </a:rPr>
              <a:t> </a:t>
            </a:r>
            <a:r>
              <a:rPr sz="1000" spc="-5" dirty="0">
                <a:latin typeface="Arial" panose="020B0604020202020204"/>
                <a:cs typeface="Arial" panose="020B0604020202020204"/>
              </a:rPr>
              <a:t>20%</a:t>
            </a:r>
            <a:r>
              <a:rPr sz="1000" spc="-45" dirty="0">
                <a:latin typeface="楷体" panose="02010609060101010101" charset="-122"/>
                <a:cs typeface="楷体" panose="02010609060101010101" charset="-122"/>
              </a:rPr>
              <a:t>的产品进行直接提价，当前华润仍在推进旺季前提价，百威亚太</a:t>
            </a:r>
            <a:r>
              <a:rPr sz="1000" spc="-260" dirty="0">
                <a:latin typeface="楷体" panose="02010609060101010101" charset="-122"/>
                <a:cs typeface="楷体" panose="02010609060101010101" charset="-122"/>
              </a:rPr>
              <a:t> </a:t>
            </a:r>
            <a:r>
              <a:rPr sz="1000" spc="-10" dirty="0">
                <a:latin typeface="Arial" panose="020B0604020202020204"/>
                <a:cs typeface="Arial" panose="020B0604020202020204"/>
              </a:rPr>
              <a:t>2</a:t>
            </a:r>
            <a:r>
              <a:rPr sz="1000" dirty="0">
                <a:latin typeface="Arial" panose="020B0604020202020204"/>
                <a:cs typeface="Arial" panose="020B0604020202020204"/>
              </a:rPr>
              <a:t>1</a:t>
            </a:r>
            <a:r>
              <a:rPr sz="1000" spc="-50" dirty="0">
                <a:latin typeface="Arial" panose="020B0604020202020204"/>
                <a:cs typeface="Arial" panose="020B0604020202020204"/>
              </a:rPr>
              <a:t> </a:t>
            </a:r>
            <a:r>
              <a:rPr sz="1000" spc="-5" dirty="0">
                <a:latin typeface="楷体" panose="02010609060101010101" charset="-122"/>
                <a:cs typeface="楷体" panose="02010609060101010101" charset="-122"/>
              </a:rPr>
              <a:t>年以来已公开</a:t>
            </a:r>
            <a:r>
              <a:rPr sz="1000" spc="-260" dirty="0">
                <a:latin typeface="楷体" panose="02010609060101010101" charset="-122"/>
                <a:cs typeface="楷体" panose="02010609060101010101" charset="-122"/>
              </a:rPr>
              <a:t> </a:t>
            </a:r>
            <a:r>
              <a:rPr sz="1000" dirty="0">
                <a:latin typeface="Arial" panose="020B0604020202020204"/>
                <a:cs typeface="Arial" panose="020B0604020202020204"/>
              </a:rPr>
              <a:t>3</a:t>
            </a:r>
            <a:r>
              <a:rPr sz="1000" spc="-50" dirty="0">
                <a:latin typeface="Arial" panose="020B0604020202020204"/>
                <a:cs typeface="Arial" panose="020B0604020202020204"/>
              </a:rPr>
              <a:t> </a:t>
            </a:r>
            <a:r>
              <a:rPr sz="1000" spc="5" dirty="0">
                <a:latin typeface="楷体" panose="02010609060101010101" charset="-122"/>
                <a:cs typeface="楷体" panose="02010609060101010101" charset="-122"/>
              </a:rPr>
              <a:t>次提价计划。</a:t>
            </a:r>
            <a:endParaRPr sz="1000">
              <a:latin typeface="楷体" panose="02010609060101010101" charset="-122"/>
              <a:cs typeface="楷体" panose="02010609060101010101" charset="-122"/>
            </a:endParaRPr>
          </a:p>
        </p:txBody>
      </p:sp>
      <p:pic>
        <p:nvPicPr>
          <p:cNvPr id="12" name="object 12"/>
          <p:cNvPicPr/>
          <p:nvPr/>
        </p:nvPicPr>
        <p:blipFill>
          <a:blip r:embed="rId3" cstate="print"/>
          <a:stretch>
            <a:fillRect/>
          </a:stretch>
        </p:blipFill>
        <p:spPr>
          <a:xfrm>
            <a:off x="782129" y="2190495"/>
            <a:ext cx="2845879" cy="1541780"/>
          </a:xfrm>
          <a:prstGeom prst="rect">
            <a:avLst/>
          </a:prstGeom>
        </p:spPr>
      </p:pic>
      <p:sp>
        <p:nvSpPr>
          <p:cNvPr id="13" name="object 13"/>
          <p:cNvSpPr txBox="1"/>
          <p:nvPr/>
        </p:nvSpPr>
        <p:spPr>
          <a:xfrm>
            <a:off x="561848" y="2120899"/>
            <a:ext cx="183515" cy="1666875"/>
          </a:xfrm>
          <a:prstGeom prst="rect">
            <a:avLst/>
          </a:prstGeom>
        </p:spPr>
        <p:txBody>
          <a:bodyPr vert="horz" wrap="square" lIns="0" tIns="12065" rIns="0" bIns="0" rtlCol="0">
            <a:spAutoFit/>
          </a:bodyPr>
          <a:lstStyle/>
          <a:p>
            <a:pPr marL="46990">
              <a:lnSpc>
                <a:spcPct val="100000"/>
              </a:lnSpc>
              <a:spcBef>
                <a:spcPts val="95"/>
              </a:spcBef>
            </a:pPr>
            <a:r>
              <a:rPr sz="700" spc="-25" dirty="0">
                <a:latin typeface="Arial" panose="020B0604020202020204"/>
                <a:cs typeface="Arial" panose="020B0604020202020204"/>
              </a:rPr>
              <a:t>60</a:t>
            </a:r>
            <a:endParaRPr sz="700">
              <a:latin typeface="Arial" panose="020B0604020202020204"/>
              <a:cs typeface="Arial" panose="020B0604020202020204"/>
            </a:endParaRPr>
          </a:p>
          <a:p>
            <a:pPr marL="46990">
              <a:lnSpc>
                <a:spcPct val="100000"/>
              </a:lnSpc>
              <a:spcBef>
                <a:spcPts val="505"/>
              </a:spcBef>
            </a:pPr>
            <a:r>
              <a:rPr sz="700" spc="-25" dirty="0">
                <a:latin typeface="Arial" panose="020B0604020202020204"/>
                <a:cs typeface="Arial" panose="020B0604020202020204"/>
              </a:rPr>
              <a:t>50</a:t>
            </a:r>
            <a:endParaRPr sz="700">
              <a:latin typeface="Arial" panose="020B0604020202020204"/>
              <a:cs typeface="Arial" panose="020B0604020202020204"/>
            </a:endParaRPr>
          </a:p>
          <a:p>
            <a:pPr marL="46990">
              <a:lnSpc>
                <a:spcPct val="100000"/>
              </a:lnSpc>
              <a:spcBef>
                <a:spcPts val="500"/>
              </a:spcBef>
            </a:pPr>
            <a:r>
              <a:rPr sz="700" spc="-25" dirty="0">
                <a:latin typeface="Arial" panose="020B0604020202020204"/>
                <a:cs typeface="Arial" panose="020B0604020202020204"/>
              </a:rPr>
              <a:t>40</a:t>
            </a:r>
            <a:endParaRPr sz="700">
              <a:latin typeface="Arial" panose="020B0604020202020204"/>
              <a:cs typeface="Arial" panose="020B0604020202020204"/>
            </a:endParaRPr>
          </a:p>
          <a:p>
            <a:pPr marL="46990">
              <a:lnSpc>
                <a:spcPct val="100000"/>
              </a:lnSpc>
              <a:spcBef>
                <a:spcPts val="505"/>
              </a:spcBef>
            </a:pPr>
            <a:r>
              <a:rPr sz="700" spc="-25" dirty="0">
                <a:latin typeface="Arial" panose="020B0604020202020204"/>
                <a:cs typeface="Arial" panose="020B0604020202020204"/>
              </a:rPr>
              <a:t>30</a:t>
            </a:r>
            <a:endParaRPr sz="700">
              <a:latin typeface="Arial" panose="020B0604020202020204"/>
              <a:cs typeface="Arial" panose="020B0604020202020204"/>
            </a:endParaRPr>
          </a:p>
          <a:p>
            <a:pPr marL="46990">
              <a:lnSpc>
                <a:spcPct val="100000"/>
              </a:lnSpc>
              <a:spcBef>
                <a:spcPts val="505"/>
              </a:spcBef>
            </a:pPr>
            <a:r>
              <a:rPr sz="700" spc="-25" dirty="0">
                <a:latin typeface="Arial" panose="020B0604020202020204"/>
                <a:cs typeface="Arial" panose="020B0604020202020204"/>
              </a:rPr>
              <a:t>20</a:t>
            </a:r>
            <a:endParaRPr sz="700">
              <a:latin typeface="Arial" panose="020B0604020202020204"/>
              <a:cs typeface="Arial" panose="020B0604020202020204"/>
            </a:endParaRPr>
          </a:p>
          <a:p>
            <a:pPr marL="46990">
              <a:lnSpc>
                <a:spcPct val="100000"/>
              </a:lnSpc>
              <a:spcBef>
                <a:spcPts val="500"/>
              </a:spcBef>
            </a:pPr>
            <a:r>
              <a:rPr sz="700" spc="-25" dirty="0">
                <a:latin typeface="Arial" panose="020B0604020202020204"/>
                <a:cs typeface="Arial" panose="020B0604020202020204"/>
              </a:rPr>
              <a:t>10</a:t>
            </a:r>
            <a:endParaRPr sz="700">
              <a:latin typeface="Arial" panose="020B0604020202020204"/>
              <a:cs typeface="Arial" panose="020B0604020202020204"/>
            </a:endParaRPr>
          </a:p>
          <a:p>
            <a:pPr marL="96520">
              <a:lnSpc>
                <a:spcPct val="100000"/>
              </a:lnSpc>
              <a:spcBef>
                <a:spcPts val="505"/>
              </a:spcBef>
            </a:pPr>
            <a:r>
              <a:rPr sz="700" spc="-5" dirty="0">
                <a:latin typeface="Arial" panose="020B0604020202020204"/>
                <a:cs typeface="Arial" panose="020B0604020202020204"/>
              </a:rPr>
              <a:t>0</a:t>
            </a:r>
            <a:endParaRPr sz="700">
              <a:latin typeface="Arial" panose="020B0604020202020204"/>
              <a:cs typeface="Arial" panose="020B0604020202020204"/>
            </a:endParaRPr>
          </a:p>
          <a:p>
            <a:pPr marL="12700">
              <a:lnSpc>
                <a:spcPct val="100000"/>
              </a:lnSpc>
              <a:spcBef>
                <a:spcPts val="500"/>
              </a:spcBef>
            </a:pPr>
            <a:r>
              <a:rPr sz="700" spc="-20" dirty="0">
                <a:latin typeface="Arial" panose="020B0604020202020204"/>
                <a:cs typeface="Arial" panose="020B0604020202020204"/>
              </a:rPr>
              <a:t>(10)</a:t>
            </a:r>
            <a:endParaRPr sz="700">
              <a:latin typeface="Arial" panose="020B0604020202020204"/>
              <a:cs typeface="Arial" panose="020B0604020202020204"/>
            </a:endParaRPr>
          </a:p>
          <a:p>
            <a:pPr marL="12700">
              <a:lnSpc>
                <a:spcPct val="100000"/>
              </a:lnSpc>
              <a:spcBef>
                <a:spcPts val="505"/>
              </a:spcBef>
            </a:pPr>
            <a:r>
              <a:rPr sz="700" spc="-20" dirty="0">
                <a:latin typeface="Arial" panose="020B0604020202020204"/>
                <a:cs typeface="Arial" panose="020B0604020202020204"/>
              </a:rPr>
              <a:t>(20)</a:t>
            </a:r>
            <a:endParaRPr sz="700">
              <a:latin typeface="Arial" panose="020B0604020202020204"/>
              <a:cs typeface="Arial" panose="020B0604020202020204"/>
            </a:endParaRPr>
          </a:p>
          <a:p>
            <a:pPr marL="12700">
              <a:lnSpc>
                <a:spcPct val="100000"/>
              </a:lnSpc>
              <a:spcBef>
                <a:spcPts val="505"/>
              </a:spcBef>
            </a:pPr>
            <a:r>
              <a:rPr sz="700" spc="-20" dirty="0">
                <a:latin typeface="Arial" panose="020B0604020202020204"/>
                <a:cs typeface="Arial" panose="020B0604020202020204"/>
              </a:rPr>
              <a:t>(30)</a:t>
            </a:r>
            <a:endParaRPr sz="700">
              <a:latin typeface="Arial" panose="020B0604020202020204"/>
              <a:cs typeface="Arial" panose="020B0604020202020204"/>
            </a:endParaRPr>
          </a:p>
        </p:txBody>
      </p:sp>
      <p:pic>
        <p:nvPicPr>
          <p:cNvPr id="14" name="object 14"/>
          <p:cNvPicPr/>
          <p:nvPr/>
        </p:nvPicPr>
        <p:blipFill>
          <a:blip r:embed="rId4" cstate="print"/>
          <a:stretch>
            <a:fillRect/>
          </a:stretch>
        </p:blipFill>
        <p:spPr>
          <a:xfrm>
            <a:off x="3881628" y="2160015"/>
            <a:ext cx="3146805" cy="1949958"/>
          </a:xfrm>
          <a:prstGeom prst="rect">
            <a:avLst/>
          </a:prstGeom>
        </p:spPr>
      </p:pic>
      <p:sp>
        <p:nvSpPr>
          <p:cNvPr id="15" name="object 15"/>
          <p:cNvSpPr txBox="1"/>
          <p:nvPr/>
        </p:nvSpPr>
        <p:spPr>
          <a:xfrm>
            <a:off x="773827" y="3772633"/>
            <a:ext cx="2775585" cy="252095"/>
          </a:xfrm>
          <a:prstGeom prst="rect">
            <a:avLst/>
          </a:prstGeom>
        </p:spPr>
        <p:txBody>
          <a:bodyPr vert="vert270" wrap="square" lIns="0" tIns="3810" rIns="0" bIns="0" rtlCol="0">
            <a:spAutoFit/>
          </a:bodyPr>
          <a:lstStyle/>
          <a:p>
            <a:pPr marL="12700">
              <a:lnSpc>
                <a:spcPct val="100000"/>
              </a:lnSpc>
              <a:spcBef>
                <a:spcPts val="30"/>
              </a:spcBef>
            </a:pPr>
            <a:r>
              <a:rPr sz="700" spc="-10" dirty="0">
                <a:latin typeface="Arial" panose="020B0604020202020204"/>
                <a:cs typeface="Arial" panose="020B0604020202020204"/>
              </a:rPr>
              <a:t>18-</a:t>
            </a:r>
            <a:r>
              <a:rPr sz="700" spc="-25" dirty="0">
                <a:latin typeface="Arial" panose="020B0604020202020204"/>
                <a:cs typeface="Arial" panose="020B0604020202020204"/>
              </a:rPr>
              <a:t>02</a:t>
            </a:r>
            <a:endParaRPr sz="700">
              <a:latin typeface="Arial" panose="020B0604020202020204"/>
              <a:cs typeface="Arial" panose="020B0604020202020204"/>
            </a:endParaRPr>
          </a:p>
          <a:p>
            <a:pPr marL="12700">
              <a:lnSpc>
                <a:spcPct val="100000"/>
              </a:lnSpc>
              <a:spcBef>
                <a:spcPts val="460"/>
              </a:spcBef>
            </a:pPr>
            <a:r>
              <a:rPr sz="700" spc="-10" dirty="0">
                <a:latin typeface="Arial" panose="020B0604020202020204"/>
                <a:cs typeface="Arial" panose="020B0604020202020204"/>
              </a:rPr>
              <a:t>18-</a:t>
            </a:r>
            <a:r>
              <a:rPr sz="700" spc="-25" dirty="0">
                <a:latin typeface="Arial" panose="020B0604020202020204"/>
                <a:cs typeface="Arial" panose="020B0604020202020204"/>
              </a:rPr>
              <a:t>05</a:t>
            </a:r>
            <a:endParaRPr sz="700">
              <a:latin typeface="Arial" panose="020B0604020202020204"/>
              <a:cs typeface="Arial" panose="020B0604020202020204"/>
            </a:endParaRPr>
          </a:p>
          <a:p>
            <a:pPr marL="12700">
              <a:lnSpc>
                <a:spcPct val="100000"/>
              </a:lnSpc>
              <a:spcBef>
                <a:spcPts val="465"/>
              </a:spcBef>
            </a:pPr>
            <a:r>
              <a:rPr sz="700" spc="-10" dirty="0">
                <a:latin typeface="Arial" panose="020B0604020202020204"/>
                <a:cs typeface="Arial" panose="020B0604020202020204"/>
              </a:rPr>
              <a:t>18-</a:t>
            </a:r>
            <a:r>
              <a:rPr sz="700" spc="-25" dirty="0">
                <a:latin typeface="Arial" panose="020B0604020202020204"/>
                <a:cs typeface="Arial" panose="020B0604020202020204"/>
              </a:rPr>
              <a:t>08</a:t>
            </a:r>
            <a:endParaRPr sz="700">
              <a:latin typeface="Arial" panose="020B0604020202020204"/>
              <a:cs typeface="Arial" panose="020B0604020202020204"/>
            </a:endParaRPr>
          </a:p>
          <a:p>
            <a:pPr marL="12700">
              <a:lnSpc>
                <a:spcPct val="100000"/>
              </a:lnSpc>
              <a:spcBef>
                <a:spcPts val="470"/>
              </a:spcBef>
            </a:pPr>
            <a:r>
              <a:rPr sz="700" spc="-10" dirty="0">
                <a:latin typeface="Arial" panose="020B0604020202020204"/>
                <a:cs typeface="Arial" panose="020B0604020202020204"/>
              </a:rPr>
              <a:t>18-</a:t>
            </a:r>
            <a:r>
              <a:rPr sz="700" spc="-25" dirty="0">
                <a:latin typeface="Arial" panose="020B0604020202020204"/>
                <a:cs typeface="Arial" panose="020B0604020202020204"/>
              </a:rPr>
              <a:t>11</a:t>
            </a:r>
            <a:endParaRPr sz="700">
              <a:latin typeface="Arial" panose="020B0604020202020204"/>
              <a:cs typeface="Arial" panose="020B0604020202020204"/>
            </a:endParaRPr>
          </a:p>
          <a:p>
            <a:pPr marL="12700">
              <a:lnSpc>
                <a:spcPct val="100000"/>
              </a:lnSpc>
              <a:spcBef>
                <a:spcPts val="460"/>
              </a:spcBef>
            </a:pPr>
            <a:r>
              <a:rPr sz="700" spc="-10" dirty="0">
                <a:latin typeface="Arial" panose="020B0604020202020204"/>
                <a:cs typeface="Arial" panose="020B0604020202020204"/>
              </a:rPr>
              <a:t>19-</a:t>
            </a:r>
            <a:r>
              <a:rPr sz="700" spc="-25" dirty="0">
                <a:latin typeface="Arial" panose="020B0604020202020204"/>
                <a:cs typeface="Arial" panose="020B0604020202020204"/>
              </a:rPr>
              <a:t>02</a:t>
            </a:r>
            <a:endParaRPr sz="700">
              <a:latin typeface="Arial" panose="020B0604020202020204"/>
              <a:cs typeface="Arial" panose="020B0604020202020204"/>
            </a:endParaRPr>
          </a:p>
          <a:p>
            <a:pPr marL="12700">
              <a:lnSpc>
                <a:spcPct val="100000"/>
              </a:lnSpc>
              <a:spcBef>
                <a:spcPts val="465"/>
              </a:spcBef>
            </a:pPr>
            <a:r>
              <a:rPr sz="700" spc="-10" dirty="0">
                <a:latin typeface="Arial" panose="020B0604020202020204"/>
                <a:cs typeface="Arial" panose="020B0604020202020204"/>
              </a:rPr>
              <a:t>19-</a:t>
            </a:r>
            <a:r>
              <a:rPr sz="700" spc="-25" dirty="0">
                <a:latin typeface="Arial" panose="020B0604020202020204"/>
                <a:cs typeface="Arial" panose="020B0604020202020204"/>
              </a:rPr>
              <a:t>05</a:t>
            </a:r>
            <a:endParaRPr sz="700">
              <a:latin typeface="Arial" panose="020B0604020202020204"/>
              <a:cs typeface="Arial" panose="020B0604020202020204"/>
            </a:endParaRPr>
          </a:p>
          <a:p>
            <a:pPr marL="12700">
              <a:lnSpc>
                <a:spcPct val="100000"/>
              </a:lnSpc>
              <a:spcBef>
                <a:spcPts val="465"/>
              </a:spcBef>
            </a:pPr>
            <a:r>
              <a:rPr sz="700" spc="-10" dirty="0">
                <a:latin typeface="Arial" panose="020B0604020202020204"/>
                <a:cs typeface="Arial" panose="020B0604020202020204"/>
              </a:rPr>
              <a:t>19-</a:t>
            </a:r>
            <a:r>
              <a:rPr sz="700" spc="-25" dirty="0">
                <a:latin typeface="Arial" panose="020B0604020202020204"/>
                <a:cs typeface="Arial" panose="020B0604020202020204"/>
              </a:rPr>
              <a:t>08</a:t>
            </a:r>
            <a:endParaRPr sz="700">
              <a:latin typeface="Arial" panose="020B0604020202020204"/>
              <a:cs typeface="Arial" panose="020B0604020202020204"/>
            </a:endParaRPr>
          </a:p>
          <a:p>
            <a:pPr marL="12700">
              <a:lnSpc>
                <a:spcPct val="100000"/>
              </a:lnSpc>
              <a:spcBef>
                <a:spcPts val="465"/>
              </a:spcBef>
            </a:pPr>
            <a:r>
              <a:rPr sz="700" spc="-10" dirty="0">
                <a:latin typeface="Arial" panose="020B0604020202020204"/>
                <a:cs typeface="Arial" panose="020B0604020202020204"/>
              </a:rPr>
              <a:t>19-</a:t>
            </a:r>
            <a:r>
              <a:rPr sz="700" spc="-25" dirty="0">
                <a:latin typeface="Arial" panose="020B0604020202020204"/>
                <a:cs typeface="Arial" panose="020B0604020202020204"/>
              </a:rPr>
              <a:t>11</a:t>
            </a:r>
            <a:endParaRPr sz="700">
              <a:latin typeface="Arial" panose="020B0604020202020204"/>
              <a:cs typeface="Arial" panose="020B0604020202020204"/>
            </a:endParaRPr>
          </a:p>
          <a:p>
            <a:pPr marL="12700">
              <a:lnSpc>
                <a:spcPct val="100000"/>
              </a:lnSpc>
              <a:spcBef>
                <a:spcPts val="465"/>
              </a:spcBef>
            </a:pPr>
            <a:r>
              <a:rPr sz="700" spc="-10" dirty="0">
                <a:latin typeface="Arial" panose="020B0604020202020204"/>
                <a:cs typeface="Arial" panose="020B0604020202020204"/>
              </a:rPr>
              <a:t>20-</a:t>
            </a:r>
            <a:r>
              <a:rPr sz="700" spc="-25" dirty="0">
                <a:latin typeface="Arial" panose="020B0604020202020204"/>
                <a:cs typeface="Arial" panose="020B0604020202020204"/>
              </a:rPr>
              <a:t>02</a:t>
            </a:r>
            <a:endParaRPr sz="700">
              <a:latin typeface="Arial" panose="020B0604020202020204"/>
              <a:cs typeface="Arial" panose="020B0604020202020204"/>
            </a:endParaRPr>
          </a:p>
          <a:p>
            <a:pPr marL="12700">
              <a:lnSpc>
                <a:spcPct val="100000"/>
              </a:lnSpc>
              <a:spcBef>
                <a:spcPts val="465"/>
              </a:spcBef>
            </a:pPr>
            <a:r>
              <a:rPr sz="700" spc="-10" dirty="0">
                <a:latin typeface="Arial" panose="020B0604020202020204"/>
                <a:cs typeface="Arial" panose="020B0604020202020204"/>
              </a:rPr>
              <a:t>20-</a:t>
            </a:r>
            <a:r>
              <a:rPr sz="700" spc="-25" dirty="0">
                <a:latin typeface="Arial" panose="020B0604020202020204"/>
                <a:cs typeface="Arial" panose="020B0604020202020204"/>
              </a:rPr>
              <a:t>05</a:t>
            </a:r>
            <a:endParaRPr sz="700">
              <a:latin typeface="Arial" panose="020B0604020202020204"/>
              <a:cs typeface="Arial" panose="020B0604020202020204"/>
            </a:endParaRPr>
          </a:p>
          <a:p>
            <a:pPr marL="12700">
              <a:lnSpc>
                <a:spcPct val="100000"/>
              </a:lnSpc>
              <a:spcBef>
                <a:spcPts val="465"/>
              </a:spcBef>
            </a:pPr>
            <a:r>
              <a:rPr sz="700" spc="-10" dirty="0">
                <a:latin typeface="Arial" panose="020B0604020202020204"/>
                <a:cs typeface="Arial" panose="020B0604020202020204"/>
              </a:rPr>
              <a:t>20-</a:t>
            </a:r>
            <a:r>
              <a:rPr sz="700" spc="-25" dirty="0">
                <a:latin typeface="Arial" panose="020B0604020202020204"/>
                <a:cs typeface="Arial" panose="020B0604020202020204"/>
              </a:rPr>
              <a:t>08</a:t>
            </a:r>
            <a:endParaRPr sz="700">
              <a:latin typeface="Arial" panose="020B0604020202020204"/>
              <a:cs typeface="Arial" panose="020B0604020202020204"/>
            </a:endParaRPr>
          </a:p>
          <a:p>
            <a:pPr marL="12700">
              <a:lnSpc>
                <a:spcPct val="100000"/>
              </a:lnSpc>
              <a:spcBef>
                <a:spcPts val="465"/>
              </a:spcBef>
            </a:pPr>
            <a:r>
              <a:rPr sz="700" spc="-10" dirty="0">
                <a:latin typeface="Arial" panose="020B0604020202020204"/>
                <a:cs typeface="Arial" panose="020B0604020202020204"/>
              </a:rPr>
              <a:t>20-</a:t>
            </a:r>
            <a:r>
              <a:rPr sz="700" spc="-25" dirty="0">
                <a:latin typeface="Arial" panose="020B0604020202020204"/>
                <a:cs typeface="Arial" panose="020B0604020202020204"/>
              </a:rPr>
              <a:t>11</a:t>
            </a:r>
            <a:endParaRPr sz="700">
              <a:latin typeface="Arial" panose="020B0604020202020204"/>
              <a:cs typeface="Arial" panose="020B0604020202020204"/>
            </a:endParaRPr>
          </a:p>
          <a:p>
            <a:pPr marL="12700">
              <a:lnSpc>
                <a:spcPct val="100000"/>
              </a:lnSpc>
              <a:spcBef>
                <a:spcPts val="465"/>
              </a:spcBef>
            </a:pPr>
            <a:r>
              <a:rPr sz="700" spc="-10" dirty="0">
                <a:latin typeface="Arial" panose="020B0604020202020204"/>
                <a:cs typeface="Arial" panose="020B0604020202020204"/>
              </a:rPr>
              <a:t>21-</a:t>
            </a:r>
            <a:r>
              <a:rPr sz="700" spc="-25" dirty="0">
                <a:latin typeface="Arial" panose="020B0604020202020204"/>
                <a:cs typeface="Arial" panose="020B0604020202020204"/>
              </a:rPr>
              <a:t>02</a:t>
            </a:r>
            <a:endParaRPr sz="700">
              <a:latin typeface="Arial" panose="020B0604020202020204"/>
              <a:cs typeface="Arial" panose="020B0604020202020204"/>
            </a:endParaRPr>
          </a:p>
          <a:p>
            <a:pPr marL="12700">
              <a:lnSpc>
                <a:spcPct val="100000"/>
              </a:lnSpc>
              <a:spcBef>
                <a:spcPts val="465"/>
              </a:spcBef>
            </a:pPr>
            <a:r>
              <a:rPr sz="700" spc="-10" dirty="0">
                <a:latin typeface="Arial" panose="020B0604020202020204"/>
                <a:cs typeface="Arial" panose="020B0604020202020204"/>
              </a:rPr>
              <a:t>21-</a:t>
            </a:r>
            <a:r>
              <a:rPr sz="700" spc="-25" dirty="0">
                <a:latin typeface="Arial" panose="020B0604020202020204"/>
                <a:cs typeface="Arial" panose="020B0604020202020204"/>
              </a:rPr>
              <a:t>05</a:t>
            </a:r>
            <a:endParaRPr sz="700">
              <a:latin typeface="Arial" panose="020B0604020202020204"/>
              <a:cs typeface="Arial" panose="020B0604020202020204"/>
            </a:endParaRPr>
          </a:p>
          <a:p>
            <a:pPr marL="12700">
              <a:lnSpc>
                <a:spcPct val="100000"/>
              </a:lnSpc>
              <a:spcBef>
                <a:spcPts val="465"/>
              </a:spcBef>
            </a:pPr>
            <a:r>
              <a:rPr sz="700" spc="-10" dirty="0">
                <a:latin typeface="Arial" panose="020B0604020202020204"/>
                <a:cs typeface="Arial" panose="020B0604020202020204"/>
              </a:rPr>
              <a:t>21-</a:t>
            </a:r>
            <a:r>
              <a:rPr sz="700" spc="-25" dirty="0">
                <a:latin typeface="Arial" panose="020B0604020202020204"/>
                <a:cs typeface="Arial" panose="020B0604020202020204"/>
              </a:rPr>
              <a:t>08</a:t>
            </a:r>
            <a:endParaRPr sz="700">
              <a:latin typeface="Arial" panose="020B0604020202020204"/>
              <a:cs typeface="Arial" panose="020B0604020202020204"/>
            </a:endParaRPr>
          </a:p>
          <a:p>
            <a:pPr marL="12700">
              <a:lnSpc>
                <a:spcPct val="100000"/>
              </a:lnSpc>
              <a:spcBef>
                <a:spcPts val="465"/>
              </a:spcBef>
            </a:pPr>
            <a:r>
              <a:rPr sz="700" spc="-10" dirty="0">
                <a:latin typeface="Arial" panose="020B0604020202020204"/>
                <a:cs typeface="Arial" panose="020B0604020202020204"/>
              </a:rPr>
              <a:t>21-</a:t>
            </a:r>
            <a:r>
              <a:rPr sz="700" spc="-25" dirty="0">
                <a:latin typeface="Arial" panose="020B0604020202020204"/>
                <a:cs typeface="Arial" panose="020B0604020202020204"/>
              </a:rPr>
              <a:t>11</a:t>
            </a:r>
            <a:endParaRPr sz="700">
              <a:latin typeface="Arial" panose="020B0604020202020204"/>
              <a:cs typeface="Arial" panose="020B0604020202020204"/>
            </a:endParaRPr>
          </a:p>
          <a:p>
            <a:pPr marL="12700">
              <a:lnSpc>
                <a:spcPct val="100000"/>
              </a:lnSpc>
              <a:spcBef>
                <a:spcPts val="465"/>
              </a:spcBef>
            </a:pPr>
            <a:r>
              <a:rPr sz="700" spc="-10" dirty="0">
                <a:latin typeface="Arial" panose="020B0604020202020204"/>
                <a:cs typeface="Arial" panose="020B0604020202020204"/>
              </a:rPr>
              <a:t>22-</a:t>
            </a:r>
            <a:r>
              <a:rPr sz="700" spc="-25" dirty="0">
                <a:latin typeface="Arial" panose="020B0604020202020204"/>
                <a:cs typeface="Arial" panose="020B0604020202020204"/>
              </a:rPr>
              <a:t>02</a:t>
            </a:r>
            <a:endParaRPr sz="700">
              <a:latin typeface="Arial" panose="020B0604020202020204"/>
              <a:cs typeface="Arial" panose="020B0604020202020204"/>
            </a:endParaRPr>
          </a:p>
        </p:txBody>
      </p:sp>
      <p:pic>
        <p:nvPicPr>
          <p:cNvPr id="16" name="object 16"/>
          <p:cNvPicPr/>
          <p:nvPr/>
        </p:nvPicPr>
        <p:blipFill>
          <a:blip r:embed="rId5" cstate="print"/>
          <a:stretch>
            <a:fillRect/>
          </a:stretch>
        </p:blipFill>
        <p:spPr>
          <a:xfrm>
            <a:off x="1178877" y="2026411"/>
            <a:ext cx="243903" cy="12700"/>
          </a:xfrm>
          <a:prstGeom prst="rect">
            <a:avLst/>
          </a:prstGeom>
        </p:spPr>
      </p:pic>
      <p:sp>
        <p:nvSpPr>
          <p:cNvPr id="17" name="object 17"/>
          <p:cNvSpPr txBox="1"/>
          <p:nvPr/>
        </p:nvSpPr>
        <p:spPr>
          <a:xfrm>
            <a:off x="1436369" y="1901977"/>
            <a:ext cx="1595755" cy="354330"/>
          </a:xfrm>
          <a:prstGeom prst="rect">
            <a:avLst/>
          </a:prstGeom>
        </p:spPr>
        <p:txBody>
          <a:bodyPr vert="horz" wrap="square" lIns="0" tIns="12700" rIns="0" bIns="0" rtlCol="0">
            <a:spAutoFit/>
          </a:bodyPr>
          <a:lstStyle/>
          <a:p>
            <a:pPr marL="12700" marR="5080">
              <a:lnSpc>
                <a:spcPct val="154000"/>
              </a:lnSpc>
              <a:spcBef>
                <a:spcPts val="100"/>
              </a:spcBef>
            </a:pPr>
            <a:r>
              <a:rPr sz="700" dirty="0">
                <a:latin typeface="楷体" panose="02010609060101010101" charset="-122"/>
                <a:cs typeface="楷体" panose="02010609060101010101" charset="-122"/>
              </a:rPr>
              <a:t>中</a:t>
            </a:r>
            <a:r>
              <a:rPr sz="700" dirty="0">
                <a:latin typeface="楷体" panose="02010609060101010101" charset="-122"/>
                <a:cs typeface="楷体" panose="02010609060101010101" charset="-122"/>
              </a:rPr>
              <a:t>国</a:t>
            </a:r>
            <a:r>
              <a:rPr sz="700" dirty="0">
                <a:latin typeface="楷体" panose="02010609060101010101" charset="-122"/>
                <a:cs typeface="楷体" panose="02010609060101010101" charset="-122"/>
              </a:rPr>
              <a:t>：</a:t>
            </a:r>
            <a:r>
              <a:rPr sz="700" dirty="0">
                <a:latin typeface="楷体" panose="02010609060101010101" charset="-122"/>
                <a:cs typeface="楷体" panose="02010609060101010101" charset="-122"/>
              </a:rPr>
              <a:t>社</a:t>
            </a:r>
            <a:r>
              <a:rPr sz="700" spc="-10" dirty="0">
                <a:latin typeface="楷体" panose="02010609060101010101" charset="-122"/>
                <a:cs typeface="楷体" panose="02010609060101010101" charset="-122"/>
              </a:rPr>
              <a:t>会</a:t>
            </a:r>
            <a:r>
              <a:rPr sz="700" spc="-10" dirty="0">
                <a:latin typeface="楷体" panose="02010609060101010101" charset="-122"/>
                <a:cs typeface="楷体" panose="02010609060101010101" charset="-122"/>
              </a:rPr>
              <a:t>消</a:t>
            </a:r>
            <a:r>
              <a:rPr sz="700" spc="-10" dirty="0">
                <a:latin typeface="楷体" panose="02010609060101010101" charset="-122"/>
                <a:cs typeface="楷体" panose="02010609060101010101" charset="-122"/>
              </a:rPr>
              <a:t>费</a:t>
            </a:r>
            <a:r>
              <a:rPr sz="700" spc="-10" dirty="0">
                <a:latin typeface="楷体" panose="02010609060101010101" charset="-122"/>
                <a:cs typeface="楷体" panose="02010609060101010101" charset="-122"/>
              </a:rPr>
              <a:t>品</a:t>
            </a:r>
            <a:r>
              <a:rPr sz="700" dirty="0">
                <a:latin typeface="楷体" panose="02010609060101010101" charset="-122"/>
                <a:cs typeface="楷体" panose="02010609060101010101" charset="-122"/>
              </a:rPr>
              <a:t>零</a:t>
            </a:r>
            <a:r>
              <a:rPr sz="700" spc="-10" dirty="0">
                <a:latin typeface="楷体" panose="02010609060101010101" charset="-122"/>
                <a:cs typeface="楷体" panose="02010609060101010101" charset="-122"/>
              </a:rPr>
              <a:t>售</a:t>
            </a:r>
            <a:r>
              <a:rPr sz="700" spc="-10" dirty="0">
                <a:latin typeface="楷体" panose="02010609060101010101" charset="-122"/>
                <a:cs typeface="楷体" panose="02010609060101010101" charset="-122"/>
              </a:rPr>
              <a:t>总</a:t>
            </a:r>
            <a:r>
              <a:rPr sz="700" spc="-10" dirty="0">
                <a:latin typeface="楷体" panose="02010609060101010101" charset="-122"/>
                <a:cs typeface="楷体" panose="02010609060101010101" charset="-122"/>
              </a:rPr>
              <a:t>额</a:t>
            </a:r>
            <a:r>
              <a:rPr sz="700" spc="-10" dirty="0">
                <a:latin typeface="Arial" panose="020B0604020202020204"/>
                <a:cs typeface="Arial" panose="020B0604020202020204"/>
              </a:rPr>
              <a:t>:</a:t>
            </a:r>
            <a:r>
              <a:rPr sz="700" spc="-10" dirty="0">
                <a:latin typeface="楷体" panose="02010609060101010101" charset="-122"/>
                <a:cs typeface="楷体" panose="02010609060101010101" charset="-122"/>
              </a:rPr>
              <a:t>当</a:t>
            </a:r>
            <a:r>
              <a:rPr sz="700" spc="-10" dirty="0">
                <a:latin typeface="楷体" panose="02010609060101010101" charset="-122"/>
                <a:cs typeface="楷体" panose="02010609060101010101" charset="-122"/>
              </a:rPr>
              <a:t>月</a:t>
            </a:r>
            <a:r>
              <a:rPr sz="700" spc="-25" dirty="0">
                <a:latin typeface="楷体" panose="02010609060101010101" charset="-122"/>
                <a:cs typeface="楷体" panose="02010609060101010101" charset="-122"/>
              </a:rPr>
              <a:t>同比</a:t>
            </a:r>
            <a:r>
              <a:rPr sz="700" spc="200" dirty="0">
                <a:latin typeface="楷体" panose="02010609060101010101" charset="-122"/>
                <a:cs typeface="楷体" panose="02010609060101010101" charset="-122"/>
              </a:rPr>
              <a:t> </a:t>
            </a:r>
            <a:r>
              <a:rPr sz="700" dirty="0">
                <a:latin typeface="楷体" panose="02010609060101010101" charset="-122"/>
                <a:cs typeface="楷体" panose="02010609060101010101" charset="-122"/>
              </a:rPr>
              <a:t>美</a:t>
            </a:r>
            <a:r>
              <a:rPr sz="700" dirty="0">
                <a:latin typeface="楷体" panose="02010609060101010101" charset="-122"/>
                <a:cs typeface="楷体" panose="02010609060101010101" charset="-122"/>
              </a:rPr>
              <a:t>国</a:t>
            </a:r>
            <a:r>
              <a:rPr sz="700" dirty="0">
                <a:latin typeface="楷体" panose="02010609060101010101" charset="-122"/>
                <a:cs typeface="楷体" panose="02010609060101010101" charset="-122"/>
              </a:rPr>
              <a:t>：</a:t>
            </a:r>
            <a:r>
              <a:rPr sz="700" dirty="0">
                <a:latin typeface="楷体" panose="02010609060101010101" charset="-122"/>
                <a:cs typeface="楷体" panose="02010609060101010101" charset="-122"/>
              </a:rPr>
              <a:t>零</a:t>
            </a:r>
            <a:r>
              <a:rPr sz="700" spc="-10" dirty="0">
                <a:latin typeface="楷体" panose="02010609060101010101" charset="-122"/>
                <a:cs typeface="楷体" panose="02010609060101010101" charset="-122"/>
              </a:rPr>
              <a:t>售</a:t>
            </a:r>
            <a:r>
              <a:rPr sz="700" spc="-10" dirty="0">
                <a:latin typeface="楷体" panose="02010609060101010101" charset="-122"/>
                <a:cs typeface="楷体" panose="02010609060101010101" charset="-122"/>
              </a:rPr>
              <a:t>和</a:t>
            </a:r>
            <a:r>
              <a:rPr sz="700" spc="-10" dirty="0">
                <a:latin typeface="楷体" panose="02010609060101010101" charset="-122"/>
                <a:cs typeface="楷体" panose="02010609060101010101" charset="-122"/>
              </a:rPr>
              <a:t>食</a:t>
            </a:r>
            <a:r>
              <a:rPr sz="700" spc="-10" dirty="0">
                <a:latin typeface="楷体" panose="02010609060101010101" charset="-122"/>
                <a:cs typeface="楷体" panose="02010609060101010101" charset="-122"/>
              </a:rPr>
              <a:t>品</a:t>
            </a:r>
            <a:r>
              <a:rPr sz="700" dirty="0">
                <a:latin typeface="楷体" panose="02010609060101010101" charset="-122"/>
                <a:cs typeface="楷体" panose="02010609060101010101" charset="-122"/>
              </a:rPr>
              <a:t>服</a:t>
            </a:r>
            <a:r>
              <a:rPr sz="700" spc="-10" dirty="0">
                <a:latin typeface="楷体" panose="02010609060101010101" charset="-122"/>
                <a:cs typeface="楷体" panose="02010609060101010101" charset="-122"/>
              </a:rPr>
              <a:t>务</a:t>
            </a:r>
            <a:r>
              <a:rPr sz="700" spc="-10" dirty="0">
                <a:latin typeface="楷体" panose="02010609060101010101" charset="-122"/>
                <a:cs typeface="楷体" panose="02010609060101010101" charset="-122"/>
              </a:rPr>
              <a:t>销</a:t>
            </a:r>
            <a:r>
              <a:rPr sz="700" spc="-10" dirty="0">
                <a:latin typeface="楷体" panose="02010609060101010101" charset="-122"/>
                <a:cs typeface="楷体" panose="02010609060101010101" charset="-122"/>
              </a:rPr>
              <a:t>售</a:t>
            </a:r>
            <a:r>
              <a:rPr sz="700" spc="-10" dirty="0">
                <a:latin typeface="楷体" panose="02010609060101010101" charset="-122"/>
                <a:cs typeface="楷体" panose="02010609060101010101" charset="-122"/>
              </a:rPr>
              <a:t>额</a:t>
            </a:r>
            <a:r>
              <a:rPr sz="700" spc="-10" dirty="0">
                <a:latin typeface="Arial" panose="020B0604020202020204"/>
                <a:cs typeface="Arial" panose="020B0604020202020204"/>
              </a:rPr>
              <a:t>:</a:t>
            </a:r>
            <a:r>
              <a:rPr sz="700" spc="-5" dirty="0">
                <a:latin typeface="楷体" panose="02010609060101010101" charset="-122"/>
                <a:cs typeface="楷体" panose="02010609060101010101" charset="-122"/>
              </a:rPr>
              <a:t>总计</a:t>
            </a:r>
            <a:r>
              <a:rPr sz="700" spc="-10" dirty="0">
                <a:latin typeface="Arial" panose="020B0604020202020204"/>
                <a:cs typeface="Arial" panose="020B0604020202020204"/>
              </a:rPr>
              <a:t>:</a:t>
            </a:r>
            <a:r>
              <a:rPr sz="700" spc="-10" dirty="0">
                <a:latin typeface="楷体" panose="02010609060101010101" charset="-122"/>
                <a:cs typeface="楷体" panose="02010609060101010101" charset="-122"/>
              </a:rPr>
              <a:t>同</a:t>
            </a:r>
            <a:r>
              <a:rPr sz="700" spc="-50" dirty="0">
                <a:latin typeface="楷体" panose="02010609060101010101" charset="-122"/>
                <a:cs typeface="楷体" panose="02010609060101010101" charset="-122"/>
              </a:rPr>
              <a:t>比</a:t>
            </a:r>
            <a:endParaRPr sz="700">
              <a:latin typeface="楷体" panose="02010609060101010101" charset="-122"/>
              <a:cs typeface="楷体" panose="02010609060101010101" charset="-122"/>
            </a:endParaRPr>
          </a:p>
        </p:txBody>
      </p:sp>
      <p:sp>
        <p:nvSpPr>
          <p:cNvPr id="18" name="object 18"/>
          <p:cNvSpPr txBox="1"/>
          <p:nvPr/>
        </p:nvSpPr>
        <p:spPr>
          <a:xfrm>
            <a:off x="3889375" y="3741547"/>
            <a:ext cx="232410" cy="132080"/>
          </a:xfrm>
          <a:prstGeom prst="rect">
            <a:avLst/>
          </a:prstGeom>
        </p:spPr>
        <p:txBody>
          <a:bodyPr vert="horz" wrap="square" lIns="0" tIns="12065" rIns="0" bIns="0" rtlCol="0">
            <a:spAutoFit/>
          </a:bodyPr>
          <a:lstStyle/>
          <a:p>
            <a:pPr marL="12700">
              <a:lnSpc>
                <a:spcPct val="100000"/>
              </a:lnSpc>
              <a:spcBef>
                <a:spcPts val="95"/>
              </a:spcBef>
            </a:pPr>
            <a:r>
              <a:rPr sz="700" dirty="0">
                <a:latin typeface="Arial" panose="020B0604020202020204"/>
                <a:cs typeface="Arial" panose="020B0604020202020204"/>
              </a:rPr>
              <a:t>-</a:t>
            </a:r>
            <a:r>
              <a:rPr sz="700" spc="-25" dirty="0">
                <a:latin typeface="Arial" panose="020B0604020202020204"/>
                <a:cs typeface="Arial" panose="020B0604020202020204"/>
              </a:rPr>
              <a:t>20%</a:t>
            </a:r>
            <a:endParaRPr sz="700">
              <a:latin typeface="Arial" panose="020B0604020202020204"/>
              <a:cs typeface="Arial" panose="020B0604020202020204"/>
            </a:endParaRPr>
          </a:p>
        </p:txBody>
      </p:sp>
      <p:sp>
        <p:nvSpPr>
          <p:cNvPr id="19" name="object 19"/>
          <p:cNvSpPr txBox="1"/>
          <p:nvPr/>
        </p:nvSpPr>
        <p:spPr>
          <a:xfrm>
            <a:off x="3889375" y="3505580"/>
            <a:ext cx="232410" cy="132080"/>
          </a:xfrm>
          <a:prstGeom prst="rect">
            <a:avLst/>
          </a:prstGeom>
        </p:spPr>
        <p:txBody>
          <a:bodyPr vert="horz" wrap="square" lIns="0" tIns="12065" rIns="0" bIns="0" rtlCol="0">
            <a:spAutoFit/>
          </a:bodyPr>
          <a:lstStyle/>
          <a:p>
            <a:pPr marL="12700">
              <a:lnSpc>
                <a:spcPct val="100000"/>
              </a:lnSpc>
              <a:spcBef>
                <a:spcPts val="95"/>
              </a:spcBef>
            </a:pPr>
            <a:r>
              <a:rPr sz="700" dirty="0">
                <a:latin typeface="Arial" panose="020B0604020202020204"/>
                <a:cs typeface="Arial" panose="020B0604020202020204"/>
              </a:rPr>
              <a:t>-</a:t>
            </a:r>
            <a:r>
              <a:rPr sz="700" spc="-25" dirty="0">
                <a:latin typeface="Arial" panose="020B0604020202020204"/>
                <a:cs typeface="Arial" panose="020B0604020202020204"/>
              </a:rPr>
              <a:t>10%</a:t>
            </a:r>
            <a:endParaRPr sz="700">
              <a:latin typeface="Arial" panose="020B0604020202020204"/>
              <a:cs typeface="Arial" panose="020B0604020202020204"/>
            </a:endParaRPr>
          </a:p>
        </p:txBody>
      </p:sp>
      <p:sp>
        <p:nvSpPr>
          <p:cNvPr id="20" name="object 20"/>
          <p:cNvSpPr txBox="1"/>
          <p:nvPr/>
        </p:nvSpPr>
        <p:spPr>
          <a:xfrm>
            <a:off x="3968241" y="3269741"/>
            <a:ext cx="152400" cy="132080"/>
          </a:xfrm>
          <a:prstGeom prst="rect">
            <a:avLst/>
          </a:prstGeom>
        </p:spPr>
        <p:txBody>
          <a:bodyPr vert="horz" wrap="square" lIns="0" tIns="12065" rIns="0" bIns="0" rtlCol="0">
            <a:spAutoFit/>
          </a:bodyPr>
          <a:lstStyle/>
          <a:p>
            <a:pPr marL="12700">
              <a:lnSpc>
                <a:spcPct val="100000"/>
              </a:lnSpc>
              <a:spcBef>
                <a:spcPts val="95"/>
              </a:spcBef>
            </a:pPr>
            <a:r>
              <a:rPr sz="700" spc="-25" dirty="0">
                <a:latin typeface="Arial" panose="020B0604020202020204"/>
                <a:cs typeface="Arial" panose="020B0604020202020204"/>
              </a:rPr>
              <a:t>0%</a:t>
            </a:r>
            <a:endParaRPr sz="700">
              <a:latin typeface="Arial" panose="020B0604020202020204"/>
              <a:cs typeface="Arial" panose="020B0604020202020204"/>
            </a:endParaRPr>
          </a:p>
        </p:txBody>
      </p:sp>
      <p:sp>
        <p:nvSpPr>
          <p:cNvPr id="21" name="object 21"/>
          <p:cNvSpPr txBox="1"/>
          <p:nvPr/>
        </p:nvSpPr>
        <p:spPr>
          <a:xfrm>
            <a:off x="3918965" y="3033775"/>
            <a:ext cx="201295" cy="132080"/>
          </a:xfrm>
          <a:prstGeom prst="rect">
            <a:avLst/>
          </a:prstGeom>
        </p:spPr>
        <p:txBody>
          <a:bodyPr vert="horz" wrap="square" lIns="0" tIns="12065" rIns="0" bIns="0" rtlCol="0">
            <a:spAutoFit/>
          </a:bodyPr>
          <a:lstStyle/>
          <a:p>
            <a:pPr marL="12700">
              <a:lnSpc>
                <a:spcPct val="100000"/>
              </a:lnSpc>
              <a:spcBef>
                <a:spcPts val="95"/>
              </a:spcBef>
            </a:pPr>
            <a:r>
              <a:rPr sz="700" spc="-25" dirty="0">
                <a:latin typeface="Arial" panose="020B0604020202020204"/>
                <a:cs typeface="Arial" panose="020B0604020202020204"/>
              </a:rPr>
              <a:t>10%</a:t>
            </a:r>
            <a:endParaRPr sz="700">
              <a:latin typeface="Arial" panose="020B0604020202020204"/>
              <a:cs typeface="Arial" panose="020B0604020202020204"/>
            </a:endParaRPr>
          </a:p>
        </p:txBody>
      </p:sp>
      <p:sp>
        <p:nvSpPr>
          <p:cNvPr id="22" name="object 22"/>
          <p:cNvSpPr txBox="1"/>
          <p:nvPr/>
        </p:nvSpPr>
        <p:spPr>
          <a:xfrm>
            <a:off x="3918965" y="2797555"/>
            <a:ext cx="201295" cy="132080"/>
          </a:xfrm>
          <a:prstGeom prst="rect">
            <a:avLst/>
          </a:prstGeom>
        </p:spPr>
        <p:txBody>
          <a:bodyPr vert="horz" wrap="square" lIns="0" tIns="12065" rIns="0" bIns="0" rtlCol="0">
            <a:spAutoFit/>
          </a:bodyPr>
          <a:lstStyle/>
          <a:p>
            <a:pPr marL="12700">
              <a:lnSpc>
                <a:spcPct val="100000"/>
              </a:lnSpc>
              <a:spcBef>
                <a:spcPts val="95"/>
              </a:spcBef>
            </a:pPr>
            <a:r>
              <a:rPr sz="700" spc="-25" dirty="0">
                <a:latin typeface="Arial" panose="020B0604020202020204"/>
                <a:cs typeface="Arial" panose="020B0604020202020204"/>
              </a:rPr>
              <a:t>20%</a:t>
            </a:r>
            <a:endParaRPr sz="700">
              <a:latin typeface="Arial" panose="020B0604020202020204"/>
              <a:cs typeface="Arial" panose="020B0604020202020204"/>
            </a:endParaRPr>
          </a:p>
        </p:txBody>
      </p:sp>
      <p:sp>
        <p:nvSpPr>
          <p:cNvPr id="23" name="object 23"/>
          <p:cNvSpPr txBox="1"/>
          <p:nvPr/>
        </p:nvSpPr>
        <p:spPr>
          <a:xfrm>
            <a:off x="3918965" y="2561589"/>
            <a:ext cx="201295" cy="132080"/>
          </a:xfrm>
          <a:prstGeom prst="rect">
            <a:avLst/>
          </a:prstGeom>
        </p:spPr>
        <p:txBody>
          <a:bodyPr vert="horz" wrap="square" lIns="0" tIns="12065" rIns="0" bIns="0" rtlCol="0">
            <a:spAutoFit/>
          </a:bodyPr>
          <a:lstStyle/>
          <a:p>
            <a:pPr marL="12700">
              <a:lnSpc>
                <a:spcPct val="100000"/>
              </a:lnSpc>
              <a:spcBef>
                <a:spcPts val="95"/>
              </a:spcBef>
            </a:pPr>
            <a:r>
              <a:rPr sz="700" spc="-25" dirty="0">
                <a:latin typeface="Arial" panose="020B0604020202020204"/>
                <a:cs typeface="Arial" panose="020B0604020202020204"/>
              </a:rPr>
              <a:t>30%</a:t>
            </a:r>
            <a:endParaRPr sz="700">
              <a:latin typeface="Arial" panose="020B0604020202020204"/>
              <a:cs typeface="Arial" panose="020B0604020202020204"/>
            </a:endParaRPr>
          </a:p>
        </p:txBody>
      </p:sp>
      <p:sp>
        <p:nvSpPr>
          <p:cNvPr id="24" name="object 24"/>
          <p:cNvSpPr txBox="1"/>
          <p:nvPr/>
        </p:nvSpPr>
        <p:spPr>
          <a:xfrm>
            <a:off x="3918965" y="2325750"/>
            <a:ext cx="201295" cy="132080"/>
          </a:xfrm>
          <a:prstGeom prst="rect">
            <a:avLst/>
          </a:prstGeom>
        </p:spPr>
        <p:txBody>
          <a:bodyPr vert="horz" wrap="square" lIns="0" tIns="12065" rIns="0" bIns="0" rtlCol="0">
            <a:spAutoFit/>
          </a:bodyPr>
          <a:lstStyle/>
          <a:p>
            <a:pPr marL="12700">
              <a:lnSpc>
                <a:spcPct val="100000"/>
              </a:lnSpc>
              <a:spcBef>
                <a:spcPts val="95"/>
              </a:spcBef>
            </a:pPr>
            <a:r>
              <a:rPr sz="700" spc="-25" dirty="0">
                <a:latin typeface="Arial" panose="020B0604020202020204"/>
                <a:cs typeface="Arial" panose="020B0604020202020204"/>
              </a:rPr>
              <a:t>40%</a:t>
            </a:r>
            <a:endParaRPr sz="700">
              <a:latin typeface="Arial" panose="020B0604020202020204"/>
              <a:cs typeface="Arial" panose="020B0604020202020204"/>
            </a:endParaRPr>
          </a:p>
        </p:txBody>
      </p:sp>
      <p:sp>
        <p:nvSpPr>
          <p:cNvPr id="25" name="object 25"/>
          <p:cNvSpPr txBox="1"/>
          <p:nvPr/>
        </p:nvSpPr>
        <p:spPr>
          <a:xfrm>
            <a:off x="3918965" y="2089226"/>
            <a:ext cx="201295" cy="132080"/>
          </a:xfrm>
          <a:prstGeom prst="rect">
            <a:avLst/>
          </a:prstGeom>
        </p:spPr>
        <p:txBody>
          <a:bodyPr vert="horz" wrap="square" lIns="0" tIns="12065" rIns="0" bIns="0" rtlCol="0">
            <a:spAutoFit/>
          </a:bodyPr>
          <a:lstStyle/>
          <a:p>
            <a:pPr marL="12700">
              <a:lnSpc>
                <a:spcPct val="100000"/>
              </a:lnSpc>
              <a:spcBef>
                <a:spcPts val="95"/>
              </a:spcBef>
            </a:pPr>
            <a:r>
              <a:rPr sz="700" spc="-25" dirty="0">
                <a:latin typeface="Arial" panose="020B0604020202020204"/>
                <a:cs typeface="Arial" panose="020B0604020202020204"/>
              </a:rPr>
              <a:t>50%</a:t>
            </a:r>
            <a:endParaRPr sz="700">
              <a:latin typeface="Arial" panose="020B0604020202020204"/>
              <a:cs typeface="Arial" panose="020B0604020202020204"/>
            </a:endParaRPr>
          </a:p>
        </p:txBody>
      </p:sp>
      <p:sp>
        <p:nvSpPr>
          <p:cNvPr id="26" name="object 26"/>
          <p:cNvSpPr txBox="1"/>
          <p:nvPr/>
        </p:nvSpPr>
        <p:spPr>
          <a:xfrm>
            <a:off x="4221090" y="3856161"/>
            <a:ext cx="124460" cy="224154"/>
          </a:xfrm>
          <a:prstGeom prst="rect">
            <a:avLst/>
          </a:prstGeom>
        </p:spPr>
        <p:txBody>
          <a:bodyPr vert="vert270" wrap="square" lIns="0" tIns="3810" rIns="0" bIns="0" rtlCol="0">
            <a:spAutoFit/>
          </a:bodyPr>
          <a:lstStyle/>
          <a:p>
            <a:pPr marL="12700">
              <a:lnSpc>
                <a:spcPct val="100000"/>
              </a:lnSpc>
              <a:spcBef>
                <a:spcPts val="30"/>
              </a:spcBef>
            </a:pPr>
            <a:r>
              <a:rPr sz="700" spc="-20" dirty="0">
                <a:latin typeface="Arial" panose="020B0604020202020204"/>
                <a:cs typeface="Arial" panose="020B0604020202020204"/>
              </a:rPr>
              <a:t>2008</a:t>
            </a:r>
            <a:endParaRPr sz="700">
              <a:latin typeface="Arial" panose="020B0604020202020204"/>
              <a:cs typeface="Arial" panose="020B0604020202020204"/>
            </a:endParaRPr>
          </a:p>
        </p:txBody>
      </p:sp>
      <p:sp>
        <p:nvSpPr>
          <p:cNvPr id="27" name="object 27"/>
          <p:cNvSpPr txBox="1"/>
          <p:nvPr/>
        </p:nvSpPr>
        <p:spPr>
          <a:xfrm>
            <a:off x="4417431" y="3856161"/>
            <a:ext cx="124460" cy="224154"/>
          </a:xfrm>
          <a:prstGeom prst="rect">
            <a:avLst/>
          </a:prstGeom>
        </p:spPr>
        <p:txBody>
          <a:bodyPr vert="vert270" wrap="square" lIns="0" tIns="3810" rIns="0" bIns="0" rtlCol="0">
            <a:spAutoFit/>
          </a:bodyPr>
          <a:lstStyle/>
          <a:p>
            <a:pPr marL="12700">
              <a:lnSpc>
                <a:spcPct val="100000"/>
              </a:lnSpc>
              <a:spcBef>
                <a:spcPts val="30"/>
              </a:spcBef>
            </a:pPr>
            <a:r>
              <a:rPr sz="700" spc="-20" dirty="0">
                <a:latin typeface="Arial" panose="020B0604020202020204"/>
                <a:cs typeface="Arial" panose="020B0604020202020204"/>
              </a:rPr>
              <a:t>2009</a:t>
            </a:r>
            <a:endParaRPr sz="700">
              <a:latin typeface="Arial" panose="020B0604020202020204"/>
              <a:cs typeface="Arial" panose="020B0604020202020204"/>
            </a:endParaRPr>
          </a:p>
        </p:txBody>
      </p:sp>
      <p:sp>
        <p:nvSpPr>
          <p:cNvPr id="28" name="object 28"/>
          <p:cNvSpPr txBox="1"/>
          <p:nvPr/>
        </p:nvSpPr>
        <p:spPr>
          <a:xfrm>
            <a:off x="4613647" y="3856161"/>
            <a:ext cx="124460" cy="224154"/>
          </a:xfrm>
          <a:prstGeom prst="rect">
            <a:avLst/>
          </a:prstGeom>
        </p:spPr>
        <p:txBody>
          <a:bodyPr vert="vert270" wrap="square" lIns="0" tIns="3810" rIns="0" bIns="0" rtlCol="0">
            <a:spAutoFit/>
          </a:bodyPr>
          <a:lstStyle/>
          <a:p>
            <a:pPr marL="12700">
              <a:lnSpc>
                <a:spcPct val="100000"/>
              </a:lnSpc>
              <a:spcBef>
                <a:spcPts val="30"/>
              </a:spcBef>
            </a:pPr>
            <a:r>
              <a:rPr sz="700" spc="-20" dirty="0">
                <a:latin typeface="Arial" panose="020B0604020202020204"/>
                <a:cs typeface="Arial" panose="020B0604020202020204"/>
              </a:rPr>
              <a:t>2010</a:t>
            </a:r>
            <a:endParaRPr sz="700">
              <a:latin typeface="Arial" panose="020B0604020202020204"/>
              <a:cs typeface="Arial" panose="020B0604020202020204"/>
            </a:endParaRPr>
          </a:p>
        </p:txBody>
      </p:sp>
      <p:sp>
        <p:nvSpPr>
          <p:cNvPr id="29" name="object 29"/>
          <p:cNvSpPr txBox="1"/>
          <p:nvPr/>
        </p:nvSpPr>
        <p:spPr>
          <a:xfrm>
            <a:off x="4809988" y="3856161"/>
            <a:ext cx="124460" cy="224154"/>
          </a:xfrm>
          <a:prstGeom prst="rect">
            <a:avLst/>
          </a:prstGeom>
        </p:spPr>
        <p:txBody>
          <a:bodyPr vert="vert270" wrap="square" lIns="0" tIns="3810" rIns="0" bIns="0" rtlCol="0">
            <a:spAutoFit/>
          </a:bodyPr>
          <a:lstStyle/>
          <a:p>
            <a:pPr marL="12700">
              <a:lnSpc>
                <a:spcPct val="100000"/>
              </a:lnSpc>
              <a:spcBef>
                <a:spcPts val="30"/>
              </a:spcBef>
            </a:pPr>
            <a:r>
              <a:rPr sz="700" spc="-20" dirty="0">
                <a:latin typeface="Arial" panose="020B0604020202020204"/>
                <a:cs typeface="Arial" panose="020B0604020202020204"/>
              </a:rPr>
              <a:t>2011</a:t>
            </a:r>
            <a:endParaRPr sz="700">
              <a:latin typeface="Arial" panose="020B0604020202020204"/>
              <a:cs typeface="Arial" panose="020B0604020202020204"/>
            </a:endParaRPr>
          </a:p>
        </p:txBody>
      </p:sp>
      <p:sp>
        <p:nvSpPr>
          <p:cNvPr id="30" name="object 30"/>
          <p:cNvSpPr txBox="1"/>
          <p:nvPr/>
        </p:nvSpPr>
        <p:spPr>
          <a:xfrm>
            <a:off x="5006331" y="3856161"/>
            <a:ext cx="124460" cy="224154"/>
          </a:xfrm>
          <a:prstGeom prst="rect">
            <a:avLst/>
          </a:prstGeom>
        </p:spPr>
        <p:txBody>
          <a:bodyPr vert="vert270" wrap="square" lIns="0" tIns="3810" rIns="0" bIns="0" rtlCol="0">
            <a:spAutoFit/>
          </a:bodyPr>
          <a:lstStyle/>
          <a:p>
            <a:pPr marL="12700">
              <a:lnSpc>
                <a:spcPct val="100000"/>
              </a:lnSpc>
              <a:spcBef>
                <a:spcPts val="30"/>
              </a:spcBef>
            </a:pPr>
            <a:r>
              <a:rPr sz="700" spc="-20" dirty="0">
                <a:latin typeface="Arial" panose="020B0604020202020204"/>
                <a:cs typeface="Arial" panose="020B0604020202020204"/>
              </a:rPr>
              <a:t>2012</a:t>
            </a:r>
            <a:endParaRPr sz="700">
              <a:latin typeface="Arial" panose="020B0604020202020204"/>
              <a:cs typeface="Arial" panose="020B0604020202020204"/>
            </a:endParaRPr>
          </a:p>
        </p:txBody>
      </p:sp>
      <p:sp>
        <p:nvSpPr>
          <p:cNvPr id="31" name="object 31"/>
          <p:cNvSpPr txBox="1"/>
          <p:nvPr/>
        </p:nvSpPr>
        <p:spPr>
          <a:xfrm>
            <a:off x="5202016" y="3856009"/>
            <a:ext cx="125095" cy="224154"/>
          </a:xfrm>
          <a:prstGeom prst="rect">
            <a:avLst/>
          </a:prstGeom>
        </p:spPr>
        <p:txBody>
          <a:bodyPr vert="vert270" wrap="square" lIns="0" tIns="3810" rIns="0" bIns="0" rtlCol="0">
            <a:spAutoFit/>
          </a:bodyPr>
          <a:lstStyle/>
          <a:p>
            <a:pPr marL="12700">
              <a:lnSpc>
                <a:spcPct val="100000"/>
              </a:lnSpc>
              <a:spcBef>
                <a:spcPts val="30"/>
              </a:spcBef>
            </a:pPr>
            <a:r>
              <a:rPr sz="700" spc="-20" dirty="0">
                <a:latin typeface="Arial" panose="020B0604020202020204"/>
                <a:cs typeface="Arial" panose="020B0604020202020204"/>
              </a:rPr>
              <a:t>2013</a:t>
            </a:r>
            <a:endParaRPr sz="700">
              <a:latin typeface="Arial" panose="020B0604020202020204"/>
              <a:cs typeface="Arial" panose="020B0604020202020204"/>
            </a:endParaRPr>
          </a:p>
        </p:txBody>
      </p:sp>
      <p:sp>
        <p:nvSpPr>
          <p:cNvPr id="32" name="object 32"/>
          <p:cNvSpPr txBox="1"/>
          <p:nvPr/>
        </p:nvSpPr>
        <p:spPr>
          <a:xfrm>
            <a:off x="5398506" y="3856161"/>
            <a:ext cx="124460" cy="224154"/>
          </a:xfrm>
          <a:prstGeom prst="rect">
            <a:avLst/>
          </a:prstGeom>
        </p:spPr>
        <p:txBody>
          <a:bodyPr vert="vert270" wrap="square" lIns="0" tIns="3810" rIns="0" bIns="0" rtlCol="0">
            <a:spAutoFit/>
          </a:bodyPr>
          <a:lstStyle/>
          <a:p>
            <a:pPr marL="12700">
              <a:lnSpc>
                <a:spcPct val="100000"/>
              </a:lnSpc>
              <a:spcBef>
                <a:spcPts val="30"/>
              </a:spcBef>
            </a:pPr>
            <a:r>
              <a:rPr sz="700" spc="-20" dirty="0">
                <a:latin typeface="Arial" panose="020B0604020202020204"/>
                <a:cs typeface="Arial" panose="020B0604020202020204"/>
              </a:rPr>
              <a:t>2014</a:t>
            </a:r>
            <a:endParaRPr sz="700">
              <a:latin typeface="Arial" panose="020B0604020202020204"/>
              <a:cs typeface="Arial" panose="020B0604020202020204"/>
            </a:endParaRPr>
          </a:p>
        </p:txBody>
      </p:sp>
      <p:sp>
        <p:nvSpPr>
          <p:cNvPr id="33" name="object 33"/>
          <p:cNvSpPr txBox="1"/>
          <p:nvPr/>
        </p:nvSpPr>
        <p:spPr>
          <a:xfrm>
            <a:off x="5594849" y="3856161"/>
            <a:ext cx="124460" cy="224154"/>
          </a:xfrm>
          <a:prstGeom prst="rect">
            <a:avLst/>
          </a:prstGeom>
        </p:spPr>
        <p:txBody>
          <a:bodyPr vert="vert270" wrap="square" lIns="0" tIns="3810" rIns="0" bIns="0" rtlCol="0">
            <a:spAutoFit/>
          </a:bodyPr>
          <a:lstStyle/>
          <a:p>
            <a:pPr marL="12700">
              <a:lnSpc>
                <a:spcPct val="100000"/>
              </a:lnSpc>
              <a:spcBef>
                <a:spcPts val="30"/>
              </a:spcBef>
            </a:pPr>
            <a:r>
              <a:rPr sz="700" spc="-20" dirty="0">
                <a:latin typeface="Arial" panose="020B0604020202020204"/>
                <a:cs typeface="Arial" panose="020B0604020202020204"/>
              </a:rPr>
              <a:t>2015</a:t>
            </a:r>
            <a:endParaRPr sz="700">
              <a:latin typeface="Arial" panose="020B0604020202020204"/>
              <a:cs typeface="Arial" panose="020B0604020202020204"/>
            </a:endParaRPr>
          </a:p>
        </p:txBody>
      </p:sp>
      <p:sp>
        <p:nvSpPr>
          <p:cNvPr id="34" name="object 34"/>
          <p:cNvSpPr txBox="1"/>
          <p:nvPr/>
        </p:nvSpPr>
        <p:spPr>
          <a:xfrm>
            <a:off x="5791191" y="3856161"/>
            <a:ext cx="124460" cy="224154"/>
          </a:xfrm>
          <a:prstGeom prst="rect">
            <a:avLst/>
          </a:prstGeom>
        </p:spPr>
        <p:txBody>
          <a:bodyPr vert="vert270" wrap="square" lIns="0" tIns="3810" rIns="0" bIns="0" rtlCol="0">
            <a:spAutoFit/>
          </a:bodyPr>
          <a:lstStyle/>
          <a:p>
            <a:pPr marL="12700">
              <a:lnSpc>
                <a:spcPct val="100000"/>
              </a:lnSpc>
              <a:spcBef>
                <a:spcPts val="30"/>
              </a:spcBef>
            </a:pPr>
            <a:r>
              <a:rPr sz="700" spc="-20" dirty="0">
                <a:latin typeface="Arial" panose="020B0604020202020204"/>
                <a:cs typeface="Arial" panose="020B0604020202020204"/>
              </a:rPr>
              <a:t>2016</a:t>
            </a:r>
            <a:endParaRPr sz="700">
              <a:latin typeface="Arial" panose="020B0604020202020204"/>
              <a:cs typeface="Arial" panose="020B0604020202020204"/>
            </a:endParaRPr>
          </a:p>
        </p:txBody>
      </p:sp>
      <p:sp>
        <p:nvSpPr>
          <p:cNvPr id="35" name="object 35"/>
          <p:cNvSpPr txBox="1"/>
          <p:nvPr/>
        </p:nvSpPr>
        <p:spPr>
          <a:xfrm>
            <a:off x="5987406" y="3856161"/>
            <a:ext cx="124460" cy="224154"/>
          </a:xfrm>
          <a:prstGeom prst="rect">
            <a:avLst/>
          </a:prstGeom>
        </p:spPr>
        <p:txBody>
          <a:bodyPr vert="vert270" wrap="square" lIns="0" tIns="3810" rIns="0" bIns="0" rtlCol="0">
            <a:spAutoFit/>
          </a:bodyPr>
          <a:lstStyle/>
          <a:p>
            <a:pPr marL="12700">
              <a:lnSpc>
                <a:spcPct val="100000"/>
              </a:lnSpc>
              <a:spcBef>
                <a:spcPts val="30"/>
              </a:spcBef>
            </a:pPr>
            <a:r>
              <a:rPr sz="700" spc="-20" dirty="0">
                <a:latin typeface="Arial" panose="020B0604020202020204"/>
                <a:cs typeface="Arial" panose="020B0604020202020204"/>
              </a:rPr>
              <a:t>2017</a:t>
            </a:r>
            <a:endParaRPr sz="700">
              <a:latin typeface="Arial" panose="020B0604020202020204"/>
              <a:cs typeface="Arial" panose="020B0604020202020204"/>
            </a:endParaRPr>
          </a:p>
        </p:txBody>
      </p:sp>
      <p:sp>
        <p:nvSpPr>
          <p:cNvPr id="36" name="object 36"/>
          <p:cNvSpPr txBox="1"/>
          <p:nvPr/>
        </p:nvSpPr>
        <p:spPr>
          <a:xfrm>
            <a:off x="6183748" y="3856161"/>
            <a:ext cx="124460" cy="224154"/>
          </a:xfrm>
          <a:prstGeom prst="rect">
            <a:avLst/>
          </a:prstGeom>
        </p:spPr>
        <p:txBody>
          <a:bodyPr vert="vert270" wrap="square" lIns="0" tIns="3810" rIns="0" bIns="0" rtlCol="0">
            <a:spAutoFit/>
          </a:bodyPr>
          <a:lstStyle/>
          <a:p>
            <a:pPr marL="12700">
              <a:lnSpc>
                <a:spcPct val="100000"/>
              </a:lnSpc>
              <a:spcBef>
                <a:spcPts val="30"/>
              </a:spcBef>
            </a:pPr>
            <a:r>
              <a:rPr sz="700" spc="-20" dirty="0">
                <a:latin typeface="Arial" panose="020B0604020202020204"/>
                <a:cs typeface="Arial" panose="020B0604020202020204"/>
              </a:rPr>
              <a:t>2018</a:t>
            </a:r>
            <a:endParaRPr sz="700">
              <a:latin typeface="Arial" panose="020B0604020202020204"/>
              <a:cs typeface="Arial" panose="020B0604020202020204"/>
            </a:endParaRPr>
          </a:p>
        </p:txBody>
      </p:sp>
      <p:sp>
        <p:nvSpPr>
          <p:cNvPr id="37" name="object 37"/>
          <p:cNvSpPr txBox="1"/>
          <p:nvPr/>
        </p:nvSpPr>
        <p:spPr>
          <a:xfrm>
            <a:off x="6379962" y="3856161"/>
            <a:ext cx="124460" cy="224154"/>
          </a:xfrm>
          <a:prstGeom prst="rect">
            <a:avLst/>
          </a:prstGeom>
        </p:spPr>
        <p:txBody>
          <a:bodyPr vert="vert270" wrap="square" lIns="0" tIns="3810" rIns="0" bIns="0" rtlCol="0">
            <a:spAutoFit/>
          </a:bodyPr>
          <a:lstStyle/>
          <a:p>
            <a:pPr marL="12700">
              <a:lnSpc>
                <a:spcPct val="100000"/>
              </a:lnSpc>
              <a:spcBef>
                <a:spcPts val="30"/>
              </a:spcBef>
            </a:pPr>
            <a:r>
              <a:rPr sz="700" spc="-20" dirty="0">
                <a:latin typeface="Arial" panose="020B0604020202020204"/>
                <a:cs typeface="Arial" panose="020B0604020202020204"/>
              </a:rPr>
              <a:t>2019</a:t>
            </a:r>
            <a:endParaRPr sz="700">
              <a:latin typeface="Arial" panose="020B0604020202020204"/>
              <a:cs typeface="Arial" panose="020B0604020202020204"/>
            </a:endParaRPr>
          </a:p>
        </p:txBody>
      </p:sp>
      <p:sp>
        <p:nvSpPr>
          <p:cNvPr id="38" name="object 38"/>
          <p:cNvSpPr txBox="1"/>
          <p:nvPr/>
        </p:nvSpPr>
        <p:spPr>
          <a:xfrm>
            <a:off x="6576051" y="3856161"/>
            <a:ext cx="124460" cy="224154"/>
          </a:xfrm>
          <a:prstGeom prst="rect">
            <a:avLst/>
          </a:prstGeom>
        </p:spPr>
        <p:txBody>
          <a:bodyPr vert="vert270" wrap="square" lIns="0" tIns="3810" rIns="0" bIns="0" rtlCol="0">
            <a:spAutoFit/>
          </a:bodyPr>
          <a:lstStyle/>
          <a:p>
            <a:pPr marL="12700">
              <a:lnSpc>
                <a:spcPct val="100000"/>
              </a:lnSpc>
              <a:spcBef>
                <a:spcPts val="30"/>
              </a:spcBef>
            </a:pPr>
            <a:r>
              <a:rPr sz="700" spc="-20" dirty="0">
                <a:latin typeface="Arial" panose="020B0604020202020204"/>
                <a:cs typeface="Arial" panose="020B0604020202020204"/>
              </a:rPr>
              <a:t>2020</a:t>
            </a:r>
            <a:endParaRPr sz="700">
              <a:latin typeface="Arial" panose="020B0604020202020204"/>
              <a:cs typeface="Arial" panose="020B0604020202020204"/>
            </a:endParaRPr>
          </a:p>
        </p:txBody>
      </p:sp>
      <p:sp>
        <p:nvSpPr>
          <p:cNvPr id="39" name="object 39"/>
          <p:cNvSpPr txBox="1"/>
          <p:nvPr/>
        </p:nvSpPr>
        <p:spPr>
          <a:xfrm>
            <a:off x="6772265" y="3856161"/>
            <a:ext cx="124460" cy="224154"/>
          </a:xfrm>
          <a:prstGeom prst="rect">
            <a:avLst/>
          </a:prstGeom>
        </p:spPr>
        <p:txBody>
          <a:bodyPr vert="vert270" wrap="square" lIns="0" tIns="3810" rIns="0" bIns="0" rtlCol="0">
            <a:spAutoFit/>
          </a:bodyPr>
          <a:lstStyle/>
          <a:p>
            <a:pPr marL="12700">
              <a:lnSpc>
                <a:spcPct val="100000"/>
              </a:lnSpc>
              <a:spcBef>
                <a:spcPts val="30"/>
              </a:spcBef>
            </a:pPr>
            <a:r>
              <a:rPr sz="700" spc="-20" dirty="0">
                <a:latin typeface="Arial" panose="020B0604020202020204"/>
                <a:cs typeface="Arial" panose="020B0604020202020204"/>
              </a:rPr>
              <a:t>2021</a:t>
            </a:r>
            <a:endParaRPr sz="700">
              <a:latin typeface="Arial" panose="020B0604020202020204"/>
              <a:cs typeface="Arial" panose="020B0604020202020204"/>
            </a:endParaRPr>
          </a:p>
        </p:txBody>
      </p:sp>
      <p:pic>
        <p:nvPicPr>
          <p:cNvPr id="40" name="object 40"/>
          <p:cNvPicPr/>
          <p:nvPr/>
        </p:nvPicPr>
        <p:blipFill>
          <a:blip r:embed="rId6" cstate="print"/>
          <a:stretch>
            <a:fillRect/>
          </a:stretch>
        </p:blipFill>
        <p:spPr>
          <a:xfrm>
            <a:off x="4428744" y="2064015"/>
            <a:ext cx="243839" cy="44692"/>
          </a:xfrm>
          <a:prstGeom prst="rect">
            <a:avLst/>
          </a:prstGeom>
        </p:spPr>
      </p:pic>
      <p:pic>
        <p:nvPicPr>
          <p:cNvPr id="41" name="object 41"/>
          <p:cNvPicPr/>
          <p:nvPr/>
        </p:nvPicPr>
        <p:blipFill>
          <a:blip r:embed="rId7" cstate="print"/>
          <a:stretch>
            <a:fillRect/>
          </a:stretch>
        </p:blipFill>
        <p:spPr>
          <a:xfrm>
            <a:off x="5104638" y="2064015"/>
            <a:ext cx="243839" cy="44692"/>
          </a:xfrm>
          <a:prstGeom prst="rect">
            <a:avLst/>
          </a:prstGeom>
        </p:spPr>
      </p:pic>
      <p:sp>
        <p:nvSpPr>
          <p:cNvPr id="42" name="object 42"/>
          <p:cNvSpPr txBox="1"/>
          <p:nvPr/>
        </p:nvSpPr>
        <p:spPr>
          <a:xfrm>
            <a:off x="4687315" y="2013965"/>
            <a:ext cx="1071880" cy="132080"/>
          </a:xfrm>
          <a:prstGeom prst="rect">
            <a:avLst/>
          </a:prstGeom>
        </p:spPr>
        <p:txBody>
          <a:bodyPr vert="horz" wrap="square" lIns="0" tIns="12065" rIns="0" bIns="0" rtlCol="0">
            <a:spAutoFit/>
          </a:bodyPr>
          <a:lstStyle/>
          <a:p>
            <a:pPr marL="12700">
              <a:lnSpc>
                <a:spcPct val="100000"/>
              </a:lnSpc>
              <a:spcBef>
                <a:spcPts val="95"/>
              </a:spcBef>
              <a:tabLst>
                <a:tab pos="688340" algn="l"/>
              </a:tabLst>
            </a:pPr>
            <a:r>
              <a:rPr sz="700" dirty="0">
                <a:latin typeface="楷体" panose="02010609060101010101" charset="-122"/>
                <a:cs typeface="楷体" panose="02010609060101010101" charset="-122"/>
              </a:rPr>
              <a:t>销</a:t>
            </a:r>
            <a:r>
              <a:rPr sz="700" dirty="0">
                <a:latin typeface="楷体" panose="02010609060101010101" charset="-122"/>
                <a:cs typeface="楷体" panose="02010609060101010101" charset="-122"/>
              </a:rPr>
              <a:t>量</a:t>
            </a:r>
            <a:r>
              <a:rPr sz="700" spc="-25" dirty="0">
                <a:latin typeface="Arial" panose="020B0604020202020204"/>
                <a:cs typeface="Arial" panose="020B0604020202020204"/>
              </a:rPr>
              <a:t>YOY</a:t>
            </a:r>
            <a:r>
              <a:rPr sz="700" dirty="0">
                <a:latin typeface="Arial" panose="020B0604020202020204"/>
                <a:cs typeface="Arial" panose="020B0604020202020204"/>
              </a:rPr>
              <a:t>	</a:t>
            </a:r>
            <a:r>
              <a:rPr sz="700" dirty="0">
                <a:latin typeface="楷体" panose="02010609060101010101" charset="-122"/>
                <a:cs typeface="楷体" panose="02010609060101010101" charset="-122"/>
              </a:rPr>
              <a:t>吨价</a:t>
            </a:r>
            <a:r>
              <a:rPr sz="700" spc="-25" dirty="0">
                <a:latin typeface="Arial" panose="020B0604020202020204"/>
                <a:cs typeface="Arial" panose="020B0604020202020204"/>
              </a:rPr>
              <a:t>YOY</a:t>
            </a:r>
            <a:endParaRPr sz="700">
              <a:latin typeface="Arial" panose="020B0604020202020204"/>
              <a:cs typeface="Arial" panose="020B0604020202020204"/>
            </a:endParaRPr>
          </a:p>
        </p:txBody>
      </p:sp>
      <p:pic>
        <p:nvPicPr>
          <p:cNvPr id="43" name="object 43"/>
          <p:cNvPicPr/>
          <p:nvPr/>
        </p:nvPicPr>
        <p:blipFill>
          <a:blip r:embed="rId8" cstate="print"/>
          <a:stretch>
            <a:fillRect/>
          </a:stretch>
        </p:blipFill>
        <p:spPr>
          <a:xfrm>
            <a:off x="5780404" y="2080005"/>
            <a:ext cx="243840" cy="12700"/>
          </a:xfrm>
          <a:prstGeom prst="rect">
            <a:avLst/>
          </a:prstGeom>
        </p:spPr>
      </p:pic>
      <p:sp>
        <p:nvSpPr>
          <p:cNvPr id="44" name="object 44"/>
          <p:cNvSpPr txBox="1"/>
          <p:nvPr/>
        </p:nvSpPr>
        <p:spPr>
          <a:xfrm>
            <a:off x="6039739" y="2013965"/>
            <a:ext cx="755015" cy="132080"/>
          </a:xfrm>
          <a:prstGeom prst="rect">
            <a:avLst/>
          </a:prstGeom>
        </p:spPr>
        <p:txBody>
          <a:bodyPr vert="horz" wrap="square" lIns="0" tIns="12065" rIns="0" bIns="0" rtlCol="0">
            <a:spAutoFit/>
          </a:bodyPr>
          <a:lstStyle/>
          <a:p>
            <a:pPr marL="12700">
              <a:lnSpc>
                <a:spcPct val="100000"/>
              </a:lnSpc>
              <a:spcBef>
                <a:spcPts val="95"/>
              </a:spcBef>
            </a:pPr>
            <a:r>
              <a:rPr sz="700" dirty="0">
                <a:latin typeface="楷体" panose="02010609060101010101" charset="-122"/>
                <a:cs typeface="楷体" panose="02010609060101010101" charset="-122"/>
              </a:rPr>
              <a:t>精</a:t>
            </a:r>
            <a:r>
              <a:rPr sz="700" dirty="0">
                <a:latin typeface="楷体" panose="02010609060101010101" charset="-122"/>
                <a:cs typeface="楷体" panose="02010609060101010101" charset="-122"/>
              </a:rPr>
              <a:t>酿</a:t>
            </a:r>
            <a:r>
              <a:rPr sz="700" dirty="0">
                <a:latin typeface="楷体" panose="02010609060101010101" charset="-122"/>
                <a:cs typeface="楷体" panose="02010609060101010101" charset="-122"/>
              </a:rPr>
              <a:t>啤</a:t>
            </a:r>
            <a:r>
              <a:rPr sz="700" dirty="0">
                <a:latin typeface="楷体" panose="02010609060101010101" charset="-122"/>
                <a:cs typeface="楷体" panose="02010609060101010101" charset="-122"/>
              </a:rPr>
              <a:t>酒</a:t>
            </a:r>
            <a:r>
              <a:rPr sz="700" spc="-10" dirty="0">
                <a:latin typeface="楷体" panose="02010609060101010101" charset="-122"/>
                <a:cs typeface="楷体" panose="02010609060101010101" charset="-122"/>
              </a:rPr>
              <a:t>销</a:t>
            </a:r>
            <a:r>
              <a:rPr sz="700" spc="-10" dirty="0">
                <a:latin typeface="楷体" panose="02010609060101010101" charset="-122"/>
                <a:cs typeface="楷体" panose="02010609060101010101" charset="-122"/>
              </a:rPr>
              <a:t>量</a:t>
            </a:r>
            <a:r>
              <a:rPr sz="700" spc="-25" dirty="0">
                <a:latin typeface="Arial" panose="020B0604020202020204"/>
                <a:cs typeface="Arial" panose="020B0604020202020204"/>
              </a:rPr>
              <a:t>YOY</a:t>
            </a:r>
            <a:endParaRPr sz="700">
              <a:latin typeface="Arial" panose="020B0604020202020204"/>
              <a:cs typeface="Arial" panose="020B0604020202020204"/>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3676" y="496569"/>
            <a:ext cx="488950" cy="164465"/>
          </a:xfrm>
          <a:prstGeom prst="rect">
            <a:avLst/>
          </a:prstGeom>
        </p:spPr>
        <p:txBody>
          <a:bodyPr vert="horz" wrap="square" lIns="0" tIns="13970" rIns="0" bIns="0" rtlCol="0">
            <a:spAutoFit/>
          </a:bodyPr>
          <a:lstStyle/>
          <a:p>
            <a:pPr marL="12700">
              <a:lnSpc>
                <a:spcPct val="100000"/>
              </a:lnSpc>
              <a:spcBef>
                <a:spcPts val="110"/>
              </a:spcBef>
            </a:pPr>
            <a:r>
              <a:rPr sz="900" b="1" spc="-15" dirty="0">
                <a:solidFill>
                  <a:srgbClr val="FFFFFF"/>
                </a:solidFill>
                <a:latin typeface="楷体" panose="02010609060101010101" charset="-122"/>
                <a:cs typeface="楷体" panose="02010609060101010101" charset="-122"/>
              </a:rPr>
              <a:t>食品饮料</a:t>
            </a:r>
            <a:endParaRPr sz="900">
              <a:latin typeface="楷体" panose="02010609060101010101" charset="-122"/>
              <a:cs typeface="楷体" panose="02010609060101010101" charset="-122"/>
            </a:endParaRPr>
          </a:p>
        </p:txBody>
      </p:sp>
      <p:sp>
        <p:nvSpPr>
          <p:cNvPr id="3" name="object 3"/>
          <p:cNvSpPr txBox="1"/>
          <p:nvPr/>
        </p:nvSpPr>
        <p:spPr>
          <a:xfrm>
            <a:off x="542340" y="836117"/>
            <a:ext cx="6497955" cy="1599565"/>
          </a:xfrm>
          <a:prstGeom prst="rect">
            <a:avLst/>
          </a:prstGeom>
        </p:spPr>
        <p:txBody>
          <a:bodyPr vert="horz" wrap="square" lIns="0" tIns="11430" rIns="0" bIns="0" rtlCol="0">
            <a:spAutoFit/>
          </a:bodyPr>
          <a:lstStyle/>
          <a:p>
            <a:pPr marL="1470025" marR="5080" algn="just">
              <a:lnSpc>
                <a:spcPct val="117000"/>
              </a:lnSpc>
              <a:spcBef>
                <a:spcPts val="90"/>
              </a:spcBef>
            </a:pPr>
            <a:r>
              <a:rPr sz="1000" spc="-75" dirty="0">
                <a:latin typeface="楷体" panose="02010609060101010101" charset="-122"/>
                <a:cs typeface="楷体" panose="02010609060101010101" charset="-122"/>
              </a:rPr>
              <a:t>我们认为，前几轮提价中，啤酒厂商的提价行为多为原材料价格过快上涨所“胁迫”，涨价需</a:t>
            </a:r>
            <a:r>
              <a:rPr sz="1000" spc="-25" dirty="0">
                <a:latin typeface="楷体" panose="02010609060101010101" charset="-122"/>
                <a:cs typeface="楷体" panose="02010609060101010101" charset="-122"/>
              </a:rPr>
              <a:t>互相博弈，厂商更愿意通过内部消解（调整原材料比重等）</a:t>
            </a:r>
            <a:r>
              <a:rPr sz="1000" spc="-30" dirty="0">
                <a:latin typeface="楷体" panose="02010609060101010101" charset="-122"/>
                <a:cs typeface="楷体" panose="02010609060101010101" charset="-122"/>
              </a:rPr>
              <a:t>维持价格优势以抢占份额。当前</a:t>
            </a:r>
            <a:r>
              <a:rPr sz="1000" spc="-85" dirty="0">
                <a:latin typeface="楷体" panose="02010609060101010101" charset="-122"/>
                <a:cs typeface="楷体" panose="02010609060101010101" charset="-122"/>
              </a:rPr>
              <a:t>龙头企业提价定力更强、战术以“我”为主，提价对于销量影响更弱而对利润提振作用更强，</a:t>
            </a:r>
            <a:r>
              <a:rPr sz="1000" spc="-40" dirty="0">
                <a:latin typeface="楷体" panose="02010609060101010101" charset="-122"/>
                <a:cs typeface="楷体" panose="02010609060101010101" charset="-122"/>
              </a:rPr>
              <a:t>主因：</a:t>
            </a:r>
            <a:r>
              <a:rPr sz="1000" spc="-70" dirty="0">
                <a:latin typeface="Arial" panose="020B0604020202020204"/>
                <a:cs typeface="Arial" panose="020B0604020202020204"/>
              </a:rPr>
              <a:t>1</a:t>
            </a:r>
            <a:r>
              <a:rPr sz="1000" spc="-70" dirty="0">
                <a:latin typeface="楷体" panose="02010609060101010101" charset="-122"/>
                <a:cs typeface="楷体" panose="02010609060101010101" charset="-122"/>
              </a:rPr>
              <a:t>）</a:t>
            </a:r>
            <a:r>
              <a:rPr sz="1000" spc="-55" dirty="0">
                <a:latin typeface="楷体" panose="02010609060101010101" charset="-122"/>
                <a:cs typeface="楷体" panose="02010609060101010101" charset="-122"/>
              </a:rPr>
              <a:t>消费升级：高端化进程持续推进，啤酒消费由物理需求向享受需求转化，下游消费</a:t>
            </a:r>
            <a:r>
              <a:rPr sz="1000" spc="-75" dirty="0">
                <a:latin typeface="楷体" panose="02010609060101010101" charset="-122"/>
                <a:cs typeface="楷体" panose="02010609060101010101" charset="-122"/>
              </a:rPr>
              <a:t>者价格敏感性弱化，品牌认同塑造品牌黏性；</a:t>
            </a:r>
            <a:r>
              <a:rPr sz="1000" spc="-250" dirty="0">
                <a:latin typeface="Arial" panose="020B0604020202020204"/>
                <a:cs typeface="Arial" panose="020B0604020202020204"/>
              </a:rPr>
              <a:t>2</a:t>
            </a:r>
            <a:r>
              <a:rPr sz="1000" spc="-250" dirty="0">
                <a:latin typeface="楷体" panose="02010609060101010101" charset="-122"/>
                <a:cs typeface="楷体" panose="02010609060101010101" charset="-122"/>
              </a:rPr>
              <a:t>）</a:t>
            </a:r>
            <a:r>
              <a:rPr sz="1000" spc="-70" dirty="0">
                <a:latin typeface="楷体" panose="02010609060101010101" charset="-122"/>
                <a:cs typeface="楷体" panose="02010609060101010101" charset="-122"/>
              </a:rPr>
              <a:t>格局优化：国内主要啤酒厂商利润诉求强化，</a:t>
            </a:r>
            <a:r>
              <a:rPr sz="1000" spc="-30" dirty="0">
                <a:latin typeface="楷体" panose="02010609060101010101" charset="-122"/>
                <a:cs typeface="楷体" panose="02010609060101010101" charset="-122"/>
              </a:rPr>
              <a:t>成本向价格传导更为顺畅，当前原材料价格上行势头不减，龙头提价分地区、分产品小步快</a:t>
            </a:r>
            <a:r>
              <a:rPr sz="1000" spc="-50" dirty="0">
                <a:latin typeface="楷体" panose="02010609060101010101" charset="-122"/>
                <a:cs typeface="楷体" panose="02010609060101010101" charset="-122"/>
              </a:rPr>
              <a:t>跑，当前成本价格处高位，提价可有效缓解成本上行压力，期待周期过后盈利迎来改善。</a:t>
            </a:r>
            <a:endParaRPr sz="1000">
              <a:latin typeface="楷体" panose="02010609060101010101" charset="-122"/>
              <a:cs typeface="楷体" panose="02010609060101010101" charset="-122"/>
            </a:endParaRPr>
          </a:p>
          <a:p>
            <a:pPr>
              <a:lnSpc>
                <a:spcPct val="100000"/>
              </a:lnSpc>
              <a:spcBef>
                <a:spcPts val="35"/>
              </a:spcBef>
            </a:pPr>
            <a:endParaRPr sz="1250">
              <a:latin typeface="楷体" panose="02010609060101010101" charset="-122"/>
              <a:cs typeface="楷体" panose="02010609060101010101" charset="-122"/>
            </a:endParaRPr>
          </a:p>
          <a:p>
            <a:pPr marL="12700">
              <a:lnSpc>
                <a:spcPct val="100000"/>
              </a:lnSpc>
            </a:pPr>
            <a:r>
              <a:rPr sz="800" b="1" dirty="0">
                <a:latin typeface="楷体" panose="02010609060101010101" charset="-122"/>
                <a:cs typeface="楷体" panose="02010609060101010101" charset="-122"/>
              </a:rPr>
              <a:t>图</a:t>
            </a:r>
            <a:r>
              <a:rPr sz="800" b="1" dirty="0">
                <a:latin typeface="楷体" panose="02010609060101010101" charset="-122"/>
                <a:cs typeface="楷体" panose="02010609060101010101" charset="-122"/>
              </a:rPr>
              <a:t>表</a:t>
            </a:r>
            <a:r>
              <a:rPr sz="800" b="1" dirty="0">
                <a:latin typeface="Arial" panose="020B0604020202020204"/>
                <a:cs typeface="Arial" panose="020B0604020202020204"/>
              </a:rPr>
              <a:t>34</a:t>
            </a:r>
            <a:r>
              <a:rPr sz="800" b="1" spc="-25" dirty="0">
                <a:latin typeface="楷体" panose="02010609060101010101" charset="-122"/>
                <a:cs typeface="楷体" panose="02010609060101010101" charset="-122"/>
              </a:rPr>
              <a:t>： 啤酒行业涨价复盘</a:t>
            </a:r>
            <a:endParaRPr sz="800">
              <a:latin typeface="楷体" panose="02010609060101010101" charset="-122"/>
              <a:cs typeface="楷体" panose="02010609060101010101" charset="-122"/>
            </a:endParaRPr>
          </a:p>
        </p:txBody>
      </p:sp>
      <p:graphicFrame>
        <p:nvGraphicFramePr>
          <p:cNvPr id="4" name="object 4"/>
          <p:cNvGraphicFramePr>
            <a:graphicFrameLocks noGrp="1"/>
          </p:cNvGraphicFramePr>
          <p:nvPr/>
        </p:nvGraphicFramePr>
        <p:xfrm>
          <a:off x="550468" y="2435986"/>
          <a:ext cx="6487160" cy="2748280"/>
        </p:xfrm>
        <a:graphic>
          <a:graphicData uri="http://schemas.openxmlformats.org/drawingml/2006/table">
            <a:tbl>
              <a:tblPr firstRow="1" bandRow="1">
                <a:tableStyleId>{2D5ABB26-0587-4C30-8999-92F81FD0307C}</a:tableStyleId>
              </a:tblPr>
              <a:tblGrid>
                <a:gridCol w="340995"/>
                <a:gridCol w="530224"/>
                <a:gridCol w="748665"/>
                <a:gridCol w="4866005"/>
              </a:tblGrid>
              <a:tr h="167005">
                <a:tc gridSpan="2">
                  <a:txBody>
                    <a:bodyPr/>
                    <a:lstStyle/>
                    <a:p>
                      <a:pPr>
                        <a:lnSpc>
                          <a:spcPct val="100000"/>
                        </a:lnSpc>
                      </a:pPr>
                      <a:endParaRPr sz="800">
                        <a:latin typeface="Times New Roman" panose="02020603050405020304"/>
                        <a:cs typeface="Times New Roman" panose="02020603050405020304"/>
                      </a:endParaRPr>
                    </a:p>
                  </a:txBody>
                  <a:tcPr marL="0" marR="0" marT="0" marB="0">
                    <a:lnT w="6350">
                      <a:solidFill>
                        <a:srgbClr val="5F82AA"/>
                      </a:solidFill>
                      <a:prstDash val="solid"/>
                    </a:lnT>
                  </a:tcPr>
                </a:tc>
                <a:tc hMerge="1">
                  <a:tcPr marL="0" marR="0" marT="0" marB="0"/>
                </a:tc>
                <a:tc>
                  <a:txBody>
                    <a:bodyPr/>
                    <a:lstStyle/>
                    <a:p>
                      <a:pPr marL="104775">
                        <a:lnSpc>
                          <a:spcPct val="100000"/>
                        </a:lnSpc>
                        <a:spcBef>
                          <a:spcPts val="280"/>
                        </a:spcBef>
                      </a:pPr>
                      <a:r>
                        <a:rPr sz="700" b="1" dirty="0">
                          <a:latin typeface="楷体" panose="02010609060101010101" charset="-122"/>
                          <a:cs typeface="楷体" panose="02010609060101010101" charset="-122"/>
                        </a:rPr>
                        <a:t>时</a:t>
                      </a:r>
                      <a:r>
                        <a:rPr sz="700" b="1" spc="-50" dirty="0">
                          <a:latin typeface="楷体" panose="02010609060101010101" charset="-122"/>
                          <a:cs typeface="楷体" panose="02010609060101010101" charset="-122"/>
                        </a:rPr>
                        <a:t>间</a:t>
                      </a:r>
                      <a:endParaRPr sz="700">
                        <a:latin typeface="楷体" panose="02010609060101010101" charset="-122"/>
                        <a:cs typeface="楷体" panose="02010609060101010101" charset="-122"/>
                      </a:endParaRPr>
                    </a:p>
                  </a:txBody>
                  <a:tcPr marL="0" marR="0" marT="35560" marB="0">
                    <a:lnT w="6350">
                      <a:solidFill>
                        <a:srgbClr val="5F82AA"/>
                      </a:solidFill>
                      <a:prstDash val="solid"/>
                    </a:lnT>
                  </a:tcPr>
                </a:tc>
                <a:tc>
                  <a:txBody>
                    <a:bodyPr/>
                    <a:lstStyle/>
                    <a:p>
                      <a:pPr marL="75565">
                        <a:lnSpc>
                          <a:spcPct val="100000"/>
                        </a:lnSpc>
                        <a:spcBef>
                          <a:spcPts val="280"/>
                        </a:spcBef>
                      </a:pPr>
                      <a:r>
                        <a:rPr sz="700" b="1" dirty="0">
                          <a:latin typeface="楷体" panose="02010609060101010101" charset="-122"/>
                          <a:cs typeface="楷体" panose="02010609060101010101" charset="-122"/>
                        </a:rPr>
                        <a:t>内</a:t>
                      </a:r>
                      <a:r>
                        <a:rPr sz="700" b="1" spc="-50" dirty="0">
                          <a:latin typeface="楷体" panose="02010609060101010101" charset="-122"/>
                          <a:cs typeface="楷体" panose="02010609060101010101" charset="-122"/>
                        </a:rPr>
                        <a:t>容</a:t>
                      </a:r>
                      <a:endParaRPr sz="700">
                        <a:latin typeface="楷体" panose="02010609060101010101" charset="-122"/>
                        <a:cs typeface="楷体" panose="02010609060101010101" charset="-122"/>
                      </a:endParaRPr>
                    </a:p>
                  </a:txBody>
                  <a:tcPr marL="0" marR="0" marT="35560" marB="0">
                    <a:lnT w="6350">
                      <a:solidFill>
                        <a:srgbClr val="5F82AA"/>
                      </a:solidFill>
                      <a:prstDash val="solid"/>
                    </a:lnT>
                  </a:tcPr>
                </a:tc>
              </a:tr>
              <a:tr h="1222375">
                <a:tc>
                  <a:txBody>
                    <a:bodyPr/>
                    <a:lstStyle/>
                    <a:p>
                      <a:pPr marL="4445">
                        <a:lnSpc>
                          <a:spcPct val="100000"/>
                        </a:lnSpc>
                        <a:spcBef>
                          <a:spcPts val="165"/>
                        </a:spcBef>
                      </a:pPr>
                      <a:r>
                        <a:rPr sz="700" b="1" dirty="0">
                          <a:latin typeface="楷体" panose="02010609060101010101" charset="-122"/>
                          <a:cs typeface="楷体" panose="02010609060101010101" charset="-122"/>
                        </a:rPr>
                        <a:t>第</a:t>
                      </a:r>
                      <a:r>
                        <a:rPr sz="700" b="1" spc="-10" dirty="0">
                          <a:latin typeface="楷体" panose="02010609060101010101" charset="-122"/>
                          <a:cs typeface="楷体" panose="02010609060101010101" charset="-122"/>
                        </a:rPr>
                        <a:t>一</a:t>
                      </a:r>
                      <a:r>
                        <a:rPr sz="700" b="1" spc="-60" dirty="0">
                          <a:latin typeface="楷体" panose="02010609060101010101" charset="-122"/>
                          <a:cs typeface="楷体" panose="02010609060101010101" charset="-122"/>
                        </a:rPr>
                        <a:t>轮</a:t>
                      </a:r>
                      <a:endParaRPr sz="700">
                        <a:latin typeface="楷体" panose="02010609060101010101" charset="-122"/>
                        <a:cs typeface="楷体" panose="02010609060101010101" charset="-122"/>
                      </a:endParaRPr>
                    </a:p>
                    <a:p>
                      <a:pPr>
                        <a:lnSpc>
                          <a:spcPct val="100000"/>
                        </a:lnSpc>
                      </a:pPr>
                      <a:endParaRPr sz="700">
                        <a:latin typeface="Times New Roman" panose="02020603050405020304"/>
                        <a:cs typeface="Times New Roman" panose="02020603050405020304"/>
                      </a:endParaRPr>
                    </a:p>
                    <a:p>
                      <a:pPr>
                        <a:lnSpc>
                          <a:spcPct val="100000"/>
                        </a:lnSpc>
                      </a:pPr>
                      <a:endParaRPr sz="7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marL="4445">
                        <a:lnSpc>
                          <a:spcPct val="100000"/>
                        </a:lnSpc>
                      </a:pPr>
                      <a:r>
                        <a:rPr sz="700" b="1" dirty="0">
                          <a:latin typeface="楷体" panose="02010609060101010101" charset="-122"/>
                          <a:cs typeface="楷体" panose="02010609060101010101" charset="-122"/>
                        </a:rPr>
                        <a:t>第</a:t>
                      </a:r>
                      <a:r>
                        <a:rPr sz="700" b="1" spc="-10" dirty="0">
                          <a:latin typeface="楷体" panose="02010609060101010101" charset="-122"/>
                          <a:cs typeface="楷体" panose="02010609060101010101" charset="-122"/>
                        </a:rPr>
                        <a:t>二</a:t>
                      </a:r>
                      <a:r>
                        <a:rPr sz="700" b="1" spc="-60" dirty="0">
                          <a:latin typeface="楷体" panose="02010609060101010101" charset="-122"/>
                          <a:cs typeface="楷体" panose="02010609060101010101" charset="-122"/>
                        </a:rPr>
                        <a:t>轮</a:t>
                      </a:r>
                      <a:endParaRPr sz="700">
                        <a:latin typeface="楷体" panose="02010609060101010101" charset="-122"/>
                        <a:cs typeface="楷体" panose="02010609060101010101" charset="-122"/>
                      </a:endParaRPr>
                    </a:p>
                    <a:p>
                      <a:pPr>
                        <a:lnSpc>
                          <a:spcPct val="100000"/>
                        </a:lnSpc>
                      </a:pPr>
                      <a:endParaRPr sz="700">
                        <a:latin typeface="Times New Roman" panose="02020603050405020304"/>
                        <a:cs typeface="Times New Roman" panose="02020603050405020304"/>
                      </a:endParaRPr>
                    </a:p>
                    <a:p>
                      <a:pPr>
                        <a:lnSpc>
                          <a:spcPct val="100000"/>
                        </a:lnSpc>
                      </a:pPr>
                      <a:endParaRPr sz="700">
                        <a:latin typeface="Times New Roman" panose="02020603050405020304"/>
                        <a:cs typeface="Times New Roman" panose="02020603050405020304"/>
                      </a:endParaRPr>
                    </a:p>
                    <a:p>
                      <a:pPr>
                        <a:lnSpc>
                          <a:spcPct val="100000"/>
                        </a:lnSpc>
                      </a:pPr>
                      <a:endParaRPr sz="1000">
                        <a:latin typeface="Times New Roman" panose="02020603050405020304"/>
                        <a:cs typeface="Times New Roman" panose="02020603050405020304"/>
                      </a:endParaRPr>
                    </a:p>
                    <a:p>
                      <a:pPr marL="4445">
                        <a:lnSpc>
                          <a:spcPct val="100000"/>
                        </a:lnSpc>
                      </a:pPr>
                      <a:r>
                        <a:rPr sz="700" b="1" dirty="0">
                          <a:latin typeface="楷体" panose="02010609060101010101" charset="-122"/>
                          <a:cs typeface="楷体" panose="02010609060101010101" charset="-122"/>
                        </a:rPr>
                        <a:t>第</a:t>
                      </a:r>
                      <a:r>
                        <a:rPr sz="700" b="1" spc="-10" dirty="0">
                          <a:latin typeface="楷体" panose="02010609060101010101" charset="-122"/>
                          <a:cs typeface="楷体" panose="02010609060101010101" charset="-122"/>
                        </a:rPr>
                        <a:t>三</a:t>
                      </a:r>
                      <a:r>
                        <a:rPr sz="700" b="1" spc="-60" dirty="0">
                          <a:latin typeface="楷体" panose="02010609060101010101" charset="-122"/>
                          <a:cs typeface="楷体" panose="02010609060101010101" charset="-122"/>
                        </a:rPr>
                        <a:t>轮</a:t>
                      </a:r>
                      <a:endParaRPr sz="700">
                        <a:latin typeface="楷体" panose="02010609060101010101" charset="-122"/>
                        <a:cs typeface="楷体" panose="02010609060101010101" charset="-122"/>
                      </a:endParaRPr>
                    </a:p>
                  </a:txBody>
                  <a:tcPr marL="0" marR="0" marT="20955" marB="0"/>
                </a:tc>
                <a:tc>
                  <a:txBody>
                    <a:bodyPr/>
                    <a:lstStyle/>
                    <a:p>
                      <a:pPr marL="68580">
                        <a:lnSpc>
                          <a:spcPct val="100000"/>
                        </a:lnSpc>
                        <a:spcBef>
                          <a:spcPts val="165"/>
                        </a:spcBef>
                      </a:pPr>
                      <a:r>
                        <a:rPr sz="700" spc="-10" dirty="0">
                          <a:latin typeface="楷体" panose="02010609060101010101" charset="-122"/>
                          <a:cs typeface="楷体" panose="02010609060101010101" charset="-122"/>
                        </a:rPr>
                        <a:t>青</a:t>
                      </a:r>
                      <a:r>
                        <a:rPr sz="700" spc="-10" dirty="0">
                          <a:latin typeface="楷体" panose="02010609060101010101" charset="-122"/>
                          <a:cs typeface="楷体" panose="02010609060101010101" charset="-122"/>
                        </a:rPr>
                        <a:t>岛</a:t>
                      </a:r>
                      <a:r>
                        <a:rPr sz="700" spc="-25" dirty="0">
                          <a:latin typeface="楷体" panose="02010609060101010101" charset="-122"/>
                          <a:cs typeface="楷体" panose="02010609060101010101" charset="-122"/>
                        </a:rPr>
                        <a:t>啤酒</a:t>
                      </a:r>
                      <a:endParaRPr sz="700">
                        <a:latin typeface="楷体" panose="02010609060101010101" charset="-122"/>
                        <a:cs typeface="楷体" panose="02010609060101010101" charset="-122"/>
                      </a:endParaRPr>
                    </a:p>
                    <a:p>
                      <a:pPr marL="68580" marR="97155">
                        <a:lnSpc>
                          <a:spcPct val="143000"/>
                        </a:lnSpc>
                      </a:pPr>
                      <a:r>
                        <a:rPr sz="700" spc="-10" dirty="0">
                          <a:latin typeface="楷体" panose="02010609060101010101" charset="-122"/>
                          <a:cs typeface="楷体" panose="02010609060101010101" charset="-122"/>
                        </a:rPr>
                        <a:t>燕</a:t>
                      </a:r>
                      <a:r>
                        <a:rPr sz="700" spc="-10" dirty="0">
                          <a:latin typeface="楷体" panose="02010609060101010101" charset="-122"/>
                          <a:cs typeface="楷体" panose="02010609060101010101" charset="-122"/>
                        </a:rPr>
                        <a:t>京</a:t>
                      </a:r>
                      <a:r>
                        <a:rPr sz="700" dirty="0">
                          <a:latin typeface="楷体" panose="02010609060101010101" charset="-122"/>
                          <a:cs typeface="楷体" panose="02010609060101010101" charset="-122"/>
                        </a:rPr>
                        <a:t>啤</a:t>
                      </a:r>
                      <a:r>
                        <a:rPr sz="700" spc="-50" dirty="0">
                          <a:latin typeface="楷体" panose="02010609060101010101" charset="-122"/>
                          <a:cs typeface="楷体" panose="02010609060101010101" charset="-122"/>
                        </a:rPr>
                        <a:t>酒</a:t>
                      </a:r>
                      <a:r>
                        <a:rPr sz="700" spc="-10" dirty="0">
                          <a:latin typeface="楷体" panose="02010609060101010101" charset="-122"/>
                          <a:cs typeface="楷体" panose="02010609060101010101" charset="-122"/>
                        </a:rPr>
                        <a:t>三</a:t>
                      </a:r>
                      <a:r>
                        <a:rPr sz="700" spc="-10" dirty="0">
                          <a:latin typeface="楷体" panose="02010609060101010101" charset="-122"/>
                          <a:cs typeface="楷体" panose="02010609060101010101" charset="-122"/>
                        </a:rPr>
                        <a:t>得</a:t>
                      </a:r>
                      <a:r>
                        <a:rPr sz="700" spc="-50" dirty="0">
                          <a:latin typeface="楷体" panose="02010609060101010101" charset="-122"/>
                          <a:cs typeface="楷体" panose="02010609060101010101" charset="-122"/>
                        </a:rPr>
                        <a:t>利</a:t>
                      </a:r>
                      <a:r>
                        <a:rPr sz="700" spc="-50" dirty="0">
                          <a:latin typeface="楷体" panose="02010609060101010101" charset="-122"/>
                          <a:cs typeface="楷体" panose="02010609060101010101" charset="-122"/>
                        </a:rPr>
                        <a:t> </a:t>
                      </a:r>
                      <a:r>
                        <a:rPr sz="700" spc="-10" dirty="0">
                          <a:latin typeface="楷体" panose="02010609060101010101" charset="-122"/>
                          <a:cs typeface="楷体" panose="02010609060101010101" charset="-122"/>
                        </a:rPr>
                        <a:t>青</a:t>
                      </a:r>
                      <a:r>
                        <a:rPr sz="700" spc="-10" dirty="0">
                          <a:latin typeface="楷体" panose="02010609060101010101" charset="-122"/>
                          <a:cs typeface="楷体" panose="02010609060101010101" charset="-122"/>
                        </a:rPr>
                        <a:t>岛</a:t>
                      </a:r>
                      <a:r>
                        <a:rPr sz="700" dirty="0">
                          <a:latin typeface="楷体" panose="02010609060101010101" charset="-122"/>
                          <a:cs typeface="楷体" panose="02010609060101010101" charset="-122"/>
                        </a:rPr>
                        <a:t>啤</a:t>
                      </a:r>
                      <a:r>
                        <a:rPr sz="700" spc="-50" dirty="0">
                          <a:latin typeface="楷体" panose="02010609060101010101" charset="-122"/>
                          <a:cs typeface="楷体" panose="02010609060101010101" charset="-122"/>
                        </a:rPr>
                        <a:t>酒</a:t>
                      </a:r>
                      <a:r>
                        <a:rPr sz="700" spc="-10" dirty="0">
                          <a:latin typeface="楷体" panose="02010609060101010101" charset="-122"/>
                          <a:cs typeface="楷体" panose="02010609060101010101" charset="-122"/>
                        </a:rPr>
                        <a:t>华</a:t>
                      </a:r>
                      <a:r>
                        <a:rPr sz="700" spc="-10" dirty="0">
                          <a:latin typeface="楷体" panose="02010609060101010101" charset="-122"/>
                          <a:cs typeface="楷体" panose="02010609060101010101" charset="-122"/>
                        </a:rPr>
                        <a:t>润</a:t>
                      </a:r>
                      <a:r>
                        <a:rPr sz="700" dirty="0">
                          <a:latin typeface="楷体" panose="02010609060101010101" charset="-122"/>
                          <a:cs typeface="楷体" panose="02010609060101010101" charset="-122"/>
                        </a:rPr>
                        <a:t>啤</a:t>
                      </a:r>
                      <a:r>
                        <a:rPr sz="700" spc="-50" dirty="0">
                          <a:latin typeface="楷体" panose="02010609060101010101" charset="-122"/>
                          <a:cs typeface="楷体" panose="02010609060101010101" charset="-122"/>
                        </a:rPr>
                        <a:t>酒</a:t>
                      </a:r>
                      <a:r>
                        <a:rPr sz="700" spc="-10" dirty="0">
                          <a:latin typeface="楷体" panose="02010609060101010101" charset="-122"/>
                          <a:cs typeface="楷体" panose="02010609060101010101" charset="-122"/>
                        </a:rPr>
                        <a:t>燕</a:t>
                      </a:r>
                      <a:r>
                        <a:rPr sz="700" spc="-10" dirty="0">
                          <a:latin typeface="楷体" panose="02010609060101010101" charset="-122"/>
                          <a:cs typeface="楷体" panose="02010609060101010101" charset="-122"/>
                        </a:rPr>
                        <a:t>京</a:t>
                      </a:r>
                      <a:r>
                        <a:rPr sz="700" dirty="0">
                          <a:latin typeface="楷体" panose="02010609060101010101" charset="-122"/>
                          <a:cs typeface="楷体" panose="02010609060101010101" charset="-122"/>
                        </a:rPr>
                        <a:t>啤</a:t>
                      </a:r>
                      <a:r>
                        <a:rPr sz="700" spc="-50" dirty="0">
                          <a:latin typeface="楷体" panose="02010609060101010101" charset="-122"/>
                          <a:cs typeface="楷体" panose="02010609060101010101" charset="-122"/>
                        </a:rPr>
                        <a:t>酒</a:t>
                      </a:r>
                      <a:r>
                        <a:rPr sz="700" spc="-10" dirty="0">
                          <a:latin typeface="楷体" panose="02010609060101010101" charset="-122"/>
                          <a:cs typeface="楷体" panose="02010609060101010101" charset="-122"/>
                        </a:rPr>
                        <a:t>燕</a:t>
                      </a:r>
                      <a:r>
                        <a:rPr sz="700" spc="-10" dirty="0">
                          <a:latin typeface="楷体" panose="02010609060101010101" charset="-122"/>
                          <a:cs typeface="楷体" panose="02010609060101010101" charset="-122"/>
                        </a:rPr>
                        <a:t>京</a:t>
                      </a:r>
                      <a:r>
                        <a:rPr sz="700" spc="-25" dirty="0">
                          <a:latin typeface="楷体" panose="02010609060101010101" charset="-122"/>
                          <a:cs typeface="楷体" panose="02010609060101010101" charset="-122"/>
                        </a:rPr>
                        <a:t>啤酒</a:t>
                      </a:r>
                      <a:endParaRPr sz="700">
                        <a:latin typeface="楷体" panose="02010609060101010101" charset="-122"/>
                        <a:cs typeface="楷体" panose="02010609060101010101" charset="-122"/>
                      </a:endParaRPr>
                    </a:p>
                  </a:txBody>
                  <a:tcPr marL="0" marR="0" marT="20955" marB="0"/>
                </a:tc>
                <a:tc>
                  <a:txBody>
                    <a:bodyPr/>
                    <a:lstStyle/>
                    <a:p>
                      <a:pPr marL="104775">
                        <a:lnSpc>
                          <a:spcPct val="100000"/>
                        </a:lnSpc>
                        <a:spcBef>
                          <a:spcPts val="165"/>
                        </a:spcBef>
                      </a:pPr>
                      <a:r>
                        <a:rPr sz="700" spc="-10" dirty="0">
                          <a:latin typeface="Arial" panose="020B0604020202020204"/>
                          <a:cs typeface="Arial" panose="020B0604020202020204"/>
                        </a:rPr>
                        <a:t>2007 </a:t>
                      </a:r>
                      <a:r>
                        <a:rPr sz="700" dirty="0">
                          <a:latin typeface="楷体" panose="02010609060101010101" charset="-122"/>
                          <a:cs typeface="楷体" panose="02010609060101010101" charset="-122"/>
                        </a:rPr>
                        <a:t>年</a:t>
                      </a:r>
                      <a:r>
                        <a:rPr sz="700" spc="-50" dirty="0">
                          <a:latin typeface="楷体" panose="02010609060101010101" charset="-122"/>
                          <a:cs typeface="楷体" panose="02010609060101010101" charset="-122"/>
                        </a:rPr>
                        <a:t>底</a:t>
                      </a:r>
                      <a:endParaRPr sz="700">
                        <a:latin typeface="楷体" panose="02010609060101010101" charset="-122"/>
                        <a:cs typeface="楷体" panose="02010609060101010101" charset="-122"/>
                      </a:endParaRPr>
                    </a:p>
                    <a:p>
                      <a:pPr marL="104775">
                        <a:lnSpc>
                          <a:spcPct val="100000"/>
                        </a:lnSpc>
                        <a:spcBef>
                          <a:spcPts val="360"/>
                        </a:spcBef>
                      </a:pPr>
                      <a:r>
                        <a:rPr sz="700" spc="-10" dirty="0">
                          <a:latin typeface="Arial" panose="020B0604020202020204"/>
                          <a:cs typeface="Arial" panose="020B0604020202020204"/>
                        </a:rPr>
                        <a:t>2008 </a:t>
                      </a:r>
                      <a:r>
                        <a:rPr sz="700" dirty="0">
                          <a:latin typeface="楷体" panose="02010609060101010101" charset="-122"/>
                          <a:cs typeface="楷体" panose="02010609060101010101" charset="-122"/>
                        </a:rPr>
                        <a:t>年</a:t>
                      </a:r>
                      <a:r>
                        <a:rPr sz="700" spc="-50" dirty="0">
                          <a:latin typeface="楷体" panose="02010609060101010101" charset="-122"/>
                          <a:cs typeface="楷体" panose="02010609060101010101" charset="-122"/>
                        </a:rPr>
                        <a:t>初</a:t>
                      </a:r>
                      <a:endParaRPr sz="700">
                        <a:latin typeface="楷体" panose="02010609060101010101" charset="-122"/>
                        <a:cs typeface="楷体" panose="02010609060101010101" charset="-122"/>
                      </a:endParaRPr>
                    </a:p>
                    <a:p>
                      <a:pPr marL="104775">
                        <a:lnSpc>
                          <a:spcPct val="100000"/>
                        </a:lnSpc>
                        <a:spcBef>
                          <a:spcPts val="360"/>
                        </a:spcBef>
                      </a:pPr>
                      <a:r>
                        <a:rPr sz="700" spc="-10" dirty="0">
                          <a:latin typeface="Arial" panose="020B0604020202020204"/>
                          <a:cs typeface="Arial" panose="020B0604020202020204"/>
                        </a:rPr>
                        <a:t>2008 </a:t>
                      </a:r>
                      <a:r>
                        <a:rPr sz="700" dirty="0">
                          <a:latin typeface="楷体" panose="02010609060101010101" charset="-122"/>
                          <a:cs typeface="楷体" panose="02010609060101010101" charset="-122"/>
                        </a:rPr>
                        <a:t>年</a:t>
                      </a:r>
                      <a:r>
                        <a:rPr sz="700" spc="-50" dirty="0">
                          <a:latin typeface="楷体" panose="02010609060101010101" charset="-122"/>
                          <a:cs typeface="楷体" panose="02010609060101010101" charset="-122"/>
                        </a:rPr>
                        <a:t>初</a:t>
                      </a:r>
                      <a:endParaRPr sz="700">
                        <a:latin typeface="楷体" panose="02010609060101010101" charset="-122"/>
                        <a:cs typeface="楷体" panose="02010609060101010101" charset="-122"/>
                      </a:endParaRPr>
                    </a:p>
                    <a:p>
                      <a:pPr marL="104775">
                        <a:lnSpc>
                          <a:spcPct val="100000"/>
                        </a:lnSpc>
                        <a:spcBef>
                          <a:spcPts val="360"/>
                        </a:spcBef>
                      </a:pPr>
                      <a:r>
                        <a:rPr sz="700" spc="-10" dirty="0">
                          <a:latin typeface="Arial" panose="020B0604020202020204"/>
                          <a:cs typeface="Arial" panose="020B0604020202020204"/>
                        </a:rPr>
                        <a:t>2011 </a:t>
                      </a:r>
                      <a:r>
                        <a:rPr sz="700" dirty="0">
                          <a:latin typeface="楷体" panose="02010609060101010101" charset="-122"/>
                          <a:cs typeface="楷体" panose="02010609060101010101" charset="-122"/>
                        </a:rPr>
                        <a:t>年</a:t>
                      </a:r>
                      <a:r>
                        <a:rPr sz="700" spc="-50" dirty="0">
                          <a:latin typeface="楷体" panose="02010609060101010101" charset="-122"/>
                          <a:cs typeface="楷体" panose="02010609060101010101" charset="-122"/>
                        </a:rPr>
                        <a:t>初</a:t>
                      </a:r>
                      <a:endParaRPr sz="700">
                        <a:latin typeface="楷体" panose="02010609060101010101" charset="-122"/>
                        <a:cs typeface="楷体" panose="02010609060101010101" charset="-122"/>
                      </a:endParaRPr>
                    </a:p>
                    <a:p>
                      <a:pPr marL="104775">
                        <a:lnSpc>
                          <a:spcPct val="100000"/>
                        </a:lnSpc>
                        <a:spcBef>
                          <a:spcPts val="360"/>
                        </a:spcBef>
                      </a:pPr>
                      <a:r>
                        <a:rPr sz="700" spc="-10" dirty="0">
                          <a:latin typeface="Arial" panose="020B0604020202020204"/>
                          <a:cs typeface="Arial" panose="020B0604020202020204"/>
                        </a:rPr>
                        <a:t>2011 </a:t>
                      </a:r>
                      <a:r>
                        <a:rPr sz="700" dirty="0">
                          <a:latin typeface="楷体" panose="02010609060101010101" charset="-122"/>
                          <a:cs typeface="楷体" panose="02010609060101010101" charset="-122"/>
                        </a:rPr>
                        <a:t>年</a:t>
                      </a:r>
                      <a:r>
                        <a:rPr sz="700" spc="-50" dirty="0">
                          <a:latin typeface="楷体" panose="02010609060101010101" charset="-122"/>
                          <a:cs typeface="楷体" panose="02010609060101010101" charset="-122"/>
                        </a:rPr>
                        <a:t>初</a:t>
                      </a:r>
                      <a:endParaRPr sz="700">
                        <a:latin typeface="楷体" panose="02010609060101010101" charset="-122"/>
                        <a:cs typeface="楷体" panose="02010609060101010101" charset="-122"/>
                      </a:endParaRPr>
                    </a:p>
                    <a:p>
                      <a:pPr marL="104775">
                        <a:lnSpc>
                          <a:spcPct val="100000"/>
                        </a:lnSpc>
                        <a:spcBef>
                          <a:spcPts val="360"/>
                        </a:spcBef>
                      </a:pPr>
                      <a:r>
                        <a:rPr sz="700" spc="-10" dirty="0">
                          <a:latin typeface="Arial" panose="020B0604020202020204"/>
                          <a:cs typeface="Arial" panose="020B0604020202020204"/>
                        </a:rPr>
                        <a:t>2011 </a:t>
                      </a:r>
                      <a:r>
                        <a:rPr sz="700" dirty="0">
                          <a:latin typeface="楷体" panose="02010609060101010101" charset="-122"/>
                          <a:cs typeface="楷体" panose="02010609060101010101" charset="-122"/>
                        </a:rPr>
                        <a:t>年</a:t>
                      </a:r>
                      <a:r>
                        <a:rPr sz="700" spc="-50" dirty="0">
                          <a:latin typeface="楷体" panose="02010609060101010101" charset="-122"/>
                          <a:cs typeface="楷体" panose="02010609060101010101" charset="-122"/>
                        </a:rPr>
                        <a:t>初</a:t>
                      </a:r>
                      <a:endParaRPr sz="700">
                        <a:latin typeface="楷体" panose="02010609060101010101" charset="-122"/>
                        <a:cs typeface="楷体" panose="02010609060101010101" charset="-122"/>
                      </a:endParaRPr>
                    </a:p>
                    <a:p>
                      <a:pPr marL="104775">
                        <a:lnSpc>
                          <a:spcPct val="100000"/>
                        </a:lnSpc>
                        <a:spcBef>
                          <a:spcPts val="360"/>
                        </a:spcBef>
                      </a:pPr>
                      <a:r>
                        <a:rPr sz="700" spc="-10" dirty="0">
                          <a:latin typeface="Arial" panose="020B0604020202020204"/>
                          <a:cs typeface="Arial" panose="020B0604020202020204"/>
                        </a:rPr>
                        <a:t>2017</a:t>
                      </a:r>
                      <a:r>
                        <a:rPr sz="700" spc="-35" dirty="0">
                          <a:latin typeface="Arial" panose="020B0604020202020204"/>
                          <a:cs typeface="Arial" panose="020B0604020202020204"/>
                        </a:rPr>
                        <a:t> </a:t>
                      </a:r>
                      <a:r>
                        <a:rPr sz="700" spc="-90" dirty="0">
                          <a:latin typeface="楷体" panose="02010609060101010101" charset="-122"/>
                          <a:cs typeface="楷体" panose="02010609060101010101" charset="-122"/>
                        </a:rPr>
                        <a:t>年 </a:t>
                      </a:r>
                      <a:r>
                        <a:rPr sz="700" dirty="0">
                          <a:latin typeface="Arial" panose="020B0604020202020204"/>
                          <a:cs typeface="Arial" panose="020B0604020202020204"/>
                        </a:rPr>
                        <a:t>12</a:t>
                      </a:r>
                      <a:r>
                        <a:rPr sz="700" spc="-30" dirty="0">
                          <a:latin typeface="Arial" panose="020B0604020202020204"/>
                          <a:cs typeface="Arial" panose="020B0604020202020204"/>
                        </a:rPr>
                        <a:t> </a:t>
                      </a:r>
                      <a:r>
                        <a:rPr sz="700" spc="-50" dirty="0">
                          <a:latin typeface="楷体" panose="02010609060101010101" charset="-122"/>
                          <a:cs typeface="楷体" panose="02010609060101010101" charset="-122"/>
                        </a:rPr>
                        <a:t>月</a:t>
                      </a:r>
                      <a:endParaRPr sz="700">
                        <a:latin typeface="楷体" panose="02010609060101010101" charset="-122"/>
                        <a:cs typeface="楷体" panose="02010609060101010101" charset="-122"/>
                      </a:endParaRPr>
                    </a:p>
                    <a:p>
                      <a:pPr marL="104775">
                        <a:lnSpc>
                          <a:spcPct val="100000"/>
                        </a:lnSpc>
                        <a:spcBef>
                          <a:spcPts val="360"/>
                        </a:spcBef>
                      </a:pPr>
                      <a:r>
                        <a:rPr sz="700" spc="-10" dirty="0">
                          <a:latin typeface="Arial" panose="020B0604020202020204"/>
                          <a:cs typeface="Arial" panose="020B0604020202020204"/>
                        </a:rPr>
                        <a:t>2018</a:t>
                      </a:r>
                      <a:r>
                        <a:rPr sz="700" spc="-30" dirty="0">
                          <a:latin typeface="Arial" panose="020B0604020202020204"/>
                          <a:cs typeface="Arial" panose="020B0604020202020204"/>
                        </a:rPr>
                        <a:t> </a:t>
                      </a:r>
                      <a:r>
                        <a:rPr sz="700" spc="-85" dirty="0">
                          <a:latin typeface="楷体" panose="02010609060101010101" charset="-122"/>
                          <a:cs typeface="楷体" panose="02010609060101010101" charset="-122"/>
                        </a:rPr>
                        <a:t>年 </a:t>
                      </a:r>
                      <a:r>
                        <a:rPr sz="700" dirty="0">
                          <a:latin typeface="Arial" panose="020B0604020202020204"/>
                          <a:cs typeface="Arial" panose="020B0604020202020204"/>
                        </a:rPr>
                        <a:t>3</a:t>
                      </a:r>
                      <a:r>
                        <a:rPr sz="700" spc="-30" dirty="0">
                          <a:latin typeface="Arial" panose="020B0604020202020204"/>
                          <a:cs typeface="Arial" panose="020B0604020202020204"/>
                        </a:rPr>
                        <a:t> </a:t>
                      </a:r>
                      <a:r>
                        <a:rPr sz="700" spc="-50" dirty="0">
                          <a:latin typeface="楷体" panose="02010609060101010101" charset="-122"/>
                          <a:cs typeface="楷体" panose="02010609060101010101" charset="-122"/>
                        </a:rPr>
                        <a:t>月</a:t>
                      </a:r>
                      <a:endParaRPr sz="700">
                        <a:latin typeface="楷体" panose="02010609060101010101" charset="-122"/>
                        <a:cs typeface="楷体" panose="02010609060101010101" charset="-122"/>
                      </a:endParaRPr>
                    </a:p>
                  </a:txBody>
                  <a:tcPr marL="0" marR="0" marT="20955" marB="0"/>
                </a:tc>
                <a:tc>
                  <a:txBody>
                    <a:bodyPr/>
                    <a:lstStyle/>
                    <a:p>
                      <a:pPr marL="75565">
                        <a:lnSpc>
                          <a:spcPct val="100000"/>
                        </a:lnSpc>
                        <a:spcBef>
                          <a:spcPts val="165"/>
                        </a:spcBef>
                      </a:pPr>
                      <a:r>
                        <a:rPr sz="700" spc="-10" dirty="0">
                          <a:latin typeface="楷体" panose="02010609060101010101" charset="-122"/>
                          <a:cs typeface="楷体" panose="02010609060101010101" charset="-122"/>
                        </a:rPr>
                        <a:t>对</a:t>
                      </a:r>
                      <a:r>
                        <a:rPr sz="700" spc="-10" dirty="0">
                          <a:latin typeface="楷体" panose="02010609060101010101" charset="-122"/>
                          <a:cs typeface="楷体" panose="02010609060101010101" charset="-122"/>
                        </a:rPr>
                        <a:t>广</a:t>
                      </a:r>
                      <a:r>
                        <a:rPr sz="700" dirty="0">
                          <a:latin typeface="楷体" panose="02010609060101010101" charset="-122"/>
                          <a:cs typeface="楷体" panose="02010609060101010101" charset="-122"/>
                        </a:rPr>
                        <a:t>州</a:t>
                      </a:r>
                      <a:r>
                        <a:rPr sz="700" spc="-10" dirty="0">
                          <a:latin typeface="楷体" panose="02010609060101010101" charset="-122"/>
                          <a:cs typeface="楷体" panose="02010609060101010101" charset="-122"/>
                        </a:rPr>
                        <a:t>、</a:t>
                      </a:r>
                      <a:r>
                        <a:rPr sz="700" spc="-10" dirty="0">
                          <a:latin typeface="楷体" panose="02010609060101010101" charset="-122"/>
                          <a:cs typeface="楷体" panose="02010609060101010101" charset="-122"/>
                        </a:rPr>
                        <a:t>青</a:t>
                      </a:r>
                      <a:r>
                        <a:rPr sz="700" spc="-10" dirty="0">
                          <a:latin typeface="楷体" panose="02010609060101010101" charset="-122"/>
                          <a:cs typeface="楷体" panose="02010609060101010101" charset="-122"/>
                        </a:rPr>
                        <a:t>岛</a:t>
                      </a:r>
                      <a:r>
                        <a:rPr sz="700" spc="-10" dirty="0">
                          <a:latin typeface="楷体" panose="02010609060101010101" charset="-122"/>
                          <a:cs typeface="楷体" panose="02010609060101010101" charset="-122"/>
                        </a:rPr>
                        <a:t>等</a:t>
                      </a:r>
                      <a:r>
                        <a:rPr sz="700" spc="-10" dirty="0">
                          <a:latin typeface="楷体" panose="02010609060101010101" charset="-122"/>
                          <a:cs typeface="楷体" panose="02010609060101010101" charset="-122"/>
                        </a:rPr>
                        <a:t>地</a:t>
                      </a:r>
                      <a:r>
                        <a:rPr sz="700" dirty="0">
                          <a:latin typeface="楷体" panose="02010609060101010101" charset="-122"/>
                          <a:cs typeface="楷体" panose="02010609060101010101" charset="-122"/>
                        </a:rPr>
                        <a:t>的</a:t>
                      </a:r>
                      <a:r>
                        <a:rPr sz="700" spc="-10" dirty="0">
                          <a:latin typeface="楷体" panose="02010609060101010101" charset="-122"/>
                          <a:cs typeface="楷体" panose="02010609060101010101" charset="-122"/>
                        </a:rPr>
                        <a:t>青</a:t>
                      </a:r>
                      <a:r>
                        <a:rPr sz="700" spc="-10" dirty="0">
                          <a:latin typeface="楷体" panose="02010609060101010101" charset="-122"/>
                          <a:cs typeface="楷体" panose="02010609060101010101" charset="-122"/>
                        </a:rPr>
                        <a:t>岛</a:t>
                      </a:r>
                      <a:r>
                        <a:rPr sz="700" spc="-10" dirty="0">
                          <a:latin typeface="楷体" panose="02010609060101010101" charset="-122"/>
                          <a:cs typeface="楷体" panose="02010609060101010101" charset="-122"/>
                        </a:rPr>
                        <a:t>纯</a:t>
                      </a:r>
                      <a:r>
                        <a:rPr sz="700" spc="-10" dirty="0">
                          <a:latin typeface="楷体" panose="02010609060101010101" charset="-122"/>
                          <a:cs typeface="楷体" panose="02010609060101010101" charset="-122"/>
                        </a:rPr>
                        <a:t>生</a:t>
                      </a:r>
                      <a:r>
                        <a:rPr sz="700" spc="-10" dirty="0">
                          <a:latin typeface="楷体" panose="02010609060101010101" charset="-122"/>
                          <a:cs typeface="楷体" panose="02010609060101010101" charset="-122"/>
                        </a:rPr>
                        <a:t>啤</a:t>
                      </a:r>
                      <a:r>
                        <a:rPr sz="700" dirty="0">
                          <a:latin typeface="楷体" panose="02010609060101010101" charset="-122"/>
                          <a:cs typeface="楷体" panose="02010609060101010101" charset="-122"/>
                        </a:rPr>
                        <a:t>酒</a:t>
                      </a:r>
                      <a:r>
                        <a:rPr sz="700" spc="-10" dirty="0">
                          <a:latin typeface="楷体" panose="02010609060101010101" charset="-122"/>
                          <a:cs typeface="楷体" panose="02010609060101010101" charset="-122"/>
                        </a:rPr>
                        <a:t>终</a:t>
                      </a:r>
                      <a:r>
                        <a:rPr sz="700" spc="-10" dirty="0">
                          <a:latin typeface="楷体" panose="02010609060101010101" charset="-122"/>
                          <a:cs typeface="楷体" panose="02010609060101010101" charset="-122"/>
                        </a:rPr>
                        <a:t>端</a:t>
                      </a:r>
                      <a:r>
                        <a:rPr sz="700" spc="-10" dirty="0">
                          <a:latin typeface="楷体" panose="02010609060101010101" charset="-122"/>
                          <a:cs typeface="楷体" panose="02010609060101010101" charset="-122"/>
                        </a:rPr>
                        <a:t>价</a:t>
                      </a:r>
                      <a:r>
                        <a:rPr sz="700" spc="-10" dirty="0">
                          <a:latin typeface="楷体" panose="02010609060101010101" charset="-122"/>
                          <a:cs typeface="楷体" panose="02010609060101010101" charset="-122"/>
                        </a:rPr>
                        <a:t>格</a:t>
                      </a:r>
                      <a:r>
                        <a:rPr sz="700" spc="-10" dirty="0">
                          <a:latin typeface="楷体" panose="02010609060101010101" charset="-122"/>
                          <a:cs typeface="楷体" panose="02010609060101010101" charset="-122"/>
                        </a:rPr>
                        <a:t>提升 </a:t>
                      </a:r>
                      <a:r>
                        <a:rPr sz="700" spc="-10" dirty="0">
                          <a:latin typeface="Arial" panose="020B0604020202020204"/>
                          <a:cs typeface="Arial" panose="020B0604020202020204"/>
                        </a:rPr>
                        <a:t>8-</a:t>
                      </a:r>
                      <a:r>
                        <a:rPr sz="700" spc="-20" dirty="0">
                          <a:latin typeface="Arial" panose="020B0604020202020204"/>
                          <a:cs typeface="Arial" panose="020B0604020202020204"/>
                        </a:rPr>
                        <a:t>10%</a:t>
                      </a:r>
                      <a:r>
                        <a:rPr sz="700" spc="-50" dirty="0">
                          <a:latin typeface="楷体" panose="02010609060101010101" charset="-122"/>
                          <a:cs typeface="楷体" panose="02010609060101010101" charset="-122"/>
                        </a:rPr>
                        <a:t>。</a:t>
                      </a:r>
                      <a:endParaRPr sz="700">
                        <a:latin typeface="楷体" panose="02010609060101010101" charset="-122"/>
                        <a:cs typeface="楷体" panose="02010609060101010101" charset="-122"/>
                      </a:endParaRPr>
                    </a:p>
                    <a:p>
                      <a:pPr marL="75565">
                        <a:lnSpc>
                          <a:spcPct val="100000"/>
                        </a:lnSpc>
                        <a:spcBef>
                          <a:spcPts val="360"/>
                        </a:spcBef>
                      </a:pPr>
                      <a:r>
                        <a:rPr sz="700" spc="-10" dirty="0">
                          <a:latin typeface="楷体" panose="02010609060101010101" charset="-122"/>
                          <a:cs typeface="楷体" panose="02010609060101010101" charset="-122"/>
                        </a:rPr>
                        <a:t>对</a:t>
                      </a:r>
                      <a:r>
                        <a:rPr sz="700" spc="-10" dirty="0">
                          <a:latin typeface="楷体" panose="02010609060101010101" charset="-122"/>
                          <a:cs typeface="楷体" panose="02010609060101010101" charset="-122"/>
                        </a:rPr>
                        <a:t>北</a:t>
                      </a:r>
                      <a:r>
                        <a:rPr sz="700" dirty="0">
                          <a:latin typeface="楷体" panose="02010609060101010101" charset="-122"/>
                          <a:cs typeface="楷体" panose="02010609060101010101" charset="-122"/>
                        </a:rPr>
                        <a:t>京</a:t>
                      </a:r>
                      <a:r>
                        <a:rPr sz="700" spc="-10" dirty="0">
                          <a:latin typeface="楷体" panose="02010609060101010101" charset="-122"/>
                          <a:cs typeface="楷体" panose="02010609060101010101" charset="-122"/>
                        </a:rPr>
                        <a:t>地</a:t>
                      </a:r>
                      <a:r>
                        <a:rPr sz="700" spc="-10" dirty="0">
                          <a:latin typeface="楷体" panose="02010609060101010101" charset="-122"/>
                          <a:cs typeface="楷体" panose="02010609060101010101" charset="-122"/>
                        </a:rPr>
                        <a:t>区</a:t>
                      </a:r>
                      <a:r>
                        <a:rPr sz="700" spc="-10" dirty="0">
                          <a:latin typeface="楷体" panose="02010609060101010101" charset="-122"/>
                          <a:cs typeface="楷体" panose="02010609060101010101" charset="-122"/>
                        </a:rPr>
                        <a:t>销</a:t>
                      </a:r>
                      <a:r>
                        <a:rPr sz="700" spc="-10" dirty="0">
                          <a:latin typeface="楷体" panose="02010609060101010101" charset="-122"/>
                          <a:cs typeface="楷体" panose="02010609060101010101" charset="-122"/>
                        </a:rPr>
                        <a:t>售</a:t>
                      </a:r>
                      <a:r>
                        <a:rPr sz="700" spc="-10" dirty="0">
                          <a:latin typeface="楷体" panose="02010609060101010101" charset="-122"/>
                          <a:cs typeface="楷体" panose="02010609060101010101" charset="-122"/>
                        </a:rPr>
                        <a:t>的</a:t>
                      </a:r>
                      <a:r>
                        <a:rPr sz="700" dirty="0">
                          <a:latin typeface="楷体" panose="02010609060101010101" charset="-122"/>
                          <a:cs typeface="楷体" panose="02010609060101010101" charset="-122"/>
                        </a:rPr>
                        <a:t>燕</a:t>
                      </a:r>
                      <a:r>
                        <a:rPr sz="700" spc="-10" dirty="0">
                          <a:latin typeface="楷体" panose="02010609060101010101" charset="-122"/>
                          <a:cs typeface="楷体" panose="02010609060101010101" charset="-122"/>
                        </a:rPr>
                        <a:t>京</a:t>
                      </a:r>
                      <a:r>
                        <a:rPr sz="700" spc="-10" dirty="0">
                          <a:latin typeface="楷体" panose="02010609060101010101" charset="-122"/>
                          <a:cs typeface="楷体" panose="02010609060101010101" charset="-122"/>
                        </a:rPr>
                        <a:t>啤</a:t>
                      </a:r>
                      <a:r>
                        <a:rPr sz="700" spc="-10" dirty="0">
                          <a:latin typeface="楷体" panose="02010609060101010101" charset="-122"/>
                          <a:cs typeface="楷体" panose="02010609060101010101" charset="-122"/>
                        </a:rPr>
                        <a:t>酒</a:t>
                      </a:r>
                      <a:r>
                        <a:rPr sz="700" dirty="0">
                          <a:latin typeface="楷体" panose="02010609060101010101" charset="-122"/>
                          <a:cs typeface="楷体" panose="02010609060101010101" charset="-122"/>
                        </a:rPr>
                        <a:t>（</a:t>
                      </a:r>
                      <a:r>
                        <a:rPr sz="700" dirty="0">
                          <a:latin typeface="Arial" panose="020B0604020202020204"/>
                          <a:cs typeface="Arial" panose="020B0604020202020204"/>
                        </a:rPr>
                        <a:t>10</a:t>
                      </a:r>
                      <a:r>
                        <a:rPr sz="700" spc="15" dirty="0">
                          <a:latin typeface="Arial" panose="020B0604020202020204"/>
                          <a:cs typeface="Arial" panose="020B0604020202020204"/>
                        </a:rPr>
                        <a:t> </a:t>
                      </a:r>
                      <a:r>
                        <a:rPr sz="700" spc="-10" dirty="0">
                          <a:latin typeface="楷体" panose="02010609060101010101" charset="-122"/>
                          <a:cs typeface="楷体" panose="02010609060101010101" charset="-122"/>
                        </a:rPr>
                        <a:t>度</a:t>
                      </a:r>
                      <a:r>
                        <a:rPr sz="700" spc="-10" dirty="0">
                          <a:latin typeface="楷体" panose="02010609060101010101" charset="-122"/>
                          <a:cs typeface="楷体" panose="02010609060101010101" charset="-122"/>
                        </a:rPr>
                        <a:t>清</a:t>
                      </a:r>
                      <a:r>
                        <a:rPr sz="700" spc="-10" dirty="0">
                          <a:latin typeface="楷体" panose="02010609060101010101" charset="-122"/>
                          <a:cs typeface="楷体" panose="02010609060101010101" charset="-122"/>
                        </a:rPr>
                        <a:t>爽</a:t>
                      </a:r>
                      <a:r>
                        <a:rPr sz="700" dirty="0">
                          <a:latin typeface="楷体" panose="02010609060101010101" charset="-122"/>
                          <a:cs typeface="楷体" panose="02010609060101010101" charset="-122"/>
                        </a:rPr>
                        <a:t>型</a:t>
                      </a:r>
                      <a:r>
                        <a:rPr sz="700" spc="-10" dirty="0">
                          <a:latin typeface="楷体" panose="02010609060101010101" charset="-122"/>
                          <a:cs typeface="楷体" panose="02010609060101010101" charset="-122"/>
                        </a:rPr>
                        <a:t>）</a:t>
                      </a:r>
                      <a:r>
                        <a:rPr sz="700" spc="-10" dirty="0">
                          <a:latin typeface="楷体" panose="02010609060101010101" charset="-122"/>
                          <a:cs typeface="楷体" panose="02010609060101010101" charset="-122"/>
                        </a:rPr>
                        <a:t>提</a:t>
                      </a:r>
                      <a:r>
                        <a:rPr sz="700" spc="-10" dirty="0">
                          <a:latin typeface="楷体" panose="02010609060101010101" charset="-122"/>
                          <a:cs typeface="楷体" panose="02010609060101010101" charset="-122"/>
                        </a:rPr>
                        <a:t>价</a:t>
                      </a:r>
                      <a:r>
                        <a:rPr sz="700" spc="-95" dirty="0">
                          <a:latin typeface="楷体" panose="02010609060101010101" charset="-122"/>
                          <a:cs typeface="楷体" panose="02010609060101010101" charset="-122"/>
                        </a:rPr>
                        <a:t> </a:t>
                      </a:r>
                      <a:r>
                        <a:rPr sz="700" spc="-10" dirty="0">
                          <a:latin typeface="Arial" panose="020B0604020202020204"/>
                          <a:cs typeface="Arial" panose="020B0604020202020204"/>
                        </a:rPr>
                        <a:t>6.3%</a:t>
                      </a:r>
                      <a:r>
                        <a:rPr sz="700" spc="-50" dirty="0">
                          <a:latin typeface="楷体" panose="02010609060101010101" charset="-122"/>
                          <a:cs typeface="楷体" panose="02010609060101010101" charset="-122"/>
                        </a:rPr>
                        <a:t>。</a:t>
                      </a:r>
                      <a:endParaRPr sz="700">
                        <a:latin typeface="楷体" panose="02010609060101010101" charset="-122"/>
                        <a:cs typeface="楷体" panose="02010609060101010101" charset="-122"/>
                      </a:endParaRPr>
                    </a:p>
                    <a:p>
                      <a:pPr marL="75565" marR="2092960">
                        <a:lnSpc>
                          <a:spcPct val="143000"/>
                        </a:lnSpc>
                      </a:pPr>
                      <a:r>
                        <a:rPr sz="700" spc="-10" dirty="0">
                          <a:latin typeface="楷体" panose="02010609060101010101" charset="-122"/>
                          <a:cs typeface="楷体" panose="02010609060101010101" charset="-122"/>
                        </a:rPr>
                        <a:t>对</a:t>
                      </a:r>
                      <a:r>
                        <a:rPr sz="700" spc="-10" dirty="0">
                          <a:latin typeface="楷体" panose="02010609060101010101" charset="-122"/>
                          <a:cs typeface="楷体" panose="02010609060101010101" charset="-122"/>
                        </a:rPr>
                        <a:t>旗</a:t>
                      </a:r>
                      <a:r>
                        <a:rPr sz="700" dirty="0">
                          <a:latin typeface="楷体" panose="02010609060101010101" charset="-122"/>
                          <a:cs typeface="楷体" panose="02010609060101010101" charset="-122"/>
                        </a:rPr>
                        <a:t>下</a:t>
                      </a:r>
                      <a:r>
                        <a:rPr sz="700" spc="-10" dirty="0">
                          <a:latin typeface="楷体" panose="02010609060101010101" charset="-122"/>
                          <a:cs typeface="楷体" panose="02010609060101010101" charset="-122"/>
                        </a:rPr>
                        <a:t>纯</a:t>
                      </a:r>
                      <a:r>
                        <a:rPr sz="700" spc="-10" dirty="0">
                          <a:latin typeface="楷体" panose="02010609060101010101" charset="-122"/>
                          <a:cs typeface="楷体" panose="02010609060101010101" charset="-122"/>
                        </a:rPr>
                        <a:t>生</a:t>
                      </a:r>
                      <a:r>
                        <a:rPr sz="700" spc="-10" dirty="0">
                          <a:latin typeface="楷体" panose="02010609060101010101" charset="-122"/>
                          <a:cs typeface="楷体" panose="02010609060101010101" charset="-122"/>
                        </a:rPr>
                        <a:t>、</a:t>
                      </a:r>
                      <a:r>
                        <a:rPr sz="700" spc="-10" dirty="0">
                          <a:latin typeface="楷体" panose="02010609060101010101" charset="-122"/>
                          <a:cs typeface="楷体" panose="02010609060101010101" charset="-122"/>
                        </a:rPr>
                        <a:t>超</a:t>
                      </a:r>
                      <a:r>
                        <a:rPr sz="700" spc="-10" dirty="0">
                          <a:latin typeface="楷体" panose="02010609060101010101" charset="-122"/>
                          <a:cs typeface="楷体" panose="02010609060101010101" charset="-122"/>
                        </a:rPr>
                        <a:t>爽</a:t>
                      </a:r>
                      <a:r>
                        <a:rPr sz="700" dirty="0">
                          <a:latin typeface="楷体" panose="02010609060101010101" charset="-122"/>
                          <a:cs typeface="楷体" panose="02010609060101010101" charset="-122"/>
                        </a:rPr>
                        <a:t>、</a:t>
                      </a:r>
                      <a:r>
                        <a:rPr sz="700" spc="-10" dirty="0">
                          <a:latin typeface="楷体" panose="02010609060101010101" charset="-122"/>
                          <a:cs typeface="楷体" panose="02010609060101010101" charset="-122"/>
                        </a:rPr>
                        <a:t>冰</a:t>
                      </a:r>
                      <a:r>
                        <a:rPr sz="700" spc="-10" dirty="0">
                          <a:latin typeface="楷体" panose="02010609060101010101" charset="-122"/>
                          <a:cs typeface="楷体" panose="02010609060101010101" charset="-122"/>
                        </a:rPr>
                        <a:t>霜</a:t>
                      </a:r>
                      <a:r>
                        <a:rPr sz="700" spc="-10" dirty="0">
                          <a:latin typeface="楷体" panose="02010609060101010101" charset="-122"/>
                          <a:cs typeface="楷体" panose="02010609060101010101" charset="-122"/>
                        </a:rPr>
                        <a:t>、</a:t>
                      </a:r>
                      <a:r>
                        <a:rPr sz="700" spc="-10" dirty="0">
                          <a:latin typeface="楷体" panose="02010609060101010101" charset="-122"/>
                          <a:cs typeface="楷体" panose="02010609060101010101" charset="-122"/>
                        </a:rPr>
                        <a:t>麦</a:t>
                      </a:r>
                      <a:r>
                        <a:rPr sz="700" spc="-10" dirty="0">
                          <a:latin typeface="楷体" panose="02010609060101010101" charset="-122"/>
                          <a:cs typeface="楷体" panose="02010609060101010101" charset="-122"/>
                        </a:rPr>
                        <a:t>芽</a:t>
                      </a:r>
                      <a:r>
                        <a:rPr sz="700" dirty="0">
                          <a:latin typeface="楷体" panose="02010609060101010101" charset="-122"/>
                          <a:cs typeface="楷体" panose="02010609060101010101" charset="-122"/>
                        </a:rPr>
                        <a:t>、</a:t>
                      </a:r>
                      <a:r>
                        <a:rPr sz="700" spc="-10" dirty="0">
                          <a:latin typeface="楷体" panose="02010609060101010101" charset="-122"/>
                          <a:cs typeface="楷体" panose="02010609060101010101" charset="-122"/>
                        </a:rPr>
                        <a:t>冰</a:t>
                      </a:r>
                      <a:r>
                        <a:rPr sz="700" spc="-10" dirty="0">
                          <a:latin typeface="楷体" panose="02010609060101010101" charset="-122"/>
                          <a:cs typeface="楷体" panose="02010609060101010101" charset="-122"/>
                        </a:rPr>
                        <a:t>度</a:t>
                      </a:r>
                      <a:r>
                        <a:rPr sz="700" spc="-10" dirty="0">
                          <a:latin typeface="楷体" panose="02010609060101010101" charset="-122"/>
                          <a:cs typeface="楷体" panose="02010609060101010101" charset="-122"/>
                        </a:rPr>
                        <a:t>等</a:t>
                      </a:r>
                      <a:r>
                        <a:rPr sz="700" spc="-10" dirty="0">
                          <a:latin typeface="楷体" panose="02010609060101010101" charset="-122"/>
                          <a:cs typeface="楷体" panose="02010609060101010101" charset="-122"/>
                        </a:rPr>
                        <a:t>上</a:t>
                      </a:r>
                      <a:r>
                        <a:rPr sz="700" spc="-10" dirty="0">
                          <a:latin typeface="楷体" panose="02010609060101010101" charset="-122"/>
                          <a:cs typeface="楷体" panose="02010609060101010101" charset="-122"/>
                        </a:rPr>
                        <a:t>海</a:t>
                      </a:r>
                      <a:r>
                        <a:rPr sz="700" dirty="0">
                          <a:latin typeface="楷体" panose="02010609060101010101" charset="-122"/>
                          <a:cs typeface="楷体" panose="02010609060101010101" charset="-122"/>
                        </a:rPr>
                        <a:t>区</a:t>
                      </a:r>
                      <a:r>
                        <a:rPr sz="700" spc="-10" dirty="0">
                          <a:latin typeface="楷体" panose="02010609060101010101" charset="-122"/>
                          <a:cs typeface="楷体" panose="02010609060101010101" charset="-122"/>
                        </a:rPr>
                        <a:t>域</a:t>
                      </a:r>
                      <a:r>
                        <a:rPr sz="700" spc="-10" dirty="0">
                          <a:latin typeface="楷体" panose="02010609060101010101" charset="-122"/>
                          <a:cs typeface="楷体" panose="02010609060101010101" charset="-122"/>
                        </a:rPr>
                        <a:t>销</a:t>
                      </a:r>
                      <a:r>
                        <a:rPr sz="700" spc="-10" dirty="0">
                          <a:latin typeface="楷体" panose="02010609060101010101" charset="-122"/>
                          <a:cs typeface="楷体" panose="02010609060101010101" charset="-122"/>
                        </a:rPr>
                        <a:t>售</a:t>
                      </a:r>
                      <a:r>
                        <a:rPr sz="700" spc="-10" dirty="0">
                          <a:latin typeface="楷体" panose="02010609060101010101" charset="-122"/>
                          <a:cs typeface="楷体" panose="02010609060101010101" charset="-122"/>
                        </a:rPr>
                        <a:t>价</a:t>
                      </a:r>
                      <a:r>
                        <a:rPr sz="700" spc="-15" dirty="0">
                          <a:latin typeface="楷体" panose="02010609060101010101" charset="-122"/>
                          <a:cs typeface="楷体" panose="02010609060101010101" charset="-122"/>
                        </a:rPr>
                        <a:t>格涨 </a:t>
                      </a:r>
                      <a:r>
                        <a:rPr sz="700" spc="-20" dirty="0">
                          <a:latin typeface="Arial" panose="020B0604020202020204"/>
                          <a:cs typeface="Arial" panose="020B0604020202020204"/>
                        </a:rPr>
                        <a:t>10%</a:t>
                      </a:r>
                      <a:r>
                        <a:rPr sz="700" spc="-50" dirty="0">
                          <a:latin typeface="楷体" panose="02010609060101010101" charset="-122"/>
                          <a:cs typeface="楷体" panose="02010609060101010101" charset="-122"/>
                        </a:rPr>
                        <a:t>。</a:t>
                      </a:r>
                      <a:r>
                        <a:rPr sz="700" spc="-10" dirty="0">
                          <a:latin typeface="楷体" panose="02010609060101010101" charset="-122"/>
                          <a:cs typeface="楷体" panose="02010609060101010101" charset="-122"/>
                        </a:rPr>
                        <a:t>对</a:t>
                      </a:r>
                      <a:r>
                        <a:rPr sz="700" spc="-10" dirty="0">
                          <a:latin typeface="楷体" panose="02010609060101010101" charset="-122"/>
                          <a:cs typeface="楷体" panose="02010609060101010101" charset="-122"/>
                        </a:rPr>
                        <a:t>全</a:t>
                      </a:r>
                      <a:r>
                        <a:rPr sz="700" dirty="0">
                          <a:latin typeface="楷体" panose="02010609060101010101" charset="-122"/>
                          <a:cs typeface="楷体" panose="02010609060101010101" charset="-122"/>
                        </a:rPr>
                        <a:t>国</a:t>
                      </a:r>
                      <a:r>
                        <a:rPr sz="700" spc="-10" dirty="0">
                          <a:latin typeface="楷体" panose="02010609060101010101" charset="-122"/>
                          <a:cs typeface="楷体" panose="02010609060101010101" charset="-122"/>
                        </a:rPr>
                        <a:t>地</a:t>
                      </a:r>
                      <a:r>
                        <a:rPr sz="700" spc="-10" dirty="0">
                          <a:latin typeface="楷体" panose="02010609060101010101" charset="-122"/>
                          <a:cs typeface="楷体" panose="02010609060101010101" charset="-122"/>
                        </a:rPr>
                        <a:t>区</a:t>
                      </a:r>
                      <a:r>
                        <a:rPr sz="700" spc="-10" dirty="0">
                          <a:latin typeface="楷体" panose="02010609060101010101" charset="-122"/>
                          <a:cs typeface="楷体" panose="02010609060101010101" charset="-122"/>
                        </a:rPr>
                        <a:t>销</a:t>
                      </a:r>
                      <a:r>
                        <a:rPr sz="700" spc="-10" dirty="0">
                          <a:latin typeface="楷体" panose="02010609060101010101" charset="-122"/>
                          <a:cs typeface="楷体" panose="02010609060101010101" charset="-122"/>
                        </a:rPr>
                        <a:t>售</a:t>
                      </a:r>
                      <a:r>
                        <a:rPr sz="700" spc="-10" dirty="0">
                          <a:latin typeface="楷体" panose="02010609060101010101" charset="-122"/>
                          <a:cs typeface="楷体" panose="02010609060101010101" charset="-122"/>
                        </a:rPr>
                        <a:t>的</a:t>
                      </a:r>
                      <a:r>
                        <a:rPr sz="700" dirty="0">
                          <a:latin typeface="楷体" panose="02010609060101010101" charset="-122"/>
                          <a:cs typeface="楷体" panose="02010609060101010101" charset="-122"/>
                        </a:rPr>
                        <a:t>青</a:t>
                      </a:r>
                      <a:r>
                        <a:rPr sz="700" spc="-10" dirty="0">
                          <a:latin typeface="楷体" panose="02010609060101010101" charset="-122"/>
                          <a:cs typeface="楷体" panose="02010609060101010101" charset="-122"/>
                        </a:rPr>
                        <a:t>岛</a:t>
                      </a:r>
                      <a:r>
                        <a:rPr sz="700" spc="-10" dirty="0">
                          <a:latin typeface="楷体" panose="02010609060101010101" charset="-122"/>
                          <a:cs typeface="楷体" panose="02010609060101010101" charset="-122"/>
                        </a:rPr>
                        <a:t>啤</a:t>
                      </a:r>
                      <a:r>
                        <a:rPr sz="700" spc="-10" dirty="0">
                          <a:latin typeface="楷体" panose="02010609060101010101" charset="-122"/>
                          <a:cs typeface="楷体" panose="02010609060101010101" charset="-122"/>
                        </a:rPr>
                        <a:t>酒</a:t>
                      </a:r>
                      <a:r>
                        <a:rPr sz="700" spc="-10" dirty="0">
                          <a:latin typeface="楷体" panose="02010609060101010101" charset="-122"/>
                          <a:cs typeface="楷体" panose="02010609060101010101" charset="-122"/>
                        </a:rPr>
                        <a:t>（</a:t>
                      </a:r>
                      <a:r>
                        <a:rPr sz="700" spc="-10" dirty="0">
                          <a:latin typeface="楷体" panose="02010609060101010101" charset="-122"/>
                          <a:cs typeface="楷体" panose="02010609060101010101" charset="-122"/>
                        </a:rPr>
                        <a:t>品</a:t>
                      </a:r>
                      <a:r>
                        <a:rPr sz="700" dirty="0">
                          <a:latin typeface="楷体" panose="02010609060101010101" charset="-122"/>
                          <a:cs typeface="楷体" panose="02010609060101010101" charset="-122"/>
                        </a:rPr>
                        <a:t>牌</a:t>
                      </a:r>
                      <a:r>
                        <a:rPr sz="700" spc="-10" dirty="0">
                          <a:latin typeface="楷体" panose="02010609060101010101" charset="-122"/>
                          <a:cs typeface="楷体" panose="02010609060101010101" charset="-122"/>
                        </a:rPr>
                        <a:t>）</a:t>
                      </a:r>
                      <a:r>
                        <a:rPr sz="700" spc="-10" dirty="0">
                          <a:latin typeface="楷体" panose="02010609060101010101" charset="-122"/>
                          <a:cs typeface="楷体" panose="02010609060101010101" charset="-122"/>
                        </a:rPr>
                        <a:t>价</a:t>
                      </a:r>
                      <a:r>
                        <a:rPr sz="700" spc="-10" dirty="0">
                          <a:latin typeface="楷体" panose="02010609060101010101" charset="-122"/>
                          <a:cs typeface="楷体" panose="02010609060101010101" charset="-122"/>
                        </a:rPr>
                        <a:t>格</a:t>
                      </a:r>
                      <a:r>
                        <a:rPr sz="700" spc="-15" dirty="0">
                          <a:latin typeface="楷体" panose="02010609060101010101" charset="-122"/>
                          <a:cs typeface="楷体" panose="02010609060101010101" charset="-122"/>
                        </a:rPr>
                        <a:t>提涨 </a:t>
                      </a:r>
                      <a:r>
                        <a:rPr sz="700" spc="-20" dirty="0">
                          <a:latin typeface="Arial" panose="020B0604020202020204"/>
                          <a:cs typeface="Arial" panose="020B0604020202020204"/>
                        </a:rPr>
                        <a:t>10%</a:t>
                      </a:r>
                      <a:r>
                        <a:rPr sz="700" spc="-10" dirty="0">
                          <a:latin typeface="楷体" panose="02010609060101010101" charset="-122"/>
                          <a:cs typeface="楷体" panose="02010609060101010101" charset="-122"/>
                        </a:rPr>
                        <a:t>左</a:t>
                      </a:r>
                      <a:r>
                        <a:rPr sz="700" spc="-10" dirty="0">
                          <a:latin typeface="楷体" panose="02010609060101010101" charset="-122"/>
                          <a:cs typeface="楷体" panose="02010609060101010101" charset="-122"/>
                        </a:rPr>
                        <a:t>右</a:t>
                      </a:r>
                      <a:r>
                        <a:rPr sz="700" spc="-50" dirty="0">
                          <a:latin typeface="楷体" panose="02010609060101010101" charset="-122"/>
                          <a:cs typeface="楷体" panose="02010609060101010101" charset="-122"/>
                        </a:rPr>
                        <a:t>。</a:t>
                      </a:r>
                      <a:endParaRPr sz="700">
                        <a:latin typeface="楷体" panose="02010609060101010101" charset="-122"/>
                        <a:cs typeface="楷体" panose="02010609060101010101" charset="-122"/>
                      </a:endParaRPr>
                    </a:p>
                    <a:p>
                      <a:pPr marL="75565" marR="2629535">
                        <a:lnSpc>
                          <a:spcPct val="143000"/>
                        </a:lnSpc>
                      </a:pPr>
                      <a:r>
                        <a:rPr sz="700" dirty="0">
                          <a:latin typeface="Arial" panose="020B0604020202020204"/>
                          <a:cs typeface="Arial" panose="020B0604020202020204"/>
                        </a:rPr>
                        <a:t>500ml </a:t>
                      </a:r>
                      <a:r>
                        <a:rPr sz="700" spc="-10" dirty="0">
                          <a:latin typeface="楷体" panose="02010609060101010101" charset="-122"/>
                          <a:cs typeface="楷体" panose="02010609060101010101" charset="-122"/>
                        </a:rPr>
                        <a:t>瓶</a:t>
                      </a:r>
                      <a:r>
                        <a:rPr sz="700" spc="-10" dirty="0">
                          <a:latin typeface="楷体" panose="02010609060101010101" charset="-122"/>
                          <a:cs typeface="楷体" panose="02010609060101010101" charset="-122"/>
                        </a:rPr>
                        <a:t>装</a:t>
                      </a:r>
                      <a:r>
                        <a:rPr sz="700" spc="-10" dirty="0">
                          <a:latin typeface="楷体" panose="02010609060101010101" charset="-122"/>
                          <a:cs typeface="楷体" panose="02010609060101010101" charset="-122"/>
                        </a:rPr>
                        <a:t>啤</a:t>
                      </a:r>
                      <a:r>
                        <a:rPr sz="700" dirty="0">
                          <a:latin typeface="楷体" panose="02010609060101010101" charset="-122"/>
                          <a:cs typeface="楷体" panose="02010609060101010101" charset="-122"/>
                        </a:rPr>
                        <a:t>酒</a:t>
                      </a:r>
                      <a:r>
                        <a:rPr sz="700" spc="-10" dirty="0">
                          <a:latin typeface="楷体" panose="02010609060101010101" charset="-122"/>
                          <a:cs typeface="楷体" panose="02010609060101010101" charset="-122"/>
                        </a:rPr>
                        <a:t>在</a:t>
                      </a:r>
                      <a:r>
                        <a:rPr sz="700" spc="-10" dirty="0">
                          <a:latin typeface="楷体" panose="02010609060101010101" charset="-122"/>
                          <a:cs typeface="楷体" panose="02010609060101010101" charset="-122"/>
                        </a:rPr>
                        <a:t>吉</a:t>
                      </a:r>
                      <a:r>
                        <a:rPr sz="700" spc="-10" dirty="0">
                          <a:latin typeface="楷体" panose="02010609060101010101" charset="-122"/>
                          <a:cs typeface="楷体" panose="02010609060101010101" charset="-122"/>
                        </a:rPr>
                        <a:t>林</a:t>
                      </a:r>
                      <a:r>
                        <a:rPr sz="700" spc="-10" dirty="0">
                          <a:latin typeface="楷体" panose="02010609060101010101" charset="-122"/>
                          <a:cs typeface="楷体" panose="02010609060101010101" charset="-122"/>
                        </a:rPr>
                        <a:t>地</a:t>
                      </a:r>
                      <a:r>
                        <a:rPr sz="700" spc="-10" dirty="0">
                          <a:latin typeface="楷体" panose="02010609060101010101" charset="-122"/>
                          <a:cs typeface="楷体" panose="02010609060101010101" charset="-122"/>
                        </a:rPr>
                        <a:t>区</a:t>
                      </a:r>
                      <a:r>
                        <a:rPr sz="700" dirty="0">
                          <a:latin typeface="楷体" panose="02010609060101010101" charset="-122"/>
                          <a:cs typeface="楷体" panose="02010609060101010101" charset="-122"/>
                        </a:rPr>
                        <a:t>终</a:t>
                      </a:r>
                      <a:r>
                        <a:rPr sz="700" spc="-10" dirty="0">
                          <a:latin typeface="楷体" panose="02010609060101010101" charset="-122"/>
                          <a:cs typeface="楷体" panose="02010609060101010101" charset="-122"/>
                        </a:rPr>
                        <a:t>端</a:t>
                      </a:r>
                      <a:r>
                        <a:rPr sz="700" spc="-10" dirty="0">
                          <a:latin typeface="楷体" panose="02010609060101010101" charset="-122"/>
                          <a:cs typeface="楷体" panose="02010609060101010101" charset="-122"/>
                        </a:rPr>
                        <a:t>价</a:t>
                      </a:r>
                      <a:r>
                        <a:rPr sz="700" spc="-10" dirty="0">
                          <a:latin typeface="楷体" panose="02010609060101010101" charset="-122"/>
                          <a:cs typeface="楷体" panose="02010609060101010101" charset="-122"/>
                        </a:rPr>
                        <a:t>格</a:t>
                      </a:r>
                      <a:r>
                        <a:rPr sz="700" spc="-10" dirty="0">
                          <a:latin typeface="楷体" panose="02010609060101010101" charset="-122"/>
                          <a:cs typeface="楷体" panose="02010609060101010101" charset="-122"/>
                        </a:rPr>
                        <a:t>涨</a:t>
                      </a:r>
                      <a:r>
                        <a:rPr sz="700" spc="-125" dirty="0">
                          <a:latin typeface="楷体" panose="02010609060101010101" charset="-122"/>
                          <a:cs typeface="楷体" panose="02010609060101010101" charset="-122"/>
                        </a:rPr>
                        <a:t> </a:t>
                      </a:r>
                      <a:r>
                        <a:rPr sz="700" spc="-10" dirty="0">
                          <a:latin typeface="Arial" panose="020B0604020202020204"/>
                          <a:cs typeface="Arial" panose="020B0604020202020204"/>
                        </a:rPr>
                        <a:t>6.75%-16.7%</a:t>
                      </a:r>
                      <a:r>
                        <a:rPr sz="700" spc="-50" dirty="0">
                          <a:latin typeface="楷体" panose="02010609060101010101" charset="-122"/>
                          <a:cs typeface="楷体" panose="02010609060101010101" charset="-122"/>
                        </a:rPr>
                        <a:t>。</a:t>
                      </a:r>
                      <a:r>
                        <a:rPr sz="700" spc="-10" dirty="0">
                          <a:latin typeface="楷体" panose="02010609060101010101" charset="-122"/>
                          <a:cs typeface="楷体" panose="02010609060101010101" charset="-122"/>
                        </a:rPr>
                        <a:t>全</a:t>
                      </a:r>
                      <a:r>
                        <a:rPr sz="700" spc="-10" dirty="0">
                          <a:latin typeface="楷体" panose="02010609060101010101" charset="-122"/>
                          <a:cs typeface="楷体" panose="02010609060101010101" charset="-122"/>
                        </a:rPr>
                        <a:t>国</a:t>
                      </a:r>
                      <a:r>
                        <a:rPr sz="700" dirty="0">
                          <a:latin typeface="楷体" panose="02010609060101010101" charset="-122"/>
                          <a:cs typeface="楷体" panose="02010609060101010101" charset="-122"/>
                        </a:rPr>
                        <a:t>范</a:t>
                      </a:r>
                      <a:r>
                        <a:rPr sz="700" spc="-10" dirty="0">
                          <a:latin typeface="楷体" panose="02010609060101010101" charset="-122"/>
                          <a:cs typeface="楷体" panose="02010609060101010101" charset="-122"/>
                        </a:rPr>
                        <a:t>围</a:t>
                      </a:r>
                      <a:r>
                        <a:rPr sz="700" spc="-10" dirty="0">
                          <a:latin typeface="楷体" panose="02010609060101010101" charset="-122"/>
                          <a:cs typeface="楷体" panose="02010609060101010101" charset="-122"/>
                        </a:rPr>
                        <a:t>内</a:t>
                      </a:r>
                      <a:r>
                        <a:rPr sz="700" spc="-10" dirty="0">
                          <a:latin typeface="楷体" panose="02010609060101010101" charset="-122"/>
                          <a:cs typeface="楷体" panose="02010609060101010101" charset="-122"/>
                        </a:rPr>
                        <a:t>销</a:t>
                      </a:r>
                      <a:r>
                        <a:rPr sz="700" spc="-10" dirty="0">
                          <a:latin typeface="楷体" panose="02010609060101010101" charset="-122"/>
                          <a:cs typeface="楷体" panose="02010609060101010101" charset="-122"/>
                        </a:rPr>
                        <a:t>售</a:t>
                      </a:r>
                      <a:r>
                        <a:rPr sz="700" spc="-10" dirty="0">
                          <a:latin typeface="楷体" panose="02010609060101010101" charset="-122"/>
                          <a:cs typeface="楷体" panose="02010609060101010101" charset="-122"/>
                        </a:rPr>
                        <a:t>的</a:t>
                      </a:r>
                      <a:r>
                        <a:rPr sz="700" dirty="0">
                          <a:latin typeface="楷体" panose="02010609060101010101" charset="-122"/>
                          <a:cs typeface="楷体" panose="02010609060101010101" charset="-122"/>
                        </a:rPr>
                        <a:t>燕</a:t>
                      </a:r>
                      <a:r>
                        <a:rPr sz="700" spc="-10" dirty="0">
                          <a:latin typeface="楷体" panose="02010609060101010101" charset="-122"/>
                          <a:cs typeface="楷体" panose="02010609060101010101" charset="-122"/>
                        </a:rPr>
                        <a:t>京</a:t>
                      </a:r>
                      <a:r>
                        <a:rPr sz="700" spc="-10" dirty="0">
                          <a:latin typeface="楷体" panose="02010609060101010101" charset="-122"/>
                          <a:cs typeface="楷体" panose="02010609060101010101" charset="-122"/>
                        </a:rPr>
                        <a:t>啤</a:t>
                      </a:r>
                      <a:r>
                        <a:rPr sz="700" spc="-10" dirty="0">
                          <a:latin typeface="楷体" panose="02010609060101010101" charset="-122"/>
                          <a:cs typeface="楷体" panose="02010609060101010101" charset="-122"/>
                        </a:rPr>
                        <a:t>酒</a:t>
                      </a:r>
                      <a:r>
                        <a:rPr sz="700" spc="-10" dirty="0">
                          <a:latin typeface="楷体" panose="02010609060101010101" charset="-122"/>
                          <a:cs typeface="楷体" panose="02010609060101010101" charset="-122"/>
                        </a:rPr>
                        <a:t>价</a:t>
                      </a:r>
                      <a:r>
                        <a:rPr sz="700" spc="-10" dirty="0">
                          <a:latin typeface="楷体" panose="02010609060101010101" charset="-122"/>
                          <a:cs typeface="楷体" panose="02010609060101010101" charset="-122"/>
                        </a:rPr>
                        <a:t>格</a:t>
                      </a:r>
                      <a:r>
                        <a:rPr sz="700" spc="-25" dirty="0">
                          <a:latin typeface="楷体" panose="02010609060101010101" charset="-122"/>
                          <a:cs typeface="楷体" panose="02010609060101010101" charset="-122"/>
                        </a:rPr>
                        <a:t>上涨 </a:t>
                      </a:r>
                      <a:r>
                        <a:rPr sz="700" spc="-20" dirty="0">
                          <a:latin typeface="Arial" panose="020B0604020202020204"/>
                          <a:cs typeface="Arial" panose="020B0604020202020204"/>
                        </a:rPr>
                        <a:t>10%</a:t>
                      </a:r>
                      <a:r>
                        <a:rPr sz="700" spc="-50" dirty="0">
                          <a:latin typeface="楷体" panose="02010609060101010101" charset="-122"/>
                          <a:cs typeface="楷体" panose="02010609060101010101" charset="-122"/>
                        </a:rPr>
                        <a:t>。</a:t>
                      </a:r>
                      <a:endParaRPr sz="700">
                        <a:latin typeface="楷体" panose="02010609060101010101" charset="-122"/>
                        <a:cs typeface="楷体" panose="02010609060101010101" charset="-122"/>
                      </a:endParaRPr>
                    </a:p>
                    <a:p>
                      <a:pPr marL="75565">
                        <a:lnSpc>
                          <a:spcPct val="100000"/>
                        </a:lnSpc>
                        <a:spcBef>
                          <a:spcPts val="360"/>
                        </a:spcBef>
                      </a:pPr>
                      <a:r>
                        <a:rPr sz="700" spc="-10" dirty="0">
                          <a:latin typeface="楷体" panose="02010609060101010101" charset="-122"/>
                          <a:cs typeface="楷体" panose="02010609060101010101" charset="-122"/>
                        </a:rPr>
                        <a:t>对</a:t>
                      </a:r>
                      <a:r>
                        <a:rPr sz="700" spc="-10" dirty="0">
                          <a:latin typeface="楷体" panose="02010609060101010101" charset="-122"/>
                          <a:cs typeface="楷体" panose="02010609060101010101" charset="-122"/>
                        </a:rPr>
                        <a:t>旗</a:t>
                      </a:r>
                      <a:r>
                        <a:rPr sz="700" dirty="0">
                          <a:latin typeface="楷体" panose="02010609060101010101" charset="-122"/>
                          <a:cs typeface="楷体" panose="02010609060101010101" charset="-122"/>
                        </a:rPr>
                        <a:t>下</a:t>
                      </a:r>
                      <a:r>
                        <a:rPr sz="700" spc="-10" dirty="0">
                          <a:latin typeface="楷体" panose="02010609060101010101" charset="-122"/>
                          <a:cs typeface="楷体" panose="02010609060101010101" charset="-122"/>
                        </a:rPr>
                        <a:t>本</a:t>
                      </a:r>
                      <a:r>
                        <a:rPr sz="700" spc="-10" dirty="0">
                          <a:latin typeface="楷体" panose="02010609060101010101" charset="-122"/>
                          <a:cs typeface="楷体" panose="02010609060101010101" charset="-122"/>
                        </a:rPr>
                        <a:t>生</a:t>
                      </a:r>
                      <a:r>
                        <a:rPr sz="700" spc="-10" dirty="0">
                          <a:latin typeface="楷体" panose="02010609060101010101" charset="-122"/>
                          <a:cs typeface="楷体" panose="02010609060101010101" charset="-122"/>
                        </a:rPr>
                        <a:t>啤</a:t>
                      </a:r>
                      <a:r>
                        <a:rPr sz="700" spc="-10" dirty="0">
                          <a:latin typeface="楷体" panose="02010609060101010101" charset="-122"/>
                          <a:cs typeface="楷体" panose="02010609060101010101" charset="-122"/>
                        </a:rPr>
                        <a:t>酒</a:t>
                      </a:r>
                      <a:r>
                        <a:rPr sz="700" spc="-10" dirty="0">
                          <a:latin typeface="楷体" panose="02010609060101010101" charset="-122"/>
                          <a:cs typeface="楷体" panose="02010609060101010101" charset="-122"/>
                        </a:rPr>
                        <a:t>（</a:t>
                      </a:r>
                      <a:r>
                        <a:rPr sz="700" spc="-10" dirty="0">
                          <a:latin typeface="Arial" panose="020B0604020202020204"/>
                          <a:cs typeface="Arial" panose="020B0604020202020204"/>
                        </a:rPr>
                        <a:t>460ml</a:t>
                      </a:r>
                      <a:r>
                        <a:rPr sz="700" spc="-10" dirty="0">
                          <a:latin typeface="楷体" panose="02010609060101010101" charset="-122"/>
                          <a:cs typeface="楷体" panose="02010609060101010101" charset="-122"/>
                        </a:rPr>
                        <a:t>，</a:t>
                      </a:r>
                      <a:r>
                        <a:rPr sz="700" spc="-10" dirty="0">
                          <a:latin typeface="楷体" panose="02010609060101010101" charset="-122"/>
                          <a:cs typeface="楷体" panose="02010609060101010101" charset="-122"/>
                        </a:rPr>
                        <a:t>纸</a:t>
                      </a:r>
                      <a:r>
                        <a:rPr sz="700" spc="-110" dirty="0">
                          <a:latin typeface="楷体" panose="02010609060101010101" charset="-122"/>
                          <a:cs typeface="楷体" panose="02010609060101010101" charset="-122"/>
                        </a:rPr>
                        <a:t> </a:t>
                      </a:r>
                      <a:r>
                        <a:rPr sz="700" spc="-10" dirty="0">
                          <a:latin typeface="Arial" panose="020B0604020202020204"/>
                          <a:cs typeface="Arial" panose="020B0604020202020204"/>
                        </a:rPr>
                        <a:t>1*12</a:t>
                      </a:r>
                      <a:r>
                        <a:rPr sz="700" spc="-10" dirty="0">
                          <a:latin typeface="楷体" panose="02010609060101010101" charset="-122"/>
                          <a:cs typeface="楷体" panose="02010609060101010101" charset="-122"/>
                        </a:rPr>
                        <a:t>）</a:t>
                      </a:r>
                      <a:r>
                        <a:rPr sz="700" spc="-10" dirty="0">
                          <a:latin typeface="楷体" panose="02010609060101010101" charset="-122"/>
                          <a:cs typeface="楷体" panose="02010609060101010101" charset="-122"/>
                        </a:rPr>
                        <a:t>的</a:t>
                      </a:r>
                      <a:r>
                        <a:rPr sz="700" spc="-10" dirty="0">
                          <a:latin typeface="楷体" panose="02010609060101010101" charset="-122"/>
                          <a:cs typeface="楷体" panose="02010609060101010101" charset="-122"/>
                        </a:rPr>
                        <a:t>终</a:t>
                      </a:r>
                      <a:r>
                        <a:rPr sz="700" spc="-10" dirty="0">
                          <a:latin typeface="楷体" panose="02010609060101010101" charset="-122"/>
                          <a:cs typeface="楷体" panose="02010609060101010101" charset="-122"/>
                        </a:rPr>
                        <a:t>端</a:t>
                      </a:r>
                      <a:r>
                        <a:rPr sz="700" spc="-10" dirty="0">
                          <a:latin typeface="楷体" panose="02010609060101010101" charset="-122"/>
                          <a:cs typeface="楷体" panose="02010609060101010101" charset="-122"/>
                        </a:rPr>
                        <a:t>进</a:t>
                      </a:r>
                      <a:r>
                        <a:rPr sz="700" spc="-10" dirty="0">
                          <a:latin typeface="楷体" panose="02010609060101010101" charset="-122"/>
                          <a:cs typeface="楷体" panose="02010609060101010101" charset="-122"/>
                        </a:rPr>
                        <a:t>货</a:t>
                      </a:r>
                      <a:r>
                        <a:rPr sz="700" dirty="0">
                          <a:latin typeface="楷体" panose="02010609060101010101" charset="-122"/>
                          <a:cs typeface="楷体" panose="02010609060101010101" charset="-122"/>
                        </a:rPr>
                        <a:t>结</a:t>
                      </a:r>
                      <a:r>
                        <a:rPr sz="700" spc="-10" dirty="0">
                          <a:latin typeface="楷体" panose="02010609060101010101" charset="-122"/>
                          <a:cs typeface="楷体" panose="02010609060101010101" charset="-122"/>
                        </a:rPr>
                        <a:t>算</a:t>
                      </a:r>
                      <a:r>
                        <a:rPr sz="700" spc="-10" dirty="0">
                          <a:latin typeface="楷体" panose="02010609060101010101" charset="-122"/>
                          <a:cs typeface="楷体" panose="02010609060101010101" charset="-122"/>
                        </a:rPr>
                        <a:t>价</a:t>
                      </a:r>
                      <a:r>
                        <a:rPr sz="700" spc="-10" dirty="0">
                          <a:latin typeface="楷体" panose="02010609060101010101" charset="-122"/>
                          <a:cs typeface="楷体" panose="02010609060101010101" charset="-122"/>
                        </a:rPr>
                        <a:t>格</a:t>
                      </a:r>
                      <a:r>
                        <a:rPr sz="700" spc="-40" dirty="0">
                          <a:latin typeface="楷体" panose="02010609060101010101" charset="-122"/>
                          <a:cs typeface="楷体" panose="02010609060101010101" charset="-122"/>
                        </a:rPr>
                        <a:t>顺涨 </a:t>
                      </a:r>
                      <a:r>
                        <a:rPr sz="700" spc="-10" dirty="0">
                          <a:latin typeface="Arial" panose="020B0604020202020204"/>
                          <a:cs typeface="Arial" panose="020B0604020202020204"/>
                        </a:rPr>
                        <a:t>3</a:t>
                      </a:r>
                      <a:r>
                        <a:rPr sz="700" spc="-15" dirty="0">
                          <a:latin typeface="Arial" panose="020B0604020202020204"/>
                          <a:cs typeface="Arial" panose="020B0604020202020204"/>
                        </a:rPr>
                        <a:t> </a:t>
                      </a:r>
                      <a:r>
                        <a:rPr sz="700" dirty="0">
                          <a:latin typeface="楷体" panose="02010609060101010101" charset="-122"/>
                          <a:cs typeface="楷体" panose="02010609060101010101" charset="-122"/>
                        </a:rPr>
                        <a:t>元</a:t>
                      </a:r>
                      <a:r>
                        <a:rPr sz="700" spc="-10" dirty="0">
                          <a:latin typeface="Arial" panose="020B0604020202020204"/>
                          <a:cs typeface="Arial" panose="020B0604020202020204"/>
                        </a:rPr>
                        <a:t>/</a:t>
                      </a:r>
                      <a:r>
                        <a:rPr sz="700" spc="-10" dirty="0">
                          <a:latin typeface="楷体" panose="02010609060101010101" charset="-122"/>
                          <a:cs typeface="楷体" panose="02010609060101010101" charset="-122"/>
                        </a:rPr>
                        <a:t>箱</a:t>
                      </a:r>
                      <a:r>
                        <a:rPr sz="700" spc="-10" dirty="0">
                          <a:latin typeface="楷体" panose="02010609060101010101" charset="-122"/>
                          <a:cs typeface="楷体" panose="02010609060101010101" charset="-122"/>
                        </a:rPr>
                        <a:t>，</a:t>
                      </a:r>
                      <a:r>
                        <a:rPr sz="700" spc="-10" dirty="0">
                          <a:latin typeface="楷体" panose="02010609060101010101" charset="-122"/>
                          <a:cs typeface="楷体" panose="02010609060101010101" charset="-122"/>
                        </a:rPr>
                        <a:t>单</a:t>
                      </a:r>
                      <a:r>
                        <a:rPr sz="700" spc="-10" dirty="0">
                          <a:latin typeface="楷体" panose="02010609060101010101" charset="-122"/>
                          <a:cs typeface="楷体" panose="02010609060101010101" charset="-122"/>
                        </a:rPr>
                        <a:t>瓶</a:t>
                      </a:r>
                      <a:r>
                        <a:rPr sz="700" spc="-10" dirty="0">
                          <a:latin typeface="楷体" panose="02010609060101010101" charset="-122"/>
                          <a:cs typeface="楷体" panose="02010609060101010101" charset="-122"/>
                        </a:rPr>
                        <a:t>零</a:t>
                      </a:r>
                      <a:r>
                        <a:rPr sz="700" spc="-10" dirty="0">
                          <a:latin typeface="楷体" panose="02010609060101010101" charset="-122"/>
                          <a:cs typeface="楷体" panose="02010609060101010101" charset="-122"/>
                        </a:rPr>
                        <a:t>售</a:t>
                      </a:r>
                      <a:r>
                        <a:rPr sz="700" spc="-10" dirty="0">
                          <a:latin typeface="楷体" panose="02010609060101010101" charset="-122"/>
                          <a:cs typeface="楷体" panose="02010609060101010101" charset="-122"/>
                        </a:rPr>
                        <a:t>价</a:t>
                      </a:r>
                      <a:r>
                        <a:rPr sz="700" spc="-40" dirty="0">
                          <a:latin typeface="楷体" panose="02010609060101010101" charset="-122"/>
                          <a:cs typeface="楷体" panose="02010609060101010101" charset="-122"/>
                        </a:rPr>
                        <a:t>顺涨 </a:t>
                      </a:r>
                      <a:r>
                        <a:rPr sz="700" dirty="0">
                          <a:latin typeface="Arial" panose="020B0604020202020204"/>
                          <a:cs typeface="Arial" panose="020B0604020202020204"/>
                        </a:rPr>
                        <a:t>1</a:t>
                      </a:r>
                      <a:r>
                        <a:rPr sz="700" spc="15" dirty="0">
                          <a:latin typeface="Arial" panose="020B0604020202020204"/>
                          <a:cs typeface="Arial" panose="020B0604020202020204"/>
                        </a:rPr>
                        <a:t> </a:t>
                      </a:r>
                      <a:r>
                        <a:rPr sz="700" dirty="0">
                          <a:latin typeface="楷体" panose="02010609060101010101" charset="-122"/>
                          <a:cs typeface="楷体" panose="02010609060101010101" charset="-122"/>
                        </a:rPr>
                        <a:t>元</a:t>
                      </a:r>
                      <a:r>
                        <a:rPr sz="700" spc="-40" dirty="0">
                          <a:latin typeface="Arial" panose="020B0604020202020204"/>
                          <a:cs typeface="Arial" panose="020B0604020202020204"/>
                        </a:rPr>
                        <a:t>/</a:t>
                      </a:r>
                      <a:r>
                        <a:rPr sz="700" spc="-10" dirty="0">
                          <a:latin typeface="楷体" panose="02010609060101010101" charset="-122"/>
                          <a:cs typeface="楷体" panose="02010609060101010101" charset="-122"/>
                        </a:rPr>
                        <a:t>瓶</a:t>
                      </a:r>
                      <a:r>
                        <a:rPr sz="700" spc="-50" dirty="0">
                          <a:latin typeface="楷体" panose="02010609060101010101" charset="-122"/>
                          <a:cs typeface="楷体" panose="02010609060101010101" charset="-122"/>
                        </a:rPr>
                        <a:t>。</a:t>
                      </a:r>
                      <a:endParaRPr sz="700">
                        <a:latin typeface="楷体" panose="02010609060101010101" charset="-122"/>
                        <a:cs typeface="楷体" panose="02010609060101010101" charset="-122"/>
                      </a:endParaRPr>
                    </a:p>
                    <a:p>
                      <a:pPr marL="75565">
                        <a:lnSpc>
                          <a:spcPct val="100000"/>
                        </a:lnSpc>
                        <a:spcBef>
                          <a:spcPts val="360"/>
                        </a:spcBef>
                      </a:pPr>
                      <a:r>
                        <a:rPr sz="700" spc="-80" dirty="0">
                          <a:latin typeface="楷体" panose="02010609060101010101" charset="-122"/>
                          <a:cs typeface="楷体" panose="02010609060101010101" charset="-122"/>
                        </a:rPr>
                        <a:t>从 </a:t>
                      </a:r>
                      <a:r>
                        <a:rPr sz="700" spc="-10" dirty="0">
                          <a:latin typeface="Arial" panose="020B0604020202020204"/>
                          <a:cs typeface="Arial" panose="020B0604020202020204"/>
                        </a:rPr>
                        <a:t>2018 </a:t>
                      </a:r>
                      <a:r>
                        <a:rPr sz="700" spc="-75" dirty="0">
                          <a:latin typeface="楷体" panose="02010609060101010101" charset="-122"/>
                          <a:cs typeface="楷体" panose="02010609060101010101" charset="-122"/>
                        </a:rPr>
                        <a:t>年 </a:t>
                      </a:r>
                      <a:r>
                        <a:rPr sz="700" dirty="0">
                          <a:latin typeface="Arial" panose="020B0604020202020204"/>
                          <a:cs typeface="Arial" panose="020B0604020202020204"/>
                        </a:rPr>
                        <a:t>3</a:t>
                      </a:r>
                      <a:r>
                        <a:rPr sz="700" spc="-15" dirty="0">
                          <a:latin typeface="Arial" panose="020B0604020202020204"/>
                          <a:cs typeface="Arial" panose="020B0604020202020204"/>
                        </a:rPr>
                        <a:t> </a:t>
                      </a:r>
                      <a:r>
                        <a:rPr sz="700" spc="-75" dirty="0">
                          <a:latin typeface="楷体" panose="02010609060101010101" charset="-122"/>
                          <a:cs typeface="楷体" panose="02010609060101010101" charset="-122"/>
                        </a:rPr>
                        <a:t>月 </a:t>
                      </a:r>
                      <a:r>
                        <a:rPr sz="700" dirty="0">
                          <a:latin typeface="Arial" panose="020B0604020202020204"/>
                          <a:cs typeface="Arial" panose="020B0604020202020204"/>
                        </a:rPr>
                        <a:t>16</a:t>
                      </a:r>
                      <a:r>
                        <a:rPr sz="700" spc="-15" dirty="0">
                          <a:latin typeface="Arial" panose="020B0604020202020204"/>
                          <a:cs typeface="Arial" panose="020B0604020202020204"/>
                        </a:rPr>
                        <a:t> </a:t>
                      </a:r>
                      <a:r>
                        <a:rPr sz="700" dirty="0">
                          <a:latin typeface="楷体" panose="02010609060101010101" charset="-122"/>
                          <a:cs typeface="楷体" panose="02010609060101010101" charset="-122"/>
                        </a:rPr>
                        <a:t>日</a:t>
                      </a:r>
                      <a:r>
                        <a:rPr sz="700" spc="-10" dirty="0">
                          <a:latin typeface="楷体" panose="02010609060101010101" charset="-122"/>
                          <a:cs typeface="楷体" panose="02010609060101010101" charset="-122"/>
                        </a:rPr>
                        <a:t>起</a:t>
                      </a:r>
                      <a:r>
                        <a:rPr sz="700" spc="-5" dirty="0">
                          <a:latin typeface="楷体" panose="02010609060101010101" charset="-122"/>
                          <a:cs typeface="楷体" panose="02010609060101010101" charset="-122"/>
                        </a:rPr>
                        <a:t>，燕</a:t>
                      </a:r>
                      <a:r>
                        <a:rPr sz="700" spc="-10" dirty="0">
                          <a:latin typeface="楷体" panose="02010609060101010101" charset="-122"/>
                          <a:cs typeface="楷体" panose="02010609060101010101" charset="-122"/>
                        </a:rPr>
                        <a:t>京</a:t>
                      </a:r>
                      <a:r>
                        <a:rPr sz="700" spc="-10" dirty="0">
                          <a:latin typeface="楷体" panose="02010609060101010101" charset="-122"/>
                          <a:cs typeface="楷体" panose="02010609060101010101" charset="-122"/>
                        </a:rPr>
                        <a:t>啤</a:t>
                      </a:r>
                      <a:r>
                        <a:rPr sz="700" spc="-10" dirty="0">
                          <a:latin typeface="楷体" panose="02010609060101010101" charset="-122"/>
                          <a:cs typeface="楷体" panose="02010609060101010101" charset="-122"/>
                        </a:rPr>
                        <a:t>酒</a:t>
                      </a:r>
                      <a:r>
                        <a:rPr sz="700" spc="-10" dirty="0">
                          <a:latin typeface="楷体" panose="02010609060101010101" charset="-122"/>
                          <a:cs typeface="楷体" panose="02010609060101010101" charset="-122"/>
                        </a:rPr>
                        <a:t>低</a:t>
                      </a:r>
                      <a:r>
                        <a:rPr sz="700" spc="-10" dirty="0">
                          <a:latin typeface="楷体" panose="02010609060101010101" charset="-122"/>
                          <a:cs typeface="楷体" panose="02010609060101010101" charset="-122"/>
                        </a:rPr>
                        <a:t>端</a:t>
                      </a:r>
                      <a:r>
                        <a:rPr sz="700" dirty="0">
                          <a:latin typeface="楷体" panose="02010609060101010101" charset="-122"/>
                          <a:cs typeface="楷体" panose="02010609060101010101" charset="-122"/>
                        </a:rPr>
                        <a:t>产</a:t>
                      </a:r>
                      <a:r>
                        <a:rPr sz="700" spc="-10" dirty="0">
                          <a:latin typeface="楷体" panose="02010609060101010101" charset="-122"/>
                          <a:cs typeface="楷体" panose="02010609060101010101" charset="-122"/>
                        </a:rPr>
                        <a:t>品</a:t>
                      </a:r>
                      <a:r>
                        <a:rPr sz="700" spc="-10" dirty="0">
                          <a:latin typeface="楷体" panose="02010609060101010101" charset="-122"/>
                          <a:cs typeface="楷体" panose="02010609060101010101" charset="-122"/>
                        </a:rPr>
                        <a:t>率</a:t>
                      </a:r>
                      <a:r>
                        <a:rPr sz="700" spc="-10" dirty="0">
                          <a:latin typeface="楷体" panose="02010609060101010101" charset="-122"/>
                          <a:cs typeface="楷体" panose="02010609060101010101" charset="-122"/>
                        </a:rPr>
                        <a:t>先</a:t>
                      </a:r>
                      <a:r>
                        <a:rPr sz="700" spc="-10" dirty="0">
                          <a:latin typeface="楷体" panose="02010609060101010101" charset="-122"/>
                          <a:cs typeface="楷体" panose="02010609060101010101" charset="-122"/>
                        </a:rPr>
                        <a:t>涨</a:t>
                      </a:r>
                      <a:r>
                        <a:rPr sz="700" spc="-10" dirty="0">
                          <a:latin typeface="楷体" panose="02010609060101010101" charset="-122"/>
                          <a:cs typeface="楷体" panose="02010609060101010101" charset="-122"/>
                        </a:rPr>
                        <a:t>价</a:t>
                      </a:r>
                      <a:r>
                        <a:rPr sz="700" dirty="0">
                          <a:latin typeface="楷体" panose="02010609060101010101" charset="-122"/>
                          <a:cs typeface="楷体" panose="02010609060101010101" charset="-122"/>
                        </a:rPr>
                        <a:t>，</a:t>
                      </a:r>
                      <a:r>
                        <a:rPr sz="700" spc="-10" dirty="0">
                          <a:latin typeface="楷体" panose="02010609060101010101" charset="-122"/>
                          <a:cs typeface="楷体" panose="02010609060101010101" charset="-122"/>
                        </a:rPr>
                        <a:t>涨</a:t>
                      </a:r>
                      <a:r>
                        <a:rPr sz="700" spc="-10" dirty="0">
                          <a:latin typeface="楷体" panose="02010609060101010101" charset="-122"/>
                          <a:cs typeface="楷体" panose="02010609060101010101" charset="-122"/>
                        </a:rPr>
                        <a:t>幅</a:t>
                      </a:r>
                      <a:r>
                        <a:rPr sz="700" spc="-10" dirty="0">
                          <a:latin typeface="楷体" panose="02010609060101010101" charset="-122"/>
                          <a:cs typeface="楷体" panose="02010609060101010101" charset="-122"/>
                        </a:rPr>
                        <a:t>在</a:t>
                      </a:r>
                      <a:r>
                        <a:rPr sz="700" spc="-130" dirty="0">
                          <a:latin typeface="楷体" panose="02010609060101010101" charset="-122"/>
                          <a:cs typeface="楷体" panose="02010609060101010101" charset="-122"/>
                        </a:rPr>
                        <a:t> </a:t>
                      </a:r>
                      <a:r>
                        <a:rPr sz="700" spc="-25" dirty="0">
                          <a:latin typeface="Arial" panose="020B0604020202020204"/>
                          <a:cs typeface="Arial" panose="020B0604020202020204"/>
                        </a:rPr>
                        <a:t>5%</a:t>
                      </a:r>
                      <a:r>
                        <a:rPr sz="700" dirty="0">
                          <a:latin typeface="楷体" panose="02010609060101010101" charset="-122"/>
                          <a:cs typeface="楷体" panose="02010609060101010101" charset="-122"/>
                        </a:rPr>
                        <a:t>左</a:t>
                      </a:r>
                      <a:r>
                        <a:rPr sz="700" spc="-10" dirty="0">
                          <a:latin typeface="楷体" panose="02010609060101010101" charset="-122"/>
                          <a:cs typeface="楷体" panose="02010609060101010101" charset="-122"/>
                        </a:rPr>
                        <a:t>右</a:t>
                      </a:r>
                      <a:r>
                        <a:rPr sz="700" spc="-50" dirty="0">
                          <a:latin typeface="楷体" panose="02010609060101010101" charset="-122"/>
                          <a:cs typeface="楷体" panose="02010609060101010101" charset="-122"/>
                        </a:rPr>
                        <a:t>。</a:t>
                      </a:r>
                      <a:endParaRPr sz="700">
                        <a:latin typeface="楷体" panose="02010609060101010101" charset="-122"/>
                        <a:cs typeface="楷体" panose="02010609060101010101" charset="-122"/>
                      </a:endParaRPr>
                    </a:p>
                  </a:txBody>
                  <a:tcPr marL="0" marR="0" marT="20955" marB="0"/>
                </a:tc>
              </a:tr>
              <a:tr h="916305">
                <a:tc>
                  <a:txBody>
                    <a:bodyPr/>
                    <a:lstStyle/>
                    <a:p>
                      <a:pPr>
                        <a:lnSpc>
                          <a:spcPct val="100000"/>
                        </a:lnSpc>
                      </a:pPr>
                      <a:endParaRPr sz="700">
                        <a:latin typeface="Times New Roman" panose="02020603050405020304"/>
                        <a:cs typeface="Times New Roman" panose="02020603050405020304"/>
                      </a:endParaRPr>
                    </a:p>
                    <a:p>
                      <a:pPr>
                        <a:lnSpc>
                          <a:spcPct val="100000"/>
                        </a:lnSpc>
                      </a:pPr>
                      <a:endParaRPr sz="700">
                        <a:latin typeface="Times New Roman" panose="02020603050405020304"/>
                        <a:cs typeface="Times New Roman" panose="02020603050405020304"/>
                      </a:endParaRPr>
                    </a:p>
                    <a:p>
                      <a:pPr>
                        <a:lnSpc>
                          <a:spcPct val="100000"/>
                        </a:lnSpc>
                      </a:pPr>
                      <a:endParaRPr sz="700">
                        <a:latin typeface="Times New Roman" panose="02020603050405020304"/>
                        <a:cs typeface="Times New Roman" panose="02020603050405020304"/>
                      </a:endParaRPr>
                    </a:p>
                    <a:p>
                      <a:pPr>
                        <a:lnSpc>
                          <a:spcPct val="100000"/>
                        </a:lnSpc>
                      </a:pPr>
                      <a:endParaRPr sz="700">
                        <a:latin typeface="Times New Roman" panose="02020603050405020304"/>
                        <a:cs typeface="Times New Roman" panose="02020603050405020304"/>
                      </a:endParaRPr>
                    </a:p>
                    <a:p>
                      <a:pPr marL="4445">
                        <a:lnSpc>
                          <a:spcPct val="100000"/>
                        </a:lnSpc>
                        <a:spcBef>
                          <a:spcPts val="520"/>
                        </a:spcBef>
                      </a:pPr>
                      <a:r>
                        <a:rPr sz="700" b="1" dirty="0">
                          <a:latin typeface="楷体" panose="02010609060101010101" charset="-122"/>
                          <a:cs typeface="楷体" panose="02010609060101010101" charset="-122"/>
                        </a:rPr>
                        <a:t>第</a:t>
                      </a:r>
                      <a:r>
                        <a:rPr sz="700" b="1" spc="-10" dirty="0">
                          <a:latin typeface="楷体" panose="02010609060101010101" charset="-122"/>
                          <a:cs typeface="楷体" panose="02010609060101010101" charset="-122"/>
                        </a:rPr>
                        <a:t>四</a:t>
                      </a:r>
                      <a:r>
                        <a:rPr sz="700" b="1" spc="-60" dirty="0">
                          <a:latin typeface="楷体" panose="02010609060101010101" charset="-122"/>
                          <a:cs typeface="楷体" panose="02010609060101010101" charset="-122"/>
                        </a:rPr>
                        <a:t>轮</a:t>
                      </a:r>
                      <a:endParaRPr sz="700">
                        <a:latin typeface="楷体" panose="02010609060101010101" charset="-122"/>
                        <a:cs typeface="楷体" panose="02010609060101010101" charset="-122"/>
                      </a:endParaRPr>
                    </a:p>
                  </a:txBody>
                  <a:tcPr marL="0" marR="0" marT="0" marB="0"/>
                </a:tc>
                <a:tc>
                  <a:txBody>
                    <a:bodyPr/>
                    <a:lstStyle/>
                    <a:p>
                      <a:pPr marL="68580">
                        <a:lnSpc>
                          <a:spcPct val="100000"/>
                        </a:lnSpc>
                        <a:spcBef>
                          <a:spcPts val="140"/>
                        </a:spcBef>
                      </a:pPr>
                      <a:r>
                        <a:rPr sz="700" spc="-10" dirty="0">
                          <a:latin typeface="楷体" panose="02010609060101010101" charset="-122"/>
                          <a:cs typeface="楷体" panose="02010609060101010101" charset="-122"/>
                        </a:rPr>
                        <a:t>华</a:t>
                      </a:r>
                      <a:r>
                        <a:rPr sz="700" spc="-10" dirty="0">
                          <a:latin typeface="楷体" panose="02010609060101010101" charset="-122"/>
                          <a:cs typeface="楷体" panose="02010609060101010101" charset="-122"/>
                        </a:rPr>
                        <a:t>润</a:t>
                      </a:r>
                      <a:r>
                        <a:rPr sz="700" spc="-25" dirty="0">
                          <a:latin typeface="楷体" panose="02010609060101010101" charset="-122"/>
                          <a:cs typeface="楷体" panose="02010609060101010101" charset="-122"/>
                        </a:rPr>
                        <a:t>啤酒</a:t>
                      </a:r>
                      <a:endParaRPr sz="700">
                        <a:latin typeface="楷体" panose="02010609060101010101" charset="-122"/>
                        <a:cs typeface="楷体" panose="02010609060101010101" charset="-122"/>
                      </a:endParaRPr>
                    </a:p>
                    <a:p>
                      <a:pPr marL="68580">
                        <a:lnSpc>
                          <a:spcPct val="100000"/>
                        </a:lnSpc>
                        <a:spcBef>
                          <a:spcPts val="360"/>
                        </a:spcBef>
                      </a:pPr>
                      <a:r>
                        <a:rPr sz="700" spc="-10" dirty="0">
                          <a:latin typeface="楷体" panose="02010609060101010101" charset="-122"/>
                          <a:cs typeface="楷体" panose="02010609060101010101" charset="-122"/>
                        </a:rPr>
                        <a:t>青</a:t>
                      </a:r>
                      <a:r>
                        <a:rPr sz="700" spc="-10" dirty="0">
                          <a:latin typeface="楷体" panose="02010609060101010101" charset="-122"/>
                          <a:cs typeface="楷体" panose="02010609060101010101" charset="-122"/>
                        </a:rPr>
                        <a:t>岛</a:t>
                      </a:r>
                      <a:r>
                        <a:rPr sz="700" spc="-25" dirty="0">
                          <a:latin typeface="楷体" panose="02010609060101010101" charset="-122"/>
                          <a:cs typeface="楷体" panose="02010609060101010101" charset="-122"/>
                        </a:rPr>
                        <a:t>啤酒</a:t>
                      </a:r>
                      <a:endParaRPr sz="700">
                        <a:latin typeface="楷体" panose="02010609060101010101" charset="-122"/>
                        <a:cs typeface="楷体" panose="02010609060101010101" charset="-122"/>
                      </a:endParaRPr>
                    </a:p>
                    <a:p>
                      <a:pPr>
                        <a:lnSpc>
                          <a:spcPct val="100000"/>
                        </a:lnSpc>
                        <a:spcBef>
                          <a:spcPts val="50"/>
                        </a:spcBef>
                      </a:pPr>
                      <a:endParaRPr sz="1000">
                        <a:latin typeface="Times New Roman" panose="02020603050405020304"/>
                        <a:cs typeface="Times New Roman" panose="02020603050405020304"/>
                      </a:endParaRPr>
                    </a:p>
                    <a:p>
                      <a:pPr marL="68580" marR="97155" algn="just">
                        <a:lnSpc>
                          <a:spcPct val="143000"/>
                        </a:lnSpc>
                      </a:pPr>
                      <a:r>
                        <a:rPr sz="700" spc="-10" dirty="0">
                          <a:latin typeface="楷体" panose="02010609060101010101" charset="-122"/>
                          <a:cs typeface="楷体" panose="02010609060101010101" charset="-122"/>
                        </a:rPr>
                        <a:t>重</a:t>
                      </a:r>
                      <a:r>
                        <a:rPr sz="700" spc="-10" dirty="0">
                          <a:latin typeface="楷体" panose="02010609060101010101" charset="-122"/>
                          <a:cs typeface="楷体" panose="02010609060101010101" charset="-122"/>
                        </a:rPr>
                        <a:t>庆</a:t>
                      </a:r>
                      <a:r>
                        <a:rPr sz="700" dirty="0">
                          <a:latin typeface="楷体" panose="02010609060101010101" charset="-122"/>
                          <a:cs typeface="楷体" panose="02010609060101010101" charset="-122"/>
                        </a:rPr>
                        <a:t>啤</a:t>
                      </a:r>
                      <a:r>
                        <a:rPr sz="700" spc="-50" dirty="0">
                          <a:latin typeface="楷体" panose="02010609060101010101" charset="-122"/>
                          <a:cs typeface="楷体" panose="02010609060101010101" charset="-122"/>
                        </a:rPr>
                        <a:t>酒</a:t>
                      </a:r>
                      <a:r>
                        <a:rPr sz="700" spc="-10" dirty="0">
                          <a:latin typeface="楷体" panose="02010609060101010101" charset="-122"/>
                          <a:cs typeface="楷体" panose="02010609060101010101" charset="-122"/>
                        </a:rPr>
                        <a:t>华</a:t>
                      </a:r>
                      <a:r>
                        <a:rPr sz="700" spc="-10" dirty="0">
                          <a:latin typeface="楷体" panose="02010609060101010101" charset="-122"/>
                          <a:cs typeface="楷体" panose="02010609060101010101" charset="-122"/>
                        </a:rPr>
                        <a:t>润</a:t>
                      </a:r>
                      <a:r>
                        <a:rPr sz="700" dirty="0">
                          <a:latin typeface="楷体" panose="02010609060101010101" charset="-122"/>
                          <a:cs typeface="楷体" panose="02010609060101010101" charset="-122"/>
                        </a:rPr>
                        <a:t>啤</a:t>
                      </a:r>
                      <a:r>
                        <a:rPr sz="700" spc="-50" dirty="0">
                          <a:latin typeface="楷体" panose="02010609060101010101" charset="-122"/>
                          <a:cs typeface="楷体" panose="02010609060101010101" charset="-122"/>
                        </a:rPr>
                        <a:t>酒</a:t>
                      </a:r>
                      <a:r>
                        <a:rPr sz="700" spc="-10" dirty="0">
                          <a:latin typeface="楷体" panose="02010609060101010101" charset="-122"/>
                          <a:cs typeface="楷体" panose="02010609060101010101" charset="-122"/>
                        </a:rPr>
                        <a:t>百</a:t>
                      </a:r>
                      <a:r>
                        <a:rPr sz="700" spc="-10" dirty="0">
                          <a:latin typeface="楷体" panose="02010609060101010101" charset="-122"/>
                          <a:cs typeface="楷体" panose="02010609060101010101" charset="-122"/>
                        </a:rPr>
                        <a:t>威</a:t>
                      </a:r>
                      <a:r>
                        <a:rPr sz="700" spc="-25" dirty="0">
                          <a:latin typeface="楷体" panose="02010609060101010101" charset="-122"/>
                          <a:cs typeface="楷体" panose="02010609060101010101" charset="-122"/>
                        </a:rPr>
                        <a:t>亚太</a:t>
                      </a:r>
                      <a:endParaRPr sz="700">
                        <a:latin typeface="楷体" panose="02010609060101010101" charset="-122"/>
                        <a:cs typeface="楷体" panose="02010609060101010101" charset="-122"/>
                      </a:endParaRPr>
                    </a:p>
                  </a:txBody>
                  <a:tcPr marL="0" marR="0" marT="17780" marB="0"/>
                </a:tc>
                <a:tc>
                  <a:txBody>
                    <a:bodyPr/>
                    <a:lstStyle/>
                    <a:p>
                      <a:pPr marL="104775">
                        <a:lnSpc>
                          <a:spcPct val="100000"/>
                        </a:lnSpc>
                        <a:spcBef>
                          <a:spcPts val="140"/>
                        </a:spcBef>
                      </a:pPr>
                      <a:r>
                        <a:rPr sz="700" spc="-10" dirty="0">
                          <a:latin typeface="Arial" panose="020B0604020202020204"/>
                          <a:cs typeface="Arial" panose="020B0604020202020204"/>
                        </a:rPr>
                        <a:t>2018</a:t>
                      </a:r>
                      <a:r>
                        <a:rPr sz="700" spc="-30" dirty="0">
                          <a:latin typeface="Arial" panose="020B0604020202020204"/>
                          <a:cs typeface="Arial" panose="020B0604020202020204"/>
                        </a:rPr>
                        <a:t> </a:t>
                      </a:r>
                      <a:r>
                        <a:rPr sz="700" spc="-85" dirty="0">
                          <a:latin typeface="楷体" panose="02010609060101010101" charset="-122"/>
                          <a:cs typeface="楷体" panose="02010609060101010101" charset="-122"/>
                        </a:rPr>
                        <a:t>年 </a:t>
                      </a:r>
                      <a:r>
                        <a:rPr sz="700" dirty="0">
                          <a:latin typeface="Arial" panose="020B0604020202020204"/>
                          <a:cs typeface="Arial" panose="020B0604020202020204"/>
                        </a:rPr>
                        <a:t>1</a:t>
                      </a:r>
                      <a:r>
                        <a:rPr sz="700" spc="-30" dirty="0">
                          <a:latin typeface="Arial" panose="020B0604020202020204"/>
                          <a:cs typeface="Arial" panose="020B0604020202020204"/>
                        </a:rPr>
                        <a:t> </a:t>
                      </a:r>
                      <a:r>
                        <a:rPr sz="700" spc="-50" dirty="0">
                          <a:latin typeface="楷体" panose="02010609060101010101" charset="-122"/>
                          <a:cs typeface="楷体" panose="02010609060101010101" charset="-122"/>
                        </a:rPr>
                        <a:t>月</a:t>
                      </a:r>
                      <a:endParaRPr sz="700">
                        <a:latin typeface="楷体" panose="02010609060101010101" charset="-122"/>
                        <a:cs typeface="楷体" panose="02010609060101010101" charset="-122"/>
                      </a:endParaRPr>
                    </a:p>
                    <a:p>
                      <a:pPr marL="104775">
                        <a:lnSpc>
                          <a:spcPct val="100000"/>
                        </a:lnSpc>
                        <a:spcBef>
                          <a:spcPts val="360"/>
                        </a:spcBef>
                      </a:pPr>
                      <a:r>
                        <a:rPr sz="700" spc="-10" dirty="0">
                          <a:latin typeface="Arial" panose="020B0604020202020204"/>
                          <a:cs typeface="Arial" panose="020B0604020202020204"/>
                        </a:rPr>
                        <a:t>2018</a:t>
                      </a:r>
                      <a:r>
                        <a:rPr sz="700" spc="-30" dirty="0">
                          <a:latin typeface="Arial" panose="020B0604020202020204"/>
                          <a:cs typeface="Arial" panose="020B0604020202020204"/>
                        </a:rPr>
                        <a:t> </a:t>
                      </a:r>
                      <a:r>
                        <a:rPr sz="700" spc="-85" dirty="0">
                          <a:latin typeface="楷体" panose="02010609060101010101" charset="-122"/>
                          <a:cs typeface="楷体" panose="02010609060101010101" charset="-122"/>
                        </a:rPr>
                        <a:t>年 </a:t>
                      </a:r>
                      <a:r>
                        <a:rPr sz="700" dirty="0">
                          <a:latin typeface="Arial" panose="020B0604020202020204"/>
                          <a:cs typeface="Arial" panose="020B0604020202020204"/>
                        </a:rPr>
                        <a:t>1</a:t>
                      </a:r>
                      <a:r>
                        <a:rPr sz="700" spc="-30" dirty="0">
                          <a:latin typeface="Arial" panose="020B0604020202020204"/>
                          <a:cs typeface="Arial" panose="020B0604020202020204"/>
                        </a:rPr>
                        <a:t> </a:t>
                      </a:r>
                      <a:r>
                        <a:rPr sz="700" spc="-50" dirty="0">
                          <a:latin typeface="楷体" panose="02010609060101010101" charset="-122"/>
                          <a:cs typeface="楷体" panose="02010609060101010101" charset="-122"/>
                        </a:rPr>
                        <a:t>月</a:t>
                      </a:r>
                      <a:endParaRPr sz="700">
                        <a:latin typeface="楷体" panose="02010609060101010101" charset="-122"/>
                        <a:cs typeface="楷体" panose="02010609060101010101" charset="-122"/>
                      </a:endParaRPr>
                    </a:p>
                    <a:p>
                      <a:pPr marL="104775">
                        <a:lnSpc>
                          <a:spcPct val="100000"/>
                        </a:lnSpc>
                        <a:spcBef>
                          <a:spcPts val="360"/>
                        </a:spcBef>
                      </a:pPr>
                      <a:r>
                        <a:rPr sz="700" spc="-10" dirty="0">
                          <a:latin typeface="Arial" panose="020B0604020202020204"/>
                          <a:cs typeface="Arial" panose="020B0604020202020204"/>
                        </a:rPr>
                        <a:t>2018</a:t>
                      </a:r>
                      <a:r>
                        <a:rPr sz="700" spc="-30" dirty="0">
                          <a:latin typeface="Arial" panose="020B0604020202020204"/>
                          <a:cs typeface="Arial" panose="020B0604020202020204"/>
                        </a:rPr>
                        <a:t> </a:t>
                      </a:r>
                      <a:r>
                        <a:rPr sz="700" spc="-85" dirty="0">
                          <a:latin typeface="楷体" panose="02010609060101010101" charset="-122"/>
                          <a:cs typeface="楷体" panose="02010609060101010101" charset="-122"/>
                        </a:rPr>
                        <a:t>年 </a:t>
                      </a:r>
                      <a:r>
                        <a:rPr sz="700" dirty="0">
                          <a:latin typeface="Arial" panose="020B0604020202020204"/>
                          <a:cs typeface="Arial" panose="020B0604020202020204"/>
                        </a:rPr>
                        <a:t>5</a:t>
                      </a:r>
                      <a:r>
                        <a:rPr sz="700" spc="-30" dirty="0">
                          <a:latin typeface="Arial" panose="020B0604020202020204"/>
                          <a:cs typeface="Arial" panose="020B0604020202020204"/>
                        </a:rPr>
                        <a:t> </a:t>
                      </a:r>
                      <a:r>
                        <a:rPr sz="700" spc="-50" dirty="0">
                          <a:latin typeface="楷体" panose="02010609060101010101" charset="-122"/>
                          <a:cs typeface="楷体" panose="02010609060101010101" charset="-122"/>
                        </a:rPr>
                        <a:t>月</a:t>
                      </a:r>
                      <a:endParaRPr sz="700">
                        <a:latin typeface="楷体" panose="02010609060101010101" charset="-122"/>
                        <a:cs typeface="楷体" panose="02010609060101010101" charset="-122"/>
                      </a:endParaRPr>
                    </a:p>
                    <a:p>
                      <a:pPr marL="104775">
                        <a:lnSpc>
                          <a:spcPct val="100000"/>
                        </a:lnSpc>
                        <a:spcBef>
                          <a:spcPts val="360"/>
                        </a:spcBef>
                      </a:pPr>
                      <a:r>
                        <a:rPr sz="700" spc="-10" dirty="0">
                          <a:latin typeface="Arial" panose="020B0604020202020204"/>
                          <a:cs typeface="Arial" panose="020B0604020202020204"/>
                        </a:rPr>
                        <a:t>2021</a:t>
                      </a:r>
                      <a:r>
                        <a:rPr sz="700" spc="-30" dirty="0">
                          <a:latin typeface="Arial" panose="020B0604020202020204"/>
                          <a:cs typeface="Arial" panose="020B0604020202020204"/>
                        </a:rPr>
                        <a:t> </a:t>
                      </a:r>
                      <a:r>
                        <a:rPr sz="700" spc="-85" dirty="0">
                          <a:latin typeface="楷体" panose="02010609060101010101" charset="-122"/>
                          <a:cs typeface="楷体" panose="02010609060101010101" charset="-122"/>
                        </a:rPr>
                        <a:t>年 </a:t>
                      </a:r>
                      <a:r>
                        <a:rPr sz="700" dirty="0">
                          <a:latin typeface="Arial" panose="020B0604020202020204"/>
                          <a:cs typeface="Arial" panose="020B0604020202020204"/>
                        </a:rPr>
                        <a:t>9</a:t>
                      </a:r>
                      <a:r>
                        <a:rPr sz="700" spc="-30" dirty="0">
                          <a:latin typeface="Arial" panose="020B0604020202020204"/>
                          <a:cs typeface="Arial" panose="020B0604020202020204"/>
                        </a:rPr>
                        <a:t> </a:t>
                      </a:r>
                      <a:r>
                        <a:rPr sz="700" spc="-50" dirty="0">
                          <a:latin typeface="楷体" panose="02010609060101010101" charset="-122"/>
                          <a:cs typeface="楷体" panose="02010609060101010101" charset="-122"/>
                        </a:rPr>
                        <a:t>月</a:t>
                      </a:r>
                      <a:endParaRPr sz="700">
                        <a:latin typeface="楷体" panose="02010609060101010101" charset="-122"/>
                        <a:cs typeface="楷体" panose="02010609060101010101" charset="-122"/>
                      </a:endParaRPr>
                    </a:p>
                    <a:p>
                      <a:pPr marL="104775">
                        <a:lnSpc>
                          <a:spcPct val="100000"/>
                        </a:lnSpc>
                        <a:spcBef>
                          <a:spcPts val="360"/>
                        </a:spcBef>
                      </a:pPr>
                      <a:r>
                        <a:rPr sz="700" spc="-10" dirty="0">
                          <a:latin typeface="Arial" panose="020B0604020202020204"/>
                          <a:cs typeface="Arial" panose="020B0604020202020204"/>
                        </a:rPr>
                        <a:t>2021</a:t>
                      </a:r>
                      <a:r>
                        <a:rPr sz="700" spc="-30" dirty="0">
                          <a:latin typeface="Arial" panose="020B0604020202020204"/>
                          <a:cs typeface="Arial" panose="020B0604020202020204"/>
                        </a:rPr>
                        <a:t> </a:t>
                      </a:r>
                      <a:r>
                        <a:rPr sz="700" spc="-85" dirty="0">
                          <a:latin typeface="楷体" panose="02010609060101010101" charset="-122"/>
                          <a:cs typeface="楷体" panose="02010609060101010101" charset="-122"/>
                        </a:rPr>
                        <a:t>年 </a:t>
                      </a:r>
                      <a:r>
                        <a:rPr sz="700" dirty="0">
                          <a:latin typeface="Arial" panose="020B0604020202020204"/>
                          <a:cs typeface="Arial" panose="020B0604020202020204"/>
                        </a:rPr>
                        <a:t>9</a:t>
                      </a:r>
                      <a:r>
                        <a:rPr sz="700" spc="-30" dirty="0">
                          <a:latin typeface="Arial" panose="020B0604020202020204"/>
                          <a:cs typeface="Arial" panose="020B0604020202020204"/>
                        </a:rPr>
                        <a:t> </a:t>
                      </a:r>
                      <a:r>
                        <a:rPr sz="700" spc="-50" dirty="0">
                          <a:latin typeface="楷体" panose="02010609060101010101" charset="-122"/>
                          <a:cs typeface="楷体" panose="02010609060101010101" charset="-122"/>
                        </a:rPr>
                        <a:t>月</a:t>
                      </a:r>
                      <a:endParaRPr sz="700">
                        <a:latin typeface="楷体" panose="02010609060101010101" charset="-122"/>
                        <a:cs typeface="楷体" panose="02010609060101010101" charset="-122"/>
                      </a:endParaRPr>
                    </a:p>
                    <a:p>
                      <a:pPr marL="104775">
                        <a:lnSpc>
                          <a:spcPct val="100000"/>
                        </a:lnSpc>
                        <a:spcBef>
                          <a:spcPts val="360"/>
                        </a:spcBef>
                      </a:pPr>
                      <a:r>
                        <a:rPr sz="700" spc="-10" dirty="0">
                          <a:latin typeface="Arial" panose="020B0604020202020204"/>
                          <a:cs typeface="Arial" panose="020B0604020202020204"/>
                        </a:rPr>
                        <a:t>2021</a:t>
                      </a:r>
                      <a:r>
                        <a:rPr sz="700" spc="-30" dirty="0">
                          <a:latin typeface="Arial" panose="020B0604020202020204"/>
                          <a:cs typeface="Arial" panose="020B0604020202020204"/>
                        </a:rPr>
                        <a:t> </a:t>
                      </a:r>
                      <a:r>
                        <a:rPr sz="700" spc="-85" dirty="0">
                          <a:latin typeface="楷体" panose="02010609060101010101" charset="-122"/>
                          <a:cs typeface="楷体" panose="02010609060101010101" charset="-122"/>
                        </a:rPr>
                        <a:t>年 </a:t>
                      </a:r>
                      <a:r>
                        <a:rPr sz="700" dirty="0">
                          <a:latin typeface="Arial" panose="020B0604020202020204"/>
                          <a:cs typeface="Arial" panose="020B0604020202020204"/>
                        </a:rPr>
                        <a:t>4</a:t>
                      </a:r>
                      <a:r>
                        <a:rPr sz="700" spc="-30" dirty="0">
                          <a:latin typeface="Arial" panose="020B0604020202020204"/>
                          <a:cs typeface="Arial" panose="020B0604020202020204"/>
                        </a:rPr>
                        <a:t> </a:t>
                      </a:r>
                      <a:r>
                        <a:rPr sz="700" spc="-50" dirty="0">
                          <a:latin typeface="楷体" panose="02010609060101010101" charset="-122"/>
                          <a:cs typeface="楷体" panose="02010609060101010101" charset="-122"/>
                        </a:rPr>
                        <a:t>月</a:t>
                      </a:r>
                      <a:endParaRPr sz="700">
                        <a:latin typeface="楷体" panose="02010609060101010101" charset="-122"/>
                        <a:cs typeface="楷体" panose="02010609060101010101" charset="-122"/>
                      </a:endParaRPr>
                    </a:p>
                  </a:txBody>
                  <a:tcPr marL="0" marR="0" marT="17780" marB="0"/>
                </a:tc>
                <a:tc>
                  <a:txBody>
                    <a:bodyPr/>
                    <a:lstStyle/>
                    <a:p>
                      <a:pPr marL="75565">
                        <a:lnSpc>
                          <a:spcPct val="100000"/>
                        </a:lnSpc>
                        <a:spcBef>
                          <a:spcPts val="140"/>
                        </a:spcBef>
                      </a:pPr>
                      <a:r>
                        <a:rPr sz="700" spc="-10" dirty="0">
                          <a:latin typeface="楷体" panose="02010609060101010101" charset="-122"/>
                          <a:cs typeface="楷体" panose="02010609060101010101" charset="-122"/>
                        </a:rPr>
                        <a:t>调</a:t>
                      </a:r>
                      <a:r>
                        <a:rPr sz="700" spc="-10" dirty="0">
                          <a:latin typeface="楷体" panose="02010609060101010101" charset="-122"/>
                          <a:cs typeface="楷体" panose="02010609060101010101" charset="-122"/>
                        </a:rPr>
                        <a:t>整</a:t>
                      </a:r>
                      <a:r>
                        <a:rPr sz="700" dirty="0">
                          <a:latin typeface="楷体" panose="02010609060101010101" charset="-122"/>
                          <a:cs typeface="楷体" panose="02010609060101010101" charset="-122"/>
                        </a:rPr>
                        <a:t>部</a:t>
                      </a:r>
                      <a:r>
                        <a:rPr sz="700" spc="-10" dirty="0">
                          <a:latin typeface="楷体" panose="02010609060101010101" charset="-122"/>
                          <a:cs typeface="楷体" panose="02010609060101010101" charset="-122"/>
                        </a:rPr>
                        <a:t>分</a:t>
                      </a:r>
                      <a:r>
                        <a:rPr sz="700" spc="-10" dirty="0">
                          <a:latin typeface="楷体" panose="02010609060101010101" charset="-122"/>
                          <a:cs typeface="楷体" panose="02010609060101010101" charset="-122"/>
                        </a:rPr>
                        <a:t>中</a:t>
                      </a:r>
                      <a:r>
                        <a:rPr sz="700" spc="-10" dirty="0">
                          <a:latin typeface="楷体" panose="02010609060101010101" charset="-122"/>
                          <a:cs typeface="楷体" panose="02010609060101010101" charset="-122"/>
                        </a:rPr>
                        <a:t>低</a:t>
                      </a:r>
                      <a:r>
                        <a:rPr sz="700" spc="-10" dirty="0">
                          <a:latin typeface="楷体" panose="02010609060101010101" charset="-122"/>
                          <a:cs typeface="楷体" panose="02010609060101010101" charset="-122"/>
                        </a:rPr>
                        <a:t>端</a:t>
                      </a:r>
                      <a:r>
                        <a:rPr sz="700" spc="-10" dirty="0">
                          <a:latin typeface="楷体" panose="02010609060101010101" charset="-122"/>
                          <a:cs typeface="楷体" panose="02010609060101010101" charset="-122"/>
                        </a:rPr>
                        <a:t>产</a:t>
                      </a:r>
                      <a:r>
                        <a:rPr sz="700" dirty="0">
                          <a:latin typeface="楷体" panose="02010609060101010101" charset="-122"/>
                          <a:cs typeface="楷体" panose="02010609060101010101" charset="-122"/>
                        </a:rPr>
                        <a:t>品</a:t>
                      </a:r>
                      <a:r>
                        <a:rPr sz="700" spc="-10" dirty="0">
                          <a:latin typeface="楷体" panose="02010609060101010101" charset="-122"/>
                          <a:cs typeface="楷体" panose="02010609060101010101" charset="-122"/>
                        </a:rPr>
                        <a:t>价</a:t>
                      </a:r>
                      <a:r>
                        <a:rPr sz="700" spc="-10" dirty="0">
                          <a:latin typeface="楷体" panose="02010609060101010101" charset="-122"/>
                          <a:cs typeface="楷体" panose="02010609060101010101" charset="-122"/>
                        </a:rPr>
                        <a:t>格</a:t>
                      </a:r>
                      <a:r>
                        <a:rPr sz="700" spc="-10" dirty="0">
                          <a:latin typeface="楷体" panose="02010609060101010101" charset="-122"/>
                          <a:cs typeface="楷体" panose="02010609060101010101" charset="-122"/>
                        </a:rPr>
                        <a:t>，</a:t>
                      </a:r>
                      <a:r>
                        <a:rPr sz="700" spc="-10" dirty="0">
                          <a:latin typeface="楷体" panose="02010609060101010101" charset="-122"/>
                          <a:cs typeface="楷体" panose="02010609060101010101" charset="-122"/>
                        </a:rPr>
                        <a:t>包</a:t>
                      </a:r>
                      <a:r>
                        <a:rPr sz="700" spc="-10" dirty="0">
                          <a:latin typeface="楷体" panose="02010609060101010101" charset="-122"/>
                          <a:cs typeface="楷体" panose="02010609060101010101" charset="-122"/>
                        </a:rPr>
                        <a:t>括</a:t>
                      </a:r>
                      <a:r>
                        <a:rPr sz="700" dirty="0">
                          <a:latin typeface="楷体" panose="02010609060101010101" charset="-122"/>
                          <a:cs typeface="楷体" panose="02010609060101010101" charset="-122"/>
                        </a:rPr>
                        <a:t>雪</a:t>
                      </a:r>
                      <a:r>
                        <a:rPr sz="700" spc="-10" dirty="0">
                          <a:latin typeface="楷体" panose="02010609060101010101" charset="-122"/>
                          <a:cs typeface="楷体" panose="02010609060101010101" charset="-122"/>
                        </a:rPr>
                        <a:t>花</a:t>
                      </a:r>
                      <a:r>
                        <a:rPr sz="700" spc="-10" dirty="0">
                          <a:latin typeface="楷体" panose="02010609060101010101" charset="-122"/>
                          <a:cs typeface="楷体" panose="02010609060101010101" charset="-122"/>
                        </a:rPr>
                        <a:t>纯</a:t>
                      </a:r>
                      <a:r>
                        <a:rPr sz="700" spc="-10" dirty="0">
                          <a:latin typeface="楷体" panose="02010609060101010101" charset="-122"/>
                          <a:cs typeface="楷体" panose="02010609060101010101" charset="-122"/>
                        </a:rPr>
                        <a:t>生</a:t>
                      </a:r>
                      <a:r>
                        <a:rPr sz="700" spc="-10" dirty="0">
                          <a:latin typeface="楷体" panose="02010609060101010101" charset="-122"/>
                          <a:cs typeface="楷体" panose="02010609060101010101" charset="-122"/>
                        </a:rPr>
                        <a:t>、</a:t>
                      </a:r>
                      <a:r>
                        <a:rPr sz="700" spc="-10" dirty="0">
                          <a:latin typeface="楷体" panose="02010609060101010101" charset="-122"/>
                          <a:cs typeface="楷体" panose="02010609060101010101" charset="-122"/>
                        </a:rPr>
                        <a:t>勇</a:t>
                      </a:r>
                      <a:r>
                        <a:rPr sz="700" dirty="0">
                          <a:latin typeface="楷体" panose="02010609060101010101" charset="-122"/>
                          <a:cs typeface="楷体" panose="02010609060101010101" charset="-122"/>
                        </a:rPr>
                        <a:t>闯</a:t>
                      </a:r>
                      <a:r>
                        <a:rPr sz="700" spc="-10" dirty="0">
                          <a:latin typeface="楷体" panose="02010609060101010101" charset="-122"/>
                          <a:cs typeface="楷体" panose="02010609060101010101" charset="-122"/>
                        </a:rPr>
                        <a:t>天</a:t>
                      </a:r>
                      <a:r>
                        <a:rPr sz="700" spc="-10" dirty="0">
                          <a:latin typeface="楷体" panose="02010609060101010101" charset="-122"/>
                          <a:cs typeface="楷体" panose="02010609060101010101" charset="-122"/>
                        </a:rPr>
                        <a:t>涯</a:t>
                      </a:r>
                      <a:r>
                        <a:rPr sz="700" spc="-10" dirty="0">
                          <a:latin typeface="楷体" panose="02010609060101010101" charset="-122"/>
                          <a:cs typeface="楷体" panose="02010609060101010101" charset="-122"/>
                        </a:rPr>
                        <a:t>在</a:t>
                      </a:r>
                      <a:r>
                        <a:rPr sz="700" spc="-40" dirty="0">
                          <a:latin typeface="楷体" panose="02010609060101010101" charset="-122"/>
                          <a:cs typeface="楷体" panose="02010609060101010101" charset="-122"/>
                        </a:rPr>
                        <a:t>内的 </a:t>
                      </a:r>
                      <a:r>
                        <a:rPr sz="700" spc="-10" dirty="0">
                          <a:latin typeface="Arial" panose="020B0604020202020204"/>
                          <a:cs typeface="Arial" panose="020B0604020202020204"/>
                        </a:rPr>
                        <a:t>9</a:t>
                      </a:r>
                      <a:r>
                        <a:rPr sz="700" spc="-20" dirty="0">
                          <a:latin typeface="Arial" panose="020B0604020202020204"/>
                          <a:cs typeface="Arial" panose="020B0604020202020204"/>
                        </a:rPr>
                        <a:t> </a:t>
                      </a:r>
                      <a:r>
                        <a:rPr sz="700" spc="-5" dirty="0">
                          <a:latin typeface="楷体" panose="02010609060101010101" charset="-122"/>
                          <a:cs typeface="楷体" panose="02010609060101010101" charset="-122"/>
                        </a:rPr>
                        <a:t>款产</a:t>
                      </a:r>
                      <a:r>
                        <a:rPr sz="700" spc="-10" dirty="0">
                          <a:latin typeface="楷体" panose="02010609060101010101" charset="-122"/>
                          <a:cs typeface="楷体" panose="02010609060101010101" charset="-122"/>
                        </a:rPr>
                        <a:t>品</a:t>
                      </a:r>
                      <a:r>
                        <a:rPr sz="700" spc="-10" dirty="0">
                          <a:latin typeface="楷体" panose="02010609060101010101" charset="-122"/>
                          <a:cs typeface="楷体" panose="02010609060101010101" charset="-122"/>
                        </a:rPr>
                        <a:t>进</a:t>
                      </a:r>
                      <a:r>
                        <a:rPr sz="700" spc="-10" dirty="0">
                          <a:latin typeface="楷体" panose="02010609060101010101" charset="-122"/>
                          <a:cs typeface="楷体" panose="02010609060101010101" charset="-122"/>
                        </a:rPr>
                        <a:t>店</a:t>
                      </a:r>
                      <a:r>
                        <a:rPr sz="700" spc="-10" dirty="0">
                          <a:latin typeface="楷体" panose="02010609060101010101" charset="-122"/>
                          <a:cs typeface="楷体" panose="02010609060101010101" charset="-122"/>
                        </a:rPr>
                        <a:t>价</a:t>
                      </a:r>
                      <a:r>
                        <a:rPr sz="700" spc="-10" dirty="0">
                          <a:latin typeface="楷体" panose="02010609060101010101" charset="-122"/>
                          <a:cs typeface="楷体" panose="02010609060101010101" charset="-122"/>
                        </a:rPr>
                        <a:t>格</a:t>
                      </a:r>
                      <a:r>
                        <a:rPr sz="700" spc="-10" dirty="0">
                          <a:latin typeface="楷体" panose="02010609060101010101" charset="-122"/>
                          <a:cs typeface="楷体" panose="02010609060101010101" charset="-122"/>
                        </a:rPr>
                        <a:t>上</a:t>
                      </a:r>
                      <a:r>
                        <a:rPr sz="700" spc="-10" dirty="0">
                          <a:latin typeface="楷体" panose="02010609060101010101" charset="-122"/>
                          <a:cs typeface="楷体" panose="02010609060101010101" charset="-122"/>
                        </a:rPr>
                        <a:t>涨</a:t>
                      </a:r>
                      <a:r>
                        <a:rPr sz="700" spc="-100" dirty="0">
                          <a:latin typeface="楷体" panose="02010609060101010101" charset="-122"/>
                          <a:cs typeface="楷体" panose="02010609060101010101" charset="-122"/>
                        </a:rPr>
                        <a:t> </a:t>
                      </a:r>
                      <a:r>
                        <a:rPr sz="700" spc="-10" dirty="0">
                          <a:latin typeface="Arial" panose="020B0604020202020204"/>
                          <a:cs typeface="Arial" panose="020B0604020202020204"/>
                        </a:rPr>
                        <a:t>2-</a:t>
                      </a:r>
                      <a:r>
                        <a:rPr sz="700" dirty="0">
                          <a:latin typeface="Arial" panose="020B0604020202020204"/>
                          <a:cs typeface="Arial" panose="020B0604020202020204"/>
                        </a:rPr>
                        <a:t>10</a:t>
                      </a:r>
                      <a:r>
                        <a:rPr sz="700" spc="15" dirty="0">
                          <a:latin typeface="Arial" panose="020B0604020202020204"/>
                          <a:cs typeface="Arial" panose="020B0604020202020204"/>
                        </a:rPr>
                        <a:t> </a:t>
                      </a:r>
                      <a:r>
                        <a:rPr sz="700" dirty="0">
                          <a:latin typeface="楷体" panose="02010609060101010101" charset="-122"/>
                          <a:cs typeface="楷体" panose="02010609060101010101" charset="-122"/>
                        </a:rPr>
                        <a:t>元</a:t>
                      </a:r>
                      <a:r>
                        <a:rPr sz="700" spc="-10" dirty="0">
                          <a:latin typeface="Arial" panose="020B0604020202020204"/>
                          <a:cs typeface="Arial" panose="020B0604020202020204"/>
                        </a:rPr>
                        <a:t>/</a:t>
                      </a:r>
                      <a:r>
                        <a:rPr sz="700" spc="-10" dirty="0">
                          <a:latin typeface="楷体" panose="02010609060101010101" charset="-122"/>
                          <a:cs typeface="楷体" panose="02010609060101010101" charset="-122"/>
                        </a:rPr>
                        <a:t>件</a:t>
                      </a:r>
                      <a:r>
                        <a:rPr sz="700" spc="-10" dirty="0">
                          <a:latin typeface="楷体" panose="02010609060101010101" charset="-122"/>
                          <a:cs typeface="楷体" panose="02010609060101010101" charset="-122"/>
                        </a:rPr>
                        <a:t>，</a:t>
                      </a:r>
                      <a:r>
                        <a:rPr sz="700" spc="-10" dirty="0">
                          <a:latin typeface="楷体" panose="02010609060101010101" charset="-122"/>
                          <a:cs typeface="楷体" panose="02010609060101010101" charset="-122"/>
                        </a:rPr>
                        <a:t>提</a:t>
                      </a:r>
                      <a:r>
                        <a:rPr sz="700" spc="-10" dirty="0">
                          <a:latin typeface="楷体" panose="02010609060101010101" charset="-122"/>
                          <a:cs typeface="楷体" panose="02010609060101010101" charset="-122"/>
                        </a:rPr>
                        <a:t>价</a:t>
                      </a:r>
                      <a:r>
                        <a:rPr sz="700" spc="-10" dirty="0">
                          <a:latin typeface="楷体" panose="02010609060101010101" charset="-122"/>
                          <a:cs typeface="楷体" panose="02010609060101010101" charset="-122"/>
                        </a:rPr>
                        <a:t>产</a:t>
                      </a:r>
                      <a:r>
                        <a:rPr sz="700" dirty="0">
                          <a:latin typeface="楷体" panose="02010609060101010101" charset="-122"/>
                          <a:cs typeface="楷体" panose="02010609060101010101" charset="-122"/>
                        </a:rPr>
                        <a:t>品</a:t>
                      </a:r>
                      <a:r>
                        <a:rPr sz="700" spc="-10" dirty="0">
                          <a:latin typeface="楷体" panose="02010609060101010101" charset="-122"/>
                          <a:cs typeface="楷体" panose="02010609060101010101" charset="-122"/>
                        </a:rPr>
                        <a:t>规</a:t>
                      </a:r>
                      <a:r>
                        <a:rPr sz="700" spc="-10" dirty="0">
                          <a:latin typeface="楷体" panose="02010609060101010101" charset="-122"/>
                          <a:cs typeface="楷体" panose="02010609060101010101" charset="-122"/>
                        </a:rPr>
                        <a:t>格</a:t>
                      </a:r>
                      <a:r>
                        <a:rPr sz="700" spc="-10" dirty="0">
                          <a:latin typeface="楷体" panose="02010609060101010101" charset="-122"/>
                          <a:cs typeface="楷体" panose="02010609060101010101" charset="-122"/>
                        </a:rPr>
                        <a:t>均</a:t>
                      </a:r>
                      <a:r>
                        <a:rPr sz="700" spc="-10" dirty="0">
                          <a:latin typeface="楷体" panose="02010609060101010101" charset="-122"/>
                          <a:cs typeface="楷体" panose="02010609060101010101" charset="-122"/>
                        </a:rPr>
                        <a:t>为</a:t>
                      </a:r>
                      <a:r>
                        <a:rPr sz="700" spc="-100" dirty="0">
                          <a:latin typeface="楷体" panose="02010609060101010101" charset="-122"/>
                          <a:cs typeface="楷体" panose="02010609060101010101" charset="-122"/>
                        </a:rPr>
                        <a:t> </a:t>
                      </a:r>
                      <a:r>
                        <a:rPr sz="700" spc="-10" dirty="0">
                          <a:latin typeface="Arial" panose="020B0604020202020204"/>
                          <a:cs typeface="Arial" panose="020B0604020202020204"/>
                        </a:rPr>
                        <a:t>500ml</a:t>
                      </a:r>
                      <a:r>
                        <a:rPr sz="700" spc="-50" dirty="0">
                          <a:latin typeface="楷体" panose="02010609060101010101" charset="-122"/>
                          <a:cs typeface="楷体" panose="02010609060101010101" charset="-122"/>
                        </a:rPr>
                        <a:t>。</a:t>
                      </a:r>
                      <a:endParaRPr sz="700">
                        <a:latin typeface="楷体" panose="02010609060101010101" charset="-122"/>
                        <a:cs typeface="楷体" panose="02010609060101010101" charset="-122"/>
                      </a:endParaRPr>
                    </a:p>
                    <a:p>
                      <a:pPr marL="75565" marR="629285">
                        <a:lnSpc>
                          <a:spcPct val="143000"/>
                        </a:lnSpc>
                      </a:pPr>
                      <a:r>
                        <a:rPr sz="700" spc="-10" dirty="0">
                          <a:latin typeface="楷体" panose="02010609060101010101" charset="-122"/>
                          <a:cs typeface="楷体" panose="02010609060101010101" charset="-122"/>
                        </a:rPr>
                        <a:t>拟</a:t>
                      </a:r>
                      <a:r>
                        <a:rPr sz="700" spc="-10" dirty="0">
                          <a:latin typeface="楷体" panose="02010609060101010101" charset="-122"/>
                          <a:cs typeface="楷体" panose="02010609060101010101" charset="-122"/>
                        </a:rPr>
                        <a:t>对</a:t>
                      </a:r>
                      <a:r>
                        <a:rPr sz="700" dirty="0">
                          <a:latin typeface="楷体" panose="02010609060101010101" charset="-122"/>
                          <a:cs typeface="楷体" panose="02010609060101010101" charset="-122"/>
                        </a:rPr>
                        <a:t>部</a:t>
                      </a:r>
                      <a:r>
                        <a:rPr sz="700" spc="-10" dirty="0">
                          <a:latin typeface="楷体" panose="02010609060101010101" charset="-122"/>
                          <a:cs typeface="楷体" panose="02010609060101010101" charset="-122"/>
                        </a:rPr>
                        <a:t>分</a:t>
                      </a:r>
                      <a:r>
                        <a:rPr sz="700" spc="-10" dirty="0">
                          <a:latin typeface="楷体" panose="02010609060101010101" charset="-122"/>
                          <a:cs typeface="楷体" panose="02010609060101010101" charset="-122"/>
                        </a:rPr>
                        <a:t>区</a:t>
                      </a:r>
                      <a:r>
                        <a:rPr sz="700" spc="-10" dirty="0">
                          <a:latin typeface="楷体" panose="02010609060101010101" charset="-122"/>
                          <a:cs typeface="楷体" panose="02010609060101010101" charset="-122"/>
                        </a:rPr>
                        <a:t>域</a:t>
                      </a:r>
                      <a:r>
                        <a:rPr sz="700" spc="-10" dirty="0">
                          <a:latin typeface="楷体" panose="02010609060101010101" charset="-122"/>
                          <a:cs typeface="楷体" panose="02010609060101010101" charset="-122"/>
                        </a:rPr>
                        <a:t>的</a:t>
                      </a:r>
                      <a:r>
                        <a:rPr sz="700" spc="-10" dirty="0">
                          <a:latin typeface="楷体" panose="02010609060101010101" charset="-122"/>
                          <a:cs typeface="楷体" panose="02010609060101010101" charset="-122"/>
                        </a:rPr>
                        <a:t>部</a:t>
                      </a:r>
                      <a:r>
                        <a:rPr sz="700" dirty="0">
                          <a:latin typeface="楷体" panose="02010609060101010101" charset="-122"/>
                          <a:cs typeface="楷体" panose="02010609060101010101" charset="-122"/>
                        </a:rPr>
                        <a:t>分</a:t>
                      </a:r>
                      <a:r>
                        <a:rPr sz="700" spc="-10" dirty="0">
                          <a:latin typeface="楷体" panose="02010609060101010101" charset="-122"/>
                          <a:cs typeface="楷体" panose="02010609060101010101" charset="-122"/>
                        </a:rPr>
                        <a:t>产</a:t>
                      </a:r>
                      <a:r>
                        <a:rPr sz="700" spc="-10" dirty="0">
                          <a:latin typeface="楷体" panose="02010609060101010101" charset="-122"/>
                          <a:cs typeface="楷体" panose="02010609060101010101" charset="-122"/>
                        </a:rPr>
                        <a:t>品</a:t>
                      </a:r>
                      <a:r>
                        <a:rPr sz="700" spc="-10" dirty="0">
                          <a:latin typeface="楷体" panose="02010609060101010101" charset="-122"/>
                          <a:cs typeface="楷体" panose="02010609060101010101" charset="-122"/>
                        </a:rPr>
                        <a:t>进</a:t>
                      </a:r>
                      <a:r>
                        <a:rPr sz="700" spc="-10" dirty="0">
                          <a:latin typeface="楷体" panose="02010609060101010101" charset="-122"/>
                          <a:cs typeface="楷体" panose="02010609060101010101" charset="-122"/>
                        </a:rPr>
                        <a:t>行</a:t>
                      </a:r>
                      <a:r>
                        <a:rPr sz="700" spc="-10" dirty="0">
                          <a:latin typeface="楷体" panose="02010609060101010101" charset="-122"/>
                          <a:cs typeface="楷体" panose="02010609060101010101" charset="-122"/>
                        </a:rPr>
                        <a:t>价</a:t>
                      </a:r>
                      <a:r>
                        <a:rPr sz="700" dirty="0">
                          <a:latin typeface="楷体" panose="02010609060101010101" charset="-122"/>
                          <a:cs typeface="楷体" panose="02010609060101010101" charset="-122"/>
                        </a:rPr>
                        <a:t>格</a:t>
                      </a:r>
                      <a:r>
                        <a:rPr sz="700" spc="-10" dirty="0">
                          <a:latin typeface="楷体" panose="02010609060101010101" charset="-122"/>
                          <a:cs typeface="楷体" panose="02010609060101010101" charset="-122"/>
                        </a:rPr>
                        <a:t>上</a:t>
                      </a:r>
                      <a:r>
                        <a:rPr sz="700" spc="-10" dirty="0">
                          <a:latin typeface="楷体" panose="02010609060101010101" charset="-122"/>
                          <a:cs typeface="楷体" panose="02010609060101010101" charset="-122"/>
                        </a:rPr>
                        <a:t>涨</a:t>
                      </a:r>
                      <a:r>
                        <a:rPr sz="700" spc="-10" dirty="0">
                          <a:latin typeface="楷体" panose="02010609060101010101" charset="-122"/>
                          <a:cs typeface="楷体" panose="02010609060101010101" charset="-122"/>
                        </a:rPr>
                        <a:t>，</a:t>
                      </a:r>
                      <a:r>
                        <a:rPr sz="700" spc="-10" dirty="0">
                          <a:latin typeface="楷体" panose="02010609060101010101" charset="-122"/>
                          <a:cs typeface="楷体" panose="02010609060101010101" charset="-122"/>
                        </a:rPr>
                        <a:t>并</a:t>
                      </a:r>
                      <a:r>
                        <a:rPr sz="700" spc="-10" dirty="0">
                          <a:latin typeface="楷体" panose="02010609060101010101" charset="-122"/>
                          <a:cs typeface="楷体" panose="02010609060101010101" charset="-122"/>
                        </a:rPr>
                        <a:t>非</a:t>
                      </a:r>
                      <a:r>
                        <a:rPr sz="700" dirty="0">
                          <a:latin typeface="楷体" panose="02010609060101010101" charset="-122"/>
                          <a:cs typeface="楷体" panose="02010609060101010101" charset="-122"/>
                        </a:rPr>
                        <a:t>针</a:t>
                      </a:r>
                      <a:r>
                        <a:rPr sz="700" spc="-10" dirty="0">
                          <a:latin typeface="楷体" panose="02010609060101010101" charset="-122"/>
                          <a:cs typeface="楷体" panose="02010609060101010101" charset="-122"/>
                        </a:rPr>
                        <a:t>对</a:t>
                      </a:r>
                      <a:r>
                        <a:rPr sz="700" spc="-10" dirty="0">
                          <a:latin typeface="楷体" panose="02010609060101010101" charset="-122"/>
                          <a:cs typeface="楷体" panose="02010609060101010101" charset="-122"/>
                        </a:rPr>
                        <a:t>全</a:t>
                      </a:r>
                      <a:r>
                        <a:rPr sz="700" spc="-10" dirty="0">
                          <a:latin typeface="楷体" panose="02010609060101010101" charset="-122"/>
                          <a:cs typeface="楷体" panose="02010609060101010101" charset="-122"/>
                        </a:rPr>
                        <a:t>部</a:t>
                      </a:r>
                      <a:r>
                        <a:rPr sz="700" spc="-10" dirty="0">
                          <a:latin typeface="楷体" panose="02010609060101010101" charset="-122"/>
                          <a:cs typeface="楷体" panose="02010609060101010101" charset="-122"/>
                        </a:rPr>
                        <a:t>产</a:t>
                      </a:r>
                      <a:r>
                        <a:rPr sz="700" spc="-10" dirty="0">
                          <a:latin typeface="楷体" panose="02010609060101010101" charset="-122"/>
                          <a:cs typeface="楷体" panose="02010609060101010101" charset="-122"/>
                        </a:rPr>
                        <a:t>品</a:t>
                      </a:r>
                      <a:r>
                        <a:rPr sz="700" dirty="0">
                          <a:latin typeface="楷体" panose="02010609060101010101" charset="-122"/>
                          <a:cs typeface="楷体" panose="02010609060101010101" charset="-122"/>
                        </a:rPr>
                        <a:t>，</a:t>
                      </a:r>
                      <a:r>
                        <a:rPr sz="700" spc="-10" dirty="0">
                          <a:latin typeface="楷体" panose="02010609060101010101" charset="-122"/>
                          <a:cs typeface="楷体" panose="02010609060101010101" charset="-122"/>
                        </a:rPr>
                        <a:t>拟</a:t>
                      </a:r>
                      <a:r>
                        <a:rPr sz="700" spc="-10" dirty="0">
                          <a:latin typeface="楷体" panose="02010609060101010101" charset="-122"/>
                          <a:cs typeface="楷体" panose="02010609060101010101" charset="-122"/>
                        </a:rPr>
                        <a:t>涨</a:t>
                      </a:r>
                      <a:r>
                        <a:rPr sz="700" spc="-10" dirty="0">
                          <a:latin typeface="楷体" panose="02010609060101010101" charset="-122"/>
                          <a:cs typeface="楷体" panose="02010609060101010101" charset="-122"/>
                        </a:rPr>
                        <a:t>价</a:t>
                      </a:r>
                      <a:r>
                        <a:rPr sz="700" spc="-10" dirty="0">
                          <a:latin typeface="楷体" panose="02010609060101010101" charset="-122"/>
                          <a:cs typeface="楷体" panose="02010609060101010101" charset="-122"/>
                        </a:rPr>
                        <a:t>部</a:t>
                      </a:r>
                      <a:r>
                        <a:rPr sz="700" spc="-10" dirty="0">
                          <a:latin typeface="楷体" panose="02010609060101010101" charset="-122"/>
                          <a:cs typeface="楷体" panose="02010609060101010101" charset="-122"/>
                        </a:rPr>
                        <a:t>分</a:t>
                      </a:r>
                      <a:r>
                        <a:rPr sz="700" dirty="0">
                          <a:latin typeface="楷体" panose="02010609060101010101" charset="-122"/>
                          <a:cs typeface="楷体" panose="02010609060101010101" charset="-122"/>
                        </a:rPr>
                        <a:t>产</a:t>
                      </a:r>
                      <a:r>
                        <a:rPr sz="700" spc="-10" dirty="0">
                          <a:latin typeface="楷体" panose="02010609060101010101" charset="-122"/>
                          <a:cs typeface="楷体" panose="02010609060101010101" charset="-122"/>
                        </a:rPr>
                        <a:t>品</a:t>
                      </a:r>
                      <a:r>
                        <a:rPr sz="700" spc="-10" dirty="0">
                          <a:latin typeface="楷体" panose="02010609060101010101" charset="-122"/>
                          <a:cs typeface="楷体" panose="02010609060101010101" charset="-122"/>
                        </a:rPr>
                        <a:t>的</a:t>
                      </a:r>
                      <a:r>
                        <a:rPr sz="700" spc="-10" dirty="0">
                          <a:latin typeface="楷体" panose="02010609060101010101" charset="-122"/>
                          <a:cs typeface="楷体" panose="02010609060101010101" charset="-122"/>
                        </a:rPr>
                        <a:t>平</a:t>
                      </a:r>
                      <a:r>
                        <a:rPr sz="700" spc="-10" dirty="0">
                          <a:latin typeface="楷体" panose="02010609060101010101" charset="-122"/>
                          <a:cs typeface="楷体" panose="02010609060101010101" charset="-122"/>
                        </a:rPr>
                        <a:t>均</a:t>
                      </a:r>
                      <a:r>
                        <a:rPr sz="700" dirty="0">
                          <a:latin typeface="楷体" panose="02010609060101010101" charset="-122"/>
                          <a:cs typeface="楷体" panose="02010609060101010101" charset="-122"/>
                        </a:rPr>
                        <a:t>涨</a:t>
                      </a:r>
                      <a:r>
                        <a:rPr sz="700" spc="-10" dirty="0">
                          <a:latin typeface="楷体" panose="02010609060101010101" charset="-122"/>
                          <a:cs typeface="楷体" panose="02010609060101010101" charset="-122"/>
                        </a:rPr>
                        <a:t>价</a:t>
                      </a:r>
                      <a:r>
                        <a:rPr sz="700" spc="-10" dirty="0">
                          <a:latin typeface="楷体" panose="02010609060101010101" charset="-122"/>
                          <a:cs typeface="楷体" panose="02010609060101010101" charset="-122"/>
                        </a:rPr>
                        <a:t>幅</a:t>
                      </a:r>
                      <a:r>
                        <a:rPr sz="700" spc="-10" dirty="0">
                          <a:latin typeface="楷体" panose="02010609060101010101" charset="-122"/>
                          <a:cs typeface="楷体" panose="02010609060101010101" charset="-122"/>
                        </a:rPr>
                        <a:t>度</a:t>
                      </a:r>
                      <a:r>
                        <a:rPr sz="700" spc="-10" dirty="0">
                          <a:latin typeface="楷体" panose="02010609060101010101" charset="-122"/>
                          <a:cs typeface="楷体" panose="02010609060101010101" charset="-122"/>
                        </a:rPr>
                        <a:t>不</a:t>
                      </a:r>
                      <a:r>
                        <a:rPr sz="700" spc="-10" dirty="0">
                          <a:latin typeface="楷体" panose="02010609060101010101" charset="-122"/>
                          <a:cs typeface="楷体" panose="02010609060101010101" charset="-122"/>
                        </a:rPr>
                        <a:t>超过 </a:t>
                      </a:r>
                      <a:r>
                        <a:rPr sz="700" spc="-25" dirty="0">
                          <a:latin typeface="Arial" panose="020B0604020202020204"/>
                          <a:cs typeface="Arial" panose="020B0604020202020204"/>
                        </a:rPr>
                        <a:t>5%</a:t>
                      </a:r>
                      <a:r>
                        <a:rPr sz="700" spc="-50" dirty="0">
                          <a:latin typeface="楷体" panose="02010609060101010101" charset="-122"/>
                          <a:cs typeface="楷体" panose="02010609060101010101" charset="-122"/>
                        </a:rPr>
                        <a:t>。</a:t>
                      </a:r>
                      <a:r>
                        <a:rPr sz="700" spc="-10" dirty="0">
                          <a:latin typeface="楷体" panose="02010609060101010101" charset="-122"/>
                          <a:cs typeface="楷体" panose="02010609060101010101" charset="-122"/>
                        </a:rPr>
                        <a:t>青</a:t>
                      </a:r>
                      <a:r>
                        <a:rPr sz="700" spc="-10" dirty="0">
                          <a:latin typeface="楷体" panose="02010609060101010101" charset="-122"/>
                          <a:cs typeface="楷体" panose="02010609060101010101" charset="-122"/>
                        </a:rPr>
                        <a:t>岛</a:t>
                      </a:r>
                      <a:r>
                        <a:rPr sz="700" dirty="0">
                          <a:latin typeface="楷体" panose="02010609060101010101" charset="-122"/>
                          <a:cs typeface="楷体" panose="02010609060101010101" charset="-122"/>
                        </a:rPr>
                        <a:t>啤</a:t>
                      </a:r>
                      <a:r>
                        <a:rPr sz="700" spc="-10" dirty="0">
                          <a:latin typeface="楷体" panose="02010609060101010101" charset="-122"/>
                          <a:cs typeface="楷体" panose="02010609060101010101" charset="-122"/>
                        </a:rPr>
                        <a:t>酒</a:t>
                      </a:r>
                      <a:r>
                        <a:rPr sz="700" spc="-10" dirty="0">
                          <a:latin typeface="楷体" panose="02010609060101010101" charset="-122"/>
                          <a:cs typeface="楷体" panose="02010609060101010101" charset="-122"/>
                        </a:rPr>
                        <a:t>将</a:t>
                      </a:r>
                      <a:r>
                        <a:rPr sz="700" spc="-10" dirty="0">
                          <a:latin typeface="楷体" panose="02010609060101010101" charset="-122"/>
                          <a:cs typeface="楷体" panose="02010609060101010101" charset="-122"/>
                        </a:rPr>
                        <a:t>自</a:t>
                      </a:r>
                      <a:r>
                        <a:rPr sz="700" spc="-140" dirty="0">
                          <a:latin typeface="楷体" panose="02010609060101010101" charset="-122"/>
                          <a:cs typeface="楷体" panose="02010609060101010101" charset="-122"/>
                        </a:rPr>
                        <a:t> </a:t>
                      </a:r>
                      <a:r>
                        <a:rPr sz="700" dirty="0">
                          <a:latin typeface="Arial" panose="020B0604020202020204"/>
                          <a:cs typeface="Arial" panose="020B0604020202020204"/>
                        </a:rPr>
                        <a:t>5</a:t>
                      </a:r>
                      <a:r>
                        <a:rPr sz="700" spc="-15" dirty="0">
                          <a:latin typeface="Arial" panose="020B0604020202020204"/>
                          <a:cs typeface="Arial" panose="020B0604020202020204"/>
                        </a:rPr>
                        <a:t> </a:t>
                      </a:r>
                      <a:r>
                        <a:rPr sz="700" spc="-75" dirty="0">
                          <a:latin typeface="楷体" panose="02010609060101010101" charset="-122"/>
                          <a:cs typeface="楷体" panose="02010609060101010101" charset="-122"/>
                        </a:rPr>
                        <a:t>月 </a:t>
                      </a:r>
                      <a:r>
                        <a:rPr sz="700" dirty="0">
                          <a:latin typeface="Arial" panose="020B0604020202020204"/>
                          <a:cs typeface="Arial" panose="020B0604020202020204"/>
                        </a:rPr>
                        <a:t>20</a:t>
                      </a:r>
                      <a:r>
                        <a:rPr sz="700" spc="-15" dirty="0">
                          <a:latin typeface="Arial" panose="020B0604020202020204"/>
                          <a:cs typeface="Arial" panose="020B0604020202020204"/>
                        </a:rPr>
                        <a:t> </a:t>
                      </a:r>
                      <a:r>
                        <a:rPr sz="700" spc="-10" dirty="0">
                          <a:latin typeface="楷体" panose="02010609060101010101" charset="-122"/>
                          <a:cs typeface="楷体" panose="02010609060101010101" charset="-122"/>
                        </a:rPr>
                        <a:t>日</a:t>
                      </a:r>
                      <a:r>
                        <a:rPr sz="700" spc="-10" dirty="0">
                          <a:latin typeface="楷体" panose="02010609060101010101" charset="-122"/>
                          <a:cs typeface="楷体" panose="02010609060101010101" charset="-122"/>
                        </a:rPr>
                        <a:t>起</a:t>
                      </a:r>
                      <a:r>
                        <a:rPr sz="700" dirty="0">
                          <a:latin typeface="楷体" panose="02010609060101010101" charset="-122"/>
                          <a:cs typeface="楷体" panose="02010609060101010101" charset="-122"/>
                        </a:rPr>
                        <a:t>对</a:t>
                      </a:r>
                      <a:r>
                        <a:rPr sz="700" spc="-10" dirty="0">
                          <a:latin typeface="楷体" panose="02010609060101010101" charset="-122"/>
                          <a:cs typeface="楷体" panose="02010609060101010101" charset="-122"/>
                        </a:rPr>
                        <a:t>部</a:t>
                      </a:r>
                      <a:r>
                        <a:rPr sz="700" spc="-10" dirty="0">
                          <a:latin typeface="楷体" panose="02010609060101010101" charset="-122"/>
                          <a:cs typeface="楷体" panose="02010609060101010101" charset="-122"/>
                        </a:rPr>
                        <a:t>分</a:t>
                      </a:r>
                      <a:r>
                        <a:rPr sz="700" spc="-10" dirty="0">
                          <a:latin typeface="楷体" panose="02010609060101010101" charset="-122"/>
                          <a:cs typeface="楷体" panose="02010609060101010101" charset="-122"/>
                        </a:rPr>
                        <a:t>优</a:t>
                      </a:r>
                      <a:r>
                        <a:rPr sz="700" spc="-10" dirty="0">
                          <a:latin typeface="楷体" panose="02010609060101010101" charset="-122"/>
                          <a:cs typeface="楷体" panose="02010609060101010101" charset="-122"/>
                        </a:rPr>
                        <a:t>质</a:t>
                      </a:r>
                      <a:r>
                        <a:rPr sz="700" spc="-10" dirty="0">
                          <a:latin typeface="楷体" panose="02010609060101010101" charset="-122"/>
                          <a:cs typeface="楷体" panose="02010609060101010101" charset="-122"/>
                        </a:rPr>
                        <a:t>品</a:t>
                      </a:r>
                      <a:r>
                        <a:rPr sz="700" dirty="0">
                          <a:latin typeface="楷体" panose="02010609060101010101" charset="-122"/>
                          <a:cs typeface="楷体" panose="02010609060101010101" charset="-122"/>
                        </a:rPr>
                        <a:t>牌</a:t>
                      </a:r>
                      <a:r>
                        <a:rPr sz="700" spc="-10" dirty="0">
                          <a:latin typeface="楷体" panose="02010609060101010101" charset="-122"/>
                          <a:cs typeface="楷体" panose="02010609060101010101" charset="-122"/>
                        </a:rPr>
                        <a:t>单</a:t>
                      </a:r>
                      <a:r>
                        <a:rPr sz="700" spc="-10" dirty="0">
                          <a:latin typeface="楷体" panose="02010609060101010101" charset="-122"/>
                          <a:cs typeface="楷体" panose="02010609060101010101" charset="-122"/>
                        </a:rPr>
                        <a:t>款</a:t>
                      </a:r>
                      <a:r>
                        <a:rPr sz="700" spc="-10" dirty="0">
                          <a:latin typeface="楷体" panose="02010609060101010101" charset="-122"/>
                          <a:cs typeface="楷体" panose="02010609060101010101" charset="-122"/>
                        </a:rPr>
                        <a:t>单</a:t>
                      </a:r>
                      <a:r>
                        <a:rPr sz="700" spc="-10" dirty="0">
                          <a:latin typeface="楷体" panose="02010609060101010101" charset="-122"/>
                          <a:cs typeface="楷体" panose="02010609060101010101" charset="-122"/>
                        </a:rPr>
                        <a:t>箱</a:t>
                      </a:r>
                      <a:r>
                        <a:rPr sz="700" spc="-10" dirty="0">
                          <a:latin typeface="楷体" panose="02010609060101010101" charset="-122"/>
                          <a:cs typeface="楷体" panose="02010609060101010101" charset="-122"/>
                        </a:rPr>
                        <a:t>进</a:t>
                      </a:r>
                      <a:r>
                        <a:rPr sz="700" dirty="0">
                          <a:latin typeface="楷体" panose="02010609060101010101" charset="-122"/>
                          <a:cs typeface="楷体" panose="02010609060101010101" charset="-122"/>
                        </a:rPr>
                        <a:t>行</a:t>
                      </a:r>
                      <a:r>
                        <a:rPr sz="700" spc="-10" dirty="0">
                          <a:latin typeface="楷体" panose="02010609060101010101" charset="-122"/>
                          <a:cs typeface="楷体" panose="02010609060101010101" charset="-122"/>
                        </a:rPr>
                        <a:t>全</a:t>
                      </a:r>
                      <a:r>
                        <a:rPr sz="700" spc="-10" dirty="0">
                          <a:latin typeface="楷体" panose="02010609060101010101" charset="-122"/>
                          <a:cs typeface="楷体" panose="02010609060101010101" charset="-122"/>
                        </a:rPr>
                        <a:t>国</a:t>
                      </a:r>
                      <a:r>
                        <a:rPr sz="700" spc="-10" dirty="0">
                          <a:latin typeface="楷体" panose="02010609060101010101" charset="-122"/>
                          <a:cs typeface="楷体" panose="02010609060101010101" charset="-122"/>
                        </a:rPr>
                        <a:t>性</a:t>
                      </a:r>
                      <a:r>
                        <a:rPr sz="700" spc="-10" dirty="0">
                          <a:latin typeface="楷体" panose="02010609060101010101" charset="-122"/>
                          <a:cs typeface="楷体" panose="02010609060101010101" charset="-122"/>
                        </a:rPr>
                        <a:t>提</a:t>
                      </a:r>
                      <a:r>
                        <a:rPr sz="700" spc="-10" dirty="0">
                          <a:latin typeface="楷体" panose="02010609060101010101" charset="-122"/>
                          <a:cs typeface="楷体" panose="02010609060101010101" charset="-122"/>
                        </a:rPr>
                        <a:t>价</a:t>
                      </a:r>
                      <a:r>
                        <a:rPr sz="700" spc="-135" dirty="0">
                          <a:latin typeface="楷体" panose="02010609060101010101" charset="-122"/>
                          <a:cs typeface="楷体" panose="02010609060101010101" charset="-122"/>
                        </a:rPr>
                        <a:t> </a:t>
                      </a:r>
                      <a:r>
                        <a:rPr sz="700" dirty="0">
                          <a:latin typeface="Arial" panose="020B0604020202020204"/>
                          <a:cs typeface="Arial" panose="020B0604020202020204"/>
                        </a:rPr>
                        <a:t>2</a:t>
                      </a:r>
                      <a:r>
                        <a:rPr sz="700" spc="-15" dirty="0">
                          <a:latin typeface="Arial" panose="020B0604020202020204"/>
                          <a:cs typeface="Arial" panose="020B0604020202020204"/>
                        </a:rPr>
                        <a:t> </a:t>
                      </a:r>
                      <a:r>
                        <a:rPr sz="700" spc="-10" dirty="0">
                          <a:latin typeface="楷体" panose="02010609060101010101" charset="-122"/>
                          <a:cs typeface="楷体" panose="02010609060101010101" charset="-122"/>
                        </a:rPr>
                        <a:t>元</a:t>
                      </a:r>
                      <a:r>
                        <a:rPr sz="700" spc="-50" dirty="0">
                          <a:latin typeface="楷体" panose="02010609060101010101" charset="-122"/>
                          <a:cs typeface="楷体" panose="02010609060101010101" charset="-122"/>
                        </a:rPr>
                        <a:t>。</a:t>
                      </a:r>
                      <a:endParaRPr sz="700">
                        <a:latin typeface="楷体" panose="02010609060101010101" charset="-122"/>
                        <a:cs typeface="楷体" panose="02010609060101010101" charset="-122"/>
                      </a:endParaRPr>
                    </a:p>
                    <a:p>
                      <a:pPr marL="75565">
                        <a:lnSpc>
                          <a:spcPct val="100000"/>
                        </a:lnSpc>
                        <a:spcBef>
                          <a:spcPts val="360"/>
                        </a:spcBef>
                      </a:pPr>
                      <a:r>
                        <a:rPr sz="700" dirty="0">
                          <a:latin typeface="Arial" panose="020B0604020202020204"/>
                          <a:cs typeface="Arial" panose="020B0604020202020204"/>
                        </a:rPr>
                        <a:t>21</a:t>
                      </a:r>
                      <a:r>
                        <a:rPr sz="700" spc="-10" dirty="0">
                          <a:latin typeface="Arial" panose="020B0604020202020204"/>
                          <a:cs typeface="Arial" panose="020B0604020202020204"/>
                        </a:rPr>
                        <a:t> </a:t>
                      </a:r>
                      <a:r>
                        <a:rPr sz="700" spc="-75" dirty="0">
                          <a:latin typeface="楷体" panose="02010609060101010101" charset="-122"/>
                          <a:cs typeface="楷体" panose="02010609060101010101" charset="-122"/>
                        </a:rPr>
                        <a:t>年 </a:t>
                      </a:r>
                      <a:r>
                        <a:rPr sz="700" dirty="0">
                          <a:latin typeface="Arial" panose="020B0604020202020204"/>
                          <a:cs typeface="Arial" panose="020B0604020202020204"/>
                        </a:rPr>
                        <a:t>9</a:t>
                      </a:r>
                      <a:r>
                        <a:rPr sz="700" spc="-5" dirty="0">
                          <a:latin typeface="Arial" panose="020B0604020202020204"/>
                          <a:cs typeface="Arial" panose="020B0604020202020204"/>
                        </a:rPr>
                        <a:t> </a:t>
                      </a:r>
                      <a:r>
                        <a:rPr sz="700" dirty="0">
                          <a:latin typeface="楷体" panose="02010609060101010101" charset="-122"/>
                          <a:cs typeface="楷体" panose="02010609060101010101" charset="-122"/>
                        </a:rPr>
                        <a:t>月</a:t>
                      </a:r>
                      <a:r>
                        <a:rPr sz="700" spc="-10" dirty="0">
                          <a:latin typeface="楷体" panose="02010609060101010101" charset="-122"/>
                          <a:cs typeface="楷体" panose="02010609060101010101" charset="-122"/>
                        </a:rPr>
                        <a:t>起</a:t>
                      </a:r>
                      <a:r>
                        <a:rPr sz="700" spc="-10" dirty="0">
                          <a:latin typeface="楷体" panose="02010609060101010101" charset="-122"/>
                          <a:cs typeface="楷体" panose="02010609060101010101" charset="-122"/>
                        </a:rPr>
                        <a:t>对</a:t>
                      </a:r>
                      <a:r>
                        <a:rPr sz="700" spc="-10" dirty="0">
                          <a:latin typeface="楷体" panose="02010609060101010101" charset="-122"/>
                          <a:cs typeface="楷体" panose="02010609060101010101" charset="-122"/>
                        </a:rPr>
                        <a:t>疆</a:t>
                      </a:r>
                      <a:r>
                        <a:rPr sz="700" dirty="0">
                          <a:latin typeface="楷体" panose="02010609060101010101" charset="-122"/>
                          <a:cs typeface="楷体" panose="02010609060101010101" charset="-122"/>
                        </a:rPr>
                        <a:t>内</a:t>
                      </a:r>
                      <a:r>
                        <a:rPr sz="700" spc="-10" dirty="0">
                          <a:latin typeface="楷体" panose="02010609060101010101" charset="-122"/>
                          <a:cs typeface="楷体" panose="02010609060101010101" charset="-122"/>
                        </a:rPr>
                        <a:t>外</a:t>
                      </a:r>
                      <a:r>
                        <a:rPr sz="700" spc="-10" dirty="0">
                          <a:latin typeface="楷体" panose="02010609060101010101" charset="-122"/>
                          <a:cs typeface="楷体" panose="02010609060101010101" charset="-122"/>
                        </a:rPr>
                        <a:t>部</a:t>
                      </a:r>
                      <a:r>
                        <a:rPr sz="700" spc="-10" dirty="0">
                          <a:latin typeface="楷体" panose="02010609060101010101" charset="-122"/>
                          <a:cs typeface="楷体" panose="02010609060101010101" charset="-122"/>
                        </a:rPr>
                        <a:t>分</a:t>
                      </a:r>
                      <a:r>
                        <a:rPr sz="700" spc="-10" dirty="0">
                          <a:latin typeface="楷体" panose="02010609060101010101" charset="-122"/>
                          <a:cs typeface="楷体" panose="02010609060101010101" charset="-122"/>
                        </a:rPr>
                        <a:t>产</a:t>
                      </a:r>
                      <a:r>
                        <a:rPr sz="700" spc="-10" dirty="0">
                          <a:latin typeface="楷体" panose="02010609060101010101" charset="-122"/>
                          <a:cs typeface="楷体" panose="02010609060101010101" charset="-122"/>
                        </a:rPr>
                        <a:t>品</a:t>
                      </a:r>
                      <a:r>
                        <a:rPr sz="700" dirty="0">
                          <a:latin typeface="楷体" panose="02010609060101010101" charset="-122"/>
                          <a:cs typeface="楷体" panose="02010609060101010101" charset="-122"/>
                        </a:rPr>
                        <a:t>进</a:t>
                      </a:r>
                      <a:r>
                        <a:rPr sz="700" spc="-10" dirty="0">
                          <a:latin typeface="楷体" panose="02010609060101010101" charset="-122"/>
                          <a:cs typeface="楷体" panose="02010609060101010101" charset="-122"/>
                        </a:rPr>
                        <a:t>行</a:t>
                      </a:r>
                      <a:r>
                        <a:rPr sz="700" spc="-10" dirty="0">
                          <a:latin typeface="楷体" panose="02010609060101010101" charset="-122"/>
                          <a:cs typeface="楷体" panose="02010609060101010101" charset="-122"/>
                        </a:rPr>
                        <a:t>提</a:t>
                      </a:r>
                      <a:r>
                        <a:rPr sz="700" spc="-10" dirty="0">
                          <a:latin typeface="楷体" panose="02010609060101010101" charset="-122"/>
                          <a:cs typeface="楷体" panose="02010609060101010101" charset="-122"/>
                        </a:rPr>
                        <a:t>价</a:t>
                      </a:r>
                      <a:r>
                        <a:rPr sz="700" spc="-10" dirty="0">
                          <a:latin typeface="楷体" panose="02010609060101010101" charset="-122"/>
                          <a:cs typeface="楷体" panose="02010609060101010101" charset="-122"/>
                        </a:rPr>
                        <a:t>，</a:t>
                      </a:r>
                      <a:r>
                        <a:rPr sz="700" spc="-10" dirty="0">
                          <a:latin typeface="楷体" panose="02010609060101010101" charset="-122"/>
                          <a:cs typeface="楷体" panose="02010609060101010101" charset="-122"/>
                        </a:rPr>
                        <a:t>提</a:t>
                      </a:r>
                      <a:r>
                        <a:rPr sz="700" dirty="0">
                          <a:latin typeface="楷体" panose="02010609060101010101" charset="-122"/>
                          <a:cs typeface="楷体" panose="02010609060101010101" charset="-122"/>
                        </a:rPr>
                        <a:t>价</a:t>
                      </a:r>
                      <a:r>
                        <a:rPr sz="700" spc="-10" dirty="0">
                          <a:latin typeface="楷体" panose="02010609060101010101" charset="-122"/>
                          <a:cs typeface="楷体" panose="02010609060101010101" charset="-122"/>
                        </a:rPr>
                        <a:t>幅</a:t>
                      </a:r>
                      <a:r>
                        <a:rPr sz="700" spc="-10" dirty="0">
                          <a:latin typeface="楷体" panose="02010609060101010101" charset="-122"/>
                          <a:cs typeface="楷体" panose="02010609060101010101" charset="-122"/>
                        </a:rPr>
                        <a:t>度</a:t>
                      </a:r>
                      <a:r>
                        <a:rPr sz="700" spc="-120" dirty="0">
                          <a:latin typeface="楷体" panose="02010609060101010101" charset="-122"/>
                          <a:cs typeface="楷体" panose="02010609060101010101" charset="-122"/>
                        </a:rPr>
                        <a:t> </a:t>
                      </a:r>
                      <a:r>
                        <a:rPr sz="700" spc="-10" dirty="0">
                          <a:latin typeface="Arial" panose="020B0604020202020204"/>
                          <a:cs typeface="Arial" panose="020B0604020202020204"/>
                        </a:rPr>
                        <a:t>4%-8%</a:t>
                      </a:r>
                      <a:r>
                        <a:rPr sz="700" spc="-10" dirty="0">
                          <a:latin typeface="楷体" panose="02010609060101010101" charset="-122"/>
                          <a:cs typeface="楷体" panose="02010609060101010101" charset="-122"/>
                        </a:rPr>
                        <a:t>，</a:t>
                      </a:r>
                      <a:r>
                        <a:rPr sz="700" spc="-10" dirty="0">
                          <a:latin typeface="Arial" panose="020B0604020202020204"/>
                          <a:cs typeface="Arial" panose="020B0604020202020204"/>
                        </a:rPr>
                        <a:t>22 </a:t>
                      </a:r>
                      <a:r>
                        <a:rPr sz="700" spc="-70" dirty="0">
                          <a:latin typeface="楷体" panose="02010609060101010101" charset="-122"/>
                          <a:cs typeface="楷体" panose="02010609060101010101" charset="-122"/>
                        </a:rPr>
                        <a:t>年 </a:t>
                      </a:r>
                      <a:r>
                        <a:rPr sz="700" dirty="0">
                          <a:latin typeface="Arial" panose="020B0604020202020204"/>
                          <a:cs typeface="Arial" panose="020B0604020202020204"/>
                        </a:rPr>
                        <a:t>2</a:t>
                      </a:r>
                      <a:r>
                        <a:rPr sz="700" spc="-10" dirty="0">
                          <a:latin typeface="Arial" panose="020B0604020202020204"/>
                          <a:cs typeface="Arial" panose="020B0604020202020204"/>
                        </a:rPr>
                        <a:t> </a:t>
                      </a:r>
                      <a:r>
                        <a:rPr sz="700" spc="-10" dirty="0">
                          <a:latin typeface="楷体" panose="02010609060101010101" charset="-122"/>
                          <a:cs typeface="楷体" panose="02010609060101010101" charset="-122"/>
                        </a:rPr>
                        <a:t>月</a:t>
                      </a:r>
                      <a:r>
                        <a:rPr sz="700" spc="-10" dirty="0">
                          <a:latin typeface="楷体" panose="02010609060101010101" charset="-122"/>
                          <a:cs typeface="楷体" panose="02010609060101010101" charset="-122"/>
                        </a:rPr>
                        <a:t>起</a:t>
                      </a:r>
                      <a:r>
                        <a:rPr sz="700" dirty="0">
                          <a:latin typeface="楷体" panose="02010609060101010101" charset="-122"/>
                          <a:cs typeface="楷体" panose="02010609060101010101" charset="-122"/>
                        </a:rPr>
                        <a:t>逐</a:t>
                      </a:r>
                      <a:r>
                        <a:rPr sz="700" spc="-10" dirty="0">
                          <a:latin typeface="楷体" panose="02010609060101010101" charset="-122"/>
                          <a:cs typeface="楷体" panose="02010609060101010101" charset="-122"/>
                        </a:rPr>
                        <a:t>步</a:t>
                      </a:r>
                      <a:r>
                        <a:rPr sz="700" spc="-10" dirty="0">
                          <a:latin typeface="楷体" panose="02010609060101010101" charset="-122"/>
                          <a:cs typeface="楷体" panose="02010609060101010101" charset="-122"/>
                        </a:rPr>
                        <a:t>对</a:t>
                      </a:r>
                      <a:r>
                        <a:rPr sz="700" spc="-10" dirty="0">
                          <a:latin typeface="楷体" panose="02010609060101010101" charset="-122"/>
                          <a:cs typeface="楷体" panose="02010609060101010101" charset="-122"/>
                        </a:rPr>
                        <a:t>疆</a:t>
                      </a:r>
                      <a:r>
                        <a:rPr sz="700" dirty="0">
                          <a:latin typeface="楷体" panose="02010609060101010101" charset="-122"/>
                          <a:cs typeface="楷体" panose="02010609060101010101" charset="-122"/>
                        </a:rPr>
                        <a:t>外</a:t>
                      </a:r>
                      <a:r>
                        <a:rPr sz="700" spc="-10" dirty="0">
                          <a:latin typeface="楷体" panose="02010609060101010101" charset="-122"/>
                          <a:cs typeface="楷体" panose="02010609060101010101" charset="-122"/>
                        </a:rPr>
                        <a:t>乌</a:t>
                      </a:r>
                      <a:r>
                        <a:rPr sz="700" spc="-10" dirty="0">
                          <a:latin typeface="楷体" panose="02010609060101010101" charset="-122"/>
                          <a:cs typeface="楷体" panose="02010609060101010101" charset="-122"/>
                        </a:rPr>
                        <a:t>苏</a:t>
                      </a:r>
                      <a:r>
                        <a:rPr sz="700" spc="-10" dirty="0">
                          <a:latin typeface="楷体" panose="02010609060101010101" charset="-122"/>
                          <a:cs typeface="楷体" panose="02010609060101010101" charset="-122"/>
                        </a:rPr>
                        <a:t>提</a:t>
                      </a:r>
                      <a:r>
                        <a:rPr sz="700" spc="-10" dirty="0">
                          <a:latin typeface="楷体" panose="02010609060101010101" charset="-122"/>
                          <a:cs typeface="楷体" panose="02010609060101010101" charset="-122"/>
                        </a:rPr>
                        <a:t>价</a:t>
                      </a:r>
                      <a:r>
                        <a:rPr sz="700" spc="-50" dirty="0">
                          <a:latin typeface="楷体" panose="02010609060101010101" charset="-122"/>
                          <a:cs typeface="楷体" panose="02010609060101010101" charset="-122"/>
                        </a:rPr>
                        <a:t>。</a:t>
                      </a:r>
                      <a:endParaRPr sz="700">
                        <a:latin typeface="楷体" panose="02010609060101010101" charset="-122"/>
                        <a:cs typeface="楷体" panose="02010609060101010101" charset="-122"/>
                      </a:endParaRPr>
                    </a:p>
                    <a:p>
                      <a:pPr marL="75565">
                        <a:lnSpc>
                          <a:spcPct val="100000"/>
                        </a:lnSpc>
                        <a:spcBef>
                          <a:spcPts val="360"/>
                        </a:spcBef>
                      </a:pPr>
                      <a:r>
                        <a:rPr sz="700" spc="-10" dirty="0">
                          <a:latin typeface="楷体" panose="02010609060101010101" charset="-122"/>
                          <a:cs typeface="楷体" panose="02010609060101010101" charset="-122"/>
                        </a:rPr>
                        <a:t>对</a:t>
                      </a:r>
                      <a:r>
                        <a:rPr sz="700" spc="-10" dirty="0">
                          <a:latin typeface="楷体" panose="02010609060101010101" charset="-122"/>
                          <a:cs typeface="楷体" panose="02010609060101010101" charset="-122"/>
                        </a:rPr>
                        <a:t>勇</a:t>
                      </a:r>
                      <a:r>
                        <a:rPr sz="700" dirty="0">
                          <a:latin typeface="楷体" panose="02010609060101010101" charset="-122"/>
                          <a:cs typeface="楷体" panose="02010609060101010101" charset="-122"/>
                        </a:rPr>
                        <a:t>闯</a:t>
                      </a:r>
                      <a:r>
                        <a:rPr sz="700" spc="-10" dirty="0">
                          <a:latin typeface="楷体" panose="02010609060101010101" charset="-122"/>
                          <a:cs typeface="楷体" panose="02010609060101010101" charset="-122"/>
                        </a:rPr>
                        <a:t>天</a:t>
                      </a:r>
                      <a:r>
                        <a:rPr sz="700" spc="-10" dirty="0">
                          <a:latin typeface="楷体" panose="02010609060101010101" charset="-122"/>
                          <a:cs typeface="楷体" panose="02010609060101010101" charset="-122"/>
                        </a:rPr>
                        <a:t>涯</a:t>
                      </a:r>
                      <a:r>
                        <a:rPr sz="700" spc="-10" dirty="0">
                          <a:latin typeface="楷体" panose="02010609060101010101" charset="-122"/>
                          <a:cs typeface="楷体" panose="02010609060101010101" charset="-122"/>
                        </a:rPr>
                        <a:t>出</a:t>
                      </a:r>
                      <a:r>
                        <a:rPr sz="700" spc="-10" dirty="0">
                          <a:latin typeface="楷体" panose="02010609060101010101" charset="-122"/>
                          <a:cs typeface="楷体" panose="02010609060101010101" charset="-122"/>
                        </a:rPr>
                        <a:t>厂</a:t>
                      </a:r>
                      <a:r>
                        <a:rPr sz="700" spc="-10" dirty="0">
                          <a:latin typeface="楷体" panose="02010609060101010101" charset="-122"/>
                          <a:cs typeface="楷体" panose="02010609060101010101" charset="-122"/>
                        </a:rPr>
                        <a:t>箱</a:t>
                      </a:r>
                      <a:r>
                        <a:rPr sz="700" dirty="0">
                          <a:latin typeface="楷体" panose="02010609060101010101" charset="-122"/>
                          <a:cs typeface="楷体" panose="02010609060101010101" charset="-122"/>
                        </a:rPr>
                        <a:t>价</a:t>
                      </a:r>
                      <a:r>
                        <a:rPr sz="700" spc="-10" dirty="0">
                          <a:latin typeface="楷体" panose="02010609060101010101" charset="-122"/>
                          <a:cs typeface="楷体" panose="02010609060101010101" charset="-122"/>
                        </a:rPr>
                        <a:t>提</a:t>
                      </a:r>
                      <a:r>
                        <a:rPr sz="700" spc="-10" dirty="0">
                          <a:latin typeface="楷体" panose="02010609060101010101" charset="-122"/>
                          <a:cs typeface="楷体" panose="02010609060101010101" charset="-122"/>
                        </a:rPr>
                        <a:t>升</a:t>
                      </a:r>
                      <a:r>
                        <a:rPr sz="700" spc="-114" dirty="0">
                          <a:latin typeface="楷体" panose="02010609060101010101" charset="-122"/>
                          <a:cs typeface="楷体" panose="02010609060101010101" charset="-122"/>
                        </a:rPr>
                        <a:t> </a:t>
                      </a:r>
                      <a:r>
                        <a:rPr sz="700" dirty="0">
                          <a:latin typeface="Arial" panose="020B0604020202020204"/>
                          <a:cs typeface="Arial" panose="020B0604020202020204"/>
                        </a:rPr>
                        <a:t>3 </a:t>
                      </a:r>
                      <a:r>
                        <a:rPr sz="700" spc="-10" dirty="0">
                          <a:latin typeface="楷体" panose="02010609060101010101" charset="-122"/>
                          <a:cs typeface="楷体" panose="02010609060101010101" charset="-122"/>
                        </a:rPr>
                        <a:t>元</a:t>
                      </a:r>
                      <a:r>
                        <a:rPr sz="700" spc="-10" dirty="0">
                          <a:latin typeface="楷体" panose="02010609060101010101" charset="-122"/>
                          <a:cs typeface="楷体" panose="02010609060101010101" charset="-122"/>
                        </a:rPr>
                        <a:t>左</a:t>
                      </a:r>
                      <a:r>
                        <a:rPr sz="700" spc="-10" dirty="0">
                          <a:latin typeface="楷体" panose="02010609060101010101" charset="-122"/>
                          <a:cs typeface="楷体" panose="02010609060101010101" charset="-122"/>
                        </a:rPr>
                        <a:t>右</a:t>
                      </a:r>
                      <a:r>
                        <a:rPr sz="700" spc="-5" dirty="0">
                          <a:latin typeface="楷体" panose="02010609060101010101" charset="-122"/>
                          <a:cs typeface="楷体" panose="02010609060101010101" charset="-122"/>
                        </a:rPr>
                        <a:t>，提</a:t>
                      </a:r>
                      <a:r>
                        <a:rPr sz="700" spc="-10" dirty="0">
                          <a:latin typeface="楷体" panose="02010609060101010101" charset="-122"/>
                          <a:cs typeface="楷体" panose="02010609060101010101" charset="-122"/>
                        </a:rPr>
                        <a:t>价</a:t>
                      </a:r>
                      <a:r>
                        <a:rPr sz="700" spc="-10" dirty="0">
                          <a:latin typeface="楷体" panose="02010609060101010101" charset="-122"/>
                          <a:cs typeface="楷体" panose="02010609060101010101" charset="-122"/>
                        </a:rPr>
                        <a:t>幅</a:t>
                      </a:r>
                      <a:r>
                        <a:rPr sz="700" spc="-10" dirty="0">
                          <a:latin typeface="楷体" panose="02010609060101010101" charset="-122"/>
                          <a:cs typeface="楷体" panose="02010609060101010101" charset="-122"/>
                        </a:rPr>
                        <a:t>度</a:t>
                      </a:r>
                      <a:r>
                        <a:rPr sz="700" spc="-10" dirty="0">
                          <a:latin typeface="楷体" panose="02010609060101010101" charset="-122"/>
                          <a:cs typeface="楷体" panose="02010609060101010101" charset="-122"/>
                        </a:rPr>
                        <a:t>约</a:t>
                      </a:r>
                      <a:r>
                        <a:rPr sz="700" spc="-120" dirty="0">
                          <a:latin typeface="楷体" panose="02010609060101010101" charset="-122"/>
                          <a:cs typeface="楷体" panose="02010609060101010101" charset="-122"/>
                        </a:rPr>
                        <a:t> </a:t>
                      </a:r>
                      <a:r>
                        <a:rPr sz="700" spc="-10" dirty="0">
                          <a:latin typeface="Arial" panose="020B0604020202020204"/>
                          <a:cs typeface="Arial" panose="020B0604020202020204"/>
                        </a:rPr>
                        <a:t>10%</a:t>
                      </a:r>
                      <a:r>
                        <a:rPr sz="700" spc="-10" dirty="0">
                          <a:latin typeface="楷体" panose="02010609060101010101" charset="-122"/>
                          <a:cs typeface="楷体" panose="02010609060101010101" charset="-122"/>
                        </a:rPr>
                        <a:t>，</a:t>
                      </a:r>
                      <a:r>
                        <a:rPr sz="700" spc="-10" dirty="0">
                          <a:latin typeface="楷体" panose="02010609060101010101" charset="-122"/>
                          <a:cs typeface="楷体" panose="02010609060101010101" charset="-122"/>
                        </a:rPr>
                        <a:t>终</a:t>
                      </a:r>
                      <a:r>
                        <a:rPr sz="700" spc="-10" dirty="0">
                          <a:latin typeface="楷体" panose="02010609060101010101" charset="-122"/>
                          <a:cs typeface="楷体" panose="02010609060101010101" charset="-122"/>
                        </a:rPr>
                        <a:t>端</a:t>
                      </a:r>
                      <a:r>
                        <a:rPr sz="700" dirty="0">
                          <a:latin typeface="楷体" panose="02010609060101010101" charset="-122"/>
                          <a:cs typeface="楷体" panose="02010609060101010101" charset="-122"/>
                        </a:rPr>
                        <a:t>价</a:t>
                      </a:r>
                      <a:r>
                        <a:rPr sz="700" spc="-10" dirty="0">
                          <a:latin typeface="楷体" panose="02010609060101010101" charset="-122"/>
                          <a:cs typeface="楷体" panose="02010609060101010101" charset="-122"/>
                        </a:rPr>
                        <a:t>单</a:t>
                      </a:r>
                      <a:r>
                        <a:rPr sz="700" spc="-10" dirty="0">
                          <a:latin typeface="楷体" panose="02010609060101010101" charset="-122"/>
                          <a:cs typeface="楷体" panose="02010609060101010101" charset="-122"/>
                        </a:rPr>
                        <a:t>瓶</a:t>
                      </a:r>
                      <a:r>
                        <a:rPr sz="700" spc="-10" dirty="0">
                          <a:latin typeface="楷体" panose="02010609060101010101" charset="-122"/>
                          <a:cs typeface="楷体" panose="02010609060101010101" charset="-122"/>
                        </a:rPr>
                        <a:t>涨</a:t>
                      </a:r>
                      <a:r>
                        <a:rPr sz="700" spc="-120" dirty="0">
                          <a:latin typeface="楷体" panose="02010609060101010101" charset="-122"/>
                          <a:cs typeface="楷体" panose="02010609060101010101" charset="-122"/>
                        </a:rPr>
                        <a:t> </a:t>
                      </a:r>
                      <a:r>
                        <a:rPr sz="700" dirty="0">
                          <a:latin typeface="Arial" panose="020B0604020202020204"/>
                          <a:cs typeface="Arial" panose="020B0604020202020204"/>
                        </a:rPr>
                        <a:t>1</a:t>
                      </a:r>
                      <a:r>
                        <a:rPr sz="700" spc="5" dirty="0">
                          <a:latin typeface="Arial" panose="020B0604020202020204"/>
                          <a:cs typeface="Arial" panose="020B0604020202020204"/>
                        </a:rPr>
                        <a:t> </a:t>
                      </a:r>
                      <a:r>
                        <a:rPr sz="700" spc="-10" dirty="0">
                          <a:latin typeface="楷体" panose="02010609060101010101" charset="-122"/>
                          <a:cs typeface="楷体" panose="02010609060101010101" charset="-122"/>
                        </a:rPr>
                        <a:t>元，</a:t>
                      </a:r>
                      <a:r>
                        <a:rPr sz="700" spc="-10" dirty="0">
                          <a:latin typeface="Arial" panose="020B0604020202020204"/>
                          <a:cs typeface="Arial" panose="020B0604020202020204"/>
                        </a:rPr>
                        <a:t>2021.9.1</a:t>
                      </a:r>
                      <a:r>
                        <a:rPr sz="700" dirty="0">
                          <a:latin typeface="Arial" panose="020B0604020202020204"/>
                          <a:cs typeface="Arial" panose="020B0604020202020204"/>
                        </a:rPr>
                        <a:t> </a:t>
                      </a:r>
                      <a:r>
                        <a:rPr sz="700" dirty="0">
                          <a:latin typeface="楷体" panose="02010609060101010101" charset="-122"/>
                          <a:cs typeface="楷体" panose="02010609060101010101" charset="-122"/>
                        </a:rPr>
                        <a:t>日</a:t>
                      </a:r>
                      <a:r>
                        <a:rPr sz="700" dirty="0">
                          <a:latin typeface="楷体" panose="02010609060101010101" charset="-122"/>
                          <a:cs typeface="楷体" panose="02010609060101010101" charset="-122"/>
                        </a:rPr>
                        <a:t>起</a:t>
                      </a:r>
                      <a:r>
                        <a:rPr sz="700" spc="-10" dirty="0">
                          <a:latin typeface="楷体" panose="02010609060101010101" charset="-122"/>
                          <a:cs typeface="楷体" panose="02010609060101010101" charset="-122"/>
                        </a:rPr>
                        <a:t>全</a:t>
                      </a:r>
                      <a:r>
                        <a:rPr sz="700" spc="-10" dirty="0">
                          <a:latin typeface="楷体" panose="02010609060101010101" charset="-122"/>
                          <a:cs typeface="楷体" panose="02010609060101010101" charset="-122"/>
                        </a:rPr>
                        <a:t>国</a:t>
                      </a:r>
                      <a:r>
                        <a:rPr sz="700" spc="-10" dirty="0">
                          <a:latin typeface="楷体" panose="02010609060101010101" charset="-122"/>
                          <a:cs typeface="楷体" panose="02010609060101010101" charset="-122"/>
                        </a:rPr>
                        <a:t>执</a:t>
                      </a:r>
                      <a:r>
                        <a:rPr sz="700" spc="-10" dirty="0">
                          <a:latin typeface="楷体" panose="02010609060101010101" charset="-122"/>
                          <a:cs typeface="楷体" panose="02010609060101010101" charset="-122"/>
                        </a:rPr>
                        <a:t>行</a:t>
                      </a:r>
                      <a:r>
                        <a:rPr sz="700" spc="-50" dirty="0">
                          <a:latin typeface="楷体" panose="02010609060101010101" charset="-122"/>
                          <a:cs typeface="楷体" panose="02010609060101010101" charset="-122"/>
                        </a:rPr>
                        <a:t>。</a:t>
                      </a:r>
                      <a:endParaRPr sz="700">
                        <a:latin typeface="楷体" panose="02010609060101010101" charset="-122"/>
                        <a:cs typeface="楷体" panose="02010609060101010101" charset="-122"/>
                      </a:endParaRPr>
                    </a:p>
                    <a:p>
                      <a:pPr marL="75565">
                        <a:lnSpc>
                          <a:spcPct val="100000"/>
                        </a:lnSpc>
                        <a:spcBef>
                          <a:spcPts val="360"/>
                        </a:spcBef>
                      </a:pPr>
                      <a:r>
                        <a:rPr sz="700" dirty="0">
                          <a:latin typeface="Arial" panose="020B0604020202020204"/>
                          <a:cs typeface="Arial" panose="020B0604020202020204"/>
                        </a:rPr>
                        <a:t>21</a:t>
                      </a:r>
                      <a:r>
                        <a:rPr sz="700" spc="20" dirty="0">
                          <a:latin typeface="Arial" panose="020B0604020202020204"/>
                          <a:cs typeface="Arial" panose="020B0604020202020204"/>
                        </a:rPr>
                        <a:t> </a:t>
                      </a:r>
                      <a:r>
                        <a:rPr sz="700" spc="-55" dirty="0">
                          <a:latin typeface="楷体" panose="02010609060101010101" charset="-122"/>
                          <a:cs typeface="楷体" panose="02010609060101010101" charset="-122"/>
                        </a:rPr>
                        <a:t>年 </a:t>
                      </a:r>
                      <a:r>
                        <a:rPr sz="700" dirty="0">
                          <a:latin typeface="Arial" panose="020B0604020202020204"/>
                          <a:cs typeface="Arial" panose="020B0604020202020204"/>
                        </a:rPr>
                        <a:t>4</a:t>
                      </a:r>
                      <a:r>
                        <a:rPr sz="700" spc="25" dirty="0">
                          <a:latin typeface="Arial" panose="020B0604020202020204"/>
                          <a:cs typeface="Arial" panose="020B0604020202020204"/>
                        </a:rPr>
                        <a:t> </a:t>
                      </a:r>
                      <a:r>
                        <a:rPr sz="700" dirty="0">
                          <a:latin typeface="楷体" panose="02010609060101010101" charset="-122"/>
                          <a:cs typeface="楷体" panose="02010609060101010101" charset="-122"/>
                        </a:rPr>
                        <a:t>月</a:t>
                      </a:r>
                      <a:r>
                        <a:rPr sz="700" spc="-10" dirty="0">
                          <a:latin typeface="楷体" panose="02010609060101010101" charset="-122"/>
                          <a:cs typeface="楷体" panose="02010609060101010101" charset="-122"/>
                        </a:rPr>
                        <a:t>对</a:t>
                      </a:r>
                      <a:r>
                        <a:rPr sz="700" spc="-10" dirty="0">
                          <a:latin typeface="楷体" panose="02010609060101010101" charset="-122"/>
                          <a:cs typeface="楷体" panose="02010609060101010101" charset="-122"/>
                        </a:rPr>
                        <a:t>百</a:t>
                      </a:r>
                      <a:r>
                        <a:rPr sz="700" spc="-10" dirty="0">
                          <a:latin typeface="楷体" panose="02010609060101010101" charset="-122"/>
                          <a:cs typeface="楷体" panose="02010609060101010101" charset="-122"/>
                        </a:rPr>
                        <a:t>威</a:t>
                      </a:r>
                      <a:r>
                        <a:rPr sz="700" spc="-40" dirty="0">
                          <a:latin typeface="楷体" panose="02010609060101010101" charset="-122"/>
                          <a:cs typeface="楷体" panose="02010609060101010101" charset="-122"/>
                        </a:rPr>
                        <a:t>、雪津、</a:t>
                      </a:r>
                      <a:r>
                        <a:rPr sz="700" spc="-10" dirty="0">
                          <a:latin typeface="楷体" panose="02010609060101010101" charset="-122"/>
                          <a:cs typeface="楷体" panose="02010609060101010101" charset="-122"/>
                        </a:rPr>
                        <a:t>哈</a:t>
                      </a:r>
                      <a:r>
                        <a:rPr sz="700" spc="-10" dirty="0">
                          <a:latin typeface="楷体" panose="02010609060101010101" charset="-122"/>
                          <a:cs typeface="楷体" panose="02010609060101010101" charset="-122"/>
                        </a:rPr>
                        <a:t>尔</a:t>
                      </a:r>
                      <a:r>
                        <a:rPr sz="700" spc="-10" dirty="0">
                          <a:latin typeface="楷体" panose="02010609060101010101" charset="-122"/>
                          <a:cs typeface="楷体" panose="02010609060101010101" charset="-122"/>
                        </a:rPr>
                        <a:t>滨</a:t>
                      </a:r>
                      <a:r>
                        <a:rPr sz="700" spc="-30" dirty="0">
                          <a:latin typeface="楷体" panose="02010609060101010101" charset="-122"/>
                          <a:cs typeface="楷体" panose="02010609060101010101" charset="-122"/>
                        </a:rPr>
                        <a:t>，双鹿</a:t>
                      </a:r>
                      <a:r>
                        <a:rPr sz="700" spc="-10" dirty="0">
                          <a:latin typeface="楷体" panose="02010609060101010101" charset="-122"/>
                          <a:cs typeface="楷体" panose="02010609060101010101" charset="-122"/>
                        </a:rPr>
                        <a:t>啤</a:t>
                      </a:r>
                      <a:r>
                        <a:rPr sz="700" spc="-10" dirty="0">
                          <a:latin typeface="楷体" panose="02010609060101010101" charset="-122"/>
                          <a:cs typeface="楷体" panose="02010609060101010101" charset="-122"/>
                        </a:rPr>
                        <a:t>酒</a:t>
                      </a:r>
                      <a:r>
                        <a:rPr sz="700" spc="-65" dirty="0">
                          <a:latin typeface="楷体" panose="02010609060101010101" charset="-122"/>
                          <a:cs typeface="楷体" panose="02010609060101010101" charset="-122"/>
                        </a:rPr>
                        <a:t>、</a:t>
                      </a:r>
                      <a:r>
                        <a:rPr sz="700" spc="-10" dirty="0">
                          <a:latin typeface="楷体" panose="02010609060101010101" charset="-122"/>
                          <a:cs typeface="楷体" panose="02010609060101010101" charset="-122"/>
                        </a:rPr>
                        <a:t>金</a:t>
                      </a:r>
                      <a:r>
                        <a:rPr sz="700" spc="-10" dirty="0">
                          <a:latin typeface="楷体" panose="02010609060101010101" charset="-122"/>
                          <a:cs typeface="楷体" panose="02010609060101010101" charset="-122"/>
                        </a:rPr>
                        <a:t>士</a:t>
                      </a:r>
                      <a:r>
                        <a:rPr sz="700" spc="-10" dirty="0">
                          <a:latin typeface="楷体" panose="02010609060101010101" charset="-122"/>
                          <a:cs typeface="楷体" panose="02010609060101010101" charset="-122"/>
                        </a:rPr>
                        <a:t>百</a:t>
                      </a:r>
                      <a:r>
                        <a:rPr sz="700" spc="-35" dirty="0">
                          <a:latin typeface="楷体" panose="02010609060101010101" charset="-122"/>
                          <a:cs typeface="楷体" panose="02010609060101010101" charset="-122"/>
                        </a:rPr>
                        <a:t>、雁</a:t>
                      </a:r>
                      <a:r>
                        <a:rPr sz="700" spc="-10" dirty="0">
                          <a:latin typeface="楷体" panose="02010609060101010101" charset="-122"/>
                          <a:cs typeface="楷体" panose="02010609060101010101" charset="-122"/>
                        </a:rPr>
                        <a:t>荡</a:t>
                      </a:r>
                      <a:r>
                        <a:rPr sz="700" spc="-10" dirty="0">
                          <a:latin typeface="楷体" panose="02010609060101010101" charset="-122"/>
                          <a:cs typeface="楷体" panose="02010609060101010101" charset="-122"/>
                        </a:rPr>
                        <a:t>山</a:t>
                      </a:r>
                      <a:r>
                        <a:rPr sz="700" spc="-10" dirty="0">
                          <a:latin typeface="楷体" panose="02010609060101010101" charset="-122"/>
                          <a:cs typeface="楷体" panose="02010609060101010101" charset="-122"/>
                        </a:rPr>
                        <a:t>和</a:t>
                      </a:r>
                      <a:r>
                        <a:rPr sz="700" spc="-10" dirty="0">
                          <a:latin typeface="楷体" panose="02010609060101010101" charset="-122"/>
                          <a:cs typeface="楷体" panose="02010609060101010101" charset="-122"/>
                        </a:rPr>
                        <a:t>红</a:t>
                      </a:r>
                      <a:r>
                        <a:rPr sz="700" spc="-10" dirty="0">
                          <a:latin typeface="楷体" panose="02010609060101010101" charset="-122"/>
                          <a:cs typeface="楷体" panose="02010609060101010101" charset="-122"/>
                        </a:rPr>
                        <a:t>石</a:t>
                      </a:r>
                      <a:r>
                        <a:rPr sz="700" dirty="0">
                          <a:latin typeface="楷体" panose="02010609060101010101" charset="-122"/>
                          <a:cs typeface="楷体" panose="02010609060101010101" charset="-122"/>
                        </a:rPr>
                        <a:t>梁</a:t>
                      </a:r>
                      <a:r>
                        <a:rPr sz="700" spc="-10" dirty="0">
                          <a:latin typeface="楷体" panose="02010609060101010101" charset="-122"/>
                          <a:cs typeface="楷体" panose="02010609060101010101" charset="-122"/>
                        </a:rPr>
                        <a:t>等</a:t>
                      </a:r>
                      <a:r>
                        <a:rPr sz="700" spc="-10" dirty="0">
                          <a:latin typeface="楷体" panose="02010609060101010101" charset="-122"/>
                          <a:cs typeface="楷体" panose="02010609060101010101" charset="-122"/>
                        </a:rPr>
                        <a:t>多</a:t>
                      </a:r>
                      <a:r>
                        <a:rPr sz="700" spc="-10" dirty="0">
                          <a:latin typeface="楷体" panose="02010609060101010101" charset="-122"/>
                          <a:cs typeface="楷体" panose="02010609060101010101" charset="-122"/>
                        </a:rPr>
                        <a:t>个</a:t>
                      </a:r>
                      <a:r>
                        <a:rPr sz="700" spc="-10" dirty="0">
                          <a:latin typeface="楷体" panose="02010609060101010101" charset="-122"/>
                          <a:cs typeface="楷体" panose="02010609060101010101" charset="-122"/>
                        </a:rPr>
                        <a:t>品</a:t>
                      </a:r>
                      <a:r>
                        <a:rPr sz="700" spc="-10" dirty="0">
                          <a:latin typeface="楷体" panose="02010609060101010101" charset="-122"/>
                          <a:cs typeface="楷体" panose="02010609060101010101" charset="-122"/>
                        </a:rPr>
                        <a:t>牌</a:t>
                      </a:r>
                      <a:r>
                        <a:rPr sz="700" spc="-10" dirty="0">
                          <a:latin typeface="楷体" panose="02010609060101010101" charset="-122"/>
                          <a:cs typeface="楷体" panose="02010609060101010101" charset="-122"/>
                        </a:rPr>
                        <a:t>啤</a:t>
                      </a:r>
                      <a:r>
                        <a:rPr sz="700" dirty="0">
                          <a:latin typeface="楷体" panose="02010609060101010101" charset="-122"/>
                          <a:cs typeface="楷体" panose="02010609060101010101" charset="-122"/>
                        </a:rPr>
                        <a:t>酒</a:t>
                      </a:r>
                      <a:r>
                        <a:rPr sz="700" spc="-10" dirty="0">
                          <a:latin typeface="楷体" panose="02010609060101010101" charset="-122"/>
                          <a:cs typeface="楷体" panose="02010609060101010101" charset="-122"/>
                        </a:rPr>
                        <a:t>进</a:t>
                      </a:r>
                      <a:r>
                        <a:rPr sz="700" spc="-10" dirty="0">
                          <a:latin typeface="楷体" panose="02010609060101010101" charset="-122"/>
                          <a:cs typeface="楷体" panose="02010609060101010101" charset="-122"/>
                        </a:rPr>
                        <a:t>行</a:t>
                      </a:r>
                      <a:r>
                        <a:rPr sz="700" spc="-10" dirty="0">
                          <a:latin typeface="楷体" panose="02010609060101010101" charset="-122"/>
                          <a:cs typeface="楷体" panose="02010609060101010101" charset="-122"/>
                        </a:rPr>
                        <a:t>提</a:t>
                      </a:r>
                      <a:r>
                        <a:rPr sz="700" spc="-10" dirty="0">
                          <a:latin typeface="楷体" panose="02010609060101010101" charset="-122"/>
                          <a:cs typeface="楷体" panose="02010609060101010101" charset="-122"/>
                        </a:rPr>
                        <a:t>价</a:t>
                      </a:r>
                      <a:r>
                        <a:rPr sz="700" spc="-10" dirty="0">
                          <a:latin typeface="楷体" panose="02010609060101010101" charset="-122"/>
                          <a:cs typeface="楷体" panose="02010609060101010101" charset="-122"/>
                        </a:rPr>
                        <a:t>，</a:t>
                      </a:r>
                      <a:r>
                        <a:rPr sz="700" spc="-10" dirty="0">
                          <a:latin typeface="Arial" panose="020B0604020202020204"/>
                          <a:cs typeface="Arial" panose="020B0604020202020204"/>
                        </a:rPr>
                        <a:t>5</a:t>
                      </a:r>
                      <a:r>
                        <a:rPr sz="700" spc="20" dirty="0">
                          <a:latin typeface="Arial" panose="020B0604020202020204"/>
                          <a:cs typeface="Arial" panose="020B0604020202020204"/>
                        </a:rPr>
                        <a:t> </a:t>
                      </a:r>
                      <a:r>
                        <a:rPr sz="700" spc="-10" dirty="0">
                          <a:latin typeface="楷体" panose="02010609060101010101" charset="-122"/>
                          <a:cs typeface="楷体" panose="02010609060101010101" charset="-122"/>
                        </a:rPr>
                        <a:t>月</a:t>
                      </a:r>
                      <a:r>
                        <a:rPr sz="700" spc="-10" dirty="0">
                          <a:latin typeface="楷体" panose="02010609060101010101" charset="-122"/>
                          <a:cs typeface="楷体" panose="02010609060101010101" charset="-122"/>
                        </a:rPr>
                        <a:t>再</a:t>
                      </a:r>
                      <a:r>
                        <a:rPr sz="700" spc="-10" dirty="0">
                          <a:latin typeface="楷体" panose="02010609060101010101" charset="-122"/>
                          <a:cs typeface="楷体" panose="02010609060101010101" charset="-122"/>
                        </a:rPr>
                        <a:t>次</a:t>
                      </a:r>
                      <a:r>
                        <a:rPr sz="700" spc="-10" dirty="0">
                          <a:latin typeface="楷体" panose="02010609060101010101" charset="-122"/>
                          <a:cs typeface="楷体" panose="02010609060101010101" charset="-122"/>
                        </a:rPr>
                        <a:t>对</a:t>
                      </a:r>
                      <a:r>
                        <a:rPr sz="700" dirty="0">
                          <a:latin typeface="楷体" panose="02010609060101010101" charset="-122"/>
                          <a:cs typeface="楷体" panose="02010609060101010101" charset="-122"/>
                        </a:rPr>
                        <a:t>百</a:t>
                      </a:r>
                      <a:r>
                        <a:rPr sz="700" spc="-10" dirty="0">
                          <a:latin typeface="楷体" panose="02010609060101010101" charset="-122"/>
                          <a:cs typeface="楷体" panose="02010609060101010101" charset="-122"/>
                        </a:rPr>
                        <a:t>威</a:t>
                      </a:r>
                      <a:r>
                        <a:rPr sz="700" spc="-10" dirty="0">
                          <a:latin typeface="楷体" panose="02010609060101010101" charset="-122"/>
                          <a:cs typeface="楷体" panose="02010609060101010101" charset="-122"/>
                        </a:rPr>
                        <a:t>品</a:t>
                      </a:r>
                      <a:r>
                        <a:rPr sz="700" spc="-10" dirty="0">
                          <a:latin typeface="楷体" panose="02010609060101010101" charset="-122"/>
                          <a:cs typeface="楷体" panose="02010609060101010101" charset="-122"/>
                        </a:rPr>
                        <a:t>牌</a:t>
                      </a:r>
                      <a:r>
                        <a:rPr sz="700" spc="-10" dirty="0">
                          <a:latin typeface="楷体" panose="02010609060101010101" charset="-122"/>
                          <a:cs typeface="楷体" panose="02010609060101010101" charset="-122"/>
                        </a:rPr>
                        <a:t>及</a:t>
                      </a:r>
                      <a:r>
                        <a:rPr sz="700" spc="-50" dirty="0">
                          <a:latin typeface="楷体" panose="02010609060101010101" charset="-122"/>
                          <a:cs typeface="楷体" panose="02010609060101010101" charset="-122"/>
                        </a:rPr>
                        <a:t>哈</a:t>
                      </a:r>
                      <a:endParaRPr sz="700">
                        <a:latin typeface="楷体" panose="02010609060101010101" charset="-122"/>
                        <a:cs typeface="楷体" panose="02010609060101010101" charset="-122"/>
                      </a:endParaRPr>
                    </a:p>
                  </a:txBody>
                  <a:tcPr marL="0" marR="0" marT="17780" marB="0"/>
                </a:tc>
              </a:tr>
              <a:tr h="146685">
                <a:tc>
                  <a:txBody>
                    <a:bodyPr/>
                    <a:lstStyle/>
                    <a:p>
                      <a:pPr>
                        <a:lnSpc>
                          <a:spcPct val="100000"/>
                        </a:lnSpc>
                      </a:pPr>
                      <a:endParaRPr sz="800">
                        <a:latin typeface="Times New Roman" panose="02020603050405020304"/>
                        <a:cs typeface="Times New Roman" panose="02020603050405020304"/>
                      </a:endParaRPr>
                    </a:p>
                  </a:txBody>
                  <a:tcPr marL="0" marR="0" marT="0" marB="0"/>
                </a:tc>
                <a:tc>
                  <a:txBody>
                    <a:bodyPr/>
                    <a:lstStyle/>
                    <a:p>
                      <a:pPr>
                        <a:lnSpc>
                          <a:spcPct val="100000"/>
                        </a:lnSpc>
                      </a:pPr>
                      <a:endParaRPr sz="800">
                        <a:latin typeface="Times New Roman" panose="02020603050405020304"/>
                        <a:cs typeface="Times New Roman" panose="02020603050405020304"/>
                      </a:endParaRPr>
                    </a:p>
                  </a:txBody>
                  <a:tcPr marL="0" marR="0" marT="0" marB="0"/>
                </a:tc>
                <a:tc>
                  <a:txBody>
                    <a:bodyPr/>
                    <a:lstStyle/>
                    <a:p>
                      <a:pPr>
                        <a:lnSpc>
                          <a:spcPct val="100000"/>
                        </a:lnSpc>
                      </a:pPr>
                      <a:endParaRPr sz="800">
                        <a:latin typeface="Times New Roman" panose="02020603050405020304"/>
                        <a:cs typeface="Times New Roman" panose="02020603050405020304"/>
                      </a:endParaRPr>
                    </a:p>
                  </a:txBody>
                  <a:tcPr marL="0" marR="0" marT="0" marB="0"/>
                </a:tc>
                <a:tc>
                  <a:txBody>
                    <a:bodyPr/>
                    <a:lstStyle/>
                    <a:p>
                      <a:pPr marL="75565">
                        <a:lnSpc>
                          <a:spcPct val="100000"/>
                        </a:lnSpc>
                        <a:spcBef>
                          <a:spcPts val="125"/>
                        </a:spcBef>
                      </a:pPr>
                      <a:r>
                        <a:rPr sz="700" spc="-10" dirty="0">
                          <a:latin typeface="楷体" panose="02010609060101010101" charset="-122"/>
                          <a:cs typeface="楷体" panose="02010609060101010101" charset="-122"/>
                        </a:rPr>
                        <a:t>啤</a:t>
                      </a:r>
                      <a:r>
                        <a:rPr sz="700" spc="-10" dirty="0">
                          <a:latin typeface="楷体" panose="02010609060101010101" charset="-122"/>
                          <a:cs typeface="楷体" panose="02010609060101010101" charset="-122"/>
                        </a:rPr>
                        <a:t>高</a:t>
                      </a:r>
                      <a:r>
                        <a:rPr sz="700" dirty="0">
                          <a:latin typeface="楷体" panose="02010609060101010101" charset="-122"/>
                          <a:cs typeface="楷体" panose="02010609060101010101" charset="-122"/>
                        </a:rPr>
                        <a:t>端</a:t>
                      </a:r>
                      <a:r>
                        <a:rPr sz="700" spc="-10" dirty="0">
                          <a:latin typeface="楷体" panose="02010609060101010101" charset="-122"/>
                          <a:cs typeface="楷体" panose="02010609060101010101" charset="-122"/>
                        </a:rPr>
                        <a:t>产</a:t>
                      </a:r>
                      <a:r>
                        <a:rPr sz="700" spc="-10" dirty="0">
                          <a:latin typeface="楷体" panose="02010609060101010101" charset="-122"/>
                          <a:cs typeface="楷体" panose="02010609060101010101" charset="-122"/>
                        </a:rPr>
                        <a:t>品</a:t>
                      </a:r>
                      <a:r>
                        <a:rPr sz="700" spc="-10" dirty="0">
                          <a:latin typeface="楷体" panose="02010609060101010101" charset="-122"/>
                          <a:cs typeface="楷体" panose="02010609060101010101" charset="-122"/>
                        </a:rPr>
                        <a:t>提</a:t>
                      </a:r>
                      <a:r>
                        <a:rPr sz="700" spc="-10" dirty="0">
                          <a:latin typeface="楷体" panose="02010609060101010101" charset="-122"/>
                          <a:cs typeface="楷体" panose="02010609060101010101" charset="-122"/>
                        </a:rPr>
                        <a:t>价</a:t>
                      </a:r>
                      <a:r>
                        <a:rPr sz="700" spc="-50" dirty="0">
                          <a:latin typeface="楷体" panose="02010609060101010101" charset="-122"/>
                          <a:cs typeface="楷体" panose="02010609060101010101" charset="-122"/>
                        </a:rPr>
                        <a:t>；</a:t>
                      </a:r>
                      <a:endParaRPr sz="700">
                        <a:latin typeface="楷体" panose="02010609060101010101" charset="-122"/>
                        <a:cs typeface="楷体" panose="02010609060101010101" charset="-122"/>
                      </a:endParaRPr>
                    </a:p>
                  </a:txBody>
                  <a:tcPr marL="0" marR="0" marT="15875" marB="0"/>
                </a:tc>
              </a:tr>
              <a:tr h="295910">
                <a:tc>
                  <a:txBody>
                    <a:bodyPr/>
                    <a:lstStyle/>
                    <a:p>
                      <a:pPr>
                        <a:lnSpc>
                          <a:spcPct val="100000"/>
                        </a:lnSpc>
                      </a:pPr>
                      <a:endParaRPr sz="800">
                        <a:latin typeface="Times New Roman" panose="02020603050405020304"/>
                        <a:cs typeface="Times New Roman" panose="02020603050405020304"/>
                      </a:endParaRPr>
                    </a:p>
                  </a:txBody>
                  <a:tcPr marL="0" marR="0" marT="0" marB="0">
                    <a:lnB w="6350">
                      <a:solidFill>
                        <a:srgbClr val="5F82AA"/>
                      </a:solidFill>
                      <a:prstDash val="solid"/>
                    </a:lnB>
                  </a:tcPr>
                </a:tc>
                <a:tc>
                  <a:txBody>
                    <a:bodyPr/>
                    <a:lstStyle/>
                    <a:p>
                      <a:pPr>
                        <a:lnSpc>
                          <a:spcPct val="100000"/>
                        </a:lnSpc>
                      </a:pPr>
                      <a:endParaRPr sz="800">
                        <a:latin typeface="Times New Roman" panose="02020603050405020304"/>
                        <a:cs typeface="Times New Roman" panose="02020603050405020304"/>
                      </a:endParaRPr>
                    </a:p>
                  </a:txBody>
                  <a:tcPr marL="0" marR="0" marT="0" marB="0">
                    <a:lnB w="6350">
                      <a:solidFill>
                        <a:srgbClr val="5F82AA"/>
                      </a:solidFill>
                      <a:prstDash val="solid"/>
                    </a:lnB>
                  </a:tcPr>
                </a:tc>
                <a:tc>
                  <a:txBody>
                    <a:bodyPr/>
                    <a:lstStyle/>
                    <a:p>
                      <a:pPr marL="104775">
                        <a:lnSpc>
                          <a:spcPct val="100000"/>
                        </a:lnSpc>
                        <a:spcBef>
                          <a:spcPts val="165"/>
                        </a:spcBef>
                      </a:pPr>
                      <a:r>
                        <a:rPr sz="700" spc="-10" dirty="0">
                          <a:latin typeface="Arial" panose="020B0604020202020204"/>
                          <a:cs typeface="Arial" panose="020B0604020202020204"/>
                        </a:rPr>
                        <a:t>2021</a:t>
                      </a:r>
                      <a:r>
                        <a:rPr sz="700" spc="-35" dirty="0">
                          <a:latin typeface="Arial" panose="020B0604020202020204"/>
                          <a:cs typeface="Arial" panose="020B0604020202020204"/>
                        </a:rPr>
                        <a:t> </a:t>
                      </a:r>
                      <a:r>
                        <a:rPr sz="700" spc="-90" dirty="0">
                          <a:latin typeface="楷体" panose="02010609060101010101" charset="-122"/>
                          <a:cs typeface="楷体" panose="02010609060101010101" charset="-122"/>
                        </a:rPr>
                        <a:t>年 </a:t>
                      </a:r>
                      <a:r>
                        <a:rPr sz="700" dirty="0">
                          <a:latin typeface="Arial" panose="020B0604020202020204"/>
                          <a:cs typeface="Arial" panose="020B0604020202020204"/>
                        </a:rPr>
                        <a:t>11</a:t>
                      </a:r>
                      <a:r>
                        <a:rPr sz="700" spc="-30" dirty="0">
                          <a:latin typeface="Arial" panose="020B0604020202020204"/>
                          <a:cs typeface="Arial" panose="020B0604020202020204"/>
                        </a:rPr>
                        <a:t> </a:t>
                      </a:r>
                      <a:r>
                        <a:rPr sz="700" spc="-50" dirty="0">
                          <a:latin typeface="楷体" panose="02010609060101010101" charset="-122"/>
                          <a:cs typeface="楷体" panose="02010609060101010101" charset="-122"/>
                        </a:rPr>
                        <a:t>月</a:t>
                      </a:r>
                      <a:endParaRPr sz="700">
                        <a:latin typeface="楷体" panose="02010609060101010101" charset="-122"/>
                        <a:cs typeface="楷体" panose="02010609060101010101" charset="-122"/>
                      </a:endParaRPr>
                    </a:p>
                    <a:p>
                      <a:pPr marL="104775">
                        <a:lnSpc>
                          <a:spcPct val="100000"/>
                        </a:lnSpc>
                        <a:spcBef>
                          <a:spcPts val="360"/>
                        </a:spcBef>
                      </a:pPr>
                      <a:r>
                        <a:rPr sz="700" spc="-10" dirty="0">
                          <a:latin typeface="Arial" panose="020B0604020202020204"/>
                          <a:cs typeface="Arial" panose="020B0604020202020204"/>
                        </a:rPr>
                        <a:t>2022</a:t>
                      </a:r>
                      <a:r>
                        <a:rPr sz="700" spc="-25" dirty="0">
                          <a:latin typeface="Arial" panose="020B0604020202020204"/>
                          <a:cs typeface="Arial" panose="020B0604020202020204"/>
                        </a:rPr>
                        <a:t> </a:t>
                      </a:r>
                      <a:r>
                        <a:rPr sz="700" spc="-80" dirty="0">
                          <a:latin typeface="楷体" panose="02010609060101010101" charset="-122"/>
                          <a:cs typeface="楷体" panose="02010609060101010101" charset="-122"/>
                        </a:rPr>
                        <a:t>年 </a:t>
                      </a:r>
                      <a:r>
                        <a:rPr sz="700" spc="-10" dirty="0">
                          <a:latin typeface="Arial" panose="020B0604020202020204"/>
                          <a:cs typeface="Arial" panose="020B0604020202020204"/>
                        </a:rPr>
                        <a:t>3-</a:t>
                      </a:r>
                      <a:r>
                        <a:rPr sz="700" dirty="0">
                          <a:latin typeface="Arial" panose="020B0604020202020204"/>
                          <a:cs typeface="Arial" panose="020B0604020202020204"/>
                        </a:rPr>
                        <a:t>4</a:t>
                      </a:r>
                      <a:r>
                        <a:rPr sz="700" spc="-25" dirty="0">
                          <a:latin typeface="Arial" panose="020B0604020202020204"/>
                          <a:cs typeface="Arial" panose="020B0604020202020204"/>
                        </a:rPr>
                        <a:t> </a:t>
                      </a:r>
                      <a:r>
                        <a:rPr sz="700" spc="-50" dirty="0">
                          <a:latin typeface="楷体" panose="02010609060101010101" charset="-122"/>
                          <a:cs typeface="楷体" panose="02010609060101010101" charset="-122"/>
                        </a:rPr>
                        <a:t>月</a:t>
                      </a:r>
                      <a:endParaRPr sz="700">
                        <a:latin typeface="楷体" panose="02010609060101010101" charset="-122"/>
                        <a:cs typeface="楷体" panose="02010609060101010101" charset="-122"/>
                      </a:endParaRPr>
                    </a:p>
                  </a:txBody>
                  <a:tcPr marL="0" marR="0" marT="20955" marB="0">
                    <a:lnB w="6350">
                      <a:solidFill>
                        <a:srgbClr val="5F82AA"/>
                      </a:solidFill>
                      <a:prstDash val="solid"/>
                    </a:lnB>
                  </a:tcPr>
                </a:tc>
                <a:tc>
                  <a:txBody>
                    <a:bodyPr/>
                    <a:lstStyle/>
                    <a:p>
                      <a:pPr marL="75565">
                        <a:lnSpc>
                          <a:spcPct val="100000"/>
                        </a:lnSpc>
                        <a:spcBef>
                          <a:spcPts val="165"/>
                        </a:spcBef>
                      </a:pPr>
                      <a:r>
                        <a:rPr sz="700" spc="-10" dirty="0">
                          <a:latin typeface="楷体" panose="02010609060101010101" charset="-122"/>
                          <a:cs typeface="楷体" panose="02010609060101010101" charset="-122"/>
                        </a:rPr>
                        <a:t>公</a:t>
                      </a:r>
                      <a:r>
                        <a:rPr sz="700" spc="-10" dirty="0">
                          <a:latin typeface="楷体" panose="02010609060101010101" charset="-122"/>
                          <a:cs typeface="楷体" panose="02010609060101010101" charset="-122"/>
                        </a:rPr>
                        <a:t>司</a:t>
                      </a:r>
                      <a:r>
                        <a:rPr sz="700" spc="-55" dirty="0">
                          <a:latin typeface="楷体" panose="02010609060101010101" charset="-122"/>
                          <a:cs typeface="楷体" panose="02010609060101010101" charset="-122"/>
                        </a:rPr>
                        <a:t>预计 </a:t>
                      </a:r>
                      <a:r>
                        <a:rPr sz="700" dirty="0">
                          <a:latin typeface="Arial" panose="020B0604020202020204"/>
                          <a:cs typeface="Arial" panose="020B0604020202020204"/>
                        </a:rPr>
                        <a:t>21</a:t>
                      </a:r>
                      <a:r>
                        <a:rPr sz="700" spc="-10" dirty="0">
                          <a:latin typeface="Arial" panose="020B0604020202020204"/>
                          <a:cs typeface="Arial" panose="020B0604020202020204"/>
                        </a:rPr>
                        <a:t> </a:t>
                      </a:r>
                      <a:r>
                        <a:rPr sz="700" spc="-75" dirty="0">
                          <a:latin typeface="楷体" panose="02010609060101010101" charset="-122"/>
                          <a:cs typeface="楷体" panose="02010609060101010101" charset="-122"/>
                        </a:rPr>
                        <a:t>年 </a:t>
                      </a:r>
                      <a:r>
                        <a:rPr sz="700" dirty="0">
                          <a:latin typeface="Arial" panose="020B0604020202020204"/>
                          <a:cs typeface="Arial" panose="020B0604020202020204"/>
                        </a:rPr>
                        <a:t>11</a:t>
                      </a:r>
                      <a:r>
                        <a:rPr sz="700" spc="-15" dirty="0">
                          <a:latin typeface="Arial" panose="020B0604020202020204"/>
                          <a:cs typeface="Arial" panose="020B0604020202020204"/>
                        </a:rPr>
                        <a:t> </a:t>
                      </a:r>
                      <a:r>
                        <a:rPr sz="700" spc="-10" dirty="0">
                          <a:latin typeface="楷体" panose="02010609060101010101" charset="-122"/>
                          <a:cs typeface="楷体" panose="02010609060101010101" charset="-122"/>
                        </a:rPr>
                        <a:t>月</a:t>
                      </a:r>
                      <a:r>
                        <a:rPr sz="700" spc="-10" dirty="0">
                          <a:latin typeface="楷体" panose="02010609060101010101" charset="-122"/>
                          <a:cs typeface="楷体" panose="02010609060101010101" charset="-122"/>
                        </a:rPr>
                        <a:t>对</a:t>
                      </a:r>
                      <a:r>
                        <a:rPr sz="700" spc="-10" dirty="0">
                          <a:latin typeface="楷体" panose="02010609060101010101" charset="-122"/>
                          <a:cs typeface="楷体" panose="02010609060101010101" charset="-122"/>
                        </a:rPr>
                        <a:t>部</a:t>
                      </a:r>
                      <a:r>
                        <a:rPr sz="700" dirty="0">
                          <a:latin typeface="楷体" panose="02010609060101010101" charset="-122"/>
                          <a:cs typeface="楷体" panose="02010609060101010101" charset="-122"/>
                        </a:rPr>
                        <a:t>分</a:t>
                      </a:r>
                      <a:r>
                        <a:rPr sz="700" spc="-10" dirty="0">
                          <a:latin typeface="楷体" panose="02010609060101010101" charset="-122"/>
                          <a:cs typeface="楷体" panose="02010609060101010101" charset="-122"/>
                        </a:rPr>
                        <a:t>地</a:t>
                      </a:r>
                      <a:r>
                        <a:rPr sz="700" spc="-10" dirty="0">
                          <a:latin typeface="楷体" panose="02010609060101010101" charset="-122"/>
                          <a:cs typeface="楷体" panose="02010609060101010101" charset="-122"/>
                        </a:rPr>
                        <a:t>区</a:t>
                      </a:r>
                      <a:r>
                        <a:rPr sz="700" spc="-10" dirty="0">
                          <a:latin typeface="楷体" panose="02010609060101010101" charset="-122"/>
                          <a:cs typeface="楷体" panose="02010609060101010101" charset="-122"/>
                        </a:rPr>
                        <a:t>的</a:t>
                      </a:r>
                      <a:r>
                        <a:rPr sz="700" spc="-10" dirty="0">
                          <a:latin typeface="楷体" panose="02010609060101010101" charset="-122"/>
                          <a:cs typeface="楷体" panose="02010609060101010101" charset="-122"/>
                        </a:rPr>
                        <a:t>部</a:t>
                      </a:r>
                      <a:r>
                        <a:rPr sz="700" spc="-10" dirty="0">
                          <a:latin typeface="楷体" panose="02010609060101010101" charset="-122"/>
                          <a:cs typeface="楷体" panose="02010609060101010101" charset="-122"/>
                        </a:rPr>
                        <a:t>分</a:t>
                      </a:r>
                      <a:r>
                        <a:rPr sz="700" dirty="0">
                          <a:latin typeface="楷体" panose="02010609060101010101" charset="-122"/>
                          <a:cs typeface="楷体" panose="02010609060101010101" charset="-122"/>
                        </a:rPr>
                        <a:t>产</a:t>
                      </a:r>
                      <a:r>
                        <a:rPr sz="700" spc="-10" dirty="0">
                          <a:latin typeface="楷体" panose="02010609060101010101" charset="-122"/>
                          <a:cs typeface="楷体" panose="02010609060101010101" charset="-122"/>
                        </a:rPr>
                        <a:t>品</a:t>
                      </a:r>
                      <a:r>
                        <a:rPr sz="700" spc="-10" dirty="0">
                          <a:latin typeface="楷体" panose="02010609060101010101" charset="-122"/>
                          <a:cs typeface="楷体" panose="02010609060101010101" charset="-122"/>
                        </a:rPr>
                        <a:t>提</a:t>
                      </a:r>
                      <a:r>
                        <a:rPr sz="700" spc="-10" dirty="0">
                          <a:latin typeface="楷体" panose="02010609060101010101" charset="-122"/>
                          <a:cs typeface="楷体" panose="02010609060101010101" charset="-122"/>
                        </a:rPr>
                        <a:t>价</a:t>
                      </a:r>
                      <a:r>
                        <a:rPr sz="700" spc="-135" dirty="0">
                          <a:latin typeface="楷体" panose="02010609060101010101" charset="-122"/>
                          <a:cs typeface="楷体" panose="02010609060101010101" charset="-122"/>
                        </a:rPr>
                        <a:t> </a:t>
                      </a:r>
                      <a:r>
                        <a:rPr sz="700" spc="-10" dirty="0">
                          <a:latin typeface="Arial" panose="020B0604020202020204"/>
                          <a:cs typeface="Arial" panose="020B0604020202020204"/>
                        </a:rPr>
                        <a:t>3%-10%</a:t>
                      </a:r>
                      <a:r>
                        <a:rPr sz="700" spc="-50" dirty="0">
                          <a:latin typeface="楷体" panose="02010609060101010101" charset="-122"/>
                          <a:cs typeface="楷体" panose="02010609060101010101" charset="-122"/>
                        </a:rPr>
                        <a:t>。</a:t>
                      </a:r>
                      <a:endParaRPr sz="700">
                        <a:latin typeface="楷体" panose="02010609060101010101" charset="-122"/>
                        <a:cs typeface="楷体" panose="02010609060101010101" charset="-122"/>
                      </a:endParaRPr>
                    </a:p>
                    <a:p>
                      <a:pPr marL="75565">
                        <a:lnSpc>
                          <a:spcPct val="100000"/>
                        </a:lnSpc>
                        <a:spcBef>
                          <a:spcPts val="360"/>
                        </a:spcBef>
                      </a:pPr>
                      <a:r>
                        <a:rPr sz="700" dirty="0">
                          <a:latin typeface="Arial" panose="020B0604020202020204"/>
                          <a:cs typeface="Arial" panose="020B0604020202020204"/>
                        </a:rPr>
                        <a:t>3</a:t>
                      </a:r>
                      <a:r>
                        <a:rPr sz="700" dirty="0">
                          <a:latin typeface="楷体" panose="02010609060101010101" charset="-122"/>
                          <a:cs typeface="楷体" panose="02010609060101010101" charset="-122"/>
                        </a:rPr>
                        <a:t>－</a:t>
                      </a:r>
                      <a:r>
                        <a:rPr sz="700" dirty="0">
                          <a:latin typeface="Arial" panose="020B0604020202020204"/>
                          <a:cs typeface="Arial" panose="020B0604020202020204"/>
                        </a:rPr>
                        <a:t>4</a:t>
                      </a:r>
                      <a:r>
                        <a:rPr sz="700" spc="85" dirty="0">
                          <a:latin typeface="Arial" panose="020B0604020202020204"/>
                          <a:cs typeface="Arial" panose="020B0604020202020204"/>
                        </a:rPr>
                        <a:t> </a:t>
                      </a:r>
                      <a:r>
                        <a:rPr sz="700" spc="-10" dirty="0">
                          <a:latin typeface="楷体" panose="02010609060101010101" charset="-122"/>
                          <a:cs typeface="楷体" panose="02010609060101010101" charset="-122"/>
                        </a:rPr>
                        <a:t>月</a:t>
                      </a:r>
                      <a:r>
                        <a:rPr sz="700" spc="-10" dirty="0">
                          <a:latin typeface="楷体" panose="02010609060101010101" charset="-122"/>
                          <a:cs typeface="楷体" panose="02010609060101010101" charset="-122"/>
                        </a:rPr>
                        <a:t>期</a:t>
                      </a:r>
                      <a:r>
                        <a:rPr sz="700" dirty="0">
                          <a:latin typeface="楷体" panose="02010609060101010101" charset="-122"/>
                          <a:cs typeface="楷体" panose="02010609060101010101" charset="-122"/>
                        </a:rPr>
                        <a:t>间</a:t>
                      </a:r>
                      <a:r>
                        <a:rPr sz="700" spc="-10" dirty="0">
                          <a:latin typeface="楷体" panose="02010609060101010101" charset="-122"/>
                          <a:cs typeface="楷体" panose="02010609060101010101" charset="-122"/>
                        </a:rPr>
                        <a:t>公</a:t>
                      </a:r>
                      <a:r>
                        <a:rPr sz="700" spc="-10" dirty="0">
                          <a:latin typeface="楷体" panose="02010609060101010101" charset="-122"/>
                          <a:cs typeface="楷体" panose="02010609060101010101" charset="-122"/>
                        </a:rPr>
                        <a:t>司</a:t>
                      </a:r>
                      <a:r>
                        <a:rPr sz="700" spc="-10" dirty="0">
                          <a:latin typeface="楷体" panose="02010609060101010101" charset="-122"/>
                          <a:cs typeface="楷体" panose="02010609060101010101" charset="-122"/>
                        </a:rPr>
                        <a:t>在</a:t>
                      </a:r>
                      <a:r>
                        <a:rPr sz="700" spc="-10" dirty="0">
                          <a:latin typeface="楷体" panose="02010609060101010101" charset="-122"/>
                          <a:cs typeface="楷体" panose="02010609060101010101" charset="-122"/>
                        </a:rPr>
                        <a:t>全</a:t>
                      </a:r>
                      <a:r>
                        <a:rPr sz="700" spc="-10" dirty="0">
                          <a:latin typeface="楷体" panose="02010609060101010101" charset="-122"/>
                          <a:cs typeface="楷体" panose="02010609060101010101" charset="-122"/>
                        </a:rPr>
                        <a:t>国</a:t>
                      </a:r>
                      <a:r>
                        <a:rPr sz="700" dirty="0">
                          <a:latin typeface="楷体" panose="02010609060101010101" charset="-122"/>
                          <a:cs typeface="楷体" panose="02010609060101010101" charset="-122"/>
                        </a:rPr>
                        <a:t>范</a:t>
                      </a:r>
                      <a:r>
                        <a:rPr sz="700" spc="-10" dirty="0">
                          <a:latin typeface="楷体" panose="02010609060101010101" charset="-122"/>
                          <a:cs typeface="楷体" panose="02010609060101010101" charset="-122"/>
                        </a:rPr>
                        <a:t>围</a:t>
                      </a:r>
                      <a:r>
                        <a:rPr sz="700" spc="-10" dirty="0">
                          <a:latin typeface="楷体" panose="02010609060101010101" charset="-122"/>
                          <a:cs typeface="楷体" panose="02010609060101010101" charset="-122"/>
                        </a:rPr>
                        <a:t>内</a:t>
                      </a:r>
                      <a:r>
                        <a:rPr sz="700" spc="-10" dirty="0">
                          <a:latin typeface="楷体" panose="02010609060101010101" charset="-122"/>
                          <a:cs typeface="楷体" panose="02010609060101010101" charset="-122"/>
                        </a:rPr>
                        <a:t>再</a:t>
                      </a:r>
                      <a:r>
                        <a:rPr sz="700" spc="-10" dirty="0">
                          <a:latin typeface="楷体" panose="02010609060101010101" charset="-122"/>
                          <a:cs typeface="楷体" panose="02010609060101010101" charset="-122"/>
                        </a:rPr>
                        <a:t>将</a:t>
                      </a:r>
                      <a:r>
                        <a:rPr sz="700" spc="-10" dirty="0">
                          <a:latin typeface="楷体" panose="02010609060101010101" charset="-122"/>
                          <a:cs typeface="楷体" panose="02010609060101010101" charset="-122"/>
                        </a:rPr>
                        <a:t>售</a:t>
                      </a:r>
                      <a:r>
                        <a:rPr sz="700" spc="-10" dirty="0">
                          <a:latin typeface="楷体" panose="02010609060101010101" charset="-122"/>
                          <a:cs typeface="楷体" panose="02010609060101010101" charset="-122"/>
                        </a:rPr>
                        <a:t>价</a:t>
                      </a:r>
                      <a:r>
                        <a:rPr sz="700" dirty="0">
                          <a:latin typeface="楷体" panose="02010609060101010101" charset="-122"/>
                          <a:cs typeface="楷体" panose="02010609060101010101" charset="-122"/>
                        </a:rPr>
                        <a:t>调</a:t>
                      </a:r>
                      <a:r>
                        <a:rPr sz="700" spc="-10" dirty="0">
                          <a:latin typeface="楷体" panose="02010609060101010101" charset="-122"/>
                          <a:cs typeface="楷体" panose="02010609060101010101" charset="-122"/>
                        </a:rPr>
                        <a:t>升</a:t>
                      </a:r>
                      <a:r>
                        <a:rPr sz="700" spc="-10" dirty="0">
                          <a:latin typeface="楷体" panose="02010609060101010101" charset="-122"/>
                          <a:cs typeface="楷体" panose="02010609060101010101" charset="-122"/>
                        </a:rPr>
                        <a:t>，</a:t>
                      </a:r>
                      <a:r>
                        <a:rPr sz="700" spc="-10" dirty="0">
                          <a:latin typeface="楷体" panose="02010609060101010101" charset="-122"/>
                          <a:cs typeface="楷体" panose="02010609060101010101" charset="-122"/>
                        </a:rPr>
                        <a:t>增</a:t>
                      </a:r>
                      <a:r>
                        <a:rPr sz="700" spc="-10" dirty="0">
                          <a:latin typeface="楷体" panose="02010609060101010101" charset="-122"/>
                          <a:cs typeface="楷体" panose="02010609060101010101" charset="-122"/>
                        </a:rPr>
                        <a:t>幅</a:t>
                      </a:r>
                      <a:r>
                        <a:rPr sz="700" spc="-10" dirty="0">
                          <a:latin typeface="楷体" panose="02010609060101010101" charset="-122"/>
                          <a:cs typeface="楷体" panose="02010609060101010101" charset="-122"/>
                        </a:rPr>
                        <a:t>达</a:t>
                      </a:r>
                      <a:r>
                        <a:rPr sz="700" dirty="0">
                          <a:latin typeface="楷体" panose="02010609060101010101" charset="-122"/>
                          <a:cs typeface="楷体" panose="02010609060101010101" charset="-122"/>
                        </a:rPr>
                        <a:t>中</a:t>
                      </a:r>
                      <a:r>
                        <a:rPr sz="700" spc="-10" dirty="0">
                          <a:latin typeface="楷体" panose="02010609060101010101" charset="-122"/>
                          <a:cs typeface="楷体" panose="02010609060101010101" charset="-122"/>
                        </a:rPr>
                        <a:t>单</a:t>
                      </a:r>
                      <a:r>
                        <a:rPr sz="700" spc="-10" dirty="0">
                          <a:latin typeface="楷体" panose="02010609060101010101" charset="-122"/>
                          <a:cs typeface="楷体" panose="02010609060101010101" charset="-122"/>
                        </a:rPr>
                        <a:t>位</a:t>
                      </a:r>
                      <a:r>
                        <a:rPr sz="700" spc="-10" dirty="0">
                          <a:latin typeface="楷体" panose="02010609060101010101" charset="-122"/>
                          <a:cs typeface="楷体" panose="02010609060101010101" charset="-122"/>
                        </a:rPr>
                        <a:t>数</a:t>
                      </a:r>
                      <a:r>
                        <a:rPr sz="700" spc="-50" dirty="0">
                          <a:latin typeface="楷体" panose="02010609060101010101" charset="-122"/>
                          <a:cs typeface="楷体" panose="02010609060101010101" charset="-122"/>
                        </a:rPr>
                        <a:t>。</a:t>
                      </a:r>
                      <a:endParaRPr sz="700">
                        <a:latin typeface="楷体" panose="02010609060101010101" charset="-122"/>
                        <a:cs typeface="楷体" panose="02010609060101010101" charset="-122"/>
                      </a:endParaRPr>
                    </a:p>
                  </a:txBody>
                  <a:tcPr marL="0" marR="0" marT="20955" marB="0">
                    <a:lnB w="6350">
                      <a:solidFill>
                        <a:srgbClr val="5F82AA"/>
                      </a:solidFill>
                      <a:prstDash val="solid"/>
                    </a:lnB>
                  </a:tcPr>
                </a:tc>
              </a:tr>
            </a:tbl>
          </a:graphicData>
        </a:graphic>
      </p:graphicFrame>
      <p:sp>
        <p:nvSpPr>
          <p:cNvPr id="5" name="object 5"/>
          <p:cNvSpPr txBox="1"/>
          <p:nvPr/>
        </p:nvSpPr>
        <p:spPr>
          <a:xfrm>
            <a:off x="542340" y="5188711"/>
            <a:ext cx="6559550" cy="3865245"/>
          </a:xfrm>
          <a:prstGeom prst="rect">
            <a:avLst/>
          </a:prstGeom>
        </p:spPr>
        <p:txBody>
          <a:bodyPr vert="horz" wrap="square" lIns="0" tIns="12065" rIns="0" bIns="0" rtlCol="0">
            <a:spAutoFit/>
          </a:bodyPr>
          <a:lstStyle/>
          <a:p>
            <a:pPr marL="12700">
              <a:lnSpc>
                <a:spcPct val="100000"/>
              </a:lnSpc>
              <a:spcBef>
                <a:spcPts val="95"/>
              </a:spcBef>
            </a:pPr>
            <a:r>
              <a:rPr sz="700" spc="-10" dirty="0">
                <a:solidFill>
                  <a:srgbClr val="7E7E7E"/>
                </a:solidFill>
                <a:latin typeface="楷体" panose="02010609060101010101" charset="-122"/>
                <a:cs typeface="楷体" panose="02010609060101010101" charset="-122"/>
              </a:rPr>
              <a:t>资</a:t>
            </a:r>
            <a:r>
              <a:rPr sz="700" spc="-10" dirty="0">
                <a:solidFill>
                  <a:srgbClr val="7E7E7E"/>
                </a:solidFill>
                <a:latin typeface="楷体" panose="02010609060101010101" charset="-122"/>
                <a:cs typeface="楷体" panose="02010609060101010101" charset="-122"/>
              </a:rPr>
              <a:t>料</a:t>
            </a:r>
            <a:r>
              <a:rPr sz="700" dirty="0">
                <a:solidFill>
                  <a:srgbClr val="7E7E7E"/>
                </a:solidFill>
                <a:latin typeface="楷体" panose="02010609060101010101" charset="-122"/>
                <a:cs typeface="楷体" panose="02010609060101010101" charset="-122"/>
              </a:rPr>
              <a:t>来</a:t>
            </a:r>
            <a:r>
              <a:rPr sz="700" spc="-10" dirty="0">
                <a:solidFill>
                  <a:srgbClr val="7E7E7E"/>
                </a:solidFill>
                <a:latin typeface="楷体" panose="02010609060101010101" charset="-122"/>
                <a:cs typeface="楷体" panose="02010609060101010101" charset="-122"/>
              </a:rPr>
              <a:t>源</a:t>
            </a:r>
            <a:r>
              <a:rPr sz="700" spc="-10" dirty="0">
                <a:solidFill>
                  <a:srgbClr val="7E7E7E"/>
                </a:solidFill>
                <a:latin typeface="楷体" panose="02010609060101010101" charset="-122"/>
                <a:cs typeface="楷体" panose="02010609060101010101" charset="-122"/>
              </a:rPr>
              <a:t>：</a:t>
            </a:r>
            <a:r>
              <a:rPr sz="700" spc="-10" dirty="0">
                <a:solidFill>
                  <a:srgbClr val="7E7E7E"/>
                </a:solidFill>
                <a:latin typeface="楷体" panose="02010609060101010101" charset="-122"/>
                <a:cs typeface="楷体" panose="02010609060101010101" charset="-122"/>
              </a:rPr>
              <a:t>公</a:t>
            </a:r>
            <a:r>
              <a:rPr sz="700" spc="-10" dirty="0">
                <a:solidFill>
                  <a:srgbClr val="7E7E7E"/>
                </a:solidFill>
                <a:latin typeface="楷体" panose="02010609060101010101" charset="-122"/>
                <a:cs typeface="楷体" panose="02010609060101010101" charset="-122"/>
              </a:rPr>
              <a:t>司</a:t>
            </a:r>
            <a:r>
              <a:rPr sz="700" spc="-10" dirty="0">
                <a:solidFill>
                  <a:srgbClr val="7E7E7E"/>
                </a:solidFill>
                <a:latin typeface="楷体" panose="02010609060101010101" charset="-122"/>
                <a:cs typeface="楷体" panose="02010609060101010101" charset="-122"/>
              </a:rPr>
              <a:t>公</a:t>
            </a:r>
            <a:r>
              <a:rPr sz="700" spc="-5" dirty="0">
                <a:solidFill>
                  <a:srgbClr val="7E7E7E"/>
                </a:solidFill>
                <a:latin typeface="楷体" panose="02010609060101010101" charset="-122"/>
                <a:cs typeface="楷体" panose="02010609060101010101" charset="-122"/>
              </a:rPr>
              <a:t>告，</a:t>
            </a:r>
            <a:r>
              <a:rPr sz="700" spc="-10" dirty="0">
                <a:solidFill>
                  <a:srgbClr val="7E7E7E"/>
                </a:solidFill>
                <a:latin typeface="楷体" panose="02010609060101010101" charset="-122"/>
                <a:cs typeface="楷体" panose="02010609060101010101" charset="-122"/>
              </a:rPr>
              <a:t>啤</a:t>
            </a:r>
            <a:r>
              <a:rPr sz="700" spc="-10" dirty="0">
                <a:solidFill>
                  <a:srgbClr val="7E7E7E"/>
                </a:solidFill>
                <a:latin typeface="楷体" panose="02010609060101010101" charset="-122"/>
                <a:cs typeface="楷体" panose="02010609060101010101" charset="-122"/>
              </a:rPr>
              <a:t>酒</a:t>
            </a:r>
            <a:r>
              <a:rPr sz="700" spc="-10" dirty="0">
                <a:solidFill>
                  <a:srgbClr val="7E7E7E"/>
                </a:solidFill>
                <a:latin typeface="楷体" panose="02010609060101010101" charset="-122"/>
                <a:cs typeface="楷体" panose="02010609060101010101" charset="-122"/>
              </a:rPr>
              <a:t>板</a:t>
            </a:r>
            <a:r>
              <a:rPr sz="700" spc="-5" dirty="0">
                <a:solidFill>
                  <a:srgbClr val="7E7E7E"/>
                </a:solidFill>
                <a:latin typeface="楷体" panose="02010609060101010101" charset="-122"/>
                <a:cs typeface="楷体" panose="02010609060101010101" charset="-122"/>
              </a:rPr>
              <a:t>，徽</a:t>
            </a:r>
            <a:r>
              <a:rPr sz="700" spc="-10" dirty="0">
                <a:solidFill>
                  <a:srgbClr val="7E7E7E"/>
                </a:solidFill>
                <a:latin typeface="楷体" panose="02010609060101010101" charset="-122"/>
                <a:cs typeface="楷体" panose="02010609060101010101" charset="-122"/>
              </a:rPr>
              <a:t>酒</a:t>
            </a:r>
            <a:r>
              <a:rPr sz="700" spc="-10" dirty="0">
                <a:solidFill>
                  <a:srgbClr val="7E7E7E"/>
                </a:solidFill>
                <a:latin typeface="楷体" panose="02010609060101010101" charset="-122"/>
                <a:cs typeface="楷体" panose="02010609060101010101" charset="-122"/>
              </a:rPr>
              <a:t>，</a:t>
            </a:r>
            <a:r>
              <a:rPr sz="700" spc="-10" dirty="0">
                <a:solidFill>
                  <a:srgbClr val="7E7E7E"/>
                </a:solidFill>
                <a:latin typeface="楷体" panose="02010609060101010101" charset="-122"/>
                <a:cs typeface="楷体" panose="02010609060101010101" charset="-122"/>
              </a:rPr>
              <a:t>糖</a:t>
            </a:r>
            <a:r>
              <a:rPr sz="700" spc="-10" dirty="0">
                <a:solidFill>
                  <a:srgbClr val="7E7E7E"/>
                </a:solidFill>
                <a:latin typeface="楷体" panose="02010609060101010101" charset="-122"/>
                <a:cs typeface="楷体" panose="02010609060101010101" charset="-122"/>
              </a:rPr>
              <a:t>酒</a:t>
            </a:r>
            <a:r>
              <a:rPr sz="700" spc="-10" dirty="0">
                <a:solidFill>
                  <a:srgbClr val="7E7E7E"/>
                </a:solidFill>
                <a:latin typeface="楷体" panose="02010609060101010101" charset="-122"/>
                <a:cs typeface="楷体" panose="02010609060101010101" charset="-122"/>
              </a:rPr>
              <a:t>快</a:t>
            </a:r>
            <a:r>
              <a:rPr sz="700" spc="-5" dirty="0">
                <a:solidFill>
                  <a:srgbClr val="7E7E7E"/>
                </a:solidFill>
                <a:latin typeface="楷体" panose="02010609060101010101" charset="-122"/>
                <a:cs typeface="楷体" panose="02010609060101010101" charset="-122"/>
              </a:rPr>
              <a:t>讯，</a:t>
            </a:r>
            <a:r>
              <a:rPr sz="700" spc="-10" dirty="0">
                <a:solidFill>
                  <a:srgbClr val="7E7E7E"/>
                </a:solidFill>
                <a:latin typeface="楷体" panose="02010609060101010101" charset="-122"/>
                <a:cs typeface="楷体" panose="02010609060101010101" charset="-122"/>
              </a:rPr>
              <a:t>华</a:t>
            </a:r>
            <a:r>
              <a:rPr sz="700" spc="-10" dirty="0">
                <a:solidFill>
                  <a:srgbClr val="7E7E7E"/>
                </a:solidFill>
                <a:latin typeface="楷体" panose="02010609060101010101" charset="-122"/>
                <a:cs typeface="楷体" panose="02010609060101010101" charset="-122"/>
              </a:rPr>
              <a:t>泰</a:t>
            </a:r>
            <a:r>
              <a:rPr sz="700" spc="-10" dirty="0">
                <a:solidFill>
                  <a:srgbClr val="7E7E7E"/>
                </a:solidFill>
                <a:latin typeface="楷体" panose="02010609060101010101" charset="-122"/>
                <a:cs typeface="楷体" panose="02010609060101010101" charset="-122"/>
              </a:rPr>
              <a:t>研</a:t>
            </a:r>
            <a:r>
              <a:rPr sz="700" spc="-50" dirty="0">
                <a:solidFill>
                  <a:srgbClr val="7E7E7E"/>
                </a:solidFill>
                <a:latin typeface="楷体" panose="02010609060101010101" charset="-122"/>
                <a:cs typeface="楷体" panose="02010609060101010101" charset="-122"/>
              </a:rPr>
              <a:t>究</a:t>
            </a:r>
            <a:endParaRPr sz="700">
              <a:latin typeface="楷体" panose="02010609060101010101" charset="-122"/>
              <a:cs typeface="楷体" panose="02010609060101010101" charset="-122"/>
            </a:endParaRPr>
          </a:p>
          <a:p>
            <a:pPr>
              <a:lnSpc>
                <a:spcPct val="100000"/>
              </a:lnSpc>
            </a:pPr>
            <a:endParaRPr sz="700">
              <a:latin typeface="楷体" panose="02010609060101010101" charset="-122"/>
              <a:cs typeface="楷体" panose="02010609060101010101" charset="-122"/>
            </a:endParaRPr>
          </a:p>
          <a:p>
            <a:pPr>
              <a:lnSpc>
                <a:spcPct val="100000"/>
              </a:lnSpc>
              <a:spcBef>
                <a:spcPts val="55"/>
              </a:spcBef>
            </a:pPr>
            <a:endParaRPr sz="500">
              <a:latin typeface="楷体" panose="02010609060101010101" charset="-122"/>
              <a:cs typeface="楷体" panose="02010609060101010101" charset="-122"/>
            </a:endParaRPr>
          </a:p>
          <a:p>
            <a:pPr marL="1470025">
              <a:lnSpc>
                <a:spcPct val="100000"/>
              </a:lnSpc>
              <a:spcBef>
                <a:spcPts val="5"/>
              </a:spcBef>
            </a:pPr>
            <a:r>
              <a:rPr sz="1000" b="1" dirty="0">
                <a:latin typeface="楷体" panose="02010609060101010101" charset="-122"/>
                <a:cs typeface="楷体" panose="02010609060101010101" charset="-122"/>
              </a:rPr>
              <a:t>（二）</a:t>
            </a:r>
            <a:r>
              <a:rPr sz="1000" b="1" spc="-30" dirty="0">
                <a:latin typeface="楷体" panose="02010609060101010101" charset="-122"/>
                <a:cs typeface="楷体" panose="02010609060101010101" charset="-122"/>
              </a:rPr>
              <a:t>产能优化：关厂减员→整合更新，产能优化进入新阶段，效率进一步提升。</a:t>
            </a:r>
            <a:endParaRPr sz="1000">
              <a:latin typeface="楷体" panose="02010609060101010101" charset="-122"/>
              <a:cs typeface="楷体" panose="02010609060101010101" charset="-122"/>
            </a:endParaRPr>
          </a:p>
          <a:p>
            <a:pPr marL="1470025" marR="72390">
              <a:lnSpc>
                <a:spcPts val="1420"/>
              </a:lnSpc>
              <a:spcBef>
                <a:spcPts val="55"/>
              </a:spcBef>
            </a:pPr>
            <a:r>
              <a:rPr sz="1000" b="1" dirty="0">
                <a:latin typeface="楷体" panose="02010609060101010101" charset="-122"/>
                <a:cs typeface="楷体" panose="02010609060101010101" charset="-122"/>
              </a:rPr>
              <a:t>关厂减员：持续推进，仍有空间。</a:t>
            </a:r>
            <a:r>
              <a:rPr sz="1000" dirty="0">
                <a:latin typeface="Arial" panose="020B0604020202020204"/>
                <a:cs typeface="Arial" panose="020B0604020202020204"/>
              </a:rPr>
              <a:t>2013</a:t>
            </a:r>
            <a:r>
              <a:rPr sz="1000" spc="210" dirty="0">
                <a:latin typeface="Arial" panose="020B0604020202020204"/>
                <a:cs typeface="Arial" panose="020B0604020202020204"/>
              </a:rPr>
              <a:t> </a:t>
            </a:r>
            <a:r>
              <a:rPr sz="1000" spc="-5" dirty="0">
                <a:latin typeface="楷体" panose="02010609060101010101" charset="-122"/>
                <a:cs typeface="楷体" panose="02010609060101010101" charset="-122"/>
              </a:rPr>
              <a:t>年行业进入存量期后，产能过剩问题凸显，</a:t>
            </a:r>
            <a:r>
              <a:rPr sz="1000" spc="-10" dirty="0">
                <a:latin typeface="Arial" panose="020B0604020202020204"/>
                <a:cs typeface="Arial" panose="020B0604020202020204"/>
              </a:rPr>
              <a:t>2015</a:t>
            </a:r>
            <a:r>
              <a:rPr sz="1000" spc="-65" dirty="0">
                <a:latin typeface="楷体" panose="02010609060101010101" charset="-122"/>
                <a:cs typeface="楷体" panose="02010609060101010101" charset="-122"/>
              </a:rPr>
              <a:t>年起行业龙头掀“关厂潮”，通过关厂</a:t>
            </a:r>
            <a:r>
              <a:rPr sz="1000" spc="-25" dirty="0">
                <a:latin typeface="楷体" panose="02010609060101010101" charset="-122"/>
                <a:cs typeface="楷体" panose="02010609060101010101" charset="-122"/>
              </a:rPr>
              <a:t>（短期带来一次性员工安置与资产减值费用）</a:t>
            </a:r>
            <a:r>
              <a:rPr sz="1000" spc="-30" dirty="0">
                <a:latin typeface="楷体" panose="02010609060101010101" charset="-122"/>
                <a:cs typeface="楷体" panose="02010609060101010101" charset="-122"/>
              </a:rPr>
              <a:t>或停产</a:t>
            </a:r>
            <a:endParaRPr sz="1000">
              <a:latin typeface="楷体" panose="02010609060101010101" charset="-122"/>
              <a:cs typeface="楷体" panose="02010609060101010101" charset="-122"/>
            </a:endParaRPr>
          </a:p>
          <a:p>
            <a:pPr marL="1470025">
              <a:lnSpc>
                <a:spcPct val="100000"/>
              </a:lnSpc>
              <a:spcBef>
                <a:spcPts val="105"/>
              </a:spcBef>
            </a:pPr>
            <a:r>
              <a:rPr sz="1000" dirty="0">
                <a:latin typeface="楷体" panose="02010609060101010101" charset="-122"/>
                <a:cs typeface="楷体" panose="02010609060101010101" charset="-122"/>
              </a:rPr>
              <a:t>（</a:t>
            </a:r>
            <a:r>
              <a:rPr sz="1000" spc="-25" dirty="0">
                <a:latin typeface="楷体" panose="02010609060101010101" charset="-122"/>
                <a:cs typeface="楷体" panose="02010609060101010101" charset="-122"/>
              </a:rPr>
              <a:t>产线持续折旧，主要通过减员降低成本</a:t>
            </a:r>
            <a:r>
              <a:rPr sz="1000" spc="-275" dirty="0">
                <a:latin typeface="楷体" panose="02010609060101010101" charset="-122"/>
                <a:cs typeface="楷体" panose="02010609060101010101" charset="-122"/>
              </a:rPr>
              <a:t>）</a:t>
            </a:r>
            <a:r>
              <a:rPr sz="1000" spc="-50" dirty="0">
                <a:latin typeface="楷体" panose="02010609060101010101" charset="-122"/>
                <a:cs typeface="楷体" panose="02010609060101010101" charset="-122"/>
              </a:rPr>
              <a:t>，对辐射能力弱、可替代性强、运行效率低的部</a:t>
            </a:r>
            <a:endParaRPr sz="1000">
              <a:latin typeface="楷体" panose="02010609060101010101" charset="-122"/>
              <a:cs typeface="楷体" panose="02010609060101010101" charset="-122"/>
            </a:endParaRPr>
          </a:p>
          <a:p>
            <a:pPr marL="1470025">
              <a:lnSpc>
                <a:spcPct val="100000"/>
              </a:lnSpc>
              <a:spcBef>
                <a:spcPts val="190"/>
              </a:spcBef>
            </a:pPr>
            <a:r>
              <a:rPr sz="1000" spc="-15" dirty="0">
                <a:latin typeface="楷体" panose="02010609060101010101" charset="-122"/>
                <a:cs typeface="楷体" panose="02010609060101010101" charset="-122"/>
              </a:rPr>
              <a:t>分工厂实施关停策略。</a:t>
            </a:r>
            <a:r>
              <a:rPr sz="1000" dirty="0">
                <a:latin typeface="Arial" panose="020B0604020202020204"/>
                <a:cs typeface="Arial" panose="020B0604020202020204"/>
              </a:rPr>
              <a:t>2021</a:t>
            </a:r>
            <a:r>
              <a:rPr sz="1000" spc="-35" dirty="0">
                <a:latin typeface="Arial" panose="020B0604020202020204"/>
                <a:cs typeface="Arial" panose="020B0604020202020204"/>
              </a:rPr>
              <a:t> </a:t>
            </a:r>
            <a:r>
              <a:rPr sz="1000" spc="-15" dirty="0">
                <a:latin typeface="楷体" panose="02010609060101010101" charset="-122"/>
                <a:cs typeface="楷体" panose="02010609060101010101" charset="-122"/>
              </a:rPr>
              <a:t>年，华润啤酒</a:t>
            </a:r>
            <a:r>
              <a:rPr sz="1000" dirty="0">
                <a:latin typeface="Arial" panose="020B0604020202020204"/>
                <a:cs typeface="Arial" panose="020B0604020202020204"/>
              </a:rPr>
              <a:t>/</a:t>
            </a:r>
            <a:r>
              <a:rPr sz="1000" spc="-40" dirty="0">
                <a:latin typeface="楷体" panose="02010609060101010101" charset="-122"/>
                <a:cs typeface="楷体" panose="02010609060101010101" charset="-122"/>
              </a:rPr>
              <a:t>青岛啤酒工厂数量较 </a:t>
            </a:r>
            <a:r>
              <a:rPr sz="1000" dirty="0">
                <a:latin typeface="Arial" panose="020B0604020202020204"/>
                <a:cs typeface="Arial" panose="020B0604020202020204"/>
              </a:rPr>
              <a:t>2016</a:t>
            </a:r>
            <a:r>
              <a:rPr sz="1000" spc="-10" dirty="0">
                <a:latin typeface="Arial" panose="020B0604020202020204"/>
                <a:cs typeface="Arial" panose="020B0604020202020204"/>
              </a:rPr>
              <a:t> </a:t>
            </a:r>
            <a:r>
              <a:rPr sz="1000" spc="-55" dirty="0">
                <a:latin typeface="楷体" panose="02010609060101010101" charset="-122"/>
                <a:cs typeface="楷体" panose="02010609060101010101" charset="-122"/>
              </a:rPr>
              <a:t>年减少 </a:t>
            </a:r>
            <a:r>
              <a:rPr sz="1000" dirty="0">
                <a:latin typeface="Arial" panose="020B0604020202020204"/>
                <a:cs typeface="Arial" panose="020B0604020202020204"/>
              </a:rPr>
              <a:t>33</a:t>
            </a:r>
            <a:r>
              <a:rPr sz="1000" spc="-10" dirty="0">
                <a:latin typeface="Arial" panose="020B0604020202020204"/>
                <a:cs typeface="Arial" panose="020B0604020202020204"/>
              </a:rPr>
              <a:t> </a:t>
            </a:r>
            <a:r>
              <a:rPr sz="1000" dirty="0">
                <a:latin typeface="楷体" panose="02010609060101010101" charset="-122"/>
                <a:cs typeface="楷体" panose="02010609060101010101" charset="-122"/>
              </a:rPr>
              <a:t>家</a:t>
            </a:r>
            <a:r>
              <a:rPr sz="1000" dirty="0">
                <a:latin typeface="Arial" panose="020B0604020202020204"/>
                <a:cs typeface="Arial" panose="020B0604020202020204"/>
              </a:rPr>
              <a:t>/4</a:t>
            </a:r>
            <a:r>
              <a:rPr sz="1000" spc="-5" dirty="0">
                <a:latin typeface="Arial" panose="020B0604020202020204"/>
                <a:cs typeface="Arial" panose="020B0604020202020204"/>
              </a:rPr>
              <a:t> </a:t>
            </a:r>
            <a:r>
              <a:rPr sz="1000" spc="-40" dirty="0">
                <a:latin typeface="楷体" panose="02010609060101010101" charset="-122"/>
                <a:cs typeface="楷体" panose="02010609060101010101" charset="-122"/>
              </a:rPr>
              <a:t>家，</a:t>
            </a:r>
            <a:endParaRPr sz="1000">
              <a:latin typeface="楷体" panose="02010609060101010101" charset="-122"/>
              <a:cs typeface="楷体" panose="02010609060101010101" charset="-122"/>
            </a:endParaRPr>
          </a:p>
          <a:p>
            <a:pPr marL="1470025" marR="5080">
              <a:lnSpc>
                <a:spcPct val="116000"/>
              </a:lnSpc>
              <a:spcBef>
                <a:spcPts val="20"/>
              </a:spcBef>
            </a:pPr>
            <a:r>
              <a:rPr sz="1000" spc="-5" dirty="0">
                <a:latin typeface="楷体" panose="02010609060101010101" charset="-122"/>
                <a:cs typeface="楷体" panose="02010609060101010101" charset="-122"/>
              </a:rPr>
              <a:t>产能利用率提升</a:t>
            </a:r>
            <a:r>
              <a:rPr sz="1000" spc="-140" dirty="0">
                <a:latin typeface="楷体" panose="02010609060101010101" charset="-122"/>
                <a:cs typeface="楷体" panose="02010609060101010101" charset="-122"/>
              </a:rPr>
              <a:t> </a:t>
            </a:r>
            <a:r>
              <a:rPr sz="1000" spc="-35" dirty="0">
                <a:latin typeface="Arial" panose="020B0604020202020204"/>
                <a:cs typeface="Arial" panose="020B0604020202020204"/>
              </a:rPr>
              <a:t>7</a:t>
            </a:r>
            <a:r>
              <a:rPr sz="1000" spc="5" dirty="0">
                <a:latin typeface="Arial" panose="020B0604020202020204"/>
                <a:cs typeface="Arial" panose="020B0604020202020204"/>
              </a:rPr>
              <a:t>.</a:t>
            </a:r>
            <a:r>
              <a:rPr sz="1000" spc="-10" dirty="0">
                <a:latin typeface="Arial" panose="020B0604020202020204"/>
                <a:cs typeface="Arial" panose="020B0604020202020204"/>
              </a:rPr>
              <a:t>5</a:t>
            </a:r>
            <a:r>
              <a:rPr sz="1000" spc="5" dirty="0">
                <a:latin typeface="Arial" panose="020B0604020202020204"/>
                <a:cs typeface="Arial" panose="020B0604020202020204"/>
              </a:rPr>
              <a:t>/</a:t>
            </a:r>
            <a:r>
              <a:rPr sz="1000" spc="-10" dirty="0">
                <a:latin typeface="Arial" panose="020B0604020202020204"/>
                <a:cs typeface="Arial" panose="020B0604020202020204"/>
              </a:rPr>
              <a:t>7</a:t>
            </a:r>
            <a:r>
              <a:rPr sz="1000" spc="5" dirty="0">
                <a:latin typeface="Arial" panose="020B0604020202020204"/>
                <a:cs typeface="Arial" panose="020B0604020202020204"/>
              </a:rPr>
              <a:t>.</a:t>
            </a:r>
            <a:r>
              <a:rPr sz="1000" spc="-10" dirty="0">
                <a:latin typeface="Arial" panose="020B0604020202020204"/>
                <a:cs typeface="Arial" panose="020B0604020202020204"/>
              </a:rPr>
              <a:t>8</a:t>
            </a:r>
            <a:r>
              <a:rPr sz="1000" spc="-10" dirty="0">
                <a:latin typeface="Arial" panose="020B0604020202020204"/>
                <a:cs typeface="Arial" panose="020B0604020202020204"/>
              </a:rPr>
              <a:t>p</a:t>
            </a:r>
            <a:r>
              <a:rPr sz="1000" dirty="0">
                <a:latin typeface="Arial" panose="020B0604020202020204"/>
                <a:cs typeface="Arial" panose="020B0604020202020204"/>
              </a:rPr>
              <a:t>ct</a:t>
            </a:r>
            <a:r>
              <a:rPr sz="1000" spc="65" dirty="0">
                <a:latin typeface="Arial" panose="020B0604020202020204"/>
                <a:cs typeface="Arial" panose="020B0604020202020204"/>
              </a:rPr>
              <a:t> </a:t>
            </a:r>
            <a:r>
              <a:rPr sz="1000" spc="5" dirty="0">
                <a:latin typeface="楷体" panose="02010609060101010101" charset="-122"/>
                <a:cs typeface="楷体" panose="02010609060101010101" charset="-122"/>
              </a:rPr>
              <a:t>至</a:t>
            </a:r>
            <a:r>
              <a:rPr sz="1000" spc="-140" dirty="0">
                <a:latin typeface="楷体" panose="02010609060101010101" charset="-122"/>
                <a:cs typeface="楷体" panose="02010609060101010101" charset="-122"/>
              </a:rPr>
              <a:t> </a:t>
            </a:r>
            <a:r>
              <a:rPr sz="1000" spc="-10" dirty="0">
                <a:latin typeface="Arial" panose="020B0604020202020204"/>
                <a:cs typeface="Arial" panose="020B0604020202020204"/>
              </a:rPr>
              <a:t>60</a:t>
            </a:r>
            <a:r>
              <a:rPr sz="1000" spc="5" dirty="0">
                <a:latin typeface="Arial" panose="020B0604020202020204"/>
                <a:cs typeface="Arial" panose="020B0604020202020204"/>
              </a:rPr>
              <a:t>.</a:t>
            </a:r>
            <a:r>
              <a:rPr sz="1000" spc="-5" dirty="0">
                <a:latin typeface="Arial" panose="020B0604020202020204"/>
                <a:cs typeface="Arial" panose="020B0604020202020204"/>
              </a:rPr>
              <a:t>7%</a:t>
            </a:r>
            <a:r>
              <a:rPr sz="1000" spc="5" dirty="0">
                <a:latin typeface="Arial" panose="020B0604020202020204"/>
                <a:cs typeface="Arial" panose="020B0604020202020204"/>
              </a:rPr>
              <a:t>/</a:t>
            </a:r>
            <a:r>
              <a:rPr sz="1000" spc="-10" dirty="0">
                <a:latin typeface="Arial" panose="020B0604020202020204"/>
                <a:cs typeface="Arial" panose="020B0604020202020204"/>
              </a:rPr>
              <a:t>55</a:t>
            </a:r>
            <a:r>
              <a:rPr sz="1000" spc="5" dirty="0">
                <a:latin typeface="Arial" panose="020B0604020202020204"/>
                <a:cs typeface="Arial" panose="020B0604020202020204"/>
              </a:rPr>
              <a:t>.</a:t>
            </a:r>
            <a:r>
              <a:rPr sz="1000" spc="-5" dirty="0">
                <a:latin typeface="Arial" panose="020B0604020202020204"/>
                <a:cs typeface="Arial" panose="020B0604020202020204"/>
              </a:rPr>
              <a:t>1%</a:t>
            </a:r>
            <a:r>
              <a:rPr sz="1000" spc="-20" dirty="0">
                <a:latin typeface="楷体" panose="02010609060101010101" charset="-122"/>
                <a:cs typeface="楷体" panose="02010609060101010101" charset="-122"/>
              </a:rPr>
              <a:t>，其他厂商亦在持续推进关厂减员。从实施力</a:t>
            </a:r>
            <a:r>
              <a:rPr sz="1000" spc="-50" dirty="0">
                <a:latin typeface="楷体" panose="02010609060101010101" charset="-122"/>
                <a:cs typeface="楷体" panose="02010609060101010101" charset="-122"/>
              </a:rPr>
              <a:t>度与节约空间看，外资控股的重庆啤酒于</a:t>
            </a:r>
            <a:r>
              <a:rPr sz="1000" spc="-10" dirty="0">
                <a:latin typeface="Arial" panose="020B0604020202020204"/>
                <a:cs typeface="Arial" panose="020B0604020202020204"/>
              </a:rPr>
              <a:t>201</a:t>
            </a:r>
            <a:r>
              <a:rPr sz="1000" dirty="0">
                <a:latin typeface="Arial" panose="020B0604020202020204"/>
                <a:cs typeface="Arial" panose="020B0604020202020204"/>
              </a:rPr>
              <a:t>5</a:t>
            </a:r>
            <a:r>
              <a:rPr sz="1000" spc="-120" dirty="0">
                <a:latin typeface="Arial" panose="020B0604020202020204"/>
                <a:cs typeface="Arial" panose="020B0604020202020204"/>
              </a:rPr>
              <a:t> </a:t>
            </a:r>
            <a:r>
              <a:rPr sz="1000" spc="25" dirty="0">
                <a:latin typeface="楷体" panose="02010609060101010101" charset="-122"/>
                <a:cs typeface="楷体" panose="02010609060101010101" charset="-122"/>
              </a:rPr>
              <a:t>年率先关闭</a:t>
            </a:r>
            <a:r>
              <a:rPr sz="1000" dirty="0">
                <a:latin typeface="Arial" panose="020B0604020202020204"/>
                <a:cs typeface="Arial" panose="020B0604020202020204"/>
              </a:rPr>
              <a:t>4</a:t>
            </a:r>
            <a:r>
              <a:rPr sz="1000" spc="-120" dirty="0">
                <a:latin typeface="Arial" panose="020B0604020202020204"/>
                <a:cs typeface="Arial" panose="020B0604020202020204"/>
              </a:rPr>
              <a:t> </a:t>
            </a:r>
            <a:r>
              <a:rPr sz="1000" spc="-20" dirty="0">
                <a:latin typeface="楷体" panose="02010609060101010101" charset="-122"/>
                <a:cs typeface="楷体" panose="02010609060101010101" charset="-122"/>
              </a:rPr>
              <a:t>家分子公司开启产能优化进程，产能利用率与人均创收均处行业前列，对标重庆啤酒，若通过关厂减员，龙头产能利用率达</a:t>
            </a:r>
            <a:r>
              <a:rPr sz="1000" spc="-260" dirty="0">
                <a:latin typeface="楷体" panose="02010609060101010101" charset="-122"/>
                <a:cs typeface="楷体" panose="02010609060101010101" charset="-122"/>
              </a:rPr>
              <a:t> </a:t>
            </a:r>
            <a:r>
              <a:rPr sz="1000" spc="-5" dirty="0">
                <a:latin typeface="Arial" panose="020B0604020202020204"/>
                <a:cs typeface="Arial" panose="020B0604020202020204"/>
              </a:rPr>
              <a:t>75%</a:t>
            </a:r>
            <a:r>
              <a:rPr sz="1000" spc="-30" dirty="0">
                <a:latin typeface="楷体" panose="02010609060101010101" charset="-122"/>
                <a:cs typeface="楷体" panose="02010609060101010101" charset="-122"/>
              </a:rPr>
              <a:t>、生产端人均创收达重庆啤酒的</a:t>
            </a:r>
            <a:r>
              <a:rPr sz="1000" spc="-260" dirty="0">
                <a:latin typeface="楷体" panose="02010609060101010101" charset="-122"/>
                <a:cs typeface="楷体" panose="02010609060101010101" charset="-122"/>
              </a:rPr>
              <a:t> </a:t>
            </a:r>
            <a:r>
              <a:rPr sz="1000" spc="-10" dirty="0">
                <a:latin typeface="Arial" panose="020B0604020202020204"/>
                <a:cs typeface="Arial" panose="020B0604020202020204"/>
              </a:rPr>
              <a:t>80</a:t>
            </a:r>
            <a:r>
              <a:rPr sz="1000" spc="-30" dirty="0">
                <a:latin typeface="Arial" panose="020B0604020202020204"/>
                <a:cs typeface="Arial" panose="020B0604020202020204"/>
              </a:rPr>
              <a:t>%</a:t>
            </a:r>
            <a:r>
              <a:rPr sz="1000" spc="-35" dirty="0">
                <a:latin typeface="楷体" panose="02010609060101010101" charset="-122"/>
                <a:cs typeface="楷体" panose="02010609060101010101" charset="-122"/>
              </a:rPr>
              <a:t>，则华润啤酒</a:t>
            </a:r>
            <a:r>
              <a:rPr sz="1000" spc="5" dirty="0">
                <a:latin typeface="Arial" panose="020B0604020202020204"/>
                <a:cs typeface="Arial" panose="020B0604020202020204"/>
              </a:rPr>
              <a:t>/</a:t>
            </a:r>
            <a:r>
              <a:rPr sz="1000" spc="-10" dirty="0">
                <a:latin typeface="楷体" panose="02010609060101010101" charset="-122"/>
                <a:cs typeface="楷体" panose="02010609060101010101" charset="-122"/>
              </a:rPr>
              <a:t>青岛啤酒</a:t>
            </a:r>
            <a:r>
              <a:rPr sz="1000" spc="5" dirty="0">
                <a:latin typeface="Arial" panose="020B0604020202020204"/>
                <a:cs typeface="Arial" panose="020B0604020202020204"/>
              </a:rPr>
              <a:t>/</a:t>
            </a:r>
            <a:r>
              <a:rPr sz="1000" spc="-5" dirty="0">
                <a:latin typeface="楷体" panose="02010609060101010101" charset="-122"/>
                <a:cs typeface="楷体" panose="02010609060101010101" charset="-122"/>
              </a:rPr>
              <a:t>燕京啤酒</a:t>
            </a:r>
            <a:r>
              <a:rPr sz="1000" spc="-260" dirty="0">
                <a:latin typeface="楷体" panose="02010609060101010101" charset="-122"/>
                <a:cs typeface="楷体" panose="02010609060101010101" charset="-122"/>
              </a:rPr>
              <a:t> </a:t>
            </a:r>
            <a:r>
              <a:rPr sz="1000" spc="-10" dirty="0">
                <a:latin typeface="Arial" panose="020B0604020202020204"/>
                <a:cs typeface="Arial" panose="020B0604020202020204"/>
              </a:rPr>
              <a:t>202</a:t>
            </a:r>
            <a:r>
              <a:rPr sz="1000" dirty="0">
                <a:latin typeface="Arial" panose="020B0604020202020204"/>
                <a:cs typeface="Arial" panose="020B0604020202020204"/>
              </a:rPr>
              <a:t>1</a:t>
            </a:r>
            <a:r>
              <a:rPr sz="1000" spc="-50" dirty="0">
                <a:latin typeface="Arial" panose="020B0604020202020204"/>
                <a:cs typeface="Arial" panose="020B0604020202020204"/>
              </a:rPr>
              <a:t> </a:t>
            </a:r>
            <a:r>
              <a:rPr sz="1000" spc="5" dirty="0">
                <a:latin typeface="楷体" panose="02010609060101010101" charset="-122"/>
                <a:cs typeface="楷体" panose="02010609060101010101" charset="-122"/>
              </a:rPr>
              <a:t>年成本</a:t>
            </a:r>
            <a:r>
              <a:rPr sz="1000" spc="-10" dirty="0">
                <a:latin typeface="楷体" panose="02010609060101010101" charset="-122"/>
                <a:cs typeface="楷体" panose="02010609060101010101" charset="-122"/>
              </a:rPr>
              <a:t>优化空间占收入的</a:t>
            </a:r>
            <a:r>
              <a:rPr sz="1000" spc="-20" dirty="0">
                <a:latin typeface="楷体" panose="02010609060101010101" charset="-122"/>
                <a:cs typeface="楷体" panose="02010609060101010101" charset="-122"/>
              </a:rPr>
              <a:t> </a:t>
            </a:r>
            <a:r>
              <a:rPr sz="1000" spc="-10" dirty="0">
                <a:latin typeface="Arial" panose="020B0604020202020204"/>
                <a:cs typeface="Arial" panose="020B0604020202020204"/>
              </a:rPr>
              <a:t>3</a:t>
            </a:r>
            <a:r>
              <a:rPr sz="1000" spc="5" dirty="0">
                <a:latin typeface="Arial" panose="020B0604020202020204"/>
                <a:cs typeface="Arial" panose="020B0604020202020204"/>
              </a:rPr>
              <a:t>.</a:t>
            </a:r>
            <a:r>
              <a:rPr sz="1000" spc="-5" dirty="0">
                <a:latin typeface="Arial" panose="020B0604020202020204"/>
                <a:cs typeface="Arial" panose="020B0604020202020204"/>
              </a:rPr>
              <a:t>0%</a:t>
            </a:r>
            <a:r>
              <a:rPr sz="1000" spc="5" dirty="0">
                <a:latin typeface="Arial" panose="020B0604020202020204"/>
                <a:cs typeface="Arial" panose="020B0604020202020204"/>
              </a:rPr>
              <a:t>/</a:t>
            </a:r>
            <a:r>
              <a:rPr sz="1000" spc="-35" dirty="0">
                <a:latin typeface="Arial" panose="020B0604020202020204"/>
                <a:cs typeface="Arial" panose="020B0604020202020204"/>
              </a:rPr>
              <a:t>2</a:t>
            </a:r>
            <a:r>
              <a:rPr sz="1000" spc="5" dirty="0">
                <a:latin typeface="Arial" panose="020B0604020202020204"/>
                <a:cs typeface="Arial" panose="020B0604020202020204"/>
              </a:rPr>
              <a:t>.</a:t>
            </a:r>
            <a:r>
              <a:rPr sz="1000" spc="-5" dirty="0">
                <a:latin typeface="Arial" panose="020B0604020202020204"/>
                <a:cs typeface="Arial" panose="020B0604020202020204"/>
              </a:rPr>
              <a:t>7%</a:t>
            </a:r>
            <a:r>
              <a:rPr sz="1000" spc="5" dirty="0">
                <a:latin typeface="Arial" panose="020B0604020202020204"/>
                <a:cs typeface="Arial" panose="020B0604020202020204"/>
              </a:rPr>
              <a:t>/</a:t>
            </a:r>
            <a:r>
              <a:rPr sz="1000" spc="-10" dirty="0">
                <a:latin typeface="Arial" panose="020B0604020202020204"/>
                <a:cs typeface="Arial" panose="020B0604020202020204"/>
              </a:rPr>
              <a:t>10</a:t>
            </a:r>
            <a:r>
              <a:rPr sz="1000" spc="5" dirty="0">
                <a:latin typeface="Arial" panose="020B0604020202020204"/>
                <a:cs typeface="Arial" panose="020B0604020202020204"/>
              </a:rPr>
              <a:t>.</a:t>
            </a:r>
            <a:r>
              <a:rPr sz="1000" spc="-5" dirty="0">
                <a:latin typeface="Arial" panose="020B0604020202020204"/>
                <a:cs typeface="Arial" panose="020B0604020202020204"/>
              </a:rPr>
              <a:t>2%</a:t>
            </a:r>
            <a:r>
              <a:rPr sz="1000" spc="-20" dirty="0">
                <a:latin typeface="楷体" panose="02010609060101010101" charset="-122"/>
                <a:cs typeface="楷体" panose="02010609060101010101" charset="-122"/>
              </a:rPr>
              <a:t>，燕京啤酒近年来通过产销分离（</a:t>
            </a:r>
            <a:r>
              <a:rPr sz="1000" spc="-10" dirty="0">
                <a:latin typeface="楷体" panose="02010609060101010101" charset="-122"/>
                <a:cs typeface="楷体" panose="02010609060101010101" charset="-122"/>
              </a:rPr>
              <a:t>老旧工厂关停生产</a:t>
            </a:r>
            <a:r>
              <a:rPr sz="1000" spc="-45" dirty="0">
                <a:latin typeface="楷体" panose="02010609060101010101" charset="-122"/>
                <a:cs typeface="楷体" panose="02010609060101010101" charset="-122"/>
              </a:rPr>
              <a:t>功能、仅保留销售业务</a:t>
            </a:r>
            <a:r>
              <a:rPr sz="1000" spc="-500" dirty="0">
                <a:latin typeface="楷体" panose="02010609060101010101" charset="-122"/>
                <a:cs typeface="楷体" panose="02010609060101010101" charset="-122"/>
              </a:rPr>
              <a:t>）</a:t>
            </a:r>
            <a:r>
              <a:rPr sz="1000" spc="-65" dirty="0">
                <a:latin typeface="楷体" panose="02010609060101010101" charset="-122"/>
                <a:cs typeface="楷体" panose="02010609060101010101" charset="-122"/>
              </a:rPr>
              <a:t>、员工协商安置等方式推进效率提升，成本优化空间大，未来可期。</a:t>
            </a:r>
            <a:endParaRPr sz="1000">
              <a:latin typeface="楷体" panose="02010609060101010101" charset="-122"/>
              <a:cs typeface="楷体" panose="02010609060101010101" charset="-122"/>
            </a:endParaRPr>
          </a:p>
          <a:p>
            <a:pPr>
              <a:lnSpc>
                <a:spcPct val="100000"/>
              </a:lnSpc>
              <a:spcBef>
                <a:spcPts val="60"/>
              </a:spcBef>
            </a:pPr>
            <a:endParaRPr sz="1050">
              <a:latin typeface="楷体" panose="02010609060101010101" charset="-122"/>
              <a:cs typeface="楷体" panose="02010609060101010101" charset="-122"/>
            </a:endParaRPr>
          </a:p>
          <a:p>
            <a:pPr marL="1470025" marR="71120" algn="just">
              <a:lnSpc>
                <a:spcPct val="117000"/>
              </a:lnSpc>
            </a:pPr>
            <a:r>
              <a:rPr sz="1000" b="1" dirty="0">
                <a:latin typeface="楷体" panose="02010609060101010101" charset="-122"/>
                <a:cs typeface="楷体" panose="02010609060101010101" charset="-122"/>
              </a:rPr>
              <a:t>整合更新：集约生产，效率进阶。</a:t>
            </a:r>
            <a:r>
              <a:rPr sz="1000" spc="5" dirty="0">
                <a:latin typeface="楷体" panose="02010609060101010101" charset="-122"/>
                <a:cs typeface="楷体" panose="02010609060101010101" charset="-122"/>
              </a:rPr>
              <a:t>低端竞争时代，占比较大的主流价位啤酒需当地回收啤</a:t>
            </a:r>
            <a:r>
              <a:rPr sz="1000" spc="-60" dirty="0">
                <a:latin typeface="楷体" panose="02010609060101010101" charset="-122"/>
                <a:cs typeface="楷体" panose="02010609060101010101" charset="-122"/>
              </a:rPr>
              <a:t>酒瓶以降低运输费用，销售半径较短，小厂的存在有其合理性。华润啤酒</a:t>
            </a:r>
            <a:r>
              <a:rPr sz="1000" spc="-250" dirty="0">
                <a:latin typeface="楷体" panose="02010609060101010101" charset="-122"/>
                <a:cs typeface="楷体" panose="02010609060101010101" charset="-122"/>
              </a:rPr>
              <a:t> </a:t>
            </a:r>
            <a:r>
              <a:rPr sz="1000" spc="-5" dirty="0">
                <a:latin typeface="Arial" panose="020B0604020202020204"/>
                <a:cs typeface="Arial" panose="020B0604020202020204"/>
              </a:rPr>
              <a:t>C</a:t>
            </a:r>
            <a:r>
              <a:rPr sz="1000" dirty="0">
                <a:latin typeface="Arial" panose="020B0604020202020204"/>
                <a:cs typeface="Arial" panose="020B0604020202020204"/>
              </a:rPr>
              <a:t>E</a:t>
            </a:r>
            <a:r>
              <a:rPr sz="1000" spc="5" dirty="0">
                <a:latin typeface="Arial" panose="020B0604020202020204"/>
                <a:cs typeface="Arial" panose="020B0604020202020204"/>
              </a:rPr>
              <a:t>O</a:t>
            </a:r>
            <a:r>
              <a:rPr sz="1000" spc="-55" dirty="0">
                <a:latin typeface="Arial" panose="020B0604020202020204"/>
                <a:cs typeface="Arial" panose="020B0604020202020204"/>
              </a:rPr>
              <a:t> </a:t>
            </a:r>
            <a:r>
              <a:rPr sz="1000" spc="5" dirty="0">
                <a:latin typeface="楷体" panose="02010609060101010101" charset="-122"/>
                <a:cs typeface="楷体" panose="02010609060101010101" charset="-122"/>
              </a:rPr>
              <a:t>侯孝海</a:t>
            </a:r>
            <a:r>
              <a:rPr sz="1000" spc="-260" dirty="0">
                <a:latin typeface="楷体" panose="02010609060101010101" charset="-122"/>
                <a:cs typeface="楷体" panose="02010609060101010101" charset="-122"/>
              </a:rPr>
              <a:t> </a:t>
            </a:r>
            <a:r>
              <a:rPr sz="1000" spc="-10" dirty="0">
                <a:latin typeface="Arial" panose="020B0604020202020204"/>
                <a:cs typeface="Arial" panose="020B0604020202020204"/>
              </a:rPr>
              <a:t>2020</a:t>
            </a:r>
            <a:r>
              <a:rPr sz="1000" spc="5" dirty="0">
                <a:latin typeface="楷体" panose="02010609060101010101" charset="-122"/>
                <a:cs typeface="楷体" panose="02010609060101010101" charset="-122"/>
              </a:rPr>
              <a:t>年</a:t>
            </a:r>
            <a:r>
              <a:rPr sz="1000" spc="-190" dirty="0">
                <a:latin typeface="楷体" panose="02010609060101010101" charset="-122"/>
                <a:cs typeface="楷体" panose="02010609060101010101" charset="-122"/>
              </a:rPr>
              <a:t> </a:t>
            </a:r>
            <a:r>
              <a:rPr sz="1000" spc="-85" dirty="0">
                <a:latin typeface="Arial" panose="020B0604020202020204"/>
                <a:cs typeface="Arial" panose="020B0604020202020204"/>
              </a:rPr>
              <a:t>1</a:t>
            </a:r>
            <a:r>
              <a:rPr sz="1000" dirty="0">
                <a:latin typeface="Arial" panose="020B0604020202020204"/>
                <a:cs typeface="Arial" panose="020B0604020202020204"/>
              </a:rPr>
              <a:t>1</a:t>
            </a:r>
            <a:r>
              <a:rPr sz="1000" spc="25" dirty="0">
                <a:latin typeface="Arial" panose="020B0604020202020204"/>
                <a:cs typeface="Arial" panose="020B0604020202020204"/>
              </a:rPr>
              <a:t> </a:t>
            </a:r>
            <a:r>
              <a:rPr sz="1000" spc="5" dirty="0">
                <a:latin typeface="楷体" panose="02010609060101010101" charset="-122"/>
                <a:cs typeface="楷体" panose="02010609060101010101" charset="-122"/>
              </a:rPr>
              <a:t>月</a:t>
            </a:r>
            <a:r>
              <a:rPr sz="1000" spc="-190" dirty="0">
                <a:latin typeface="楷体" panose="02010609060101010101" charset="-122"/>
                <a:cs typeface="楷体" panose="02010609060101010101" charset="-122"/>
              </a:rPr>
              <a:t> </a:t>
            </a:r>
            <a:r>
              <a:rPr sz="1000" spc="-10" dirty="0">
                <a:latin typeface="Arial" panose="020B0604020202020204"/>
                <a:cs typeface="Arial" panose="020B0604020202020204"/>
              </a:rPr>
              <a:t>2</a:t>
            </a:r>
            <a:r>
              <a:rPr sz="1000" dirty="0">
                <a:latin typeface="Arial" panose="020B0604020202020204"/>
                <a:cs typeface="Arial" panose="020B0604020202020204"/>
              </a:rPr>
              <a:t>6</a:t>
            </a:r>
            <a:r>
              <a:rPr sz="1000" spc="25" dirty="0">
                <a:latin typeface="Arial" panose="020B0604020202020204"/>
                <a:cs typeface="Arial" panose="020B0604020202020204"/>
              </a:rPr>
              <a:t> </a:t>
            </a:r>
            <a:r>
              <a:rPr sz="1000" spc="-20" dirty="0">
                <a:latin typeface="楷体" panose="02010609060101010101" charset="-122"/>
                <a:cs typeface="楷体" panose="02010609060101010101" charset="-122"/>
              </a:rPr>
              <a:t>日在《坚持去产能提质增效，推动高质量发展》中表示，随着消费升级带来啤</a:t>
            </a:r>
            <a:endParaRPr sz="1000">
              <a:latin typeface="楷体" panose="02010609060101010101" charset="-122"/>
              <a:cs typeface="楷体" panose="02010609060101010101" charset="-122"/>
            </a:endParaRPr>
          </a:p>
          <a:p>
            <a:pPr marL="1470025" algn="just">
              <a:lnSpc>
                <a:spcPct val="100000"/>
              </a:lnSpc>
              <a:spcBef>
                <a:spcPts val="190"/>
              </a:spcBef>
            </a:pPr>
            <a:r>
              <a:rPr sz="1000" spc="-30" dirty="0">
                <a:latin typeface="楷体" panose="02010609060101010101" charset="-122"/>
                <a:cs typeface="楷体" panose="02010609060101010101" charset="-122"/>
              </a:rPr>
              <a:t>酒吨价上升及物流持续发展，运输费用率将持续下降，啤酒瓶的运输半径由 </a:t>
            </a:r>
            <a:r>
              <a:rPr sz="1000" dirty="0">
                <a:latin typeface="Arial" panose="020B0604020202020204"/>
                <a:cs typeface="Arial" panose="020B0604020202020204"/>
              </a:rPr>
              <a:t>150</a:t>
            </a:r>
            <a:r>
              <a:rPr sz="1000" spc="90" dirty="0">
                <a:latin typeface="Arial" panose="020B0604020202020204"/>
                <a:cs typeface="Arial" panose="020B0604020202020204"/>
              </a:rPr>
              <a:t> </a:t>
            </a:r>
            <a:r>
              <a:rPr sz="1000" spc="-20" dirty="0">
                <a:latin typeface="楷体" panose="02010609060101010101" charset="-122"/>
                <a:cs typeface="楷体" panose="02010609060101010101" charset="-122"/>
              </a:rPr>
              <a:t>公里扩展</a:t>
            </a:r>
            <a:endParaRPr sz="1000">
              <a:latin typeface="楷体" panose="02010609060101010101" charset="-122"/>
              <a:cs typeface="楷体" panose="02010609060101010101" charset="-122"/>
            </a:endParaRPr>
          </a:p>
          <a:p>
            <a:pPr marL="1470025" algn="just">
              <a:lnSpc>
                <a:spcPct val="100000"/>
              </a:lnSpc>
              <a:spcBef>
                <a:spcPts val="195"/>
              </a:spcBef>
            </a:pPr>
            <a:r>
              <a:rPr sz="1000" spc="-125" dirty="0">
                <a:latin typeface="楷体" panose="02010609060101010101" charset="-122"/>
                <a:cs typeface="楷体" panose="02010609060101010101" charset="-122"/>
              </a:rPr>
              <a:t>至 </a:t>
            </a:r>
            <a:r>
              <a:rPr sz="1000" spc="-10" dirty="0">
                <a:latin typeface="Arial" panose="020B0604020202020204"/>
                <a:cs typeface="Arial" panose="020B0604020202020204"/>
              </a:rPr>
              <a:t>300-400</a:t>
            </a:r>
            <a:r>
              <a:rPr sz="1000" spc="-40" dirty="0">
                <a:latin typeface="Arial" panose="020B0604020202020204"/>
                <a:cs typeface="Arial" panose="020B0604020202020204"/>
              </a:rPr>
              <a:t> </a:t>
            </a:r>
            <a:r>
              <a:rPr sz="1000" spc="-65" dirty="0">
                <a:latin typeface="楷体" panose="02010609060101010101" charset="-122"/>
                <a:cs typeface="楷体" panose="02010609060101010101" charset="-122"/>
              </a:rPr>
              <a:t>公里，一个省的消费量只需要一个啤酒厂产能即可覆盖。</a:t>
            </a:r>
            <a:r>
              <a:rPr sz="1000" b="1" spc="-10" dirty="0">
                <a:latin typeface="楷体" panose="02010609060101010101" charset="-122"/>
                <a:cs typeface="楷体" panose="02010609060101010101" charset="-122"/>
              </a:rPr>
              <a:t>高端化扩大运输半径，</a:t>
            </a:r>
            <a:endParaRPr sz="1000">
              <a:latin typeface="楷体" panose="02010609060101010101" charset="-122"/>
              <a:cs typeface="楷体" panose="02010609060101010101" charset="-122"/>
            </a:endParaRPr>
          </a:p>
          <a:p>
            <a:pPr marL="1470025" marR="71755" algn="just">
              <a:lnSpc>
                <a:spcPct val="116000"/>
              </a:lnSpc>
              <a:spcBef>
                <a:spcPts val="25"/>
              </a:spcBef>
            </a:pPr>
            <a:r>
              <a:rPr sz="1000" b="1" spc="-25" dirty="0">
                <a:latin typeface="楷体" panose="02010609060101010101" charset="-122"/>
                <a:cs typeface="楷体" panose="02010609060101010101" charset="-122"/>
              </a:rPr>
              <a:t>继续推动生产集约化，近年来龙头推进数字化、智能化、大产能的工厂建设，</a:t>
            </a:r>
            <a:r>
              <a:rPr sz="1000" b="1" spc="-10" dirty="0">
                <a:latin typeface="Arial" panose="020B0604020202020204"/>
                <a:cs typeface="Arial" panose="020B0604020202020204"/>
              </a:rPr>
              <a:t>50</a:t>
            </a:r>
            <a:r>
              <a:rPr sz="1000" b="1" spc="-50" dirty="0">
                <a:latin typeface="Arial" panose="020B0604020202020204"/>
                <a:cs typeface="Arial" panose="020B0604020202020204"/>
              </a:rPr>
              <a:t> </a:t>
            </a:r>
            <a:r>
              <a:rPr sz="1000" b="1" spc="-15" dirty="0">
                <a:latin typeface="楷体" panose="02010609060101010101" charset="-122"/>
                <a:cs typeface="楷体" panose="02010609060101010101" charset="-122"/>
              </a:rPr>
              <a:t>万吨以上</a:t>
            </a:r>
            <a:r>
              <a:rPr sz="1000" b="1" spc="-5" dirty="0">
                <a:latin typeface="楷体" panose="02010609060101010101" charset="-122"/>
                <a:cs typeface="楷体" panose="02010609060101010101" charset="-122"/>
              </a:rPr>
              <a:t>乃至百万吨以上的工厂增加，在清理冗余产能与人员的基础上，集约化生产有望进一步提</a:t>
            </a:r>
            <a:r>
              <a:rPr sz="1000" b="1" spc="-15" dirty="0">
                <a:latin typeface="楷体" panose="02010609060101010101" charset="-122"/>
                <a:cs typeface="楷体" panose="02010609060101010101" charset="-122"/>
              </a:rPr>
              <a:t>升内部生产效率，产能优化进入新阶段。</a:t>
            </a:r>
            <a:endParaRPr sz="1000">
              <a:latin typeface="楷体" panose="02010609060101010101" charset="-122"/>
              <a:cs typeface="楷体" panose="02010609060101010101"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3676" y="496569"/>
            <a:ext cx="488950" cy="164465"/>
          </a:xfrm>
          <a:prstGeom prst="rect">
            <a:avLst/>
          </a:prstGeom>
        </p:spPr>
        <p:txBody>
          <a:bodyPr vert="horz" wrap="square" lIns="0" tIns="13970" rIns="0" bIns="0" rtlCol="0">
            <a:spAutoFit/>
          </a:bodyPr>
          <a:lstStyle/>
          <a:p>
            <a:pPr marL="12700">
              <a:lnSpc>
                <a:spcPct val="100000"/>
              </a:lnSpc>
              <a:spcBef>
                <a:spcPts val="110"/>
              </a:spcBef>
            </a:pPr>
            <a:r>
              <a:rPr sz="900" b="1" spc="-15" dirty="0">
                <a:solidFill>
                  <a:srgbClr val="FFFFFF"/>
                </a:solidFill>
                <a:latin typeface="楷体" panose="02010609060101010101" charset="-122"/>
                <a:cs typeface="楷体" panose="02010609060101010101" charset="-122"/>
              </a:rPr>
              <a:t>食品饮料</a:t>
            </a:r>
            <a:endParaRPr sz="900">
              <a:latin typeface="楷体" panose="02010609060101010101" charset="-122"/>
              <a:cs typeface="楷体" panose="02010609060101010101" charset="-122"/>
            </a:endParaRPr>
          </a:p>
        </p:txBody>
      </p:sp>
      <p:sp>
        <p:nvSpPr>
          <p:cNvPr id="3" name="object 3"/>
          <p:cNvSpPr txBox="1"/>
          <p:nvPr/>
        </p:nvSpPr>
        <p:spPr>
          <a:xfrm>
            <a:off x="542340" y="865377"/>
            <a:ext cx="3041650" cy="146685"/>
          </a:xfrm>
          <a:prstGeom prst="rect">
            <a:avLst/>
          </a:prstGeom>
        </p:spPr>
        <p:txBody>
          <a:bodyPr vert="horz" wrap="square" lIns="0" tIns="11430" rIns="0" bIns="0" rtlCol="0">
            <a:spAutoFit/>
          </a:bodyPr>
          <a:lstStyle/>
          <a:p>
            <a:pPr marL="12700">
              <a:lnSpc>
                <a:spcPct val="100000"/>
              </a:lnSpc>
              <a:spcBef>
                <a:spcPts val="90"/>
              </a:spcBef>
            </a:pPr>
            <a:r>
              <a:rPr sz="800" b="1" dirty="0">
                <a:latin typeface="楷体" panose="02010609060101010101" charset="-122"/>
                <a:cs typeface="楷体" panose="02010609060101010101" charset="-122"/>
              </a:rPr>
              <a:t>图</a:t>
            </a:r>
            <a:r>
              <a:rPr sz="800" b="1" dirty="0">
                <a:latin typeface="楷体" panose="02010609060101010101" charset="-122"/>
                <a:cs typeface="楷体" panose="02010609060101010101" charset="-122"/>
              </a:rPr>
              <a:t>表</a:t>
            </a:r>
            <a:r>
              <a:rPr sz="800" b="1" dirty="0">
                <a:latin typeface="Arial" panose="020B0604020202020204"/>
                <a:cs typeface="Arial" panose="020B0604020202020204"/>
              </a:rPr>
              <a:t>35</a:t>
            </a:r>
            <a:r>
              <a:rPr sz="800" b="1" spc="-10" dirty="0">
                <a:latin typeface="楷体" panose="02010609060101010101" charset="-122"/>
                <a:cs typeface="楷体" panose="02010609060101010101" charset="-122"/>
              </a:rPr>
              <a:t>： 对标重庆啤酒，龙头</a:t>
            </a:r>
            <a:r>
              <a:rPr sz="800" b="1" spc="-25" dirty="0">
                <a:latin typeface="楷体" panose="02010609060101010101" charset="-122"/>
                <a:cs typeface="楷体" panose="02010609060101010101" charset="-122"/>
              </a:rPr>
              <a:t>企</a:t>
            </a:r>
            <a:r>
              <a:rPr sz="800" b="1" spc="-25" dirty="0">
                <a:latin typeface="楷体" panose="02010609060101010101" charset="-122"/>
                <a:cs typeface="楷体" panose="02010609060101010101" charset="-122"/>
              </a:rPr>
              <a:t>业</a:t>
            </a:r>
            <a:r>
              <a:rPr sz="800" b="1" spc="-25" dirty="0">
                <a:latin typeface="楷体" panose="02010609060101010101" charset="-122"/>
                <a:cs typeface="楷体" panose="02010609060101010101" charset="-122"/>
              </a:rPr>
              <a:t>产能及人员优化空间（</a:t>
            </a:r>
            <a:r>
              <a:rPr sz="800" b="1" dirty="0">
                <a:latin typeface="楷体" panose="02010609060101010101" charset="-122"/>
                <a:cs typeface="楷体" panose="02010609060101010101" charset="-122"/>
              </a:rPr>
              <a:t>百</a:t>
            </a:r>
            <a:r>
              <a:rPr sz="800" b="1" spc="-25" dirty="0">
                <a:latin typeface="楷体" panose="02010609060101010101" charset="-122"/>
                <a:cs typeface="楷体" panose="02010609060101010101" charset="-122"/>
              </a:rPr>
              <a:t>万</a:t>
            </a:r>
            <a:r>
              <a:rPr sz="800" b="1" spc="-25" dirty="0">
                <a:latin typeface="楷体" panose="02010609060101010101" charset="-122"/>
                <a:cs typeface="楷体" panose="02010609060101010101" charset="-122"/>
              </a:rPr>
              <a:t>元</a:t>
            </a:r>
            <a:r>
              <a:rPr sz="800" b="1" spc="-50" dirty="0">
                <a:latin typeface="楷体" panose="02010609060101010101" charset="-122"/>
                <a:cs typeface="楷体" panose="02010609060101010101" charset="-122"/>
              </a:rPr>
              <a:t>）</a:t>
            </a:r>
            <a:endParaRPr sz="800">
              <a:latin typeface="楷体" panose="02010609060101010101" charset="-122"/>
              <a:cs typeface="楷体" panose="02010609060101010101" charset="-122"/>
            </a:endParaRPr>
          </a:p>
        </p:txBody>
      </p:sp>
      <p:sp>
        <p:nvSpPr>
          <p:cNvPr id="4" name="object 4"/>
          <p:cNvSpPr txBox="1"/>
          <p:nvPr/>
        </p:nvSpPr>
        <p:spPr>
          <a:xfrm>
            <a:off x="2454020" y="1036065"/>
            <a:ext cx="382270" cy="132080"/>
          </a:xfrm>
          <a:prstGeom prst="rect">
            <a:avLst/>
          </a:prstGeom>
        </p:spPr>
        <p:txBody>
          <a:bodyPr vert="horz" wrap="square" lIns="0" tIns="12065" rIns="0" bIns="0" rtlCol="0">
            <a:spAutoFit/>
          </a:bodyPr>
          <a:lstStyle/>
          <a:p>
            <a:pPr marL="12700">
              <a:lnSpc>
                <a:spcPct val="100000"/>
              </a:lnSpc>
              <a:spcBef>
                <a:spcPts val="95"/>
              </a:spcBef>
            </a:pPr>
            <a:r>
              <a:rPr sz="700" b="1" dirty="0">
                <a:latin typeface="楷体" panose="02010609060101010101" charset="-122"/>
                <a:cs typeface="楷体" panose="02010609060101010101" charset="-122"/>
              </a:rPr>
              <a:t>产</a:t>
            </a:r>
            <a:r>
              <a:rPr sz="700" b="1" spc="-10" dirty="0">
                <a:latin typeface="楷体" panose="02010609060101010101" charset="-122"/>
                <a:cs typeface="楷体" panose="02010609060101010101" charset="-122"/>
              </a:rPr>
              <a:t>能</a:t>
            </a:r>
            <a:r>
              <a:rPr sz="700" b="1" spc="-10" dirty="0">
                <a:latin typeface="楷体" panose="02010609060101010101" charset="-122"/>
                <a:cs typeface="楷体" panose="02010609060101010101" charset="-122"/>
              </a:rPr>
              <a:t>优</a:t>
            </a:r>
            <a:r>
              <a:rPr sz="700" b="1" spc="-50" dirty="0">
                <a:latin typeface="楷体" panose="02010609060101010101" charset="-122"/>
                <a:cs typeface="楷体" panose="02010609060101010101" charset="-122"/>
              </a:rPr>
              <a:t>化</a:t>
            </a:r>
            <a:endParaRPr sz="700">
              <a:latin typeface="楷体" panose="02010609060101010101" charset="-122"/>
              <a:cs typeface="楷体" panose="02010609060101010101" charset="-122"/>
            </a:endParaRPr>
          </a:p>
        </p:txBody>
      </p:sp>
      <p:sp>
        <p:nvSpPr>
          <p:cNvPr id="5" name="object 5"/>
          <p:cNvSpPr txBox="1"/>
          <p:nvPr/>
        </p:nvSpPr>
        <p:spPr>
          <a:xfrm>
            <a:off x="5390515" y="1036065"/>
            <a:ext cx="382270" cy="132080"/>
          </a:xfrm>
          <a:prstGeom prst="rect">
            <a:avLst/>
          </a:prstGeom>
        </p:spPr>
        <p:txBody>
          <a:bodyPr vert="horz" wrap="square" lIns="0" tIns="12065" rIns="0" bIns="0" rtlCol="0">
            <a:spAutoFit/>
          </a:bodyPr>
          <a:lstStyle/>
          <a:p>
            <a:pPr marL="12700">
              <a:lnSpc>
                <a:spcPct val="100000"/>
              </a:lnSpc>
              <a:spcBef>
                <a:spcPts val="95"/>
              </a:spcBef>
            </a:pPr>
            <a:r>
              <a:rPr sz="700" b="1" dirty="0">
                <a:latin typeface="楷体" panose="02010609060101010101" charset="-122"/>
                <a:cs typeface="楷体" panose="02010609060101010101" charset="-122"/>
              </a:rPr>
              <a:t>人</a:t>
            </a:r>
            <a:r>
              <a:rPr sz="700" b="1" spc="-10" dirty="0">
                <a:latin typeface="楷体" panose="02010609060101010101" charset="-122"/>
                <a:cs typeface="楷体" panose="02010609060101010101" charset="-122"/>
              </a:rPr>
              <a:t>员</a:t>
            </a:r>
            <a:r>
              <a:rPr sz="700" b="1" spc="-10" dirty="0">
                <a:latin typeface="楷体" panose="02010609060101010101" charset="-122"/>
                <a:cs typeface="楷体" panose="02010609060101010101" charset="-122"/>
              </a:rPr>
              <a:t>优</a:t>
            </a:r>
            <a:r>
              <a:rPr sz="700" b="1" spc="-50" dirty="0">
                <a:latin typeface="楷体" panose="02010609060101010101" charset="-122"/>
                <a:cs typeface="楷体" panose="02010609060101010101" charset="-122"/>
              </a:rPr>
              <a:t>化</a:t>
            </a:r>
            <a:endParaRPr sz="700">
              <a:latin typeface="楷体" panose="02010609060101010101" charset="-122"/>
              <a:cs typeface="楷体" panose="02010609060101010101" charset="-122"/>
            </a:endParaRPr>
          </a:p>
        </p:txBody>
      </p:sp>
      <p:pic>
        <p:nvPicPr>
          <p:cNvPr id="6" name="object 6"/>
          <p:cNvPicPr/>
          <p:nvPr/>
        </p:nvPicPr>
        <p:blipFill>
          <a:blip r:embed="rId1" cstate="print"/>
          <a:stretch>
            <a:fillRect/>
          </a:stretch>
        </p:blipFill>
        <p:spPr>
          <a:xfrm>
            <a:off x="555040" y="1009141"/>
            <a:ext cx="6473393" cy="6096"/>
          </a:xfrm>
          <a:prstGeom prst="rect">
            <a:avLst/>
          </a:prstGeom>
        </p:spPr>
      </p:pic>
      <p:pic>
        <p:nvPicPr>
          <p:cNvPr id="7" name="object 7"/>
          <p:cNvPicPr/>
          <p:nvPr/>
        </p:nvPicPr>
        <p:blipFill>
          <a:blip r:embed="rId2" cstate="print"/>
          <a:stretch>
            <a:fillRect/>
          </a:stretch>
        </p:blipFill>
        <p:spPr>
          <a:xfrm>
            <a:off x="1143304" y="1185925"/>
            <a:ext cx="2951734" cy="762380"/>
          </a:xfrm>
          <a:prstGeom prst="rect">
            <a:avLst/>
          </a:prstGeom>
        </p:spPr>
      </p:pic>
      <p:sp>
        <p:nvSpPr>
          <p:cNvPr id="8" name="object 8"/>
          <p:cNvSpPr txBox="1"/>
          <p:nvPr/>
        </p:nvSpPr>
        <p:spPr>
          <a:xfrm>
            <a:off x="1679490" y="1231883"/>
            <a:ext cx="88900" cy="88900"/>
          </a:xfrm>
          <a:prstGeom prst="rect">
            <a:avLst/>
          </a:prstGeom>
        </p:spPr>
        <p:txBody>
          <a:bodyPr vert="horz" wrap="square" lIns="0" tIns="0" rIns="0" bIns="0" rtlCol="0">
            <a:spAutoFit/>
          </a:bodyPr>
          <a:lstStyle/>
          <a:p>
            <a:pPr>
              <a:lnSpc>
                <a:spcPts val="695"/>
              </a:lnSpc>
            </a:pPr>
            <a:r>
              <a:rPr sz="700" b="1" spc="-10" dirty="0">
                <a:latin typeface="楷体" panose="02010609060101010101" charset="-122"/>
                <a:cs typeface="楷体" panose="02010609060101010101" charset="-122"/>
              </a:rPr>
              <a:t>）</a:t>
            </a:r>
            <a:endParaRPr sz="700">
              <a:latin typeface="楷体" panose="02010609060101010101" charset="-122"/>
              <a:cs typeface="楷体" panose="02010609060101010101" charset="-122"/>
            </a:endParaRPr>
          </a:p>
        </p:txBody>
      </p:sp>
      <p:graphicFrame>
        <p:nvGraphicFramePr>
          <p:cNvPr id="9" name="object 9"/>
          <p:cNvGraphicFramePr>
            <a:graphicFrameLocks noGrp="1"/>
          </p:cNvGraphicFramePr>
          <p:nvPr/>
        </p:nvGraphicFramePr>
        <p:xfrm>
          <a:off x="545896" y="1179829"/>
          <a:ext cx="6482715" cy="767080"/>
        </p:xfrm>
        <a:graphic>
          <a:graphicData uri="http://schemas.openxmlformats.org/drawingml/2006/table">
            <a:tbl>
              <a:tblPr firstRow="1" bandRow="1">
                <a:tableStyleId>{2D5ABB26-0587-4C30-8999-92F81FD0307C}</a:tableStyleId>
              </a:tblPr>
              <a:tblGrid>
                <a:gridCol w="481330"/>
                <a:gridCol w="771525"/>
                <a:gridCol w="635000"/>
                <a:gridCol w="589915"/>
                <a:gridCol w="545464"/>
                <a:gridCol w="523875"/>
                <a:gridCol w="697229"/>
                <a:gridCol w="499745"/>
                <a:gridCol w="680720"/>
                <a:gridCol w="537210"/>
                <a:gridCol w="514350"/>
              </a:tblGrid>
              <a:tr h="167005">
                <a:tc>
                  <a:txBody>
                    <a:bodyPr/>
                    <a:lstStyle/>
                    <a:p>
                      <a:pPr>
                        <a:lnSpc>
                          <a:spcPct val="100000"/>
                        </a:lnSpc>
                      </a:pPr>
                      <a:endParaRPr sz="800">
                        <a:latin typeface="Times New Roman" panose="02020603050405020304"/>
                        <a:cs typeface="Times New Roman" panose="02020603050405020304"/>
                      </a:endParaRPr>
                    </a:p>
                  </a:txBody>
                  <a:tcPr marL="0" marR="0" marT="0" marB="0">
                    <a:solidFill>
                      <a:srgbClr val="BEEBFA"/>
                    </a:solidFill>
                  </a:tcPr>
                </a:tc>
                <a:tc>
                  <a:txBody>
                    <a:bodyPr/>
                    <a:lstStyle/>
                    <a:p>
                      <a:pPr marR="111760" algn="r">
                        <a:lnSpc>
                          <a:spcPct val="100000"/>
                        </a:lnSpc>
                        <a:spcBef>
                          <a:spcPts val="280"/>
                        </a:spcBef>
                      </a:pPr>
                      <a:r>
                        <a:rPr sz="700" b="1" dirty="0">
                          <a:latin typeface="楷体" panose="02010609060101010101" charset="-122"/>
                          <a:cs typeface="楷体" panose="02010609060101010101" charset="-122"/>
                        </a:rPr>
                        <a:t>产</a:t>
                      </a:r>
                      <a:r>
                        <a:rPr sz="700" b="1" spc="-10" dirty="0">
                          <a:latin typeface="楷体" panose="02010609060101010101" charset="-122"/>
                          <a:cs typeface="楷体" panose="02010609060101010101" charset="-122"/>
                        </a:rPr>
                        <a:t>能</a:t>
                      </a:r>
                      <a:r>
                        <a:rPr sz="700" b="1" spc="-10" dirty="0">
                          <a:latin typeface="楷体" panose="02010609060101010101" charset="-122"/>
                          <a:cs typeface="楷体" panose="02010609060101010101" charset="-122"/>
                        </a:rPr>
                        <a:t>（</a:t>
                      </a:r>
                      <a:r>
                        <a:rPr sz="700" b="1" spc="-10" dirty="0">
                          <a:latin typeface="楷体" panose="02010609060101010101" charset="-122"/>
                          <a:cs typeface="楷体" panose="02010609060101010101" charset="-122"/>
                        </a:rPr>
                        <a:t>万</a:t>
                      </a:r>
                      <a:r>
                        <a:rPr sz="700" b="1" spc="-25" dirty="0">
                          <a:latin typeface="楷体" panose="02010609060101010101" charset="-122"/>
                          <a:cs typeface="楷体" panose="02010609060101010101" charset="-122"/>
                        </a:rPr>
                        <a:t>千升</a:t>
                      </a:r>
                      <a:endParaRPr sz="700">
                        <a:latin typeface="楷体" panose="02010609060101010101" charset="-122"/>
                        <a:cs typeface="楷体" panose="02010609060101010101" charset="-122"/>
                      </a:endParaRPr>
                    </a:p>
                  </a:txBody>
                  <a:tcPr marL="0" marR="0" marT="35560" marB="0">
                    <a:lnT w="6350">
                      <a:solidFill>
                        <a:srgbClr val="5F82AA"/>
                      </a:solidFill>
                      <a:prstDash val="solid"/>
                    </a:lnT>
                    <a:solidFill>
                      <a:srgbClr val="BEEBFA"/>
                    </a:solidFill>
                  </a:tcPr>
                </a:tc>
                <a:tc>
                  <a:txBody>
                    <a:bodyPr/>
                    <a:lstStyle/>
                    <a:p>
                      <a:pPr marR="109855" algn="r">
                        <a:lnSpc>
                          <a:spcPct val="100000"/>
                        </a:lnSpc>
                        <a:spcBef>
                          <a:spcPts val="280"/>
                        </a:spcBef>
                      </a:pPr>
                      <a:r>
                        <a:rPr sz="700" b="1" dirty="0">
                          <a:latin typeface="楷体" panose="02010609060101010101" charset="-122"/>
                          <a:cs typeface="楷体" panose="02010609060101010101" charset="-122"/>
                        </a:rPr>
                        <a:t>产</a:t>
                      </a:r>
                      <a:r>
                        <a:rPr sz="700" b="1" spc="-10" dirty="0">
                          <a:latin typeface="楷体" panose="02010609060101010101" charset="-122"/>
                          <a:cs typeface="楷体" panose="02010609060101010101" charset="-122"/>
                        </a:rPr>
                        <a:t>能</a:t>
                      </a:r>
                      <a:r>
                        <a:rPr sz="700" b="1" spc="-10" dirty="0">
                          <a:latin typeface="楷体" panose="02010609060101010101" charset="-122"/>
                          <a:cs typeface="楷体" panose="02010609060101010101" charset="-122"/>
                        </a:rPr>
                        <a:t>利</a:t>
                      </a:r>
                      <a:r>
                        <a:rPr sz="700" b="1" spc="-10" dirty="0">
                          <a:latin typeface="楷体" panose="02010609060101010101" charset="-122"/>
                          <a:cs typeface="楷体" panose="02010609060101010101" charset="-122"/>
                        </a:rPr>
                        <a:t>用</a:t>
                      </a:r>
                      <a:r>
                        <a:rPr sz="700" b="1" spc="-60" dirty="0">
                          <a:latin typeface="楷体" panose="02010609060101010101" charset="-122"/>
                          <a:cs typeface="楷体" panose="02010609060101010101" charset="-122"/>
                        </a:rPr>
                        <a:t>率</a:t>
                      </a:r>
                      <a:endParaRPr sz="700">
                        <a:latin typeface="楷体" panose="02010609060101010101" charset="-122"/>
                        <a:cs typeface="楷体" panose="02010609060101010101" charset="-122"/>
                      </a:endParaRPr>
                    </a:p>
                  </a:txBody>
                  <a:tcPr marL="0" marR="0" marT="35560" marB="0">
                    <a:lnT w="6350">
                      <a:solidFill>
                        <a:srgbClr val="5F82AA"/>
                      </a:solidFill>
                      <a:prstDash val="solid"/>
                    </a:lnT>
                    <a:solidFill>
                      <a:srgbClr val="BEEBFA"/>
                    </a:solidFill>
                  </a:tcPr>
                </a:tc>
                <a:tc>
                  <a:txBody>
                    <a:bodyPr/>
                    <a:lstStyle/>
                    <a:p>
                      <a:pPr marR="107950" algn="r">
                        <a:lnSpc>
                          <a:spcPct val="100000"/>
                        </a:lnSpc>
                        <a:spcBef>
                          <a:spcPts val="280"/>
                        </a:spcBef>
                      </a:pPr>
                      <a:r>
                        <a:rPr sz="700" b="1" dirty="0">
                          <a:latin typeface="楷体" panose="02010609060101010101" charset="-122"/>
                          <a:cs typeface="楷体" panose="02010609060101010101" charset="-122"/>
                        </a:rPr>
                        <a:t>折</a:t>
                      </a:r>
                      <a:r>
                        <a:rPr sz="700" b="1" spc="-10" dirty="0">
                          <a:latin typeface="楷体" panose="02010609060101010101" charset="-122"/>
                          <a:cs typeface="楷体" panose="02010609060101010101" charset="-122"/>
                        </a:rPr>
                        <a:t>旧</a:t>
                      </a:r>
                      <a:r>
                        <a:rPr sz="700" b="1" spc="-10" dirty="0">
                          <a:latin typeface="楷体" panose="02010609060101010101" charset="-122"/>
                          <a:cs typeface="楷体" panose="02010609060101010101" charset="-122"/>
                        </a:rPr>
                        <a:t>摊</a:t>
                      </a:r>
                      <a:r>
                        <a:rPr sz="700" b="1" spc="-50" dirty="0">
                          <a:latin typeface="楷体" panose="02010609060101010101" charset="-122"/>
                          <a:cs typeface="楷体" panose="02010609060101010101" charset="-122"/>
                        </a:rPr>
                        <a:t>销</a:t>
                      </a:r>
                      <a:endParaRPr sz="700">
                        <a:latin typeface="楷体" panose="02010609060101010101" charset="-122"/>
                        <a:cs typeface="楷体" panose="02010609060101010101" charset="-122"/>
                      </a:endParaRPr>
                    </a:p>
                  </a:txBody>
                  <a:tcPr marL="0" marR="0" marT="35560" marB="0">
                    <a:lnT w="6350">
                      <a:solidFill>
                        <a:srgbClr val="5F82AA"/>
                      </a:solidFill>
                      <a:prstDash val="solid"/>
                    </a:lnT>
                    <a:solidFill>
                      <a:srgbClr val="BEEBFA"/>
                    </a:solidFill>
                  </a:tcPr>
                </a:tc>
                <a:tc>
                  <a:txBody>
                    <a:bodyPr/>
                    <a:lstStyle/>
                    <a:p>
                      <a:pPr marR="65405" algn="r">
                        <a:lnSpc>
                          <a:spcPct val="100000"/>
                        </a:lnSpc>
                        <a:spcBef>
                          <a:spcPts val="280"/>
                        </a:spcBef>
                      </a:pPr>
                      <a:r>
                        <a:rPr sz="700" b="1" dirty="0">
                          <a:latin typeface="楷体" panose="02010609060101010101" charset="-122"/>
                          <a:cs typeface="楷体" panose="02010609060101010101" charset="-122"/>
                        </a:rPr>
                        <a:t>优</a:t>
                      </a:r>
                      <a:r>
                        <a:rPr sz="700" b="1" spc="-10" dirty="0">
                          <a:latin typeface="楷体" panose="02010609060101010101" charset="-122"/>
                          <a:cs typeface="楷体" panose="02010609060101010101" charset="-122"/>
                        </a:rPr>
                        <a:t>化</a:t>
                      </a:r>
                      <a:r>
                        <a:rPr sz="700" b="1" spc="-10" dirty="0">
                          <a:latin typeface="楷体" panose="02010609060101010101" charset="-122"/>
                          <a:cs typeface="楷体" panose="02010609060101010101" charset="-122"/>
                        </a:rPr>
                        <a:t>空</a:t>
                      </a:r>
                      <a:r>
                        <a:rPr sz="700" b="1" spc="-50" dirty="0">
                          <a:latin typeface="楷体" panose="02010609060101010101" charset="-122"/>
                          <a:cs typeface="楷体" panose="02010609060101010101" charset="-122"/>
                        </a:rPr>
                        <a:t>间</a:t>
                      </a:r>
                      <a:endParaRPr sz="700">
                        <a:latin typeface="楷体" panose="02010609060101010101" charset="-122"/>
                        <a:cs typeface="楷体" panose="02010609060101010101" charset="-122"/>
                      </a:endParaRPr>
                    </a:p>
                  </a:txBody>
                  <a:tcPr marL="0" marR="0" marT="35560" marB="0">
                    <a:lnT w="6350">
                      <a:solidFill>
                        <a:srgbClr val="5F82AA"/>
                      </a:solidFill>
                      <a:prstDash val="solid"/>
                    </a:lnT>
                    <a:solidFill>
                      <a:srgbClr val="BEEBFA"/>
                    </a:solidFill>
                  </a:tcPr>
                </a:tc>
                <a:tc>
                  <a:txBody>
                    <a:bodyPr/>
                    <a:lstStyle/>
                    <a:p>
                      <a:pPr algn="r">
                        <a:lnSpc>
                          <a:spcPct val="100000"/>
                        </a:lnSpc>
                        <a:spcBef>
                          <a:spcPts val="280"/>
                        </a:spcBef>
                      </a:pPr>
                      <a:r>
                        <a:rPr sz="700" b="1" dirty="0">
                          <a:latin typeface="楷体" panose="02010609060101010101" charset="-122"/>
                          <a:cs typeface="楷体" panose="02010609060101010101" charset="-122"/>
                        </a:rPr>
                        <a:t>占</a:t>
                      </a:r>
                      <a:r>
                        <a:rPr sz="700" b="1" spc="-10" dirty="0">
                          <a:latin typeface="楷体" panose="02010609060101010101" charset="-122"/>
                          <a:cs typeface="楷体" panose="02010609060101010101" charset="-122"/>
                        </a:rPr>
                        <a:t>收</a:t>
                      </a:r>
                      <a:r>
                        <a:rPr sz="700" b="1" spc="-10" dirty="0">
                          <a:latin typeface="楷体" panose="02010609060101010101" charset="-122"/>
                          <a:cs typeface="楷体" panose="02010609060101010101" charset="-122"/>
                        </a:rPr>
                        <a:t>入</a:t>
                      </a:r>
                      <a:r>
                        <a:rPr sz="700" b="1" spc="-10" dirty="0">
                          <a:latin typeface="楷体" panose="02010609060101010101" charset="-122"/>
                          <a:cs typeface="楷体" panose="02010609060101010101" charset="-122"/>
                        </a:rPr>
                        <a:t>比</a:t>
                      </a:r>
                      <a:r>
                        <a:rPr sz="700" b="1" spc="-60" dirty="0">
                          <a:latin typeface="楷体" panose="02010609060101010101" charset="-122"/>
                          <a:cs typeface="楷体" panose="02010609060101010101" charset="-122"/>
                        </a:rPr>
                        <a:t>重</a:t>
                      </a:r>
                      <a:endParaRPr sz="700">
                        <a:latin typeface="楷体" panose="02010609060101010101" charset="-122"/>
                        <a:cs typeface="楷体" panose="02010609060101010101" charset="-122"/>
                      </a:endParaRPr>
                    </a:p>
                  </a:txBody>
                  <a:tcPr marL="0" marR="0" marT="35560" marB="0">
                    <a:lnT w="6350">
                      <a:solidFill>
                        <a:srgbClr val="5F82AA"/>
                      </a:solidFill>
                      <a:prstDash val="solid"/>
                    </a:lnT>
                    <a:solidFill>
                      <a:srgbClr val="BEEBFA"/>
                    </a:solidFill>
                  </a:tcPr>
                </a:tc>
                <a:tc>
                  <a:txBody>
                    <a:bodyPr/>
                    <a:lstStyle/>
                    <a:p>
                      <a:pPr marR="107950" algn="r">
                        <a:lnSpc>
                          <a:spcPct val="100000"/>
                        </a:lnSpc>
                        <a:spcBef>
                          <a:spcPts val="280"/>
                        </a:spcBef>
                      </a:pPr>
                      <a:r>
                        <a:rPr sz="700" b="1" dirty="0">
                          <a:latin typeface="楷体" panose="02010609060101010101" charset="-122"/>
                          <a:cs typeface="楷体" panose="02010609060101010101" charset="-122"/>
                        </a:rPr>
                        <a:t>生</a:t>
                      </a:r>
                      <a:r>
                        <a:rPr sz="700" b="1" spc="-10" dirty="0">
                          <a:latin typeface="楷体" panose="02010609060101010101" charset="-122"/>
                          <a:cs typeface="楷体" panose="02010609060101010101" charset="-122"/>
                        </a:rPr>
                        <a:t>产</a:t>
                      </a:r>
                      <a:r>
                        <a:rPr sz="700" b="1" spc="-10" dirty="0">
                          <a:latin typeface="楷体" panose="02010609060101010101" charset="-122"/>
                          <a:cs typeface="楷体" panose="02010609060101010101" charset="-122"/>
                        </a:rPr>
                        <a:t>人</a:t>
                      </a:r>
                      <a:r>
                        <a:rPr sz="700" b="1" spc="-10" dirty="0">
                          <a:latin typeface="楷体" panose="02010609060101010101" charset="-122"/>
                          <a:cs typeface="楷体" panose="02010609060101010101" charset="-122"/>
                        </a:rPr>
                        <a:t>员</a:t>
                      </a:r>
                      <a:r>
                        <a:rPr sz="700" b="1" spc="-25" dirty="0">
                          <a:latin typeface="楷体" panose="02010609060101010101" charset="-122"/>
                          <a:cs typeface="楷体" panose="02010609060101010101" charset="-122"/>
                        </a:rPr>
                        <a:t>总数</a:t>
                      </a:r>
                      <a:endParaRPr sz="700">
                        <a:latin typeface="楷体" panose="02010609060101010101" charset="-122"/>
                        <a:cs typeface="楷体" panose="02010609060101010101" charset="-122"/>
                      </a:endParaRPr>
                    </a:p>
                  </a:txBody>
                  <a:tcPr marL="0" marR="0" marT="35560" marB="0">
                    <a:lnT w="6350">
                      <a:solidFill>
                        <a:srgbClr val="5F82AA"/>
                      </a:solidFill>
                      <a:prstDash val="solid"/>
                    </a:lnT>
                    <a:solidFill>
                      <a:srgbClr val="E7E6E6"/>
                    </a:solidFill>
                  </a:tcPr>
                </a:tc>
                <a:tc>
                  <a:txBody>
                    <a:bodyPr/>
                    <a:lstStyle/>
                    <a:p>
                      <a:pPr marR="19685" algn="r">
                        <a:lnSpc>
                          <a:spcPct val="100000"/>
                        </a:lnSpc>
                        <a:spcBef>
                          <a:spcPts val="280"/>
                        </a:spcBef>
                      </a:pPr>
                      <a:r>
                        <a:rPr sz="700" b="1" dirty="0">
                          <a:latin typeface="楷体" panose="02010609060101010101" charset="-122"/>
                          <a:cs typeface="楷体" panose="02010609060101010101" charset="-122"/>
                        </a:rPr>
                        <a:t>人</a:t>
                      </a:r>
                      <a:r>
                        <a:rPr sz="700" b="1" spc="-10" dirty="0">
                          <a:latin typeface="楷体" panose="02010609060101010101" charset="-122"/>
                          <a:cs typeface="楷体" panose="02010609060101010101" charset="-122"/>
                        </a:rPr>
                        <a:t>均</a:t>
                      </a:r>
                      <a:r>
                        <a:rPr sz="700" b="1" spc="-10" dirty="0">
                          <a:latin typeface="楷体" panose="02010609060101010101" charset="-122"/>
                          <a:cs typeface="楷体" panose="02010609060101010101" charset="-122"/>
                        </a:rPr>
                        <a:t>创</a:t>
                      </a:r>
                      <a:r>
                        <a:rPr sz="700" b="1" spc="-50" dirty="0">
                          <a:latin typeface="楷体" panose="02010609060101010101" charset="-122"/>
                          <a:cs typeface="楷体" panose="02010609060101010101" charset="-122"/>
                        </a:rPr>
                        <a:t>收</a:t>
                      </a:r>
                      <a:endParaRPr sz="700">
                        <a:latin typeface="楷体" panose="02010609060101010101" charset="-122"/>
                        <a:cs typeface="楷体" panose="02010609060101010101" charset="-122"/>
                      </a:endParaRPr>
                    </a:p>
                  </a:txBody>
                  <a:tcPr marL="0" marR="0" marT="35560" marB="0">
                    <a:lnT w="6350">
                      <a:solidFill>
                        <a:srgbClr val="5F82AA"/>
                      </a:solidFill>
                      <a:prstDash val="solid"/>
                    </a:lnT>
                    <a:solidFill>
                      <a:srgbClr val="E7E6E6"/>
                    </a:solidFill>
                  </a:tcPr>
                </a:tc>
                <a:tc>
                  <a:txBody>
                    <a:bodyPr/>
                    <a:lstStyle/>
                    <a:p>
                      <a:pPr marR="109855" algn="r">
                        <a:lnSpc>
                          <a:spcPct val="100000"/>
                        </a:lnSpc>
                        <a:spcBef>
                          <a:spcPts val="280"/>
                        </a:spcBef>
                      </a:pPr>
                      <a:r>
                        <a:rPr sz="700" b="1" dirty="0">
                          <a:latin typeface="楷体" panose="02010609060101010101" charset="-122"/>
                          <a:cs typeface="楷体" panose="02010609060101010101" charset="-122"/>
                        </a:rPr>
                        <a:t>生</a:t>
                      </a:r>
                      <a:r>
                        <a:rPr sz="700" b="1" spc="-10" dirty="0">
                          <a:latin typeface="楷体" panose="02010609060101010101" charset="-122"/>
                          <a:cs typeface="楷体" panose="02010609060101010101" charset="-122"/>
                        </a:rPr>
                        <a:t>产</a:t>
                      </a:r>
                      <a:r>
                        <a:rPr sz="700" b="1" spc="-10" dirty="0">
                          <a:latin typeface="楷体" panose="02010609060101010101" charset="-122"/>
                          <a:cs typeface="楷体" panose="02010609060101010101" charset="-122"/>
                        </a:rPr>
                        <a:t>员</a:t>
                      </a:r>
                      <a:r>
                        <a:rPr sz="700" b="1" spc="-10" dirty="0">
                          <a:latin typeface="楷体" panose="02010609060101010101" charset="-122"/>
                          <a:cs typeface="楷体" panose="02010609060101010101" charset="-122"/>
                        </a:rPr>
                        <a:t>工</a:t>
                      </a:r>
                      <a:r>
                        <a:rPr sz="700" b="1" spc="-25" dirty="0">
                          <a:latin typeface="楷体" panose="02010609060101010101" charset="-122"/>
                          <a:cs typeface="楷体" panose="02010609060101010101" charset="-122"/>
                        </a:rPr>
                        <a:t>薪酬</a:t>
                      </a:r>
                      <a:endParaRPr sz="700">
                        <a:latin typeface="楷体" panose="02010609060101010101" charset="-122"/>
                        <a:cs typeface="楷体" panose="02010609060101010101" charset="-122"/>
                      </a:endParaRPr>
                    </a:p>
                  </a:txBody>
                  <a:tcPr marL="0" marR="0" marT="35560" marB="0">
                    <a:lnT w="6350">
                      <a:solidFill>
                        <a:srgbClr val="5F82AA"/>
                      </a:solidFill>
                      <a:prstDash val="solid"/>
                    </a:lnT>
                    <a:solidFill>
                      <a:srgbClr val="E7E6E6"/>
                    </a:solidFill>
                  </a:tcPr>
                </a:tc>
                <a:tc>
                  <a:txBody>
                    <a:bodyPr/>
                    <a:lstStyle/>
                    <a:p>
                      <a:pPr marR="55880" algn="r">
                        <a:lnSpc>
                          <a:spcPct val="100000"/>
                        </a:lnSpc>
                        <a:spcBef>
                          <a:spcPts val="280"/>
                        </a:spcBef>
                      </a:pPr>
                      <a:r>
                        <a:rPr sz="700" b="1" dirty="0">
                          <a:latin typeface="楷体" panose="02010609060101010101" charset="-122"/>
                          <a:cs typeface="楷体" panose="02010609060101010101" charset="-122"/>
                        </a:rPr>
                        <a:t>优</a:t>
                      </a:r>
                      <a:r>
                        <a:rPr sz="700" b="1" spc="-10" dirty="0">
                          <a:latin typeface="楷体" panose="02010609060101010101" charset="-122"/>
                          <a:cs typeface="楷体" panose="02010609060101010101" charset="-122"/>
                        </a:rPr>
                        <a:t>化</a:t>
                      </a:r>
                      <a:r>
                        <a:rPr sz="700" b="1" spc="-10" dirty="0">
                          <a:latin typeface="楷体" panose="02010609060101010101" charset="-122"/>
                          <a:cs typeface="楷体" panose="02010609060101010101" charset="-122"/>
                        </a:rPr>
                        <a:t>空</a:t>
                      </a:r>
                      <a:r>
                        <a:rPr sz="700" b="1" spc="-50" dirty="0">
                          <a:latin typeface="楷体" panose="02010609060101010101" charset="-122"/>
                          <a:cs typeface="楷体" panose="02010609060101010101" charset="-122"/>
                        </a:rPr>
                        <a:t>间</a:t>
                      </a:r>
                      <a:endParaRPr sz="700">
                        <a:latin typeface="楷体" panose="02010609060101010101" charset="-122"/>
                        <a:cs typeface="楷体" panose="02010609060101010101" charset="-122"/>
                      </a:endParaRPr>
                    </a:p>
                  </a:txBody>
                  <a:tcPr marL="0" marR="0" marT="35560" marB="0">
                    <a:lnT w="6350">
                      <a:solidFill>
                        <a:srgbClr val="5F82AA"/>
                      </a:solidFill>
                      <a:prstDash val="solid"/>
                    </a:lnT>
                    <a:solidFill>
                      <a:srgbClr val="E7E6E6"/>
                    </a:solidFill>
                  </a:tcPr>
                </a:tc>
                <a:tc>
                  <a:txBody>
                    <a:bodyPr/>
                    <a:lstStyle/>
                    <a:p>
                      <a:pPr algn="r">
                        <a:lnSpc>
                          <a:spcPct val="100000"/>
                        </a:lnSpc>
                        <a:spcBef>
                          <a:spcPts val="280"/>
                        </a:spcBef>
                      </a:pPr>
                      <a:r>
                        <a:rPr sz="700" b="1" dirty="0">
                          <a:latin typeface="楷体" panose="02010609060101010101" charset="-122"/>
                          <a:cs typeface="楷体" panose="02010609060101010101" charset="-122"/>
                        </a:rPr>
                        <a:t>占</a:t>
                      </a:r>
                      <a:r>
                        <a:rPr sz="700" b="1" spc="-10" dirty="0">
                          <a:latin typeface="楷体" panose="02010609060101010101" charset="-122"/>
                          <a:cs typeface="楷体" panose="02010609060101010101" charset="-122"/>
                        </a:rPr>
                        <a:t>收</a:t>
                      </a:r>
                      <a:r>
                        <a:rPr sz="700" b="1" spc="-10" dirty="0">
                          <a:latin typeface="楷体" panose="02010609060101010101" charset="-122"/>
                          <a:cs typeface="楷体" panose="02010609060101010101" charset="-122"/>
                        </a:rPr>
                        <a:t>入</a:t>
                      </a:r>
                      <a:r>
                        <a:rPr sz="700" b="1" spc="-10" dirty="0">
                          <a:latin typeface="楷体" panose="02010609060101010101" charset="-122"/>
                          <a:cs typeface="楷体" panose="02010609060101010101" charset="-122"/>
                        </a:rPr>
                        <a:t>比</a:t>
                      </a:r>
                      <a:r>
                        <a:rPr sz="700" b="1" spc="-60" dirty="0">
                          <a:latin typeface="楷体" panose="02010609060101010101" charset="-122"/>
                          <a:cs typeface="楷体" panose="02010609060101010101" charset="-122"/>
                        </a:rPr>
                        <a:t>重</a:t>
                      </a:r>
                      <a:endParaRPr sz="700">
                        <a:latin typeface="楷体" panose="02010609060101010101" charset="-122"/>
                        <a:cs typeface="楷体" panose="02010609060101010101" charset="-122"/>
                      </a:endParaRPr>
                    </a:p>
                  </a:txBody>
                  <a:tcPr marL="0" marR="0" marT="35560" marB="0">
                    <a:lnT w="6350">
                      <a:solidFill>
                        <a:srgbClr val="5F82AA"/>
                      </a:solidFill>
                      <a:prstDash val="solid"/>
                    </a:lnT>
                    <a:solidFill>
                      <a:srgbClr val="E7E6E6"/>
                    </a:solidFill>
                  </a:tcPr>
                </a:tc>
              </a:tr>
              <a:tr h="154940">
                <a:tc>
                  <a:txBody>
                    <a:bodyPr/>
                    <a:lstStyle/>
                    <a:p>
                      <a:pPr marL="8890">
                        <a:lnSpc>
                          <a:spcPct val="100000"/>
                        </a:lnSpc>
                        <a:spcBef>
                          <a:spcPts val="165"/>
                        </a:spcBef>
                      </a:pPr>
                      <a:r>
                        <a:rPr sz="700" spc="-10" dirty="0">
                          <a:latin typeface="楷体" panose="02010609060101010101" charset="-122"/>
                          <a:cs typeface="楷体" panose="02010609060101010101" charset="-122"/>
                        </a:rPr>
                        <a:t>重</a:t>
                      </a:r>
                      <a:r>
                        <a:rPr sz="700" spc="-10" dirty="0">
                          <a:latin typeface="楷体" panose="02010609060101010101" charset="-122"/>
                          <a:cs typeface="楷体" panose="02010609060101010101" charset="-122"/>
                        </a:rPr>
                        <a:t>庆</a:t>
                      </a:r>
                      <a:r>
                        <a:rPr sz="700" spc="-25" dirty="0">
                          <a:latin typeface="楷体" panose="02010609060101010101" charset="-122"/>
                          <a:cs typeface="楷体" panose="02010609060101010101" charset="-122"/>
                        </a:rPr>
                        <a:t>啤酒</a:t>
                      </a:r>
                      <a:endParaRPr sz="700">
                        <a:latin typeface="楷体" panose="02010609060101010101" charset="-122"/>
                        <a:cs typeface="楷体" panose="02010609060101010101" charset="-122"/>
                      </a:endParaRPr>
                    </a:p>
                  </a:txBody>
                  <a:tcPr marL="0" marR="0" marT="20955" marB="0">
                    <a:solidFill>
                      <a:srgbClr val="BEEBFA"/>
                    </a:solidFill>
                  </a:tcPr>
                </a:tc>
                <a:tc>
                  <a:txBody>
                    <a:bodyPr/>
                    <a:lstStyle/>
                    <a:p>
                      <a:pPr marR="65405" algn="r">
                        <a:lnSpc>
                          <a:spcPct val="100000"/>
                        </a:lnSpc>
                        <a:spcBef>
                          <a:spcPts val="165"/>
                        </a:spcBef>
                      </a:pPr>
                      <a:r>
                        <a:rPr sz="700" spc="-90" dirty="0">
                          <a:latin typeface="楷体" panose="02010609060101010101" charset="-122"/>
                          <a:cs typeface="楷体" panose="02010609060101010101" charset="-122"/>
                        </a:rPr>
                        <a:t>约 </a:t>
                      </a:r>
                      <a:r>
                        <a:rPr sz="700" spc="-25" dirty="0">
                          <a:latin typeface="Arial" panose="020B0604020202020204"/>
                          <a:cs typeface="Arial" panose="020B0604020202020204"/>
                        </a:rPr>
                        <a:t>350</a:t>
                      </a:r>
                      <a:endParaRPr sz="700">
                        <a:latin typeface="Arial" panose="020B0604020202020204"/>
                        <a:cs typeface="Arial" panose="020B0604020202020204"/>
                      </a:endParaRPr>
                    </a:p>
                  </a:txBody>
                  <a:tcPr marL="0" marR="0" marT="20955" marB="0">
                    <a:solidFill>
                      <a:srgbClr val="BEEBFA"/>
                    </a:solidFill>
                  </a:tcPr>
                </a:tc>
                <a:tc>
                  <a:txBody>
                    <a:bodyPr/>
                    <a:lstStyle/>
                    <a:p>
                      <a:pPr marR="113030" algn="r">
                        <a:lnSpc>
                          <a:spcPct val="100000"/>
                        </a:lnSpc>
                        <a:spcBef>
                          <a:spcPts val="165"/>
                        </a:spcBef>
                      </a:pPr>
                      <a:r>
                        <a:rPr sz="700" spc="-10" dirty="0">
                          <a:latin typeface="Arial" panose="020B0604020202020204"/>
                          <a:cs typeface="Arial" panose="020B0604020202020204"/>
                        </a:rPr>
                        <a:t>79.7%</a:t>
                      </a:r>
                      <a:endParaRPr sz="700">
                        <a:latin typeface="Arial" panose="020B0604020202020204"/>
                        <a:cs typeface="Arial" panose="020B0604020202020204"/>
                      </a:endParaRPr>
                    </a:p>
                  </a:txBody>
                  <a:tcPr marL="0" marR="0" marT="20955" marB="0">
                    <a:solidFill>
                      <a:srgbClr val="BEEBFA"/>
                    </a:solidFill>
                  </a:tcPr>
                </a:tc>
                <a:tc>
                  <a:txBody>
                    <a:bodyPr/>
                    <a:lstStyle/>
                    <a:p>
                      <a:pPr marR="110490" algn="r">
                        <a:lnSpc>
                          <a:spcPct val="100000"/>
                        </a:lnSpc>
                        <a:spcBef>
                          <a:spcPts val="165"/>
                        </a:spcBef>
                      </a:pPr>
                      <a:r>
                        <a:rPr sz="700" spc="-10" dirty="0">
                          <a:latin typeface="Arial" panose="020B0604020202020204"/>
                          <a:cs typeface="Arial" panose="020B0604020202020204"/>
                        </a:rPr>
                        <a:t>383.4</a:t>
                      </a:r>
                      <a:endParaRPr sz="700">
                        <a:latin typeface="Arial" panose="020B0604020202020204"/>
                        <a:cs typeface="Arial" panose="020B0604020202020204"/>
                      </a:endParaRPr>
                    </a:p>
                  </a:txBody>
                  <a:tcPr marL="0" marR="0" marT="20955" marB="0">
                    <a:solidFill>
                      <a:srgbClr val="BEEBFA"/>
                    </a:solidFill>
                  </a:tcPr>
                </a:tc>
                <a:tc>
                  <a:txBody>
                    <a:bodyPr/>
                    <a:lstStyle/>
                    <a:p>
                      <a:pPr>
                        <a:lnSpc>
                          <a:spcPct val="100000"/>
                        </a:lnSpc>
                      </a:pPr>
                      <a:endParaRPr sz="800">
                        <a:latin typeface="Times New Roman" panose="02020603050405020304"/>
                        <a:cs typeface="Times New Roman" panose="02020603050405020304"/>
                      </a:endParaRPr>
                    </a:p>
                  </a:txBody>
                  <a:tcPr marL="0" marR="0" marT="0" marB="0">
                    <a:solidFill>
                      <a:srgbClr val="BEEBFA"/>
                    </a:solidFill>
                  </a:tcPr>
                </a:tc>
                <a:tc>
                  <a:txBody>
                    <a:bodyPr/>
                    <a:lstStyle/>
                    <a:p>
                      <a:pPr>
                        <a:lnSpc>
                          <a:spcPct val="100000"/>
                        </a:lnSpc>
                      </a:pPr>
                      <a:endParaRPr sz="800">
                        <a:latin typeface="Times New Roman" panose="02020603050405020304"/>
                        <a:cs typeface="Times New Roman" panose="02020603050405020304"/>
                      </a:endParaRPr>
                    </a:p>
                  </a:txBody>
                  <a:tcPr marL="0" marR="0" marT="0" marB="0">
                    <a:solidFill>
                      <a:srgbClr val="BEEBFA"/>
                    </a:solidFill>
                  </a:tcPr>
                </a:tc>
                <a:tc>
                  <a:txBody>
                    <a:bodyPr/>
                    <a:lstStyle/>
                    <a:p>
                      <a:pPr marR="110490" algn="r">
                        <a:lnSpc>
                          <a:spcPct val="100000"/>
                        </a:lnSpc>
                        <a:spcBef>
                          <a:spcPts val="165"/>
                        </a:spcBef>
                      </a:pPr>
                      <a:r>
                        <a:rPr sz="700" spc="-10" dirty="0">
                          <a:latin typeface="Arial" panose="020B0604020202020204"/>
                          <a:cs typeface="Arial" panose="020B0604020202020204"/>
                        </a:rPr>
                        <a:t>1,926</a:t>
                      </a:r>
                      <a:endParaRPr sz="700">
                        <a:latin typeface="Arial" panose="020B0604020202020204"/>
                        <a:cs typeface="Arial" panose="020B0604020202020204"/>
                      </a:endParaRPr>
                    </a:p>
                  </a:txBody>
                  <a:tcPr marL="0" marR="0" marT="20955" marB="0">
                    <a:solidFill>
                      <a:srgbClr val="E7E6E6"/>
                    </a:solidFill>
                  </a:tcPr>
                </a:tc>
                <a:tc>
                  <a:txBody>
                    <a:bodyPr/>
                    <a:lstStyle/>
                    <a:p>
                      <a:pPr marR="22225" algn="r">
                        <a:lnSpc>
                          <a:spcPct val="100000"/>
                        </a:lnSpc>
                        <a:spcBef>
                          <a:spcPts val="165"/>
                        </a:spcBef>
                      </a:pPr>
                      <a:r>
                        <a:rPr sz="700" spc="-25" dirty="0">
                          <a:latin typeface="Arial" panose="020B0604020202020204"/>
                          <a:cs typeface="Arial" panose="020B0604020202020204"/>
                        </a:rPr>
                        <a:t>6.8</a:t>
                      </a:r>
                      <a:endParaRPr sz="700">
                        <a:latin typeface="Arial" panose="020B0604020202020204"/>
                        <a:cs typeface="Arial" panose="020B0604020202020204"/>
                      </a:endParaRPr>
                    </a:p>
                  </a:txBody>
                  <a:tcPr marL="0" marR="0" marT="20955" marB="0">
                    <a:solidFill>
                      <a:srgbClr val="E7E6E6"/>
                    </a:solidFill>
                  </a:tcPr>
                </a:tc>
                <a:tc>
                  <a:txBody>
                    <a:bodyPr/>
                    <a:lstStyle/>
                    <a:p>
                      <a:pPr marR="111760" algn="r">
                        <a:lnSpc>
                          <a:spcPct val="100000"/>
                        </a:lnSpc>
                        <a:spcBef>
                          <a:spcPts val="165"/>
                        </a:spcBef>
                      </a:pPr>
                      <a:r>
                        <a:rPr sz="700" spc="-10" dirty="0">
                          <a:latin typeface="Arial" panose="020B0604020202020204"/>
                          <a:cs typeface="Arial" panose="020B0604020202020204"/>
                        </a:rPr>
                        <a:t>592.5</a:t>
                      </a:r>
                      <a:endParaRPr sz="700">
                        <a:latin typeface="Arial" panose="020B0604020202020204"/>
                        <a:cs typeface="Arial" panose="020B0604020202020204"/>
                      </a:endParaRPr>
                    </a:p>
                  </a:txBody>
                  <a:tcPr marL="0" marR="0" marT="20955" marB="0">
                    <a:solidFill>
                      <a:srgbClr val="E7E6E6"/>
                    </a:solidFill>
                  </a:tcPr>
                </a:tc>
                <a:tc>
                  <a:txBody>
                    <a:bodyPr/>
                    <a:lstStyle/>
                    <a:p>
                      <a:pPr>
                        <a:lnSpc>
                          <a:spcPct val="100000"/>
                        </a:lnSpc>
                      </a:pPr>
                      <a:endParaRPr sz="800">
                        <a:latin typeface="Times New Roman" panose="02020603050405020304"/>
                        <a:cs typeface="Times New Roman" panose="02020603050405020304"/>
                      </a:endParaRPr>
                    </a:p>
                  </a:txBody>
                  <a:tcPr marL="0" marR="0" marT="0" marB="0">
                    <a:solidFill>
                      <a:srgbClr val="E7E6E6"/>
                    </a:solidFill>
                  </a:tcPr>
                </a:tc>
                <a:tc>
                  <a:txBody>
                    <a:bodyPr/>
                    <a:lstStyle/>
                    <a:p>
                      <a:pPr>
                        <a:lnSpc>
                          <a:spcPct val="100000"/>
                        </a:lnSpc>
                      </a:pPr>
                      <a:endParaRPr sz="800">
                        <a:latin typeface="Times New Roman" panose="02020603050405020304"/>
                        <a:cs typeface="Times New Roman" panose="02020603050405020304"/>
                      </a:endParaRPr>
                    </a:p>
                  </a:txBody>
                  <a:tcPr marL="0" marR="0" marT="0" marB="0">
                    <a:solidFill>
                      <a:srgbClr val="E7E6E6"/>
                    </a:solidFill>
                  </a:tcPr>
                </a:tc>
              </a:tr>
              <a:tr h="152400">
                <a:tc>
                  <a:txBody>
                    <a:bodyPr/>
                    <a:lstStyle/>
                    <a:p>
                      <a:pPr marL="8890">
                        <a:lnSpc>
                          <a:spcPct val="100000"/>
                        </a:lnSpc>
                        <a:spcBef>
                          <a:spcPts val="140"/>
                        </a:spcBef>
                      </a:pPr>
                      <a:r>
                        <a:rPr sz="700" spc="-10" dirty="0">
                          <a:latin typeface="楷体" panose="02010609060101010101" charset="-122"/>
                          <a:cs typeface="楷体" panose="02010609060101010101" charset="-122"/>
                        </a:rPr>
                        <a:t>华</a:t>
                      </a:r>
                      <a:r>
                        <a:rPr sz="700" spc="-10" dirty="0">
                          <a:latin typeface="楷体" panose="02010609060101010101" charset="-122"/>
                          <a:cs typeface="楷体" panose="02010609060101010101" charset="-122"/>
                        </a:rPr>
                        <a:t>润</a:t>
                      </a:r>
                      <a:r>
                        <a:rPr sz="700" spc="-25" dirty="0">
                          <a:latin typeface="楷体" panose="02010609060101010101" charset="-122"/>
                          <a:cs typeface="楷体" panose="02010609060101010101" charset="-122"/>
                        </a:rPr>
                        <a:t>啤酒</a:t>
                      </a:r>
                      <a:endParaRPr sz="700">
                        <a:latin typeface="楷体" panose="02010609060101010101" charset="-122"/>
                        <a:cs typeface="楷体" panose="02010609060101010101" charset="-122"/>
                      </a:endParaRPr>
                    </a:p>
                  </a:txBody>
                  <a:tcPr marL="0" marR="0" marT="17780" marB="0">
                    <a:solidFill>
                      <a:srgbClr val="BEEBFA"/>
                    </a:solidFill>
                  </a:tcPr>
                </a:tc>
                <a:tc>
                  <a:txBody>
                    <a:bodyPr/>
                    <a:lstStyle/>
                    <a:p>
                      <a:pPr marR="68580" algn="r">
                        <a:lnSpc>
                          <a:spcPct val="100000"/>
                        </a:lnSpc>
                        <a:spcBef>
                          <a:spcPts val="140"/>
                        </a:spcBef>
                      </a:pPr>
                      <a:r>
                        <a:rPr sz="700" spc="-20" dirty="0">
                          <a:latin typeface="Arial" panose="020B0604020202020204"/>
                          <a:cs typeface="Arial" panose="020B0604020202020204"/>
                        </a:rPr>
                        <a:t>1820</a:t>
                      </a:r>
                      <a:endParaRPr sz="700">
                        <a:latin typeface="Arial" panose="020B0604020202020204"/>
                        <a:cs typeface="Arial" panose="020B0604020202020204"/>
                      </a:endParaRPr>
                    </a:p>
                  </a:txBody>
                  <a:tcPr marL="0" marR="0" marT="17780" marB="0">
                    <a:solidFill>
                      <a:srgbClr val="BEEBFA"/>
                    </a:solidFill>
                  </a:tcPr>
                </a:tc>
                <a:tc>
                  <a:txBody>
                    <a:bodyPr/>
                    <a:lstStyle/>
                    <a:p>
                      <a:pPr marR="113030" algn="r">
                        <a:lnSpc>
                          <a:spcPct val="100000"/>
                        </a:lnSpc>
                        <a:spcBef>
                          <a:spcPts val="140"/>
                        </a:spcBef>
                      </a:pPr>
                      <a:r>
                        <a:rPr sz="700" spc="-10" dirty="0">
                          <a:latin typeface="Arial" panose="020B0604020202020204"/>
                          <a:cs typeface="Arial" panose="020B0604020202020204"/>
                        </a:rPr>
                        <a:t>60.7%</a:t>
                      </a:r>
                      <a:endParaRPr sz="700">
                        <a:latin typeface="Arial" panose="020B0604020202020204"/>
                        <a:cs typeface="Arial" panose="020B0604020202020204"/>
                      </a:endParaRPr>
                    </a:p>
                  </a:txBody>
                  <a:tcPr marL="0" marR="0" marT="17780" marB="0">
                    <a:solidFill>
                      <a:srgbClr val="BEEBFA"/>
                    </a:solidFill>
                  </a:tcPr>
                </a:tc>
                <a:tc>
                  <a:txBody>
                    <a:bodyPr/>
                    <a:lstStyle/>
                    <a:p>
                      <a:pPr marR="110490" algn="r">
                        <a:lnSpc>
                          <a:spcPct val="100000"/>
                        </a:lnSpc>
                        <a:spcBef>
                          <a:spcPts val="140"/>
                        </a:spcBef>
                      </a:pPr>
                      <a:r>
                        <a:rPr sz="700" spc="-10" dirty="0">
                          <a:latin typeface="Arial" panose="020B0604020202020204"/>
                          <a:cs typeface="Arial" panose="020B0604020202020204"/>
                        </a:rPr>
                        <a:t>1641.0</a:t>
                      </a:r>
                      <a:endParaRPr sz="700">
                        <a:latin typeface="Arial" panose="020B0604020202020204"/>
                        <a:cs typeface="Arial" panose="020B0604020202020204"/>
                      </a:endParaRPr>
                    </a:p>
                  </a:txBody>
                  <a:tcPr marL="0" marR="0" marT="17780" marB="0">
                    <a:solidFill>
                      <a:srgbClr val="BEEBFA"/>
                    </a:solidFill>
                  </a:tcPr>
                </a:tc>
                <a:tc>
                  <a:txBody>
                    <a:bodyPr/>
                    <a:lstStyle/>
                    <a:p>
                      <a:pPr marR="67945" algn="r">
                        <a:lnSpc>
                          <a:spcPct val="100000"/>
                        </a:lnSpc>
                        <a:spcBef>
                          <a:spcPts val="140"/>
                        </a:spcBef>
                      </a:pPr>
                      <a:r>
                        <a:rPr sz="700" spc="-10" dirty="0">
                          <a:latin typeface="Arial" panose="020B0604020202020204"/>
                          <a:cs typeface="Arial" panose="020B0604020202020204"/>
                        </a:rPr>
                        <a:t>311.9</a:t>
                      </a:r>
                      <a:endParaRPr sz="700">
                        <a:latin typeface="Arial" panose="020B0604020202020204"/>
                        <a:cs typeface="Arial" panose="020B0604020202020204"/>
                      </a:endParaRPr>
                    </a:p>
                  </a:txBody>
                  <a:tcPr marL="0" marR="0" marT="17780" marB="0">
                    <a:solidFill>
                      <a:srgbClr val="BEEBFA"/>
                    </a:solidFill>
                  </a:tcPr>
                </a:tc>
                <a:tc>
                  <a:txBody>
                    <a:bodyPr/>
                    <a:lstStyle/>
                    <a:p>
                      <a:pPr algn="r">
                        <a:lnSpc>
                          <a:spcPct val="100000"/>
                        </a:lnSpc>
                        <a:spcBef>
                          <a:spcPts val="140"/>
                        </a:spcBef>
                      </a:pPr>
                      <a:r>
                        <a:rPr sz="700" spc="-20" dirty="0">
                          <a:latin typeface="Arial" panose="020B0604020202020204"/>
                          <a:cs typeface="Arial" panose="020B0604020202020204"/>
                        </a:rPr>
                        <a:t>0.9%</a:t>
                      </a:r>
                      <a:endParaRPr sz="700">
                        <a:latin typeface="Arial" panose="020B0604020202020204"/>
                        <a:cs typeface="Arial" panose="020B0604020202020204"/>
                      </a:endParaRPr>
                    </a:p>
                  </a:txBody>
                  <a:tcPr marL="0" marR="0" marT="17780" marB="0">
                    <a:solidFill>
                      <a:srgbClr val="BEEBFA"/>
                    </a:solidFill>
                  </a:tcPr>
                </a:tc>
                <a:tc>
                  <a:txBody>
                    <a:bodyPr/>
                    <a:lstStyle/>
                    <a:p>
                      <a:pPr marR="110490" algn="r">
                        <a:lnSpc>
                          <a:spcPct val="100000"/>
                        </a:lnSpc>
                        <a:spcBef>
                          <a:spcPts val="140"/>
                        </a:spcBef>
                      </a:pPr>
                      <a:r>
                        <a:rPr sz="700" spc="-10" dirty="0">
                          <a:latin typeface="Arial" panose="020B0604020202020204"/>
                          <a:cs typeface="Arial" panose="020B0604020202020204"/>
                        </a:rPr>
                        <a:t>25000</a:t>
                      </a:r>
                      <a:endParaRPr sz="700">
                        <a:latin typeface="Arial" panose="020B0604020202020204"/>
                        <a:cs typeface="Arial" panose="020B0604020202020204"/>
                      </a:endParaRPr>
                    </a:p>
                  </a:txBody>
                  <a:tcPr marL="0" marR="0" marT="17780" marB="0">
                    <a:solidFill>
                      <a:srgbClr val="E7E6E6"/>
                    </a:solidFill>
                  </a:tcPr>
                </a:tc>
                <a:tc>
                  <a:txBody>
                    <a:bodyPr/>
                    <a:lstStyle/>
                    <a:p>
                      <a:pPr marR="22225" algn="r">
                        <a:lnSpc>
                          <a:spcPct val="100000"/>
                        </a:lnSpc>
                        <a:spcBef>
                          <a:spcPts val="140"/>
                        </a:spcBef>
                      </a:pPr>
                      <a:r>
                        <a:rPr sz="700" spc="-25" dirty="0">
                          <a:latin typeface="Arial" panose="020B0604020202020204"/>
                          <a:cs typeface="Arial" panose="020B0604020202020204"/>
                        </a:rPr>
                        <a:t>1.4</a:t>
                      </a:r>
                      <a:endParaRPr sz="700">
                        <a:latin typeface="Arial" panose="020B0604020202020204"/>
                        <a:cs typeface="Arial" panose="020B0604020202020204"/>
                      </a:endParaRPr>
                    </a:p>
                  </a:txBody>
                  <a:tcPr marL="0" marR="0" marT="17780" marB="0">
                    <a:solidFill>
                      <a:srgbClr val="E7E6E6"/>
                    </a:solidFill>
                  </a:tcPr>
                </a:tc>
                <a:tc>
                  <a:txBody>
                    <a:bodyPr/>
                    <a:lstStyle/>
                    <a:p>
                      <a:pPr marR="111760" algn="r">
                        <a:lnSpc>
                          <a:spcPct val="100000"/>
                        </a:lnSpc>
                        <a:spcBef>
                          <a:spcPts val="140"/>
                        </a:spcBef>
                      </a:pPr>
                      <a:r>
                        <a:rPr sz="700" spc="-10" dirty="0">
                          <a:latin typeface="Arial" panose="020B0604020202020204"/>
                          <a:cs typeface="Arial" panose="020B0604020202020204"/>
                        </a:rPr>
                        <a:t>5692.0</a:t>
                      </a:r>
                      <a:endParaRPr sz="700">
                        <a:latin typeface="Arial" panose="020B0604020202020204"/>
                        <a:cs typeface="Arial" panose="020B0604020202020204"/>
                      </a:endParaRPr>
                    </a:p>
                  </a:txBody>
                  <a:tcPr marL="0" marR="0" marT="17780" marB="0">
                    <a:solidFill>
                      <a:srgbClr val="E7E6E6"/>
                    </a:solidFill>
                  </a:tcPr>
                </a:tc>
                <a:tc>
                  <a:txBody>
                    <a:bodyPr/>
                    <a:lstStyle/>
                    <a:p>
                      <a:pPr marR="58420" algn="r">
                        <a:lnSpc>
                          <a:spcPct val="100000"/>
                        </a:lnSpc>
                        <a:spcBef>
                          <a:spcPts val="140"/>
                        </a:spcBef>
                      </a:pPr>
                      <a:r>
                        <a:rPr sz="700" spc="-10" dirty="0">
                          <a:latin typeface="Arial" panose="020B0604020202020204"/>
                          <a:cs typeface="Arial" panose="020B0604020202020204"/>
                        </a:rPr>
                        <a:t>723.8</a:t>
                      </a:r>
                      <a:endParaRPr sz="700">
                        <a:latin typeface="Arial" panose="020B0604020202020204"/>
                        <a:cs typeface="Arial" panose="020B0604020202020204"/>
                      </a:endParaRPr>
                    </a:p>
                  </a:txBody>
                  <a:tcPr marL="0" marR="0" marT="17780" marB="0">
                    <a:solidFill>
                      <a:srgbClr val="E7E6E6"/>
                    </a:solidFill>
                  </a:tcPr>
                </a:tc>
                <a:tc>
                  <a:txBody>
                    <a:bodyPr/>
                    <a:lstStyle/>
                    <a:p>
                      <a:pPr algn="r">
                        <a:lnSpc>
                          <a:spcPct val="100000"/>
                        </a:lnSpc>
                        <a:spcBef>
                          <a:spcPts val="140"/>
                        </a:spcBef>
                      </a:pPr>
                      <a:r>
                        <a:rPr sz="700" spc="-20" dirty="0">
                          <a:latin typeface="Arial" panose="020B0604020202020204"/>
                          <a:cs typeface="Arial" panose="020B0604020202020204"/>
                        </a:rPr>
                        <a:t>2.1%</a:t>
                      </a:r>
                      <a:endParaRPr sz="700">
                        <a:latin typeface="Arial" panose="020B0604020202020204"/>
                        <a:cs typeface="Arial" panose="020B0604020202020204"/>
                      </a:endParaRPr>
                    </a:p>
                  </a:txBody>
                  <a:tcPr marL="0" marR="0" marT="17780" marB="0">
                    <a:solidFill>
                      <a:srgbClr val="E7E6E6"/>
                    </a:solidFill>
                  </a:tcPr>
                </a:tc>
              </a:tr>
              <a:tr h="152400">
                <a:tc>
                  <a:txBody>
                    <a:bodyPr/>
                    <a:lstStyle/>
                    <a:p>
                      <a:pPr marL="8890">
                        <a:lnSpc>
                          <a:spcPct val="100000"/>
                        </a:lnSpc>
                        <a:spcBef>
                          <a:spcPts val="140"/>
                        </a:spcBef>
                      </a:pPr>
                      <a:r>
                        <a:rPr sz="700" spc="-10" dirty="0">
                          <a:latin typeface="楷体" panose="02010609060101010101" charset="-122"/>
                          <a:cs typeface="楷体" panose="02010609060101010101" charset="-122"/>
                        </a:rPr>
                        <a:t>青</a:t>
                      </a:r>
                      <a:r>
                        <a:rPr sz="700" spc="-10" dirty="0">
                          <a:latin typeface="楷体" panose="02010609060101010101" charset="-122"/>
                          <a:cs typeface="楷体" panose="02010609060101010101" charset="-122"/>
                        </a:rPr>
                        <a:t>岛</a:t>
                      </a:r>
                      <a:r>
                        <a:rPr sz="700" spc="-25" dirty="0">
                          <a:latin typeface="楷体" panose="02010609060101010101" charset="-122"/>
                          <a:cs typeface="楷体" panose="02010609060101010101" charset="-122"/>
                        </a:rPr>
                        <a:t>啤酒</a:t>
                      </a:r>
                      <a:endParaRPr sz="700">
                        <a:latin typeface="楷体" panose="02010609060101010101" charset="-122"/>
                        <a:cs typeface="楷体" panose="02010609060101010101" charset="-122"/>
                      </a:endParaRPr>
                    </a:p>
                  </a:txBody>
                  <a:tcPr marL="0" marR="0" marT="17780" marB="0">
                    <a:solidFill>
                      <a:srgbClr val="BEEBFA"/>
                    </a:solidFill>
                  </a:tcPr>
                </a:tc>
                <a:tc>
                  <a:txBody>
                    <a:bodyPr/>
                    <a:lstStyle/>
                    <a:p>
                      <a:pPr marR="68580" algn="r">
                        <a:lnSpc>
                          <a:spcPct val="100000"/>
                        </a:lnSpc>
                        <a:spcBef>
                          <a:spcPts val="140"/>
                        </a:spcBef>
                      </a:pPr>
                      <a:r>
                        <a:rPr sz="700" spc="-20" dirty="0">
                          <a:latin typeface="Arial" panose="020B0604020202020204"/>
                          <a:cs typeface="Arial" panose="020B0604020202020204"/>
                        </a:rPr>
                        <a:t>1376</a:t>
                      </a:r>
                      <a:endParaRPr sz="700">
                        <a:latin typeface="Arial" panose="020B0604020202020204"/>
                        <a:cs typeface="Arial" panose="020B0604020202020204"/>
                      </a:endParaRPr>
                    </a:p>
                  </a:txBody>
                  <a:tcPr marL="0" marR="0" marT="17780" marB="0">
                    <a:solidFill>
                      <a:srgbClr val="BEEBFA"/>
                    </a:solidFill>
                  </a:tcPr>
                </a:tc>
                <a:tc>
                  <a:txBody>
                    <a:bodyPr/>
                    <a:lstStyle/>
                    <a:p>
                      <a:pPr marR="113030" algn="r">
                        <a:lnSpc>
                          <a:spcPct val="100000"/>
                        </a:lnSpc>
                        <a:spcBef>
                          <a:spcPts val="140"/>
                        </a:spcBef>
                      </a:pPr>
                      <a:r>
                        <a:rPr sz="700" spc="-10" dirty="0">
                          <a:latin typeface="Arial" panose="020B0604020202020204"/>
                          <a:cs typeface="Arial" panose="020B0604020202020204"/>
                        </a:rPr>
                        <a:t>55.1%</a:t>
                      </a:r>
                      <a:endParaRPr sz="700">
                        <a:latin typeface="Arial" panose="020B0604020202020204"/>
                        <a:cs typeface="Arial" panose="020B0604020202020204"/>
                      </a:endParaRPr>
                    </a:p>
                  </a:txBody>
                  <a:tcPr marL="0" marR="0" marT="17780" marB="0">
                    <a:solidFill>
                      <a:srgbClr val="BEEBFA"/>
                    </a:solidFill>
                  </a:tcPr>
                </a:tc>
                <a:tc>
                  <a:txBody>
                    <a:bodyPr/>
                    <a:lstStyle/>
                    <a:p>
                      <a:pPr marR="110490" algn="r">
                        <a:lnSpc>
                          <a:spcPct val="100000"/>
                        </a:lnSpc>
                        <a:spcBef>
                          <a:spcPts val="140"/>
                        </a:spcBef>
                      </a:pPr>
                      <a:r>
                        <a:rPr sz="700" spc="-10" dirty="0">
                          <a:latin typeface="Arial" panose="020B0604020202020204"/>
                          <a:cs typeface="Arial" panose="020B0604020202020204"/>
                        </a:rPr>
                        <a:t>901.9</a:t>
                      </a:r>
                      <a:endParaRPr sz="700">
                        <a:latin typeface="Arial" panose="020B0604020202020204"/>
                        <a:cs typeface="Arial" panose="020B0604020202020204"/>
                      </a:endParaRPr>
                    </a:p>
                  </a:txBody>
                  <a:tcPr marL="0" marR="0" marT="17780" marB="0">
                    <a:solidFill>
                      <a:srgbClr val="BEEBFA"/>
                    </a:solidFill>
                  </a:tcPr>
                </a:tc>
                <a:tc>
                  <a:txBody>
                    <a:bodyPr/>
                    <a:lstStyle/>
                    <a:p>
                      <a:pPr marR="67945" algn="r">
                        <a:lnSpc>
                          <a:spcPct val="100000"/>
                        </a:lnSpc>
                        <a:spcBef>
                          <a:spcPts val="140"/>
                        </a:spcBef>
                      </a:pPr>
                      <a:r>
                        <a:rPr sz="700" spc="-10" dirty="0">
                          <a:latin typeface="Arial" panose="020B0604020202020204"/>
                          <a:cs typeface="Arial" panose="020B0604020202020204"/>
                        </a:rPr>
                        <a:t>239.5</a:t>
                      </a:r>
                      <a:endParaRPr sz="700">
                        <a:latin typeface="Arial" panose="020B0604020202020204"/>
                        <a:cs typeface="Arial" panose="020B0604020202020204"/>
                      </a:endParaRPr>
                    </a:p>
                  </a:txBody>
                  <a:tcPr marL="0" marR="0" marT="17780" marB="0">
                    <a:solidFill>
                      <a:srgbClr val="BEEBFA"/>
                    </a:solidFill>
                  </a:tcPr>
                </a:tc>
                <a:tc>
                  <a:txBody>
                    <a:bodyPr/>
                    <a:lstStyle/>
                    <a:p>
                      <a:pPr algn="r">
                        <a:lnSpc>
                          <a:spcPct val="100000"/>
                        </a:lnSpc>
                        <a:spcBef>
                          <a:spcPts val="140"/>
                        </a:spcBef>
                      </a:pPr>
                      <a:r>
                        <a:rPr sz="700" spc="-20" dirty="0">
                          <a:latin typeface="Arial" panose="020B0604020202020204"/>
                          <a:cs typeface="Arial" panose="020B0604020202020204"/>
                        </a:rPr>
                        <a:t>0.8%</a:t>
                      </a:r>
                      <a:endParaRPr sz="700">
                        <a:latin typeface="Arial" panose="020B0604020202020204"/>
                        <a:cs typeface="Arial" panose="020B0604020202020204"/>
                      </a:endParaRPr>
                    </a:p>
                  </a:txBody>
                  <a:tcPr marL="0" marR="0" marT="17780" marB="0">
                    <a:solidFill>
                      <a:srgbClr val="BEEBFA"/>
                    </a:solidFill>
                  </a:tcPr>
                </a:tc>
                <a:tc>
                  <a:txBody>
                    <a:bodyPr/>
                    <a:lstStyle/>
                    <a:p>
                      <a:pPr marR="110490" algn="r">
                        <a:lnSpc>
                          <a:spcPct val="100000"/>
                        </a:lnSpc>
                        <a:spcBef>
                          <a:spcPts val="140"/>
                        </a:spcBef>
                      </a:pPr>
                      <a:r>
                        <a:rPr sz="700" spc="-10" dirty="0">
                          <a:latin typeface="Arial" panose="020B0604020202020204"/>
                          <a:cs typeface="Arial" panose="020B0604020202020204"/>
                        </a:rPr>
                        <a:t>14,482</a:t>
                      </a:r>
                      <a:endParaRPr sz="700">
                        <a:latin typeface="Arial" panose="020B0604020202020204"/>
                        <a:cs typeface="Arial" panose="020B0604020202020204"/>
                      </a:endParaRPr>
                    </a:p>
                  </a:txBody>
                  <a:tcPr marL="0" marR="0" marT="17780" marB="0">
                    <a:solidFill>
                      <a:srgbClr val="E7E6E6"/>
                    </a:solidFill>
                  </a:tcPr>
                </a:tc>
                <a:tc>
                  <a:txBody>
                    <a:bodyPr/>
                    <a:lstStyle/>
                    <a:p>
                      <a:pPr marR="22225" algn="r">
                        <a:lnSpc>
                          <a:spcPct val="100000"/>
                        </a:lnSpc>
                        <a:spcBef>
                          <a:spcPts val="140"/>
                        </a:spcBef>
                      </a:pPr>
                      <a:r>
                        <a:rPr sz="700" spc="-25" dirty="0">
                          <a:latin typeface="Arial" panose="020B0604020202020204"/>
                          <a:cs typeface="Arial" panose="020B0604020202020204"/>
                        </a:rPr>
                        <a:t>2.1</a:t>
                      </a:r>
                      <a:endParaRPr sz="700">
                        <a:latin typeface="Arial" panose="020B0604020202020204"/>
                        <a:cs typeface="Arial" panose="020B0604020202020204"/>
                      </a:endParaRPr>
                    </a:p>
                  </a:txBody>
                  <a:tcPr marL="0" marR="0" marT="17780" marB="0">
                    <a:solidFill>
                      <a:srgbClr val="E7E6E6"/>
                    </a:solidFill>
                  </a:tcPr>
                </a:tc>
                <a:tc>
                  <a:txBody>
                    <a:bodyPr/>
                    <a:lstStyle/>
                    <a:p>
                      <a:pPr marR="111760" algn="r">
                        <a:lnSpc>
                          <a:spcPct val="100000"/>
                        </a:lnSpc>
                        <a:spcBef>
                          <a:spcPts val="140"/>
                        </a:spcBef>
                      </a:pPr>
                      <a:r>
                        <a:rPr sz="700" spc="-10" dirty="0">
                          <a:latin typeface="Arial" panose="020B0604020202020204"/>
                          <a:cs typeface="Arial" panose="020B0604020202020204"/>
                        </a:rPr>
                        <a:t>930.1</a:t>
                      </a:r>
                      <a:endParaRPr sz="700">
                        <a:latin typeface="Arial" panose="020B0604020202020204"/>
                        <a:cs typeface="Arial" panose="020B0604020202020204"/>
                      </a:endParaRPr>
                    </a:p>
                  </a:txBody>
                  <a:tcPr marL="0" marR="0" marT="17780" marB="0">
                    <a:solidFill>
                      <a:srgbClr val="E7E6E6"/>
                    </a:solidFill>
                  </a:tcPr>
                </a:tc>
                <a:tc>
                  <a:txBody>
                    <a:bodyPr/>
                    <a:lstStyle/>
                    <a:p>
                      <a:pPr marR="58420" algn="r">
                        <a:lnSpc>
                          <a:spcPct val="100000"/>
                        </a:lnSpc>
                        <a:spcBef>
                          <a:spcPts val="140"/>
                        </a:spcBef>
                      </a:pPr>
                      <a:r>
                        <a:rPr sz="700" spc="-10" dirty="0">
                          <a:latin typeface="Arial" panose="020B0604020202020204"/>
                          <a:cs typeface="Arial" panose="020B0604020202020204"/>
                        </a:rPr>
                        <a:t>574.5</a:t>
                      </a:r>
                      <a:endParaRPr sz="700">
                        <a:latin typeface="Arial" panose="020B0604020202020204"/>
                        <a:cs typeface="Arial" panose="020B0604020202020204"/>
                      </a:endParaRPr>
                    </a:p>
                  </a:txBody>
                  <a:tcPr marL="0" marR="0" marT="17780" marB="0">
                    <a:solidFill>
                      <a:srgbClr val="E7E6E6"/>
                    </a:solidFill>
                  </a:tcPr>
                </a:tc>
                <a:tc>
                  <a:txBody>
                    <a:bodyPr/>
                    <a:lstStyle/>
                    <a:p>
                      <a:pPr algn="r">
                        <a:lnSpc>
                          <a:spcPct val="100000"/>
                        </a:lnSpc>
                        <a:spcBef>
                          <a:spcPts val="140"/>
                        </a:spcBef>
                      </a:pPr>
                      <a:r>
                        <a:rPr sz="700" spc="-20" dirty="0">
                          <a:latin typeface="Arial" panose="020B0604020202020204"/>
                          <a:cs typeface="Arial" panose="020B0604020202020204"/>
                        </a:rPr>
                        <a:t>1.9%</a:t>
                      </a:r>
                      <a:endParaRPr sz="700">
                        <a:latin typeface="Arial" panose="020B0604020202020204"/>
                        <a:cs typeface="Arial" panose="020B0604020202020204"/>
                      </a:endParaRPr>
                    </a:p>
                  </a:txBody>
                  <a:tcPr marL="0" marR="0" marT="17780" marB="0">
                    <a:solidFill>
                      <a:srgbClr val="E7E6E6"/>
                    </a:solidFill>
                  </a:tcPr>
                </a:tc>
              </a:tr>
              <a:tr h="140335">
                <a:tc>
                  <a:txBody>
                    <a:bodyPr/>
                    <a:lstStyle/>
                    <a:p>
                      <a:pPr marL="8890">
                        <a:lnSpc>
                          <a:spcPct val="100000"/>
                        </a:lnSpc>
                        <a:spcBef>
                          <a:spcPts val="140"/>
                        </a:spcBef>
                      </a:pPr>
                      <a:r>
                        <a:rPr sz="700" spc="-10" dirty="0">
                          <a:latin typeface="楷体" panose="02010609060101010101" charset="-122"/>
                          <a:cs typeface="楷体" panose="02010609060101010101" charset="-122"/>
                        </a:rPr>
                        <a:t>燕</a:t>
                      </a:r>
                      <a:r>
                        <a:rPr sz="700" spc="-10" dirty="0">
                          <a:latin typeface="楷体" panose="02010609060101010101" charset="-122"/>
                          <a:cs typeface="楷体" panose="02010609060101010101" charset="-122"/>
                        </a:rPr>
                        <a:t>京</a:t>
                      </a:r>
                      <a:r>
                        <a:rPr sz="700" spc="-25" dirty="0">
                          <a:latin typeface="楷体" panose="02010609060101010101" charset="-122"/>
                          <a:cs typeface="楷体" panose="02010609060101010101" charset="-122"/>
                        </a:rPr>
                        <a:t>啤酒</a:t>
                      </a:r>
                      <a:endParaRPr sz="700">
                        <a:latin typeface="楷体" panose="02010609060101010101" charset="-122"/>
                        <a:cs typeface="楷体" panose="02010609060101010101" charset="-122"/>
                      </a:endParaRPr>
                    </a:p>
                  </a:txBody>
                  <a:tcPr marL="0" marR="0" marT="17780" marB="0">
                    <a:lnB w="6350">
                      <a:solidFill>
                        <a:srgbClr val="5F82AA"/>
                      </a:solidFill>
                      <a:prstDash val="solid"/>
                    </a:lnB>
                    <a:solidFill>
                      <a:srgbClr val="BEEBFA"/>
                    </a:solidFill>
                  </a:tcPr>
                </a:tc>
                <a:tc>
                  <a:txBody>
                    <a:bodyPr/>
                    <a:lstStyle/>
                    <a:p>
                      <a:pPr marR="68580" algn="r">
                        <a:lnSpc>
                          <a:spcPct val="100000"/>
                        </a:lnSpc>
                        <a:spcBef>
                          <a:spcPts val="140"/>
                        </a:spcBef>
                      </a:pPr>
                      <a:r>
                        <a:rPr sz="700" spc="-25" dirty="0">
                          <a:latin typeface="Arial" panose="020B0604020202020204"/>
                          <a:cs typeface="Arial" panose="020B0604020202020204"/>
                        </a:rPr>
                        <a:t>900</a:t>
                      </a:r>
                      <a:endParaRPr sz="700">
                        <a:latin typeface="Arial" panose="020B0604020202020204"/>
                        <a:cs typeface="Arial" panose="020B0604020202020204"/>
                      </a:endParaRPr>
                    </a:p>
                  </a:txBody>
                  <a:tcPr marL="0" marR="0" marT="17780" marB="0">
                    <a:lnB w="6350">
                      <a:solidFill>
                        <a:srgbClr val="5F82AA"/>
                      </a:solidFill>
                      <a:prstDash val="solid"/>
                    </a:lnB>
                    <a:solidFill>
                      <a:srgbClr val="BEEBFA"/>
                    </a:solidFill>
                  </a:tcPr>
                </a:tc>
                <a:tc>
                  <a:txBody>
                    <a:bodyPr/>
                    <a:lstStyle/>
                    <a:p>
                      <a:pPr marR="113030" algn="r">
                        <a:lnSpc>
                          <a:spcPct val="100000"/>
                        </a:lnSpc>
                        <a:spcBef>
                          <a:spcPts val="140"/>
                        </a:spcBef>
                      </a:pPr>
                      <a:r>
                        <a:rPr sz="700" spc="-10" dirty="0">
                          <a:latin typeface="Arial" panose="020B0604020202020204"/>
                          <a:cs typeface="Arial" panose="020B0604020202020204"/>
                        </a:rPr>
                        <a:t>40.2%</a:t>
                      </a:r>
                      <a:endParaRPr sz="700">
                        <a:latin typeface="Arial" panose="020B0604020202020204"/>
                        <a:cs typeface="Arial" panose="020B0604020202020204"/>
                      </a:endParaRPr>
                    </a:p>
                  </a:txBody>
                  <a:tcPr marL="0" marR="0" marT="17780" marB="0">
                    <a:lnB w="6350">
                      <a:solidFill>
                        <a:srgbClr val="5F82AA"/>
                      </a:solidFill>
                      <a:prstDash val="solid"/>
                    </a:lnB>
                    <a:solidFill>
                      <a:srgbClr val="BEEBFA"/>
                    </a:solidFill>
                  </a:tcPr>
                </a:tc>
                <a:tc>
                  <a:txBody>
                    <a:bodyPr/>
                    <a:lstStyle/>
                    <a:p>
                      <a:pPr marR="110490" algn="r">
                        <a:lnSpc>
                          <a:spcPct val="100000"/>
                        </a:lnSpc>
                        <a:spcBef>
                          <a:spcPts val="140"/>
                        </a:spcBef>
                      </a:pPr>
                      <a:r>
                        <a:rPr sz="700" spc="-10" dirty="0">
                          <a:latin typeface="Arial" panose="020B0604020202020204"/>
                          <a:cs typeface="Arial" panose="020B0604020202020204"/>
                        </a:rPr>
                        <a:t>712.9</a:t>
                      </a:r>
                      <a:endParaRPr sz="700">
                        <a:latin typeface="Arial" panose="020B0604020202020204"/>
                        <a:cs typeface="Arial" panose="020B0604020202020204"/>
                      </a:endParaRPr>
                    </a:p>
                  </a:txBody>
                  <a:tcPr marL="0" marR="0" marT="17780" marB="0">
                    <a:lnB w="6350">
                      <a:solidFill>
                        <a:srgbClr val="5F82AA"/>
                      </a:solidFill>
                      <a:prstDash val="solid"/>
                    </a:lnB>
                    <a:solidFill>
                      <a:srgbClr val="BEEBFA"/>
                    </a:solidFill>
                  </a:tcPr>
                </a:tc>
                <a:tc>
                  <a:txBody>
                    <a:bodyPr/>
                    <a:lstStyle/>
                    <a:p>
                      <a:pPr marR="67945" algn="r">
                        <a:lnSpc>
                          <a:spcPct val="100000"/>
                        </a:lnSpc>
                        <a:spcBef>
                          <a:spcPts val="140"/>
                        </a:spcBef>
                      </a:pPr>
                      <a:r>
                        <a:rPr sz="700" spc="-10" dirty="0">
                          <a:latin typeface="Arial" panose="020B0604020202020204"/>
                          <a:cs typeface="Arial" panose="020B0604020202020204"/>
                        </a:rPr>
                        <a:t>330.4</a:t>
                      </a:r>
                      <a:endParaRPr sz="700">
                        <a:latin typeface="Arial" panose="020B0604020202020204"/>
                        <a:cs typeface="Arial" panose="020B0604020202020204"/>
                      </a:endParaRPr>
                    </a:p>
                  </a:txBody>
                  <a:tcPr marL="0" marR="0" marT="17780" marB="0">
                    <a:lnB w="6350">
                      <a:solidFill>
                        <a:srgbClr val="5F82AA"/>
                      </a:solidFill>
                      <a:prstDash val="solid"/>
                    </a:lnB>
                    <a:solidFill>
                      <a:srgbClr val="BEEBFA"/>
                    </a:solidFill>
                  </a:tcPr>
                </a:tc>
                <a:tc>
                  <a:txBody>
                    <a:bodyPr/>
                    <a:lstStyle/>
                    <a:p>
                      <a:pPr algn="r">
                        <a:lnSpc>
                          <a:spcPct val="100000"/>
                        </a:lnSpc>
                        <a:spcBef>
                          <a:spcPts val="140"/>
                        </a:spcBef>
                      </a:pPr>
                      <a:r>
                        <a:rPr sz="700" spc="-20" dirty="0">
                          <a:latin typeface="Arial" panose="020B0604020202020204"/>
                          <a:cs typeface="Arial" panose="020B0604020202020204"/>
                        </a:rPr>
                        <a:t>2.8%</a:t>
                      </a:r>
                      <a:endParaRPr sz="700">
                        <a:latin typeface="Arial" panose="020B0604020202020204"/>
                        <a:cs typeface="Arial" panose="020B0604020202020204"/>
                      </a:endParaRPr>
                    </a:p>
                  </a:txBody>
                  <a:tcPr marL="0" marR="0" marT="17780" marB="0">
                    <a:lnB w="6350">
                      <a:solidFill>
                        <a:srgbClr val="5F82AA"/>
                      </a:solidFill>
                      <a:prstDash val="solid"/>
                    </a:lnB>
                    <a:solidFill>
                      <a:srgbClr val="BEEBFA"/>
                    </a:solidFill>
                  </a:tcPr>
                </a:tc>
                <a:tc>
                  <a:txBody>
                    <a:bodyPr/>
                    <a:lstStyle/>
                    <a:p>
                      <a:pPr marR="110490" algn="r">
                        <a:lnSpc>
                          <a:spcPct val="100000"/>
                        </a:lnSpc>
                        <a:spcBef>
                          <a:spcPts val="140"/>
                        </a:spcBef>
                      </a:pPr>
                      <a:r>
                        <a:rPr sz="700" spc="-10" dirty="0">
                          <a:latin typeface="Arial" panose="020B0604020202020204"/>
                          <a:cs typeface="Arial" panose="020B0604020202020204"/>
                        </a:rPr>
                        <a:t>13,258</a:t>
                      </a:r>
                      <a:endParaRPr sz="700">
                        <a:latin typeface="Arial" panose="020B0604020202020204"/>
                        <a:cs typeface="Arial" panose="020B0604020202020204"/>
                      </a:endParaRPr>
                    </a:p>
                  </a:txBody>
                  <a:tcPr marL="0" marR="0" marT="17780" marB="0">
                    <a:lnB w="6350">
                      <a:solidFill>
                        <a:srgbClr val="5F82AA"/>
                      </a:solidFill>
                      <a:prstDash val="solid"/>
                    </a:lnB>
                    <a:solidFill>
                      <a:srgbClr val="E7E6E6"/>
                    </a:solidFill>
                  </a:tcPr>
                </a:tc>
                <a:tc>
                  <a:txBody>
                    <a:bodyPr/>
                    <a:lstStyle/>
                    <a:p>
                      <a:pPr marR="22225" algn="r">
                        <a:lnSpc>
                          <a:spcPct val="100000"/>
                        </a:lnSpc>
                        <a:spcBef>
                          <a:spcPts val="140"/>
                        </a:spcBef>
                      </a:pPr>
                      <a:r>
                        <a:rPr sz="700" spc="-25" dirty="0">
                          <a:latin typeface="Arial" panose="020B0604020202020204"/>
                          <a:cs typeface="Arial" panose="020B0604020202020204"/>
                        </a:rPr>
                        <a:t>0.9</a:t>
                      </a:r>
                      <a:endParaRPr sz="700">
                        <a:latin typeface="Arial" panose="020B0604020202020204"/>
                        <a:cs typeface="Arial" panose="020B0604020202020204"/>
                      </a:endParaRPr>
                    </a:p>
                  </a:txBody>
                  <a:tcPr marL="0" marR="0" marT="17780" marB="0">
                    <a:lnB w="6350">
                      <a:solidFill>
                        <a:srgbClr val="5F82AA"/>
                      </a:solidFill>
                      <a:prstDash val="solid"/>
                    </a:lnB>
                    <a:solidFill>
                      <a:srgbClr val="E7E6E6"/>
                    </a:solidFill>
                  </a:tcPr>
                </a:tc>
                <a:tc>
                  <a:txBody>
                    <a:bodyPr/>
                    <a:lstStyle/>
                    <a:p>
                      <a:pPr marR="111760" algn="r">
                        <a:lnSpc>
                          <a:spcPct val="100000"/>
                        </a:lnSpc>
                        <a:spcBef>
                          <a:spcPts val="140"/>
                        </a:spcBef>
                      </a:pPr>
                      <a:r>
                        <a:rPr sz="700" spc="-10" dirty="0">
                          <a:latin typeface="Arial" panose="020B0604020202020204"/>
                          <a:cs typeface="Arial" panose="020B0604020202020204"/>
                        </a:rPr>
                        <a:t>1070.3</a:t>
                      </a:r>
                      <a:endParaRPr sz="700">
                        <a:latin typeface="Arial" panose="020B0604020202020204"/>
                        <a:cs typeface="Arial" panose="020B0604020202020204"/>
                      </a:endParaRPr>
                    </a:p>
                  </a:txBody>
                  <a:tcPr marL="0" marR="0" marT="17780" marB="0">
                    <a:lnB w="6350">
                      <a:solidFill>
                        <a:srgbClr val="5F82AA"/>
                      </a:solidFill>
                      <a:prstDash val="solid"/>
                    </a:lnB>
                    <a:solidFill>
                      <a:srgbClr val="E7E6E6"/>
                    </a:solidFill>
                  </a:tcPr>
                </a:tc>
                <a:tc>
                  <a:txBody>
                    <a:bodyPr/>
                    <a:lstStyle/>
                    <a:p>
                      <a:pPr marR="58420" algn="r">
                        <a:lnSpc>
                          <a:spcPct val="100000"/>
                        </a:lnSpc>
                        <a:spcBef>
                          <a:spcPts val="140"/>
                        </a:spcBef>
                      </a:pPr>
                      <a:r>
                        <a:rPr sz="700" spc="-10" dirty="0">
                          <a:latin typeface="Arial" panose="020B0604020202020204"/>
                          <a:cs typeface="Arial" panose="020B0604020202020204"/>
                        </a:rPr>
                        <a:t>893.1</a:t>
                      </a:r>
                      <a:endParaRPr sz="700">
                        <a:latin typeface="Arial" panose="020B0604020202020204"/>
                        <a:cs typeface="Arial" panose="020B0604020202020204"/>
                      </a:endParaRPr>
                    </a:p>
                  </a:txBody>
                  <a:tcPr marL="0" marR="0" marT="17780" marB="0">
                    <a:lnB w="6350">
                      <a:solidFill>
                        <a:srgbClr val="5F82AA"/>
                      </a:solidFill>
                      <a:prstDash val="solid"/>
                    </a:lnB>
                    <a:solidFill>
                      <a:srgbClr val="E7E6E6"/>
                    </a:solidFill>
                  </a:tcPr>
                </a:tc>
                <a:tc>
                  <a:txBody>
                    <a:bodyPr/>
                    <a:lstStyle/>
                    <a:p>
                      <a:pPr algn="r">
                        <a:lnSpc>
                          <a:spcPct val="100000"/>
                        </a:lnSpc>
                        <a:spcBef>
                          <a:spcPts val="140"/>
                        </a:spcBef>
                      </a:pPr>
                      <a:r>
                        <a:rPr sz="700" spc="-20" dirty="0">
                          <a:latin typeface="Arial" panose="020B0604020202020204"/>
                          <a:cs typeface="Arial" panose="020B0604020202020204"/>
                        </a:rPr>
                        <a:t>7.5%</a:t>
                      </a:r>
                      <a:endParaRPr sz="700">
                        <a:latin typeface="Arial" panose="020B0604020202020204"/>
                        <a:cs typeface="Arial" panose="020B0604020202020204"/>
                      </a:endParaRPr>
                    </a:p>
                  </a:txBody>
                  <a:tcPr marL="0" marR="0" marT="17780" marB="0">
                    <a:lnB w="6350">
                      <a:solidFill>
                        <a:srgbClr val="5F82AA"/>
                      </a:solidFill>
                      <a:prstDash val="solid"/>
                    </a:lnB>
                    <a:solidFill>
                      <a:srgbClr val="E7E6E6"/>
                    </a:solidFill>
                  </a:tcPr>
                </a:tc>
              </a:tr>
            </a:tbl>
          </a:graphicData>
        </a:graphic>
      </p:graphicFrame>
      <p:sp>
        <p:nvSpPr>
          <p:cNvPr id="10" name="object 10"/>
          <p:cNvSpPr txBox="1"/>
          <p:nvPr/>
        </p:nvSpPr>
        <p:spPr>
          <a:xfrm>
            <a:off x="542340" y="1931949"/>
            <a:ext cx="5936615" cy="281940"/>
          </a:xfrm>
          <a:prstGeom prst="rect">
            <a:avLst/>
          </a:prstGeom>
        </p:spPr>
        <p:txBody>
          <a:bodyPr vert="horz" wrap="square" lIns="0" tIns="12700" rIns="0" bIns="0" rtlCol="0">
            <a:spAutoFit/>
          </a:bodyPr>
          <a:lstStyle/>
          <a:p>
            <a:pPr marL="12700" marR="5080">
              <a:lnSpc>
                <a:spcPct val="120000"/>
              </a:lnSpc>
              <a:spcBef>
                <a:spcPts val="100"/>
              </a:spcBef>
            </a:pPr>
            <a:r>
              <a:rPr sz="700" spc="-10" dirty="0">
                <a:solidFill>
                  <a:srgbClr val="7E7E7E"/>
                </a:solidFill>
                <a:latin typeface="楷体" panose="02010609060101010101" charset="-122"/>
                <a:cs typeface="楷体" panose="02010609060101010101" charset="-122"/>
              </a:rPr>
              <a:t>注</a:t>
            </a:r>
            <a:r>
              <a:rPr sz="700" spc="-5" dirty="0">
                <a:solidFill>
                  <a:srgbClr val="7E7E7E"/>
                </a:solidFill>
                <a:latin typeface="楷体" panose="02010609060101010101" charset="-122"/>
                <a:cs typeface="楷体" panose="02010609060101010101" charset="-122"/>
              </a:rPr>
              <a:t>：假</a:t>
            </a:r>
            <a:r>
              <a:rPr sz="700" spc="-10" dirty="0">
                <a:solidFill>
                  <a:srgbClr val="7E7E7E"/>
                </a:solidFill>
                <a:latin typeface="楷体" panose="02010609060101010101" charset="-122"/>
                <a:cs typeface="楷体" panose="02010609060101010101" charset="-122"/>
              </a:rPr>
              <a:t>定</a:t>
            </a:r>
            <a:r>
              <a:rPr sz="700" spc="-10" dirty="0">
                <a:solidFill>
                  <a:srgbClr val="7E7E7E"/>
                </a:solidFill>
                <a:latin typeface="楷体" panose="02010609060101010101" charset="-122"/>
                <a:cs typeface="楷体" panose="02010609060101010101" charset="-122"/>
              </a:rPr>
              <a:t>理</a:t>
            </a:r>
            <a:r>
              <a:rPr sz="700" spc="-10" dirty="0">
                <a:solidFill>
                  <a:srgbClr val="7E7E7E"/>
                </a:solidFill>
                <a:latin typeface="楷体" panose="02010609060101010101" charset="-122"/>
                <a:cs typeface="楷体" panose="02010609060101010101" charset="-122"/>
              </a:rPr>
              <a:t>想</a:t>
            </a:r>
            <a:r>
              <a:rPr sz="700" spc="-10" dirty="0">
                <a:solidFill>
                  <a:srgbClr val="7E7E7E"/>
                </a:solidFill>
                <a:latin typeface="楷体" panose="02010609060101010101" charset="-122"/>
                <a:cs typeface="楷体" panose="02010609060101010101" charset="-122"/>
              </a:rPr>
              <a:t>状</a:t>
            </a:r>
            <a:r>
              <a:rPr sz="700" spc="-10" dirty="0">
                <a:solidFill>
                  <a:srgbClr val="7E7E7E"/>
                </a:solidFill>
                <a:latin typeface="楷体" panose="02010609060101010101" charset="-122"/>
                <a:cs typeface="楷体" panose="02010609060101010101" charset="-122"/>
              </a:rPr>
              <a:t>态</a:t>
            </a:r>
            <a:r>
              <a:rPr sz="700" dirty="0">
                <a:solidFill>
                  <a:srgbClr val="7E7E7E"/>
                </a:solidFill>
                <a:latin typeface="楷体" panose="02010609060101010101" charset="-122"/>
                <a:cs typeface="楷体" panose="02010609060101010101" charset="-122"/>
              </a:rPr>
              <a:t>下</a:t>
            </a:r>
            <a:r>
              <a:rPr sz="700" spc="-10" dirty="0">
                <a:solidFill>
                  <a:srgbClr val="7E7E7E"/>
                </a:solidFill>
                <a:latin typeface="楷体" panose="02010609060101010101" charset="-122"/>
                <a:cs typeface="楷体" panose="02010609060101010101" charset="-122"/>
              </a:rPr>
              <a:t>产</a:t>
            </a:r>
            <a:r>
              <a:rPr sz="700" spc="-10" dirty="0">
                <a:solidFill>
                  <a:srgbClr val="7E7E7E"/>
                </a:solidFill>
                <a:latin typeface="楷体" panose="02010609060101010101" charset="-122"/>
                <a:cs typeface="楷体" panose="02010609060101010101" charset="-122"/>
              </a:rPr>
              <a:t>能</a:t>
            </a:r>
            <a:r>
              <a:rPr sz="700" spc="-10" dirty="0">
                <a:solidFill>
                  <a:srgbClr val="7E7E7E"/>
                </a:solidFill>
                <a:latin typeface="楷体" panose="02010609060101010101" charset="-122"/>
                <a:cs typeface="楷体" panose="02010609060101010101" charset="-122"/>
              </a:rPr>
              <a:t>利</a:t>
            </a:r>
            <a:r>
              <a:rPr sz="700" spc="-10" dirty="0">
                <a:solidFill>
                  <a:srgbClr val="7E7E7E"/>
                </a:solidFill>
                <a:latin typeface="楷体" panose="02010609060101010101" charset="-122"/>
                <a:cs typeface="楷体" panose="02010609060101010101" charset="-122"/>
              </a:rPr>
              <a:t>用</a:t>
            </a:r>
            <a:r>
              <a:rPr sz="700" spc="-10" dirty="0">
                <a:solidFill>
                  <a:srgbClr val="7E7E7E"/>
                </a:solidFill>
                <a:latin typeface="楷体" panose="02010609060101010101" charset="-122"/>
                <a:cs typeface="楷体" panose="02010609060101010101" charset="-122"/>
              </a:rPr>
              <a:t>率</a:t>
            </a:r>
            <a:r>
              <a:rPr sz="700" spc="-10" dirty="0">
                <a:solidFill>
                  <a:srgbClr val="7E7E7E"/>
                </a:solidFill>
                <a:latin typeface="楷体" panose="02010609060101010101" charset="-122"/>
                <a:cs typeface="楷体" panose="02010609060101010101" charset="-122"/>
              </a:rPr>
              <a:t>达到 </a:t>
            </a:r>
            <a:r>
              <a:rPr sz="700" spc="-10" dirty="0">
                <a:solidFill>
                  <a:srgbClr val="7E7E7E"/>
                </a:solidFill>
                <a:latin typeface="Arial" panose="020B0604020202020204"/>
                <a:cs typeface="Arial" panose="020B0604020202020204"/>
              </a:rPr>
              <a:t>75%</a:t>
            </a:r>
            <a:r>
              <a:rPr sz="700" spc="-10" dirty="0">
                <a:solidFill>
                  <a:srgbClr val="7E7E7E"/>
                </a:solidFill>
                <a:latin typeface="楷体" panose="02010609060101010101" charset="-122"/>
                <a:cs typeface="楷体" panose="02010609060101010101" charset="-122"/>
              </a:rPr>
              <a:t>，</a:t>
            </a:r>
            <a:r>
              <a:rPr sz="700" spc="-10" dirty="0">
                <a:solidFill>
                  <a:srgbClr val="7E7E7E"/>
                </a:solidFill>
                <a:latin typeface="楷体" panose="02010609060101010101" charset="-122"/>
                <a:cs typeface="楷体" panose="02010609060101010101" charset="-122"/>
              </a:rPr>
              <a:t>职</a:t>
            </a:r>
            <a:r>
              <a:rPr sz="700" spc="-10" dirty="0">
                <a:solidFill>
                  <a:srgbClr val="7E7E7E"/>
                </a:solidFill>
                <a:latin typeface="楷体" panose="02010609060101010101" charset="-122"/>
                <a:cs typeface="楷体" panose="02010609060101010101" charset="-122"/>
              </a:rPr>
              <a:t>工</a:t>
            </a:r>
            <a:r>
              <a:rPr sz="700" spc="-10" dirty="0">
                <a:solidFill>
                  <a:srgbClr val="7E7E7E"/>
                </a:solidFill>
                <a:latin typeface="楷体" panose="02010609060101010101" charset="-122"/>
                <a:cs typeface="楷体" panose="02010609060101010101" charset="-122"/>
              </a:rPr>
              <a:t>人</a:t>
            </a:r>
            <a:r>
              <a:rPr sz="700" spc="-10" dirty="0">
                <a:solidFill>
                  <a:srgbClr val="7E7E7E"/>
                </a:solidFill>
                <a:latin typeface="楷体" panose="02010609060101010101" charset="-122"/>
                <a:cs typeface="楷体" panose="02010609060101010101" charset="-122"/>
              </a:rPr>
              <a:t>均</a:t>
            </a:r>
            <a:r>
              <a:rPr sz="700" spc="-10" dirty="0">
                <a:solidFill>
                  <a:srgbClr val="7E7E7E"/>
                </a:solidFill>
                <a:latin typeface="楷体" panose="02010609060101010101" charset="-122"/>
                <a:cs typeface="楷体" panose="02010609060101010101" charset="-122"/>
              </a:rPr>
              <a:t>创</a:t>
            </a:r>
            <a:r>
              <a:rPr sz="700" dirty="0">
                <a:solidFill>
                  <a:srgbClr val="7E7E7E"/>
                </a:solidFill>
                <a:latin typeface="楷体" panose="02010609060101010101" charset="-122"/>
                <a:cs typeface="楷体" panose="02010609060101010101" charset="-122"/>
              </a:rPr>
              <a:t>收</a:t>
            </a:r>
            <a:r>
              <a:rPr sz="700" spc="-10" dirty="0">
                <a:solidFill>
                  <a:srgbClr val="7E7E7E"/>
                </a:solidFill>
                <a:latin typeface="楷体" panose="02010609060101010101" charset="-122"/>
                <a:cs typeface="楷体" panose="02010609060101010101" charset="-122"/>
              </a:rPr>
              <a:t>达</a:t>
            </a:r>
            <a:r>
              <a:rPr sz="700" spc="-10" dirty="0">
                <a:solidFill>
                  <a:srgbClr val="7E7E7E"/>
                </a:solidFill>
                <a:latin typeface="楷体" panose="02010609060101010101" charset="-122"/>
                <a:cs typeface="楷体" panose="02010609060101010101" charset="-122"/>
              </a:rPr>
              <a:t>到</a:t>
            </a:r>
            <a:r>
              <a:rPr sz="700" spc="-10" dirty="0">
                <a:solidFill>
                  <a:srgbClr val="7E7E7E"/>
                </a:solidFill>
                <a:latin typeface="楷体" panose="02010609060101010101" charset="-122"/>
                <a:cs typeface="楷体" panose="02010609060101010101" charset="-122"/>
              </a:rPr>
              <a:t>重</a:t>
            </a:r>
            <a:r>
              <a:rPr sz="700" spc="-10" dirty="0">
                <a:solidFill>
                  <a:srgbClr val="7E7E7E"/>
                </a:solidFill>
                <a:latin typeface="楷体" panose="02010609060101010101" charset="-122"/>
                <a:cs typeface="楷体" panose="02010609060101010101" charset="-122"/>
              </a:rPr>
              <a:t>庆</a:t>
            </a:r>
            <a:r>
              <a:rPr sz="700" spc="-10" dirty="0">
                <a:solidFill>
                  <a:srgbClr val="7E7E7E"/>
                </a:solidFill>
                <a:latin typeface="楷体" panose="02010609060101010101" charset="-122"/>
                <a:cs typeface="楷体" panose="02010609060101010101" charset="-122"/>
              </a:rPr>
              <a:t>啤</a:t>
            </a:r>
            <a:r>
              <a:rPr sz="700" spc="-10" dirty="0">
                <a:solidFill>
                  <a:srgbClr val="7E7E7E"/>
                </a:solidFill>
                <a:latin typeface="楷体" panose="02010609060101010101" charset="-122"/>
                <a:cs typeface="楷体" panose="02010609060101010101" charset="-122"/>
              </a:rPr>
              <a:t>酒的 </a:t>
            </a:r>
            <a:r>
              <a:rPr sz="700" spc="-20" dirty="0">
                <a:solidFill>
                  <a:srgbClr val="7E7E7E"/>
                </a:solidFill>
                <a:latin typeface="Arial" panose="020B0604020202020204"/>
                <a:cs typeface="Arial" panose="020B0604020202020204"/>
              </a:rPr>
              <a:t>80%</a:t>
            </a:r>
            <a:r>
              <a:rPr sz="700" spc="-20" dirty="0">
                <a:solidFill>
                  <a:srgbClr val="7E7E7E"/>
                </a:solidFill>
                <a:latin typeface="楷体" panose="02010609060101010101" charset="-122"/>
                <a:cs typeface="楷体" panose="02010609060101010101" charset="-122"/>
              </a:rPr>
              <a:t>，</a:t>
            </a:r>
            <a:r>
              <a:rPr sz="700" spc="-10" dirty="0">
                <a:solidFill>
                  <a:srgbClr val="7E7E7E"/>
                </a:solidFill>
                <a:latin typeface="楷体" panose="02010609060101010101" charset="-122"/>
                <a:cs typeface="楷体" panose="02010609060101010101" charset="-122"/>
              </a:rPr>
              <a:t>人</a:t>
            </a:r>
            <a:r>
              <a:rPr sz="700" dirty="0">
                <a:solidFill>
                  <a:srgbClr val="7E7E7E"/>
                </a:solidFill>
                <a:latin typeface="楷体" panose="02010609060101010101" charset="-122"/>
                <a:cs typeface="楷体" panose="02010609060101010101" charset="-122"/>
              </a:rPr>
              <a:t>员</a:t>
            </a:r>
            <a:r>
              <a:rPr sz="700" spc="-10" dirty="0">
                <a:solidFill>
                  <a:srgbClr val="7E7E7E"/>
                </a:solidFill>
                <a:latin typeface="楷体" panose="02010609060101010101" charset="-122"/>
                <a:cs typeface="楷体" panose="02010609060101010101" charset="-122"/>
              </a:rPr>
              <a:t>优</a:t>
            </a:r>
            <a:r>
              <a:rPr sz="700" spc="-10" dirty="0">
                <a:solidFill>
                  <a:srgbClr val="7E7E7E"/>
                </a:solidFill>
                <a:latin typeface="楷体" panose="02010609060101010101" charset="-122"/>
                <a:cs typeface="楷体" panose="02010609060101010101" charset="-122"/>
              </a:rPr>
              <a:t>化</a:t>
            </a:r>
            <a:r>
              <a:rPr sz="700" spc="-10" dirty="0">
                <a:solidFill>
                  <a:srgbClr val="7E7E7E"/>
                </a:solidFill>
                <a:latin typeface="楷体" panose="02010609060101010101" charset="-122"/>
                <a:cs typeface="楷体" panose="02010609060101010101" charset="-122"/>
              </a:rPr>
              <a:t>中</a:t>
            </a:r>
            <a:r>
              <a:rPr sz="700" spc="-10" dirty="0">
                <a:solidFill>
                  <a:srgbClr val="7E7E7E"/>
                </a:solidFill>
                <a:latin typeface="楷体" panose="02010609060101010101" charset="-122"/>
                <a:cs typeface="楷体" panose="02010609060101010101" charset="-122"/>
              </a:rPr>
              <a:t>，</a:t>
            </a:r>
            <a:r>
              <a:rPr sz="700" spc="-10" dirty="0">
                <a:solidFill>
                  <a:srgbClr val="7E7E7E"/>
                </a:solidFill>
                <a:latin typeface="楷体" panose="02010609060101010101" charset="-122"/>
                <a:cs typeface="楷体" panose="02010609060101010101" charset="-122"/>
              </a:rPr>
              <a:t>华</a:t>
            </a:r>
            <a:r>
              <a:rPr sz="700" dirty="0">
                <a:solidFill>
                  <a:srgbClr val="7E7E7E"/>
                </a:solidFill>
                <a:latin typeface="楷体" panose="02010609060101010101" charset="-122"/>
                <a:cs typeface="楷体" panose="02010609060101010101" charset="-122"/>
              </a:rPr>
              <a:t>润</a:t>
            </a:r>
            <a:r>
              <a:rPr sz="700" spc="-10" dirty="0">
                <a:solidFill>
                  <a:srgbClr val="7E7E7E"/>
                </a:solidFill>
                <a:latin typeface="楷体" panose="02010609060101010101" charset="-122"/>
                <a:cs typeface="楷体" panose="02010609060101010101" charset="-122"/>
              </a:rPr>
              <a:t>啤</a:t>
            </a:r>
            <a:r>
              <a:rPr sz="700" spc="-10" dirty="0">
                <a:solidFill>
                  <a:srgbClr val="7E7E7E"/>
                </a:solidFill>
                <a:latin typeface="楷体" panose="02010609060101010101" charset="-122"/>
                <a:cs typeface="楷体" panose="02010609060101010101" charset="-122"/>
              </a:rPr>
              <a:t>酒</a:t>
            </a:r>
            <a:r>
              <a:rPr sz="700" spc="-10" dirty="0">
                <a:solidFill>
                  <a:srgbClr val="7E7E7E"/>
                </a:solidFill>
                <a:latin typeface="楷体" panose="02010609060101010101" charset="-122"/>
                <a:cs typeface="楷体" panose="02010609060101010101" charset="-122"/>
              </a:rPr>
              <a:t>使</a:t>
            </a:r>
            <a:r>
              <a:rPr sz="700" spc="-10" dirty="0">
                <a:solidFill>
                  <a:srgbClr val="7E7E7E"/>
                </a:solidFill>
                <a:latin typeface="楷体" panose="02010609060101010101" charset="-122"/>
                <a:cs typeface="楷体" panose="02010609060101010101" charset="-122"/>
              </a:rPr>
              <a:t>用</a:t>
            </a:r>
            <a:r>
              <a:rPr sz="700" spc="-10" dirty="0">
                <a:solidFill>
                  <a:srgbClr val="7E7E7E"/>
                </a:solidFill>
                <a:latin typeface="楷体" panose="02010609060101010101" charset="-122"/>
                <a:cs typeface="楷体" panose="02010609060101010101" charset="-122"/>
              </a:rPr>
              <a:t>员</a:t>
            </a:r>
            <a:r>
              <a:rPr sz="700" dirty="0">
                <a:solidFill>
                  <a:srgbClr val="7E7E7E"/>
                </a:solidFill>
                <a:latin typeface="楷体" panose="02010609060101010101" charset="-122"/>
                <a:cs typeface="楷体" panose="02010609060101010101" charset="-122"/>
              </a:rPr>
              <a:t>工</a:t>
            </a:r>
            <a:r>
              <a:rPr sz="700" spc="-10" dirty="0">
                <a:solidFill>
                  <a:srgbClr val="7E7E7E"/>
                </a:solidFill>
                <a:latin typeface="楷体" panose="02010609060101010101" charset="-122"/>
                <a:cs typeface="楷体" panose="02010609060101010101" charset="-122"/>
              </a:rPr>
              <a:t>总</a:t>
            </a:r>
            <a:r>
              <a:rPr sz="700" spc="-10" dirty="0">
                <a:solidFill>
                  <a:srgbClr val="7E7E7E"/>
                </a:solidFill>
                <a:latin typeface="楷体" panose="02010609060101010101" charset="-122"/>
                <a:cs typeface="楷体" panose="02010609060101010101" charset="-122"/>
              </a:rPr>
              <a:t>数</a:t>
            </a:r>
            <a:r>
              <a:rPr sz="700" spc="-10" dirty="0">
                <a:solidFill>
                  <a:srgbClr val="7E7E7E"/>
                </a:solidFill>
                <a:latin typeface="楷体" panose="02010609060101010101" charset="-122"/>
                <a:cs typeface="楷体" panose="02010609060101010101" charset="-122"/>
              </a:rPr>
              <a:t>情</a:t>
            </a:r>
            <a:r>
              <a:rPr sz="700" spc="-10" dirty="0">
                <a:solidFill>
                  <a:srgbClr val="7E7E7E"/>
                </a:solidFill>
                <a:latin typeface="楷体" panose="02010609060101010101" charset="-122"/>
                <a:cs typeface="楷体" panose="02010609060101010101" charset="-122"/>
              </a:rPr>
              <a:t>况</a:t>
            </a:r>
            <a:r>
              <a:rPr sz="700" spc="-5" dirty="0">
                <a:solidFill>
                  <a:srgbClr val="7E7E7E"/>
                </a:solidFill>
                <a:latin typeface="楷体" panose="02010609060101010101" charset="-122"/>
                <a:cs typeface="楷体" panose="02010609060101010101" charset="-122"/>
              </a:rPr>
              <a:t>，其</a:t>
            </a:r>
            <a:r>
              <a:rPr sz="700" spc="-10" dirty="0">
                <a:solidFill>
                  <a:srgbClr val="7E7E7E"/>
                </a:solidFill>
                <a:latin typeface="楷体" panose="02010609060101010101" charset="-122"/>
                <a:cs typeface="楷体" panose="02010609060101010101" charset="-122"/>
              </a:rPr>
              <a:t>他</a:t>
            </a:r>
            <a:r>
              <a:rPr sz="700" spc="-10" dirty="0">
                <a:solidFill>
                  <a:srgbClr val="7E7E7E"/>
                </a:solidFill>
                <a:latin typeface="楷体" panose="02010609060101010101" charset="-122"/>
                <a:cs typeface="楷体" panose="02010609060101010101" charset="-122"/>
              </a:rPr>
              <a:t>公</a:t>
            </a:r>
            <a:r>
              <a:rPr sz="700" spc="-10" dirty="0">
                <a:solidFill>
                  <a:srgbClr val="7E7E7E"/>
                </a:solidFill>
                <a:latin typeface="楷体" panose="02010609060101010101" charset="-122"/>
                <a:cs typeface="楷体" panose="02010609060101010101" charset="-122"/>
              </a:rPr>
              <a:t>司</a:t>
            </a:r>
            <a:r>
              <a:rPr sz="700" spc="-10" dirty="0">
                <a:solidFill>
                  <a:srgbClr val="7E7E7E"/>
                </a:solidFill>
                <a:latin typeface="楷体" panose="02010609060101010101" charset="-122"/>
                <a:cs typeface="楷体" panose="02010609060101010101" charset="-122"/>
              </a:rPr>
              <a:t>使</a:t>
            </a:r>
            <a:r>
              <a:rPr sz="700" spc="-10" dirty="0">
                <a:solidFill>
                  <a:srgbClr val="7E7E7E"/>
                </a:solidFill>
                <a:latin typeface="楷体" panose="02010609060101010101" charset="-122"/>
                <a:cs typeface="楷体" panose="02010609060101010101" charset="-122"/>
              </a:rPr>
              <a:t>用</a:t>
            </a:r>
            <a:r>
              <a:rPr sz="700" dirty="0">
                <a:solidFill>
                  <a:srgbClr val="7E7E7E"/>
                </a:solidFill>
                <a:latin typeface="楷体" panose="02010609060101010101" charset="-122"/>
                <a:cs typeface="楷体" panose="02010609060101010101" charset="-122"/>
              </a:rPr>
              <a:t>生</a:t>
            </a:r>
            <a:r>
              <a:rPr sz="700" spc="-10" dirty="0">
                <a:solidFill>
                  <a:srgbClr val="7E7E7E"/>
                </a:solidFill>
                <a:latin typeface="楷体" panose="02010609060101010101" charset="-122"/>
                <a:cs typeface="楷体" panose="02010609060101010101" charset="-122"/>
              </a:rPr>
              <a:t>产</a:t>
            </a:r>
            <a:r>
              <a:rPr sz="700" spc="-10" dirty="0">
                <a:solidFill>
                  <a:srgbClr val="7E7E7E"/>
                </a:solidFill>
                <a:latin typeface="楷体" panose="02010609060101010101" charset="-122"/>
                <a:cs typeface="楷体" panose="02010609060101010101" charset="-122"/>
              </a:rPr>
              <a:t>员</a:t>
            </a:r>
            <a:r>
              <a:rPr sz="700" spc="-10" dirty="0">
                <a:solidFill>
                  <a:srgbClr val="7E7E7E"/>
                </a:solidFill>
                <a:latin typeface="楷体" panose="02010609060101010101" charset="-122"/>
                <a:cs typeface="楷体" panose="02010609060101010101" charset="-122"/>
              </a:rPr>
              <a:t>工</a:t>
            </a:r>
            <a:r>
              <a:rPr sz="700" spc="-10" dirty="0">
                <a:solidFill>
                  <a:srgbClr val="7E7E7E"/>
                </a:solidFill>
                <a:latin typeface="楷体" panose="02010609060101010101" charset="-122"/>
                <a:cs typeface="楷体" panose="02010609060101010101" charset="-122"/>
              </a:rPr>
              <a:t>情</a:t>
            </a:r>
            <a:r>
              <a:rPr sz="700" spc="-50" dirty="0">
                <a:solidFill>
                  <a:srgbClr val="7E7E7E"/>
                </a:solidFill>
                <a:latin typeface="楷体" panose="02010609060101010101" charset="-122"/>
                <a:cs typeface="楷体" panose="02010609060101010101" charset="-122"/>
              </a:rPr>
              <a:t>况</a:t>
            </a:r>
            <a:r>
              <a:rPr sz="700" spc="-10" dirty="0">
                <a:solidFill>
                  <a:srgbClr val="7E7E7E"/>
                </a:solidFill>
                <a:latin typeface="楷体" panose="02010609060101010101" charset="-122"/>
                <a:cs typeface="楷体" panose="02010609060101010101" charset="-122"/>
              </a:rPr>
              <a:t>资</a:t>
            </a:r>
            <a:r>
              <a:rPr sz="700" spc="-10" dirty="0">
                <a:solidFill>
                  <a:srgbClr val="7E7E7E"/>
                </a:solidFill>
                <a:latin typeface="楷体" panose="02010609060101010101" charset="-122"/>
                <a:cs typeface="楷体" panose="02010609060101010101" charset="-122"/>
              </a:rPr>
              <a:t>料</a:t>
            </a:r>
            <a:r>
              <a:rPr sz="700" spc="-10" dirty="0">
                <a:solidFill>
                  <a:srgbClr val="7E7E7E"/>
                </a:solidFill>
                <a:latin typeface="楷体" panose="02010609060101010101" charset="-122"/>
                <a:cs typeface="楷体" panose="02010609060101010101" charset="-122"/>
              </a:rPr>
              <a:t>来源：</a:t>
            </a:r>
            <a:r>
              <a:rPr sz="700" spc="-10" dirty="0">
                <a:solidFill>
                  <a:srgbClr val="7E7E7E"/>
                </a:solidFill>
                <a:latin typeface="Arial" panose="020B0604020202020204"/>
                <a:cs typeface="Arial" panose="020B0604020202020204"/>
              </a:rPr>
              <a:t>Wind</a:t>
            </a:r>
            <a:r>
              <a:rPr sz="700" spc="-10" dirty="0">
                <a:solidFill>
                  <a:srgbClr val="7E7E7E"/>
                </a:solidFill>
                <a:latin typeface="楷体" panose="02010609060101010101" charset="-122"/>
                <a:cs typeface="楷体" panose="02010609060101010101" charset="-122"/>
              </a:rPr>
              <a:t>，</a:t>
            </a:r>
            <a:r>
              <a:rPr sz="700" spc="-10" dirty="0">
                <a:solidFill>
                  <a:srgbClr val="7E7E7E"/>
                </a:solidFill>
                <a:latin typeface="楷体" panose="02010609060101010101" charset="-122"/>
                <a:cs typeface="楷体" panose="02010609060101010101" charset="-122"/>
              </a:rPr>
              <a:t>华</a:t>
            </a:r>
            <a:r>
              <a:rPr sz="700" spc="-10" dirty="0">
                <a:solidFill>
                  <a:srgbClr val="7E7E7E"/>
                </a:solidFill>
                <a:latin typeface="楷体" panose="02010609060101010101" charset="-122"/>
                <a:cs typeface="楷体" panose="02010609060101010101" charset="-122"/>
              </a:rPr>
              <a:t>泰</a:t>
            </a:r>
            <a:r>
              <a:rPr sz="700" spc="-10" dirty="0">
                <a:solidFill>
                  <a:srgbClr val="7E7E7E"/>
                </a:solidFill>
                <a:latin typeface="楷体" panose="02010609060101010101" charset="-122"/>
                <a:cs typeface="楷体" panose="02010609060101010101" charset="-122"/>
              </a:rPr>
              <a:t>研</a:t>
            </a:r>
            <a:r>
              <a:rPr sz="700" spc="-50" dirty="0">
                <a:solidFill>
                  <a:srgbClr val="7E7E7E"/>
                </a:solidFill>
                <a:latin typeface="楷体" panose="02010609060101010101" charset="-122"/>
                <a:cs typeface="楷体" panose="02010609060101010101" charset="-122"/>
              </a:rPr>
              <a:t>究</a:t>
            </a:r>
            <a:endParaRPr sz="700">
              <a:latin typeface="楷体" panose="02010609060101010101" charset="-122"/>
              <a:cs typeface="楷体" panose="02010609060101010101" charset="-122"/>
            </a:endParaRPr>
          </a:p>
        </p:txBody>
      </p:sp>
      <p:sp>
        <p:nvSpPr>
          <p:cNvPr id="11" name="object 11"/>
          <p:cNvSpPr txBox="1"/>
          <p:nvPr/>
        </p:nvSpPr>
        <p:spPr>
          <a:xfrm>
            <a:off x="542340" y="2417191"/>
            <a:ext cx="2024380" cy="146685"/>
          </a:xfrm>
          <a:prstGeom prst="rect">
            <a:avLst/>
          </a:prstGeom>
        </p:spPr>
        <p:txBody>
          <a:bodyPr vert="horz" wrap="square" lIns="0" tIns="11430" rIns="0" bIns="0" rtlCol="0">
            <a:spAutoFit/>
          </a:bodyPr>
          <a:lstStyle/>
          <a:p>
            <a:pPr marL="12700">
              <a:lnSpc>
                <a:spcPct val="100000"/>
              </a:lnSpc>
              <a:spcBef>
                <a:spcPts val="90"/>
              </a:spcBef>
            </a:pPr>
            <a:r>
              <a:rPr sz="800" b="1" dirty="0">
                <a:latin typeface="楷体" panose="02010609060101010101" charset="-122"/>
                <a:cs typeface="楷体" panose="02010609060101010101" charset="-122"/>
              </a:rPr>
              <a:t>图</a:t>
            </a:r>
            <a:r>
              <a:rPr sz="800" b="1" dirty="0">
                <a:latin typeface="楷体" panose="02010609060101010101" charset="-122"/>
                <a:cs typeface="楷体" panose="02010609060101010101" charset="-122"/>
              </a:rPr>
              <a:t>表</a:t>
            </a:r>
            <a:r>
              <a:rPr sz="800" b="1" dirty="0">
                <a:latin typeface="Arial" panose="020B0604020202020204"/>
                <a:cs typeface="Arial" panose="020B0604020202020204"/>
              </a:rPr>
              <a:t>36</a:t>
            </a:r>
            <a:r>
              <a:rPr sz="800" b="1" spc="-15" dirty="0">
                <a:latin typeface="楷体" panose="02010609060101010101" charset="-122"/>
                <a:cs typeface="楷体" panose="02010609060101010101" charset="-122"/>
              </a:rPr>
              <a:t>： 龙头企业固定成本占</a:t>
            </a:r>
            <a:r>
              <a:rPr sz="800" b="1" spc="-25" dirty="0">
                <a:latin typeface="楷体" panose="02010609060101010101" charset="-122"/>
                <a:cs typeface="楷体" panose="02010609060101010101" charset="-122"/>
              </a:rPr>
              <a:t>营</a:t>
            </a:r>
            <a:r>
              <a:rPr sz="800" b="1" spc="-25" dirty="0">
                <a:latin typeface="楷体" panose="02010609060101010101" charset="-122"/>
                <a:cs typeface="楷体" panose="02010609060101010101" charset="-122"/>
              </a:rPr>
              <a:t>收</a:t>
            </a:r>
            <a:r>
              <a:rPr sz="800" b="1" spc="-20" dirty="0">
                <a:latin typeface="楷体" panose="02010609060101010101" charset="-122"/>
                <a:cs typeface="楷体" panose="02010609060101010101" charset="-122"/>
              </a:rPr>
              <a:t>比重对比</a:t>
            </a:r>
            <a:endParaRPr sz="800">
              <a:latin typeface="楷体" panose="02010609060101010101" charset="-122"/>
              <a:cs typeface="楷体" panose="02010609060101010101" charset="-122"/>
            </a:endParaRPr>
          </a:p>
        </p:txBody>
      </p:sp>
      <p:sp>
        <p:nvSpPr>
          <p:cNvPr id="12" name="object 12"/>
          <p:cNvSpPr txBox="1"/>
          <p:nvPr/>
        </p:nvSpPr>
        <p:spPr>
          <a:xfrm>
            <a:off x="3868928" y="2417191"/>
            <a:ext cx="1311275" cy="146685"/>
          </a:xfrm>
          <a:prstGeom prst="rect">
            <a:avLst/>
          </a:prstGeom>
        </p:spPr>
        <p:txBody>
          <a:bodyPr vert="horz" wrap="square" lIns="0" tIns="11430" rIns="0" bIns="0" rtlCol="0">
            <a:spAutoFit/>
          </a:bodyPr>
          <a:lstStyle/>
          <a:p>
            <a:pPr marL="12700">
              <a:lnSpc>
                <a:spcPct val="100000"/>
              </a:lnSpc>
              <a:spcBef>
                <a:spcPts val="90"/>
              </a:spcBef>
            </a:pPr>
            <a:r>
              <a:rPr sz="800" b="1" dirty="0">
                <a:latin typeface="楷体" panose="02010609060101010101" charset="-122"/>
                <a:cs typeface="楷体" panose="02010609060101010101" charset="-122"/>
              </a:rPr>
              <a:t>图</a:t>
            </a:r>
            <a:r>
              <a:rPr sz="800" b="1" dirty="0">
                <a:latin typeface="楷体" panose="02010609060101010101" charset="-122"/>
                <a:cs typeface="楷体" panose="02010609060101010101" charset="-122"/>
              </a:rPr>
              <a:t>表</a:t>
            </a:r>
            <a:r>
              <a:rPr sz="800" b="1" dirty="0">
                <a:latin typeface="Arial" panose="020B0604020202020204"/>
                <a:cs typeface="Arial" panose="020B0604020202020204"/>
              </a:rPr>
              <a:t>37</a:t>
            </a:r>
            <a:r>
              <a:rPr sz="800" b="1" spc="-25" dirty="0">
                <a:latin typeface="楷体" panose="02010609060101010101" charset="-122"/>
                <a:cs typeface="楷体" panose="02010609060101010101" charset="-122"/>
              </a:rPr>
              <a:t>： 龙头新增产能布局</a:t>
            </a:r>
            <a:endParaRPr sz="800">
              <a:latin typeface="楷体" panose="02010609060101010101" charset="-122"/>
              <a:cs typeface="楷体" panose="02010609060101010101" charset="-122"/>
            </a:endParaRPr>
          </a:p>
        </p:txBody>
      </p:sp>
      <p:pic>
        <p:nvPicPr>
          <p:cNvPr id="13" name="object 13"/>
          <p:cNvPicPr/>
          <p:nvPr/>
        </p:nvPicPr>
        <p:blipFill>
          <a:blip r:embed="rId3" cstate="print"/>
          <a:stretch>
            <a:fillRect/>
          </a:stretch>
        </p:blipFill>
        <p:spPr>
          <a:xfrm>
            <a:off x="555040" y="2560954"/>
            <a:ext cx="3146805" cy="6096"/>
          </a:xfrm>
          <a:prstGeom prst="rect">
            <a:avLst/>
          </a:prstGeom>
        </p:spPr>
      </p:pic>
      <p:sp>
        <p:nvSpPr>
          <p:cNvPr id="14" name="object 14"/>
          <p:cNvSpPr txBox="1"/>
          <p:nvPr/>
        </p:nvSpPr>
        <p:spPr>
          <a:xfrm>
            <a:off x="3868928" y="4752594"/>
            <a:ext cx="1715135" cy="132080"/>
          </a:xfrm>
          <a:prstGeom prst="rect">
            <a:avLst/>
          </a:prstGeom>
        </p:spPr>
        <p:txBody>
          <a:bodyPr vert="horz" wrap="square" lIns="0" tIns="12065" rIns="0" bIns="0" rtlCol="0">
            <a:spAutoFit/>
          </a:bodyPr>
          <a:lstStyle/>
          <a:p>
            <a:pPr marL="12700">
              <a:lnSpc>
                <a:spcPct val="100000"/>
              </a:lnSpc>
              <a:spcBef>
                <a:spcPts val="95"/>
              </a:spcBef>
            </a:pPr>
            <a:r>
              <a:rPr sz="700" spc="-10" dirty="0">
                <a:solidFill>
                  <a:srgbClr val="7E7E7E"/>
                </a:solidFill>
                <a:latin typeface="楷体" panose="02010609060101010101" charset="-122"/>
                <a:cs typeface="楷体" panose="02010609060101010101" charset="-122"/>
              </a:rPr>
              <a:t>资</a:t>
            </a:r>
            <a:r>
              <a:rPr sz="700" spc="-10" dirty="0">
                <a:solidFill>
                  <a:srgbClr val="7E7E7E"/>
                </a:solidFill>
                <a:latin typeface="楷体" panose="02010609060101010101" charset="-122"/>
                <a:cs typeface="楷体" panose="02010609060101010101" charset="-122"/>
              </a:rPr>
              <a:t>料</a:t>
            </a:r>
            <a:r>
              <a:rPr sz="700" dirty="0">
                <a:solidFill>
                  <a:srgbClr val="7E7E7E"/>
                </a:solidFill>
                <a:latin typeface="楷体" panose="02010609060101010101" charset="-122"/>
                <a:cs typeface="楷体" panose="02010609060101010101" charset="-122"/>
              </a:rPr>
              <a:t>来</a:t>
            </a:r>
            <a:r>
              <a:rPr sz="700" spc="-10" dirty="0">
                <a:solidFill>
                  <a:srgbClr val="7E7E7E"/>
                </a:solidFill>
                <a:latin typeface="楷体" panose="02010609060101010101" charset="-122"/>
                <a:cs typeface="楷体" panose="02010609060101010101" charset="-122"/>
              </a:rPr>
              <a:t>源</a:t>
            </a:r>
            <a:r>
              <a:rPr sz="700" spc="-10" dirty="0">
                <a:solidFill>
                  <a:srgbClr val="7E7E7E"/>
                </a:solidFill>
                <a:latin typeface="楷体" panose="02010609060101010101" charset="-122"/>
                <a:cs typeface="楷体" panose="02010609060101010101" charset="-122"/>
              </a:rPr>
              <a:t>：</a:t>
            </a:r>
            <a:r>
              <a:rPr sz="700" spc="-10" dirty="0">
                <a:solidFill>
                  <a:srgbClr val="7E7E7E"/>
                </a:solidFill>
                <a:latin typeface="楷体" panose="02010609060101010101" charset="-122"/>
                <a:cs typeface="楷体" panose="02010609060101010101" charset="-122"/>
              </a:rPr>
              <a:t>云</a:t>
            </a:r>
            <a:r>
              <a:rPr sz="700" spc="-10" dirty="0">
                <a:solidFill>
                  <a:srgbClr val="7E7E7E"/>
                </a:solidFill>
                <a:latin typeface="楷体" panose="02010609060101010101" charset="-122"/>
                <a:cs typeface="楷体" panose="02010609060101010101" charset="-122"/>
              </a:rPr>
              <a:t>酒</a:t>
            </a:r>
            <a:r>
              <a:rPr sz="700" spc="-10" dirty="0">
                <a:solidFill>
                  <a:srgbClr val="7E7E7E"/>
                </a:solidFill>
                <a:latin typeface="楷体" panose="02010609060101010101" charset="-122"/>
                <a:cs typeface="楷体" panose="02010609060101010101" charset="-122"/>
              </a:rPr>
              <a:t>头</a:t>
            </a:r>
            <a:r>
              <a:rPr sz="700" spc="-5" dirty="0">
                <a:solidFill>
                  <a:srgbClr val="7E7E7E"/>
                </a:solidFill>
                <a:latin typeface="楷体" panose="02010609060101010101" charset="-122"/>
                <a:cs typeface="楷体" panose="02010609060101010101" charset="-122"/>
              </a:rPr>
              <a:t>条，</a:t>
            </a:r>
            <a:r>
              <a:rPr sz="700" spc="-10" dirty="0">
                <a:solidFill>
                  <a:srgbClr val="7E7E7E"/>
                </a:solidFill>
                <a:latin typeface="楷体" panose="02010609060101010101" charset="-122"/>
                <a:cs typeface="楷体" panose="02010609060101010101" charset="-122"/>
              </a:rPr>
              <a:t>公</a:t>
            </a:r>
            <a:r>
              <a:rPr sz="700" spc="-10" dirty="0">
                <a:solidFill>
                  <a:srgbClr val="7E7E7E"/>
                </a:solidFill>
                <a:latin typeface="楷体" panose="02010609060101010101" charset="-122"/>
                <a:cs typeface="楷体" panose="02010609060101010101" charset="-122"/>
              </a:rPr>
              <a:t>司</a:t>
            </a:r>
            <a:r>
              <a:rPr sz="700" spc="-10" dirty="0">
                <a:solidFill>
                  <a:srgbClr val="7E7E7E"/>
                </a:solidFill>
                <a:latin typeface="楷体" panose="02010609060101010101" charset="-122"/>
                <a:cs typeface="楷体" panose="02010609060101010101" charset="-122"/>
              </a:rPr>
              <a:t>公</a:t>
            </a:r>
            <a:r>
              <a:rPr sz="700" spc="-10" dirty="0">
                <a:solidFill>
                  <a:srgbClr val="7E7E7E"/>
                </a:solidFill>
                <a:latin typeface="楷体" panose="02010609060101010101" charset="-122"/>
                <a:cs typeface="楷体" panose="02010609060101010101" charset="-122"/>
              </a:rPr>
              <a:t>告</a:t>
            </a:r>
            <a:r>
              <a:rPr sz="700" dirty="0">
                <a:solidFill>
                  <a:srgbClr val="7E7E7E"/>
                </a:solidFill>
                <a:latin typeface="楷体" panose="02010609060101010101" charset="-122"/>
                <a:cs typeface="楷体" panose="02010609060101010101" charset="-122"/>
              </a:rPr>
              <a:t>，</a:t>
            </a:r>
            <a:r>
              <a:rPr sz="700" spc="-10" dirty="0">
                <a:solidFill>
                  <a:srgbClr val="7E7E7E"/>
                </a:solidFill>
                <a:latin typeface="楷体" panose="02010609060101010101" charset="-122"/>
                <a:cs typeface="楷体" panose="02010609060101010101" charset="-122"/>
              </a:rPr>
              <a:t>华</a:t>
            </a:r>
            <a:r>
              <a:rPr sz="700" spc="-10" dirty="0">
                <a:solidFill>
                  <a:srgbClr val="7E7E7E"/>
                </a:solidFill>
                <a:latin typeface="楷体" panose="02010609060101010101" charset="-122"/>
                <a:cs typeface="楷体" panose="02010609060101010101" charset="-122"/>
              </a:rPr>
              <a:t>泰</a:t>
            </a:r>
            <a:r>
              <a:rPr sz="700" spc="-10" dirty="0">
                <a:solidFill>
                  <a:srgbClr val="7E7E7E"/>
                </a:solidFill>
                <a:latin typeface="楷体" panose="02010609060101010101" charset="-122"/>
                <a:cs typeface="楷体" panose="02010609060101010101" charset="-122"/>
              </a:rPr>
              <a:t>研</a:t>
            </a:r>
            <a:r>
              <a:rPr sz="700" spc="-50" dirty="0">
                <a:solidFill>
                  <a:srgbClr val="7E7E7E"/>
                </a:solidFill>
                <a:latin typeface="楷体" panose="02010609060101010101" charset="-122"/>
                <a:cs typeface="楷体" panose="02010609060101010101" charset="-122"/>
              </a:rPr>
              <a:t>究</a:t>
            </a:r>
            <a:endParaRPr sz="700">
              <a:latin typeface="楷体" panose="02010609060101010101" charset="-122"/>
              <a:cs typeface="楷体" panose="02010609060101010101" charset="-122"/>
            </a:endParaRPr>
          </a:p>
        </p:txBody>
      </p:sp>
      <p:pic>
        <p:nvPicPr>
          <p:cNvPr id="15" name="object 15"/>
          <p:cNvPicPr/>
          <p:nvPr/>
        </p:nvPicPr>
        <p:blipFill>
          <a:blip r:embed="rId3" cstate="print"/>
          <a:stretch>
            <a:fillRect/>
          </a:stretch>
        </p:blipFill>
        <p:spPr>
          <a:xfrm>
            <a:off x="555040" y="4747005"/>
            <a:ext cx="3146805" cy="6096"/>
          </a:xfrm>
          <a:prstGeom prst="rect">
            <a:avLst/>
          </a:prstGeom>
        </p:spPr>
      </p:pic>
      <p:sp>
        <p:nvSpPr>
          <p:cNvPr id="16" name="object 16"/>
          <p:cNvSpPr txBox="1"/>
          <p:nvPr/>
        </p:nvSpPr>
        <p:spPr>
          <a:xfrm>
            <a:off x="1999869" y="5080870"/>
            <a:ext cx="5100955" cy="4070350"/>
          </a:xfrm>
          <a:prstGeom prst="rect">
            <a:avLst/>
          </a:prstGeom>
        </p:spPr>
        <p:txBody>
          <a:bodyPr vert="horz" wrap="square" lIns="0" tIns="95885" rIns="0" bIns="0" rtlCol="0">
            <a:spAutoFit/>
          </a:bodyPr>
          <a:lstStyle/>
          <a:p>
            <a:pPr marL="12700">
              <a:lnSpc>
                <a:spcPct val="100000"/>
              </a:lnSpc>
              <a:spcBef>
                <a:spcPts val="755"/>
              </a:spcBef>
            </a:pPr>
            <a:r>
              <a:rPr sz="1200" b="1" spc="-10" dirty="0">
                <a:solidFill>
                  <a:srgbClr val="003778"/>
                </a:solidFill>
                <a:latin typeface="楷体" panose="02010609060101010101" charset="-122"/>
                <a:cs typeface="楷体" panose="02010609060101010101" charset="-122"/>
              </a:rPr>
              <a:t>重点</a:t>
            </a:r>
            <a:r>
              <a:rPr sz="1200" b="1" spc="-20" dirty="0">
                <a:solidFill>
                  <a:srgbClr val="003778"/>
                </a:solidFill>
                <a:latin typeface="楷体" panose="02010609060101010101" charset="-122"/>
                <a:cs typeface="楷体" panose="02010609060101010101" charset="-122"/>
              </a:rPr>
              <a:t>公</a:t>
            </a:r>
            <a:r>
              <a:rPr sz="1200" b="1" spc="-20" dirty="0">
                <a:solidFill>
                  <a:srgbClr val="003778"/>
                </a:solidFill>
                <a:latin typeface="楷体" panose="02010609060101010101" charset="-122"/>
                <a:cs typeface="楷体" panose="02010609060101010101" charset="-122"/>
              </a:rPr>
              <a:t>司</a:t>
            </a:r>
            <a:r>
              <a:rPr sz="1200" b="1" spc="-20" dirty="0">
                <a:solidFill>
                  <a:srgbClr val="003778"/>
                </a:solidFill>
                <a:latin typeface="楷体" panose="02010609060101010101" charset="-122"/>
                <a:cs typeface="楷体" panose="02010609060101010101" charset="-122"/>
              </a:rPr>
              <a:t>：</a:t>
            </a:r>
            <a:r>
              <a:rPr sz="1200" b="1" spc="-20" dirty="0">
                <a:solidFill>
                  <a:srgbClr val="003778"/>
                </a:solidFill>
                <a:latin typeface="楷体" panose="02010609060101010101" charset="-122"/>
                <a:cs typeface="楷体" panose="02010609060101010101" charset="-122"/>
              </a:rPr>
              <a:t>改</a:t>
            </a:r>
            <a:r>
              <a:rPr sz="1200" b="1" spc="-20" dirty="0">
                <a:solidFill>
                  <a:srgbClr val="003778"/>
                </a:solidFill>
                <a:latin typeface="楷体" panose="02010609060101010101" charset="-122"/>
                <a:cs typeface="楷体" panose="02010609060101010101" charset="-122"/>
              </a:rPr>
              <a:t>善</a:t>
            </a:r>
            <a:r>
              <a:rPr sz="1200" b="1" dirty="0">
                <a:solidFill>
                  <a:srgbClr val="003778"/>
                </a:solidFill>
                <a:latin typeface="楷体" panose="02010609060101010101" charset="-122"/>
                <a:cs typeface="楷体" panose="02010609060101010101" charset="-122"/>
              </a:rPr>
              <a:t>通</a:t>
            </a:r>
            <a:r>
              <a:rPr sz="1200" b="1" spc="-20" dirty="0">
                <a:solidFill>
                  <a:srgbClr val="003778"/>
                </a:solidFill>
                <a:latin typeface="楷体" panose="02010609060101010101" charset="-122"/>
                <a:cs typeface="楷体" panose="02010609060101010101" charset="-122"/>
              </a:rPr>
              <a:t>道</a:t>
            </a:r>
            <a:r>
              <a:rPr sz="1200" b="1" spc="-20" dirty="0">
                <a:solidFill>
                  <a:srgbClr val="003778"/>
                </a:solidFill>
                <a:latin typeface="楷体" panose="02010609060101010101" charset="-122"/>
                <a:cs typeface="楷体" panose="02010609060101010101" charset="-122"/>
              </a:rPr>
              <a:t>开</a:t>
            </a:r>
            <a:r>
              <a:rPr sz="1200" b="1" spc="-20" dirty="0">
                <a:solidFill>
                  <a:srgbClr val="003778"/>
                </a:solidFill>
                <a:latin typeface="楷体" panose="02010609060101010101" charset="-122"/>
                <a:cs typeface="楷体" panose="02010609060101010101" charset="-122"/>
              </a:rPr>
              <a:t>启</a:t>
            </a:r>
            <a:r>
              <a:rPr sz="1200" b="1" spc="-5" dirty="0">
                <a:solidFill>
                  <a:srgbClr val="003778"/>
                </a:solidFill>
                <a:latin typeface="楷体" panose="02010609060101010101" charset="-122"/>
                <a:cs typeface="楷体" panose="02010609060101010101" charset="-122"/>
              </a:rPr>
              <a:t>，旺</a:t>
            </a:r>
            <a:r>
              <a:rPr sz="1200" b="1" spc="-20" dirty="0">
                <a:solidFill>
                  <a:srgbClr val="003778"/>
                </a:solidFill>
                <a:latin typeface="楷体" panose="02010609060101010101" charset="-122"/>
                <a:cs typeface="楷体" panose="02010609060101010101" charset="-122"/>
              </a:rPr>
              <a:t>季</a:t>
            </a:r>
            <a:r>
              <a:rPr sz="1200" b="1" spc="-20" dirty="0">
                <a:solidFill>
                  <a:srgbClr val="003778"/>
                </a:solidFill>
                <a:latin typeface="楷体" panose="02010609060101010101" charset="-122"/>
                <a:cs typeface="楷体" panose="02010609060101010101" charset="-122"/>
              </a:rPr>
              <a:t>弹</a:t>
            </a:r>
            <a:r>
              <a:rPr sz="1200" b="1" spc="-20" dirty="0">
                <a:solidFill>
                  <a:srgbClr val="003778"/>
                </a:solidFill>
                <a:latin typeface="楷体" panose="02010609060101010101" charset="-122"/>
                <a:cs typeface="楷体" panose="02010609060101010101" charset="-122"/>
              </a:rPr>
              <a:t>性</a:t>
            </a:r>
            <a:r>
              <a:rPr sz="1200" b="1" spc="-20" dirty="0">
                <a:solidFill>
                  <a:srgbClr val="003778"/>
                </a:solidFill>
                <a:latin typeface="楷体" panose="02010609060101010101" charset="-122"/>
                <a:cs typeface="楷体" panose="02010609060101010101" charset="-122"/>
              </a:rPr>
              <a:t>可</a:t>
            </a:r>
            <a:r>
              <a:rPr sz="1200" b="1" spc="-50" dirty="0">
                <a:solidFill>
                  <a:srgbClr val="003778"/>
                </a:solidFill>
                <a:latin typeface="楷体" panose="02010609060101010101" charset="-122"/>
                <a:cs typeface="楷体" panose="02010609060101010101" charset="-122"/>
              </a:rPr>
              <a:t>期</a:t>
            </a:r>
            <a:endParaRPr sz="1200">
              <a:latin typeface="楷体" panose="02010609060101010101" charset="-122"/>
              <a:cs typeface="楷体" panose="02010609060101010101" charset="-122"/>
            </a:endParaRPr>
          </a:p>
          <a:p>
            <a:pPr marL="12700" marR="67945" algn="just">
              <a:lnSpc>
                <a:spcPct val="117000"/>
              </a:lnSpc>
              <a:spcBef>
                <a:spcPts val="360"/>
              </a:spcBef>
            </a:pPr>
            <a:r>
              <a:rPr sz="1000" spc="5" dirty="0">
                <a:latin typeface="楷体" panose="02010609060101010101" charset="-122"/>
                <a:cs typeface="楷体" panose="02010609060101010101" charset="-122"/>
              </a:rPr>
              <a:t>站在当前时点，我们认为啤酒板块已走过最悲观的时期，疫情持续修复、稳增长基调下，</a:t>
            </a:r>
            <a:r>
              <a:rPr sz="1000" spc="-15" dirty="0">
                <a:latin typeface="楷体" panose="02010609060101010101" charset="-122"/>
                <a:cs typeface="楷体" panose="02010609060101010101" charset="-122"/>
              </a:rPr>
              <a:t>消费改善趋势基本确认。</a:t>
            </a:r>
            <a:r>
              <a:rPr sz="1000" spc="-10" dirty="0">
                <a:latin typeface="Arial" panose="020B0604020202020204"/>
                <a:cs typeface="Arial" panose="020B0604020202020204"/>
              </a:rPr>
              <a:t>1</a:t>
            </a:r>
            <a:r>
              <a:rPr sz="1000" spc="-45" dirty="0">
                <a:latin typeface="楷体" panose="02010609060101010101" charset="-122"/>
                <a:cs typeface="楷体" panose="02010609060101010101" charset="-122"/>
              </a:rPr>
              <a:t>）</a:t>
            </a:r>
            <a:r>
              <a:rPr sz="1000" spc="-30" dirty="0">
                <a:latin typeface="楷体" panose="02010609060101010101" charset="-122"/>
                <a:cs typeface="楷体" panose="02010609060101010101" charset="-122"/>
              </a:rPr>
              <a:t>经营端，疫情态势好转，现饮场景持续修复，青啤</a:t>
            </a:r>
            <a:r>
              <a:rPr sz="1000" spc="-254" dirty="0">
                <a:latin typeface="楷体" panose="02010609060101010101" charset="-122"/>
                <a:cs typeface="楷体" panose="02010609060101010101" charset="-122"/>
              </a:rPr>
              <a:t> </a:t>
            </a:r>
            <a:r>
              <a:rPr sz="1000" dirty="0">
                <a:latin typeface="Arial" panose="020B0604020202020204"/>
                <a:cs typeface="Arial" panose="020B0604020202020204"/>
              </a:rPr>
              <a:t>5</a:t>
            </a:r>
            <a:r>
              <a:rPr sz="1000" spc="-50" dirty="0">
                <a:latin typeface="Arial" panose="020B0604020202020204"/>
                <a:cs typeface="Arial" panose="020B0604020202020204"/>
              </a:rPr>
              <a:t> </a:t>
            </a:r>
            <a:r>
              <a:rPr sz="1000" spc="5" dirty="0">
                <a:latin typeface="楷体" panose="02010609060101010101" charset="-122"/>
                <a:cs typeface="楷体" panose="02010609060101010101" charset="-122"/>
              </a:rPr>
              <a:t>月在基地市场需求回补及公司积极追量的推动下，率先实现恢复性增长，行业在旺季来临、渠道补</a:t>
            </a:r>
            <a:r>
              <a:rPr sz="1000" spc="-20" dirty="0">
                <a:latin typeface="楷体" panose="02010609060101010101" charset="-122"/>
                <a:cs typeface="楷体" panose="02010609060101010101" charset="-122"/>
              </a:rPr>
              <a:t>库的推动下，弹性可期；</a:t>
            </a:r>
            <a:r>
              <a:rPr sz="1000" spc="-10" dirty="0">
                <a:latin typeface="Arial" panose="020B0604020202020204"/>
                <a:cs typeface="Arial" panose="020B0604020202020204"/>
              </a:rPr>
              <a:t>2</a:t>
            </a:r>
            <a:r>
              <a:rPr sz="1000" spc="-45" dirty="0">
                <a:latin typeface="楷体" panose="02010609060101010101" charset="-122"/>
                <a:cs typeface="楷体" panose="02010609060101010101" charset="-122"/>
              </a:rPr>
              <a:t>）</a:t>
            </a:r>
            <a:r>
              <a:rPr sz="1000" spc="-20" dirty="0">
                <a:latin typeface="楷体" panose="02010609060101010101" charset="-122"/>
                <a:cs typeface="楷体" panose="02010609060101010101" charset="-122"/>
              </a:rPr>
              <a:t>利润端，企业通过锁价与供应链优化积极对冲成本压力，旺季提价持续释放盈利弹性；</a:t>
            </a:r>
            <a:r>
              <a:rPr sz="1000" spc="-10" dirty="0">
                <a:latin typeface="Arial" panose="020B0604020202020204"/>
                <a:cs typeface="Arial" panose="020B0604020202020204"/>
              </a:rPr>
              <a:t>3</a:t>
            </a:r>
            <a:r>
              <a:rPr sz="1000" spc="-20" dirty="0">
                <a:latin typeface="楷体" panose="02010609060101010101" charset="-122"/>
                <a:cs typeface="楷体" panose="02010609060101010101" charset="-122"/>
              </a:rPr>
              <a:t>）</a:t>
            </a:r>
            <a:r>
              <a:rPr sz="1000" spc="-30" dirty="0">
                <a:latin typeface="楷体" panose="02010609060101010101" charset="-122"/>
                <a:cs typeface="楷体" panose="02010609060101010101" charset="-122"/>
              </a:rPr>
              <a:t>中长期，高端化逻辑坚实，开源节流并举，行业盈利释放主线</a:t>
            </a:r>
            <a:r>
              <a:rPr sz="1000" spc="-25" dirty="0">
                <a:latin typeface="楷体" panose="02010609060101010101" charset="-122"/>
                <a:cs typeface="楷体" panose="02010609060101010101" charset="-122"/>
              </a:rPr>
              <a:t>不改。当前板块估值具有一定性价比，有望迎经营与估值双击，弹性可期。我们重点推荐</a:t>
            </a:r>
            <a:r>
              <a:rPr sz="1000" spc="-20" dirty="0">
                <a:latin typeface="楷体" panose="02010609060101010101" charset="-122"/>
                <a:cs typeface="楷体" panose="02010609060101010101" charset="-122"/>
              </a:rPr>
              <a:t>高端化与全国化持续推进的重庆啤酒、基地市场恢复与渠道补库加速的青岛啤酒。</a:t>
            </a:r>
            <a:endParaRPr sz="1000">
              <a:latin typeface="楷体" panose="02010609060101010101" charset="-122"/>
              <a:cs typeface="楷体" panose="02010609060101010101" charset="-122"/>
            </a:endParaRPr>
          </a:p>
          <a:p>
            <a:pPr>
              <a:lnSpc>
                <a:spcPct val="100000"/>
              </a:lnSpc>
              <a:spcBef>
                <a:spcPts val="5"/>
              </a:spcBef>
            </a:pPr>
            <a:endParaRPr sz="1100">
              <a:latin typeface="楷体" panose="02010609060101010101" charset="-122"/>
              <a:cs typeface="楷体" panose="02010609060101010101" charset="-122"/>
            </a:endParaRPr>
          </a:p>
          <a:p>
            <a:pPr marL="12700">
              <a:lnSpc>
                <a:spcPct val="100000"/>
              </a:lnSpc>
            </a:pPr>
            <a:r>
              <a:rPr sz="1000" b="1" dirty="0">
                <a:solidFill>
                  <a:srgbClr val="003778"/>
                </a:solidFill>
                <a:latin typeface="楷体" panose="02010609060101010101" charset="-122"/>
                <a:cs typeface="楷体" panose="02010609060101010101" charset="-122"/>
              </a:rPr>
              <a:t>重庆啤酒（</a:t>
            </a:r>
            <a:r>
              <a:rPr sz="1000" b="1" dirty="0">
                <a:solidFill>
                  <a:srgbClr val="003778"/>
                </a:solidFill>
                <a:latin typeface="Arial" panose="020B0604020202020204"/>
                <a:cs typeface="Arial" panose="020B0604020202020204"/>
              </a:rPr>
              <a:t>600132</a:t>
            </a:r>
            <a:r>
              <a:rPr sz="1000" b="1" spc="10" dirty="0">
                <a:solidFill>
                  <a:srgbClr val="003778"/>
                </a:solidFill>
                <a:latin typeface="Arial" panose="020B0604020202020204"/>
                <a:cs typeface="Arial" panose="020B0604020202020204"/>
              </a:rPr>
              <a:t> </a:t>
            </a:r>
            <a:r>
              <a:rPr sz="1000" b="1" spc="-10" dirty="0">
                <a:solidFill>
                  <a:srgbClr val="003778"/>
                </a:solidFill>
                <a:latin typeface="Arial" panose="020B0604020202020204"/>
                <a:cs typeface="Arial" panose="020B0604020202020204"/>
              </a:rPr>
              <a:t>CH</a:t>
            </a:r>
            <a:r>
              <a:rPr sz="1000" b="1" spc="-10" dirty="0">
                <a:solidFill>
                  <a:srgbClr val="003778"/>
                </a:solidFill>
                <a:latin typeface="楷体" panose="02010609060101010101" charset="-122"/>
                <a:cs typeface="楷体" panose="02010609060101010101" charset="-122"/>
              </a:rPr>
              <a:t>，买入，目标价：</a:t>
            </a:r>
            <a:r>
              <a:rPr sz="1000" b="1" spc="-10" dirty="0">
                <a:solidFill>
                  <a:srgbClr val="003778"/>
                </a:solidFill>
                <a:latin typeface="Arial" panose="020B0604020202020204"/>
                <a:cs typeface="Arial" panose="020B0604020202020204"/>
              </a:rPr>
              <a:t>150.00</a:t>
            </a:r>
            <a:r>
              <a:rPr sz="1000" b="1" spc="-60" dirty="0">
                <a:solidFill>
                  <a:srgbClr val="003778"/>
                </a:solidFill>
                <a:latin typeface="Arial" panose="020B0604020202020204"/>
                <a:cs typeface="Arial" panose="020B0604020202020204"/>
              </a:rPr>
              <a:t> </a:t>
            </a:r>
            <a:r>
              <a:rPr sz="1000" b="1" dirty="0">
                <a:solidFill>
                  <a:srgbClr val="003778"/>
                </a:solidFill>
                <a:latin typeface="楷体" panose="02010609060101010101" charset="-122"/>
                <a:cs typeface="楷体" panose="02010609060101010101" charset="-122"/>
              </a:rPr>
              <a:t>元</a:t>
            </a:r>
            <a:r>
              <a:rPr sz="1000" b="1" spc="-50" dirty="0">
                <a:solidFill>
                  <a:srgbClr val="003778"/>
                </a:solidFill>
                <a:latin typeface="楷体" panose="02010609060101010101" charset="-122"/>
                <a:cs typeface="楷体" panose="02010609060101010101" charset="-122"/>
              </a:rPr>
              <a:t>）</a:t>
            </a:r>
            <a:endParaRPr sz="1000">
              <a:latin typeface="楷体" panose="02010609060101010101" charset="-122"/>
              <a:cs typeface="楷体" panose="02010609060101010101" charset="-122"/>
            </a:endParaRPr>
          </a:p>
          <a:p>
            <a:pPr marL="12700" marR="5080">
              <a:lnSpc>
                <a:spcPct val="117000"/>
              </a:lnSpc>
              <a:spcBef>
                <a:spcPts val="190"/>
              </a:spcBef>
            </a:pPr>
            <a:r>
              <a:rPr sz="1000" spc="-10" dirty="0">
                <a:latin typeface="Arial" panose="020B0604020202020204"/>
                <a:cs typeface="Arial" panose="020B0604020202020204"/>
              </a:rPr>
              <a:t>1</a:t>
            </a:r>
            <a:r>
              <a:rPr sz="1000" spc="-95" dirty="0">
                <a:latin typeface="楷体" panose="02010609060101010101" charset="-122"/>
                <a:cs typeface="楷体" panose="02010609060101010101" charset="-122"/>
              </a:rPr>
              <a:t>）</a:t>
            </a:r>
            <a:r>
              <a:rPr sz="1000" spc="-30" dirty="0">
                <a:latin typeface="楷体" panose="02010609060101010101" charset="-122"/>
                <a:cs typeface="楷体" panose="02010609060101010101" charset="-122"/>
              </a:rPr>
              <a:t>短期看，疫情对于公司的影响主要集中在华东与华南地区，此两个区域亦是乌苏、</a:t>
            </a:r>
            <a:r>
              <a:rPr sz="1000" spc="-10" dirty="0">
                <a:latin typeface="Arial" panose="020B0604020202020204"/>
                <a:cs typeface="Arial" panose="020B0604020202020204"/>
              </a:rPr>
              <a:t>1664</a:t>
            </a:r>
            <a:r>
              <a:rPr sz="1000" spc="5" dirty="0">
                <a:latin typeface="楷体" panose="02010609060101010101" charset="-122"/>
                <a:cs typeface="楷体" panose="02010609060101010101" charset="-122"/>
              </a:rPr>
              <a:t>等高端产品在西南大本营外的主要增量地区，随疫情形势好转，公司销量回补的同时高端</a:t>
            </a:r>
            <a:r>
              <a:rPr sz="1000" spc="-5" dirty="0">
                <a:latin typeface="楷体" panose="02010609060101010101" charset="-122"/>
                <a:cs typeface="楷体" panose="02010609060101010101" charset="-122"/>
              </a:rPr>
              <a:t>化亦有望加速；</a:t>
            </a:r>
            <a:r>
              <a:rPr sz="1000" spc="-35" dirty="0">
                <a:latin typeface="Arial" panose="020B0604020202020204"/>
                <a:cs typeface="Arial" panose="020B0604020202020204"/>
              </a:rPr>
              <a:t>2</a:t>
            </a:r>
            <a:r>
              <a:rPr sz="1000" spc="5" dirty="0">
                <a:latin typeface="楷体" panose="02010609060101010101" charset="-122"/>
                <a:cs typeface="楷体" panose="02010609060101010101" charset="-122"/>
              </a:rPr>
              <a:t>）</a:t>
            </a:r>
            <a:r>
              <a:rPr sz="1000" spc="-5" dirty="0">
                <a:latin typeface="楷体" panose="02010609060101010101" charset="-122"/>
                <a:cs typeface="楷体" panose="02010609060101010101" charset="-122"/>
              </a:rPr>
              <a:t>全年看，</a:t>
            </a:r>
            <a:r>
              <a:rPr sz="1000" spc="-10" dirty="0">
                <a:latin typeface="Arial" panose="020B0604020202020204"/>
                <a:cs typeface="Arial" panose="020B0604020202020204"/>
              </a:rPr>
              <a:t>2</a:t>
            </a:r>
            <a:r>
              <a:rPr sz="1000" dirty="0">
                <a:latin typeface="Arial" panose="020B0604020202020204"/>
                <a:cs typeface="Arial" panose="020B0604020202020204"/>
              </a:rPr>
              <a:t>2</a:t>
            </a:r>
            <a:r>
              <a:rPr sz="1000" spc="-25" dirty="0">
                <a:latin typeface="Arial" panose="020B0604020202020204"/>
                <a:cs typeface="Arial" panose="020B0604020202020204"/>
              </a:rPr>
              <a:t> </a:t>
            </a:r>
            <a:r>
              <a:rPr sz="1000" spc="-20" dirty="0">
                <a:latin typeface="楷体" panose="02010609060101010101" charset="-122"/>
                <a:cs typeface="楷体" panose="02010609060101010101" charset="-122"/>
              </a:rPr>
              <a:t>年外部因素导致成本压力上行，公司通过直接提价、锁价、供应链优化、产销协同等方式谋求成本节约，成本压力相对可控，盈利弹性有序释放；</a:t>
            </a:r>
            <a:r>
              <a:rPr sz="1000" spc="-10" dirty="0">
                <a:latin typeface="Arial" panose="020B0604020202020204"/>
                <a:cs typeface="Arial" panose="020B0604020202020204"/>
              </a:rPr>
              <a:t>3</a:t>
            </a:r>
            <a:r>
              <a:rPr sz="1000" spc="5" dirty="0">
                <a:latin typeface="楷体" panose="02010609060101010101" charset="-122"/>
                <a:cs typeface="楷体" panose="02010609060101010101" charset="-122"/>
              </a:rPr>
              <a:t>）</a:t>
            </a:r>
            <a:r>
              <a:rPr sz="1000" spc="-60" dirty="0">
                <a:latin typeface="楷体" panose="02010609060101010101" charset="-122"/>
                <a:cs typeface="楷体" panose="02010609060101010101" charset="-122"/>
              </a:rPr>
              <a:t>中长期来看，公司高端化优势突出，乌苏大单品凭借独特的产品品质与品牌调性持续放量， </a:t>
            </a:r>
            <a:r>
              <a:rPr sz="1000" spc="-10" dirty="0">
                <a:latin typeface="Arial" panose="020B0604020202020204"/>
                <a:cs typeface="Arial" panose="020B0604020202020204"/>
              </a:rPr>
              <a:t>202</a:t>
            </a:r>
            <a:r>
              <a:rPr sz="1000" dirty="0">
                <a:latin typeface="Arial" panose="020B0604020202020204"/>
                <a:cs typeface="Arial" panose="020B0604020202020204"/>
              </a:rPr>
              <a:t>2</a:t>
            </a:r>
            <a:r>
              <a:rPr sz="1000" spc="-50" dirty="0">
                <a:latin typeface="Arial" panose="020B0604020202020204"/>
                <a:cs typeface="Arial" panose="020B0604020202020204"/>
              </a:rPr>
              <a:t> </a:t>
            </a:r>
            <a:r>
              <a:rPr sz="1000" spc="-5" dirty="0">
                <a:latin typeface="楷体" panose="02010609060101010101" charset="-122"/>
                <a:cs typeface="楷体" panose="02010609060101010101" charset="-122"/>
              </a:rPr>
              <a:t>年公司将大城市计划拓展至</a:t>
            </a:r>
            <a:r>
              <a:rPr sz="1000" spc="-254" dirty="0">
                <a:latin typeface="楷体" panose="02010609060101010101" charset="-122"/>
                <a:cs typeface="楷体" panose="02010609060101010101" charset="-122"/>
              </a:rPr>
              <a:t> </a:t>
            </a:r>
            <a:r>
              <a:rPr sz="1000" spc="-10" dirty="0">
                <a:latin typeface="Arial" panose="020B0604020202020204"/>
                <a:cs typeface="Arial" panose="020B0604020202020204"/>
              </a:rPr>
              <a:t>7</a:t>
            </a:r>
            <a:r>
              <a:rPr sz="1000" dirty="0">
                <a:latin typeface="Arial" panose="020B0604020202020204"/>
                <a:cs typeface="Arial" panose="020B0604020202020204"/>
              </a:rPr>
              <a:t>6</a:t>
            </a:r>
            <a:r>
              <a:rPr sz="1000" spc="-50" dirty="0">
                <a:latin typeface="Arial" panose="020B0604020202020204"/>
                <a:cs typeface="Arial" panose="020B0604020202020204"/>
              </a:rPr>
              <a:t> </a:t>
            </a:r>
            <a:r>
              <a:rPr sz="1000" spc="5" dirty="0">
                <a:latin typeface="楷体" panose="02010609060101010101" charset="-122"/>
                <a:cs typeface="楷体" panose="02010609060101010101" charset="-122"/>
              </a:rPr>
              <a:t>个，</a:t>
            </a:r>
            <a:r>
              <a:rPr sz="1000" dirty="0">
                <a:latin typeface="Arial" panose="020B0604020202020204"/>
                <a:cs typeface="Arial" panose="020B0604020202020204"/>
              </a:rPr>
              <a:t>B</a:t>
            </a:r>
            <a:r>
              <a:rPr sz="1000" spc="5" dirty="0">
                <a:latin typeface="Arial" panose="020B0604020202020204"/>
                <a:cs typeface="Arial" panose="020B0604020202020204"/>
              </a:rPr>
              <a:t>U</a:t>
            </a:r>
            <a:r>
              <a:rPr sz="1000" spc="-45" dirty="0">
                <a:latin typeface="Arial" panose="020B0604020202020204"/>
                <a:cs typeface="Arial" panose="020B0604020202020204"/>
              </a:rPr>
              <a:t> </a:t>
            </a:r>
            <a:r>
              <a:rPr sz="1000" spc="-20" dirty="0">
                <a:latin typeface="楷体" panose="02010609060101010101" charset="-122"/>
                <a:cs typeface="楷体" panose="02010609060101010101" charset="-122"/>
              </a:rPr>
              <a:t>改革与产能布局赋能全国化。</a:t>
            </a:r>
            <a:endParaRPr sz="1000">
              <a:latin typeface="楷体" panose="02010609060101010101" charset="-122"/>
              <a:cs typeface="楷体" panose="02010609060101010101" charset="-122"/>
            </a:endParaRPr>
          </a:p>
          <a:p>
            <a:pPr>
              <a:lnSpc>
                <a:spcPct val="100000"/>
              </a:lnSpc>
              <a:spcBef>
                <a:spcPts val="55"/>
              </a:spcBef>
            </a:pPr>
            <a:endParaRPr sz="1050">
              <a:latin typeface="楷体" panose="02010609060101010101" charset="-122"/>
              <a:cs typeface="楷体" panose="02010609060101010101" charset="-122"/>
            </a:endParaRPr>
          </a:p>
          <a:p>
            <a:pPr marL="12700" marR="70485" algn="just">
              <a:lnSpc>
                <a:spcPct val="117000"/>
              </a:lnSpc>
            </a:pPr>
            <a:r>
              <a:rPr sz="1000" spc="-35" dirty="0">
                <a:latin typeface="楷体" panose="02010609060101010101" charset="-122"/>
                <a:cs typeface="楷体" panose="02010609060101010101" charset="-122"/>
              </a:rPr>
              <a:t>我们预计</a:t>
            </a:r>
            <a:r>
              <a:rPr sz="1000" spc="-310" dirty="0">
                <a:latin typeface="楷体" panose="02010609060101010101" charset="-122"/>
                <a:cs typeface="楷体" panose="02010609060101010101" charset="-122"/>
              </a:rPr>
              <a:t> </a:t>
            </a:r>
            <a:r>
              <a:rPr sz="1000" spc="-35" dirty="0">
                <a:latin typeface="Arial" panose="020B0604020202020204"/>
                <a:cs typeface="Arial" panose="020B0604020202020204"/>
              </a:rPr>
              <a:t>22</a:t>
            </a:r>
            <a:r>
              <a:rPr sz="1000" spc="-25" dirty="0">
                <a:latin typeface="Arial" panose="020B0604020202020204"/>
                <a:cs typeface="Arial" panose="020B0604020202020204"/>
              </a:rPr>
              <a:t>-</a:t>
            </a:r>
            <a:r>
              <a:rPr sz="1000" spc="-35" dirty="0">
                <a:latin typeface="Arial" panose="020B0604020202020204"/>
                <a:cs typeface="Arial" panose="020B0604020202020204"/>
              </a:rPr>
              <a:t>2</a:t>
            </a:r>
            <a:r>
              <a:rPr sz="1000" dirty="0">
                <a:latin typeface="Arial" panose="020B0604020202020204"/>
                <a:cs typeface="Arial" panose="020B0604020202020204"/>
              </a:rPr>
              <a:t>4</a:t>
            </a:r>
            <a:r>
              <a:rPr sz="1000" spc="-70" dirty="0">
                <a:latin typeface="Arial" panose="020B0604020202020204"/>
                <a:cs typeface="Arial" panose="020B0604020202020204"/>
              </a:rPr>
              <a:t> </a:t>
            </a:r>
            <a:r>
              <a:rPr sz="1000" spc="5" dirty="0">
                <a:latin typeface="楷体" panose="02010609060101010101" charset="-122"/>
                <a:cs typeface="楷体" panose="02010609060101010101" charset="-122"/>
              </a:rPr>
              <a:t>年</a:t>
            </a:r>
            <a:r>
              <a:rPr sz="1000" spc="-310" dirty="0">
                <a:latin typeface="楷体" panose="02010609060101010101" charset="-122"/>
                <a:cs typeface="楷体" panose="02010609060101010101" charset="-122"/>
              </a:rPr>
              <a:t> </a:t>
            </a:r>
            <a:r>
              <a:rPr sz="1000" spc="-20" dirty="0">
                <a:latin typeface="Arial" panose="020B0604020202020204"/>
                <a:cs typeface="Arial" panose="020B0604020202020204"/>
              </a:rPr>
              <a:t>EP</a:t>
            </a:r>
            <a:r>
              <a:rPr sz="1000" spc="5" dirty="0">
                <a:latin typeface="Arial" panose="020B0604020202020204"/>
                <a:cs typeface="Arial" panose="020B0604020202020204"/>
              </a:rPr>
              <a:t>S</a:t>
            </a:r>
            <a:r>
              <a:rPr sz="1000" spc="-65" dirty="0">
                <a:latin typeface="Arial" panose="020B0604020202020204"/>
                <a:cs typeface="Arial" panose="020B0604020202020204"/>
              </a:rPr>
              <a:t> </a:t>
            </a:r>
            <a:r>
              <a:rPr sz="1000" spc="5" dirty="0">
                <a:latin typeface="楷体" panose="02010609060101010101" charset="-122"/>
                <a:cs typeface="楷体" panose="02010609060101010101" charset="-122"/>
              </a:rPr>
              <a:t>为</a:t>
            </a:r>
            <a:r>
              <a:rPr sz="1000" spc="-285" dirty="0">
                <a:latin typeface="楷体" panose="02010609060101010101" charset="-122"/>
                <a:cs typeface="楷体" panose="02010609060101010101" charset="-122"/>
              </a:rPr>
              <a:t> </a:t>
            </a:r>
            <a:r>
              <a:rPr sz="1000" spc="-35" dirty="0">
                <a:latin typeface="Arial" panose="020B0604020202020204"/>
                <a:cs typeface="Arial" panose="020B0604020202020204"/>
              </a:rPr>
              <a:t>3</a:t>
            </a:r>
            <a:r>
              <a:rPr sz="1000" spc="-20" dirty="0">
                <a:latin typeface="Arial" panose="020B0604020202020204"/>
                <a:cs typeface="Arial" panose="020B0604020202020204"/>
              </a:rPr>
              <a:t>.</a:t>
            </a:r>
            <a:r>
              <a:rPr sz="1000" spc="-35" dirty="0">
                <a:latin typeface="Arial" panose="020B0604020202020204"/>
                <a:cs typeface="Arial" panose="020B0604020202020204"/>
              </a:rPr>
              <a:t>00</a:t>
            </a:r>
            <a:r>
              <a:rPr sz="1000" spc="-20" dirty="0">
                <a:latin typeface="Arial" panose="020B0604020202020204"/>
                <a:cs typeface="Arial" panose="020B0604020202020204"/>
              </a:rPr>
              <a:t>/</a:t>
            </a:r>
            <a:r>
              <a:rPr sz="1000" spc="-35" dirty="0">
                <a:latin typeface="Arial" panose="020B0604020202020204"/>
                <a:cs typeface="Arial" panose="020B0604020202020204"/>
              </a:rPr>
              <a:t>3</a:t>
            </a:r>
            <a:r>
              <a:rPr sz="1000" spc="-20" dirty="0">
                <a:latin typeface="Arial" panose="020B0604020202020204"/>
                <a:cs typeface="Arial" panose="020B0604020202020204"/>
              </a:rPr>
              <a:t>.</a:t>
            </a:r>
            <a:r>
              <a:rPr sz="1000" spc="-35" dirty="0">
                <a:latin typeface="Arial" panose="020B0604020202020204"/>
                <a:cs typeface="Arial" panose="020B0604020202020204"/>
              </a:rPr>
              <a:t>76</a:t>
            </a:r>
            <a:r>
              <a:rPr sz="1000" spc="5" dirty="0">
                <a:latin typeface="Arial" panose="020B0604020202020204"/>
                <a:cs typeface="Arial" panose="020B0604020202020204"/>
              </a:rPr>
              <a:t>/</a:t>
            </a:r>
            <a:r>
              <a:rPr sz="1000" spc="-35" dirty="0">
                <a:latin typeface="Arial" panose="020B0604020202020204"/>
                <a:cs typeface="Arial" panose="020B0604020202020204"/>
              </a:rPr>
              <a:t>4</a:t>
            </a:r>
            <a:r>
              <a:rPr sz="1000" spc="-20" dirty="0">
                <a:latin typeface="Arial" panose="020B0604020202020204"/>
                <a:cs typeface="Arial" panose="020B0604020202020204"/>
              </a:rPr>
              <a:t>.</a:t>
            </a:r>
            <a:r>
              <a:rPr sz="1000" spc="-35" dirty="0">
                <a:latin typeface="Arial" panose="020B0604020202020204"/>
                <a:cs typeface="Arial" panose="020B0604020202020204"/>
              </a:rPr>
              <a:t>5</a:t>
            </a:r>
            <a:r>
              <a:rPr sz="1000" dirty="0">
                <a:latin typeface="Arial" panose="020B0604020202020204"/>
                <a:cs typeface="Arial" panose="020B0604020202020204"/>
              </a:rPr>
              <a:t>9</a:t>
            </a:r>
            <a:r>
              <a:rPr sz="1000" spc="-70" dirty="0">
                <a:latin typeface="Arial" panose="020B0604020202020204"/>
                <a:cs typeface="Arial" panose="020B0604020202020204"/>
              </a:rPr>
              <a:t> </a:t>
            </a:r>
            <a:r>
              <a:rPr sz="1000" spc="-60" dirty="0">
                <a:latin typeface="楷体" panose="02010609060101010101" charset="-122"/>
                <a:cs typeface="楷体" panose="02010609060101010101" charset="-122"/>
              </a:rPr>
              <a:t>元，参考可比公司</a:t>
            </a:r>
            <a:r>
              <a:rPr sz="1000" spc="-305" dirty="0">
                <a:latin typeface="楷体" panose="02010609060101010101" charset="-122"/>
                <a:cs typeface="楷体" panose="02010609060101010101" charset="-122"/>
              </a:rPr>
              <a:t> </a:t>
            </a:r>
            <a:r>
              <a:rPr sz="1000" spc="-35" dirty="0">
                <a:latin typeface="Arial" panose="020B0604020202020204"/>
                <a:cs typeface="Arial" panose="020B0604020202020204"/>
              </a:rPr>
              <a:t>2</a:t>
            </a:r>
            <a:r>
              <a:rPr sz="1000" dirty="0">
                <a:latin typeface="Arial" panose="020B0604020202020204"/>
                <a:cs typeface="Arial" panose="020B0604020202020204"/>
              </a:rPr>
              <a:t>2</a:t>
            </a:r>
            <a:r>
              <a:rPr sz="1000" spc="-75" dirty="0">
                <a:latin typeface="Arial" panose="020B0604020202020204"/>
                <a:cs typeface="Arial" panose="020B0604020202020204"/>
              </a:rPr>
              <a:t> </a:t>
            </a:r>
            <a:r>
              <a:rPr sz="1000" spc="5" dirty="0">
                <a:latin typeface="楷体" panose="02010609060101010101" charset="-122"/>
                <a:cs typeface="楷体" panose="02010609060101010101" charset="-122"/>
              </a:rPr>
              <a:t>年</a:t>
            </a:r>
            <a:r>
              <a:rPr sz="1000" spc="-310" dirty="0">
                <a:latin typeface="楷体" panose="02010609060101010101" charset="-122"/>
                <a:cs typeface="楷体" panose="02010609060101010101" charset="-122"/>
              </a:rPr>
              <a:t> </a:t>
            </a:r>
            <a:r>
              <a:rPr sz="1000" spc="-20" dirty="0">
                <a:latin typeface="Arial" panose="020B0604020202020204"/>
                <a:cs typeface="Arial" panose="020B0604020202020204"/>
              </a:rPr>
              <a:t>P</a:t>
            </a:r>
            <a:r>
              <a:rPr sz="1000" spc="5" dirty="0">
                <a:latin typeface="Arial" panose="020B0604020202020204"/>
                <a:cs typeface="Arial" panose="020B0604020202020204"/>
              </a:rPr>
              <a:t>E</a:t>
            </a:r>
            <a:r>
              <a:rPr sz="1000" spc="-65" dirty="0">
                <a:latin typeface="Arial" panose="020B0604020202020204"/>
                <a:cs typeface="Arial" panose="020B0604020202020204"/>
              </a:rPr>
              <a:t> </a:t>
            </a:r>
            <a:r>
              <a:rPr sz="1000" spc="-20" dirty="0">
                <a:latin typeface="楷体" panose="02010609060101010101" charset="-122"/>
                <a:cs typeface="楷体" panose="02010609060101010101" charset="-122"/>
              </a:rPr>
              <a:t>均值</a:t>
            </a:r>
            <a:r>
              <a:rPr sz="1000" spc="-310" dirty="0">
                <a:latin typeface="楷体" panose="02010609060101010101" charset="-122"/>
                <a:cs typeface="楷体" panose="02010609060101010101" charset="-122"/>
              </a:rPr>
              <a:t> </a:t>
            </a:r>
            <a:r>
              <a:rPr sz="1000" spc="-35" dirty="0">
                <a:latin typeface="Arial" panose="020B0604020202020204"/>
                <a:cs typeface="Arial" panose="020B0604020202020204"/>
              </a:rPr>
              <a:t>34</a:t>
            </a:r>
            <a:r>
              <a:rPr sz="1000" spc="-125" dirty="0">
                <a:latin typeface="Arial" panose="020B0604020202020204"/>
                <a:cs typeface="Arial" panose="020B0604020202020204"/>
              </a:rPr>
              <a:t>x</a:t>
            </a:r>
            <a:r>
              <a:rPr sz="1000" spc="-70" dirty="0">
                <a:latin typeface="楷体" panose="02010609060101010101" charset="-122"/>
                <a:cs typeface="楷体" panose="02010609060101010101" charset="-122"/>
              </a:rPr>
              <a:t>（</a:t>
            </a:r>
            <a:r>
              <a:rPr sz="1000" spc="10" dirty="0">
                <a:latin typeface="Arial" panose="020B0604020202020204"/>
                <a:cs typeface="Arial" panose="020B0604020202020204"/>
              </a:rPr>
              <a:t>W</a:t>
            </a:r>
            <a:r>
              <a:rPr sz="1000" spc="-10" dirty="0">
                <a:latin typeface="Arial" panose="020B0604020202020204"/>
                <a:cs typeface="Arial" panose="020B0604020202020204"/>
              </a:rPr>
              <a:t>i</a:t>
            </a:r>
            <a:r>
              <a:rPr sz="1000" spc="-35" dirty="0">
                <a:latin typeface="Arial" panose="020B0604020202020204"/>
                <a:cs typeface="Arial" panose="020B0604020202020204"/>
              </a:rPr>
              <a:t>n</a:t>
            </a:r>
            <a:r>
              <a:rPr sz="1000" dirty="0">
                <a:latin typeface="Arial" panose="020B0604020202020204"/>
                <a:cs typeface="Arial" panose="020B0604020202020204"/>
              </a:rPr>
              <a:t>d</a:t>
            </a:r>
            <a:r>
              <a:rPr sz="1000" spc="-70" dirty="0">
                <a:latin typeface="Arial" panose="020B0604020202020204"/>
                <a:cs typeface="Arial" panose="020B0604020202020204"/>
              </a:rPr>
              <a:t> </a:t>
            </a:r>
            <a:r>
              <a:rPr sz="1000" spc="-45" dirty="0">
                <a:latin typeface="楷体" panose="02010609060101010101" charset="-122"/>
                <a:cs typeface="楷体" panose="02010609060101010101" charset="-122"/>
              </a:rPr>
              <a:t>一致预期，</a:t>
            </a:r>
            <a:r>
              <a:rPr sz="1000" spc="-35" dirty="0">
                <a:latin typeface="Arial" panose="020B0604020202020204"/>
                <a:cs typeface="Arial" panose="020B0604020202020204"/>
              </a:rPr>
              <a:t>20</a:t>
            </a:r>
            <a:r>
              <a:rPr sz="1000" spc="-10" dirty="0">
                <a:latin typeface="Arial" panose="020B0604020202020204"/>
                <a:cs typeface="Arial" panose="020B0604020202020204"/>
              </a:rPr>
              <a:t>2</a:t>
            </a:r>
            <a:r>
              <a:rPr sz="1000" spc="-35" dirty="0">
                <a:latin typeface="Arial" panose="020B0604020202020204"/>
                <a:cs typeface="Arial" panose="020B0604020202020204"/>
              </a:rPr>
              <a:t>2</a:t>
            </a:r>
            <a:r>
              <a:rPr sz="1000" spc="-20" dirty="0">
                <a:latin typeface="Arial" panose="020B0604020202020204"/>
                <a:cs typeface="Arial" panose="020B0604020202020204"/>
              </a:rPr>
              <a:t>.</a:t>
            </a:r>
            <a:r>
              <a:rPr sz="1000" spc="-35" dirty="0">
                <a:latin typeface="Arial" panose="020B0604020202020204"/>
                <a:cs typeface="Arial" panose="020B0604020202020204"/>
              </a:rPr>
              <a:t>4</a:t>
            </a:r>
            <a:r>
              <a:rPr sz="1000" spc="-20" dirty="0">
                <a:latin typeface="Arial" panose="020B0604020202020204"/>
                <a:cs typeface="Arial" panose="020B0604020202020204"/>
              </a:rPr>
              <a:t>.</a:t>
            </a:r>
            <a:r>
              <a:rPr sz="1000" spc="-35" dirty="0">
                <a:latin typeface="Arial" panose="020B0604020202020204"/>
                <a:cs typeface="Arial" panose="020B0604020202020204"/>
              </a:rPr>
              <a:t>2</a:t>
            </a:r>
            <a:r>
              <a:rPr sz="1000" dirty="0">
                <a:latin typeface="Arial" panose="020B0604020202020204"/>
                <a:cs typeface="Arial" panose="020B0604020202020204"/>
              </a:rPr>
              <a:t>8</a:t>
            </a:r>
            <a:r>
              <a:rPr sz="1000" spc="-55" dirty="0">
                <a:latin typeface="Arial" panose="020B0604020202020204"/>
                <a:cs typeface="Arial" panose="020B0604020202020204"/>
              </a:rPr>
              <a:t>  </a:t>
            </a:r>
            <a:r>
              <a:rPr sz="1000" spc="-45" dirty="0">
                <a:latin typeface="楷体" panose="02010609060101010101" charset="-122"/>
                <a:cs typeface="楷体" panose="02010609060101010101" charset="-122"/>
              </a:rPr>
              <a:t>日</a:t>
            </a:r>
            <a:r>
              <a:rPr sz="1000" spc="-20" dirty="0">
                <a:latin typeface="楷体" panose="02010609060101010101" charset="-122"/>
                <a:cs typeface="楷体" panose="02010609060101010101" charset="-122"/>
              </a:rPr>
              <a:t>）</a:t>
            </a:r>
            <a:r>
              <a:rPr sz="1000" spc="-45" dirty="0">
                <a:latin typeface="楷体" panose="02010609060101010101" charset="-122"/>
                <a:cs typeface="楷体" panose="02010609060101010101" charset="-122"/>
              </a:rPr>
              <a:t>，考虑当前乌苏发展迅猛具备超预期可能，且公司正逐步成为全国化啤酒龙头，认可其享受估值溢价，给予其</a:t>
            </a:r>
            <a:r>
              <a:rPr sz="1000" spc="-305" dirty="0">
                <a:latin typeface="楷体" panose="02010609060101010101" charset="-122"/>
                <a:cs typeface="楷体" panose="02010609060101010101" charset="-122"/>
              </a:rPr>
              <a:t> </a:t>
            </a:r>
            <a:r>
              <a:rPr sz="1000" spc="-35" dirty="0">
                <a:latin typeface="Arial" panose="020B0604020202020204"/>
                <a:cs typeface="Arial" panose="020B0604020202020204"/>
              </a:rPr>
              <a:t>2</a:t>
            </a:r>
            <a:r>
              <a:rPr sz="1000" dirty="0">
                <a:latin typeface="Arial" panose="020B0604020202020204"/>
                <a:cs typeface="Arial" panose="020B0604020202020204"/>
              </a:rPr>
              <a:t>2</a:t>
            </a:r>
            <a:r>
              <a:rPr sz="1000" spc="-75" dirty="0">
                <a:latin typeface="Arial" panose="020B0604020202020204"/>
                <a:cs typeface="Arial" panose="020B0604020202020204"/>
              </a:rPr>
              <a:t> </a:t>
            </a:r>
            <a:r>
              <a:rPr sz="1000" spc="5" dirty="0">
                <a:latin typeface="楷体" panose="02010609060101010101" charset="-122"/>
                <a:cs typeface="楷体" panose="02010609060101010101" charset="-122"/>
              </a:rPr>
              <a:t>年</a:t>
            </a:r>
            <a:r>
              <a:rPr sz="1000" spc="-310" dirty="0">
                <a:latin typeface="楷体" panose="02010609060101010101" charset="-122"/>
                <a:cs typeface="楷体" panose="02010609060101010101" charset="-122"/>
              </a:rPr>
              <a:t> </a:t>
            </a:r>
            <a:r>
              <a:rPr sz="1000" spc="-35" dirty="0">
                <a:latin typeface="Arial" panose="020B0604020202020204"/>
                <a:cs typeface="Arial" panose="020B0604020202020204"/>
              </a:rPr>
              <a:t>50</a:t>
            </a:r>
            <a:r>
              <a:rPr sz="1000" dirty="0">
                <a:latin typeface="Arial" panose="020B0604020202020204"/>
                <a:cs typeface="Arial" panose="020B0604020202020204"/>
              </a:rPr>
              <a:t>x</a:t>
            </a:r>
            <a:r>
              <a:rPr sz="1000" spc="-20" dirty="0">
                <a:latin typeface="Arial" panose="020B0604020202020204"/>
                <a:cs typeface="Arial" panose="020B0604020202020204"/>
              </a:rPr>
              <a:t>PE</a:t>
            </a:r>
            <a:r>
              <a:rPr sz="1000" spc="-35" dirty="0">
                <a:latin typeface="楷体" panose="02010609060101010101" charset="-122"/>
                <a:cs typeface="楷体" panose="02010609060101010101" charset="-122"/>
              </a:rPr>
              <a:t>，目标价</a:t>
            </a:r>
            <a:r>
              <a:rPr sz="1000" spc="-305" dirty="0">
                <a:latin typeface="楷体" panose="02010609060101010101" charset="-122"/>
                <a:cs typeface="楷体" panose="02010609060101010101" charset="-122"/>
              </a:rPr>
              <a:t> </a:t>
            </a:r>
            <a:r>
              <a:rPr sz="1000" spc="-35" dirty="0">
                <a:latin typeface="Arial" panose="020B0604020202020204"/>
                <a:cs typeface="Arial" panose="020B0604020202020204"/>
              </a:rPr>
              <a:t>150</a:t>
            </a:r>
            <a:r>
              <a:rPr sz="1000" spc="-20" dirty="0">
                <a:latin typeface="Arial" panose="020B0604020202020204"/>
                <a:cs typeface="Arial" panose="020B0604020202020204"/>
              </a:rPr>
              <a:t>.</a:t>
            </a:r>
            <a:r>
              <a:rPr sz="1000" spc="-35" dirty="0">
                <a:latin typeface="Arial" panose="020B0604020202020204"/>
                <a:cs typeface="Arial" panose="020B0604020202020204"/>
              </a:rPr>
              <a:t>0</a:t>
            </a:r>
            <a:r>
              <a:rPr sz="1000" dirty="0">
                <a:latin typeface="Arial" panose="020B0604020202020204"/>
                <a:cs typeface="Arial" panose="020B0604020202020204"/>
              </a:rPr>
              <a:t>0</a:t>
            </a:r>
            <a:r>
              <a:rPr sz="1000" spc="-75" dirty="0">
                <a:latin typeface="Arial" panose="020B0604020202020204"/>
                <a:cs typeface="Arial" panose="020B0604020202020204"/>
              </a:rPr>
              <a:t> </a:t>
            </a:r>
            <a:r>
              <a:rPr sz="1000" spc="-45" dirty="0">
                <a:latin typeface="楷体" panose="02010609060101010101" charset="-122"/>
                <a:cs typeface="楷体" panose="02010609060101010101" charset="-122"/>
              </a:rPr>
              <a:t>元，维持“买入”。</a:t>
            </a:r>
            <a:endParaRPr sz="1000">
              <a:latin typeface="楷体" panose="02010609060101010101" charset="-122"/>
              <a:cs typeface="楷体" panose="02010609060101010101" charset="-122"/>
            </a:endParaRPr>
          </a:p>
          <a:p>
            <a:pPr>
              <a:lnSpc>
                <a:spcPct val="100000"/>
              </a:lnSpc>
              <a:spcBef>
                <a:spcPts val="45"/>
              </a:spcBef>
            </a:pPr>
            <a:endParaRPr sz="1200">
              <a:latin typeface="楷体" panose="02010609060101010101" charset="-122"/>
              <a:cs typeface="楷体" panose="02010609060101010101" charset="-122"/>
            </a:endParaRPr>
          </a:p>
          <a:p>
            <a:pPr marL="12700">
              <a:lnSpc>
                <a:spcPct val="100000"/>
              </a:lnSpc>
            </a:pPr>
            <a:r>
              <a:rPr sz="1000" spc="-30" dirty="0">
                <a:latin typeface="楷体" panose="02010609060101010101" charset="-122"/>
                <a:cs typeface="楷体" panose="02010609060101010101" charset="-122"/>
              </a:rPr>
              <a:t>风险提示：食品安全，高端化进程不及预期，市场竞争超出预期。</a:t>
            </a:r>
            <a:endParaRPr sz="1000">
              <a:latin typeface="楷体" panose="02010609060101010101" charset="-122"/>
              <a:cs typeface="楷体" panose="02010609060101010101" charset="-122"/>
            </a:endParaRPr>
          </a:p>
        </p:txBody>
      </p:sp>
      <p:pic>
        <p:nvPicPr>
          <p:cNvPr id="17" name="object 17"/>
          <p:cNvPicPr/>
          <p:nvPr/>
        </p:nvPicPr>
        <p:blipFill>
          <a:blip r:embed="rId4" cstate="print"/>
          <a:stretch>
            <a:fillRect/>
          </a:stretch>
        </p:blipFill>
        <p:spPr>
          <a:xfrm>
            <a:off x="802005" y="2744100"/>
            <a:ext cx="2852547" cy="1778750"/>
          </a:xfrm>
          <a:prstGeom prst="rect">
            <a:avLst/>
          </a:prstGeom>
        </p:spPr>
      </p:pic>
      <p:sp>
        <p:nvSpPr>
          <p:cNvPr id="18" name="object 18"/>
          <p:cNvSpPr txBox="1"/>
          <p:nvPr/>
        </p:nvSpPr>
        <p:spPr>
          <a:xfrm>
            <a:off x="561848" y="3089528"/>
            <a:ext cx="202565" cy="1465580"/>
          </a:xfrm>
          <a:prstGeom prst="rect">
            <a:avLst/>
          </a:prstGeom>
        </p:spPr>
        <p:txBody>
          <a:bodyPr vert="horz" wrap="square" lIns="0" tIns="12065" rIns="0" bIns="0" rtlCol="0">
            <a:spAutoFit/>
          </a:bodyPr>
          <a:lstStyle/>
          <a:p>
            <a:pPr marL="12700">
              <a:lnSpc>
                <a:spcPct val="100000"/>
              </a:lnSpc>
              <a:spcBef>
                <a:spcPts val="95"/>
              </a:spcBef>
            </a:pPr>
            <a:r>
              <a:rPr sz="700" spc="-25" dirty="0">
                <a:latin typeface="Arial" panose="020B0604020202020204"/>
                <a:cs typeface="Arial" panose="020B0604020202020204"/>
              </a:rPr>
              <a:t>20%</a:t>
            </a:r>
            <a:endParaRPr sz="700">
              <a:latin typeface="Arial" panose="020B0604020202020204"/>
              <a:cs typeface="Arial" panose="020B0604020202020204"/>
            </a:endParaRPr>
          </a:p>
          <a:p>
            <a:pPr>
              <a:lnSpc>
                <a:spcPct val="100000"/>
              </a:lnSpc>
            </a:pPr>
            <a:endParaRPr sz="800">
              <a:latin typeface="Arial" panose="020B0604020202020204"/>
              <a:cs typeface="Arial" panose="020B0604020202020204"/>
            </a:endParaRPr>
          </a:p>
          <a:p>
            <a:pPr>
              <a:lnSpc>
                <a:spcPct val="100000"/>
              </a:lnSpc>
            </a:pPr>
            <a:endParaRPr sz="750">
              <a:latin typeface="Arial" panose="020B0604020202020204"/>
              <a:cs typeface="Arial" panose="020B0604020202020204"/>
            </a:endParaRPr>
          </a:p>
          <a:p>
            <a:pPr marL="12700">
              <a:lnSpc>
                <a:spcPct val="100000"/>
              </a:lnSpc>
              <a:spcBef>
                <a:spcPts val="5"/>
              </a:spcBef>
            </a:pPr>
            <a:r>
              <a:rPr sz="700" spc="-25" dirty="0">
                <a:latin typeface="Arial" panose="020B0604020202020204"/>
                <a:cs typeface="Arial" panose="020B0604020202020204"/>
              </a:rPr>
              <a:t>15%</a:t>
            </a:r>
            <a:endParaRPr sz="700">
              <a:latin typeface="Arial" panose="020B0604020202020204"/>
              <a:cs typeface="Arial" panose="020B0604020202020204"/>
            </a:endParaRPr>
          </a:p>
          <a:p>
            <a:pPr>
              <a:lnSpc>
                <a:spcPct val="100000"/>
              </a:lnSpc>
            </a:pPr>
            <a:endParaRPr sz="800">
              <a:latin typeface="Arial" panose="020B0604020202020204"/>
              <a:cs typeface="Arial" panose="020B0604020202020204"/>
            </a:endParaRPr>
          </a:p>
          <a:p>
            <a:pPr>
              <a:lnSpc>
                <a:spcPct val="100000"/>
              </a:lnSpc>
            </a:pPr>
            <a:endParaRPr sz="750">
              <a:latin typeface="Arial" panose="020B0604020202020204"/>
              <a:cs typeface="Arial" panose="020B0604020202020204"/>
            </a:endParaRPr>
          </a:p>
          <a:p>
            <a:pPr marL="12700">
              <a:lnSpc>
                <a:spcPct val="100000"/>
              </a:lnSpc>
            </a:pPr>
            <a:r>
              <a:rPr sz="700" spc="-25" dirty="0">
                <a:latin typeface="Arial" panose="020B0604020202020204"/>
                <a:cs typeface="Arial" panose="020B0604020202020204"/>
              </a:rPr>
              <a:t>10%</a:t>
            </a:r>
            <a:endParaRPr sz="700">
              <a:latin typeface="Arial" panose="020B0604020202020204"/>
              <a:cs typeface="Arial" panose="020B0604020202020204"/>
            </a:endParaRPr>
          </a:p>
          <a:p>
            <a:pPr>
              <a:lnSpc>
                <a:spcPct val="100000"/>
              </a:lnSpc>
            </a:pPr>
            <a:endParaRPr sz="800">
              <a:latin typeface="Arial" panose="020B0604020202020204"/>
              <a:cs typeface="Arial" panose="020B0604020202020204"/>
            </a:endParaRPr>
          </a:p>
          <a:p>
            <a:pPr>
              <a:lnSpc>
                <a:spcPct val="100000"/>
              </a:lnSpc>
            </a:pPr>
            <a:endParaRPr sz="750">
              <a:latin typeface="Arial" panose="020B0604020202020204"/>
              <a:cs typeface="Arial" panose="020B0604020202020204"/>
            </a:endParaRPr>
          </a:p>
          <a:p>
            <a:pPr marL="61595">
              <a:lnSpc>
                <a:spcPct val="100000"/>
              </a:lnSpc>
            </a:pPr>
            <a:r>
              <a:rPr sz="700" spc="-25" dirty="0">
                <a:latin typeface="Arial" panose="020B0604020202020204"/>
                <a:cs typeface="Arial" panose="020B0604020202020204"/>
              </a:rPr>
              <a:t>5%</a:t>
            </a:r>
            <a:endParaRPr sz="700">
              <a:latin typeface="Arial" panose="020B0604020202020204"/>
              <a:cs typeface="Arial" panose="020B0604020202020204"/>
            </a:endParaRPr>
          </a:p>
          <a:p>
            <a:pPr>
              <a:lnSpc>
                <a:spcPct val="100000"/>
              </a:lnSpc>
            </a:pPr>
            <a:endParaRPr sz="800">
              <a:latin typeface="Arial" panose="020B0604020202020204"/>
              <a:cs typeface="Arial" panose="020B0604020202020204"/>
            </a:endParaRPr>
          </a:p>
          <a:p>
            <a:pPr>
              <a:lnSpc>
                <a:spcPct val="100000"/>
              </a:lnSpc>
              <a:spcBef>
                <a:spcPts val="5"/>
              </a:spcBef>
            </a:pPr>
            <a:endParaRPr sz="750">
              <a:latin typeface="Arial" panose="020B0604020202020204"/>
              <a:cs typeface="Arial" panose="020B0604020202020204"/>
            </a:endParaRPr>
          </a:p>
          <a:p>
            <a:pPr marL="61595">
              <a:lnSpc>
                <a:spcPct val="100000"/>
              </a:lnSpc>
            </a:pPr>
            <a:r>
              <a:rPr sz="700" spc="-25" dirty="0">
                <a:latin typeface="Arial" panose="020B0604020202020204"/>
                <a:cs typeface="Arial" panose="020B0604020202020204"/>
              </a:rPr>
              <a:t>0%</a:t>
            </a:r>
            <a:endParaRPr sz="700">
              <a:latin typeface="Arial" panose="020B0604020202020204"/>
              <a:cs typeface="Arial" panose="020B0604020202020204"/>
            </a:endParaRPr>
          </a:p>
        </p:txBody>
      </p:sp>
      <p:sp>
        <p:nvSpPr>
          <p:cNvPr id="19" name="object 19"/>
          <p:cNvSpPr txBox="1"/>
          <p:nvPr/>
        </p:nvSpPr>
        <p:spPr>
          <a:xfrm>
            <a:off x="542340" y="4538217"/>
            <a:ext cx="1536065" cy="474345"/>
          </a:xfrm>
          <a:prstGeom prst="rect">
            <a:avLst/>
          </a:prstGeom>
        </p:spPr>
        <p:txBody>
          <a:bodyPr vert="horz" wrap="square" lIns="0" tIns="12065" rIns="0" bIns="0" rtlCol="0">
            <a:spAutoFit/>
          </a:bodyPr>
          <a:lstStyle/>
          <a:p>
            <a:pPr marL="460375">
              <a:lnSpc>
                <a:spcPct val="100000"/>
              </a:lnSpc>
              <a:spcBef>
                <a:spcPts val="95"/>
              </a:spcBef>
              <a:tabLst>
                <a:tab pos="1166495" algn="l"/>
              </a:tabLst>
            </a:pPr>
            <a:r>
              <a:rPr sz="700" spc="-10" dirty="0">
                <a:latin typeface="楷体" panose="02010609060101010101" charset="-122"/>
                <a:cs typeface="楷体" panose="02010609060101010101" charset="-122"/>
              </a:rPr>
              <a:t>华</a:t>
            </a:r>
            <a:r>
              <a:rPr sz="700" dirty="0">
                <a:latin typeface="楷体" panose="02010609060101010101" charset="-122"/>
                <a:cs typeface="楷体" panose="02010609060101010101" charset="-122"/>
              </a:rPr>
              <a:t>润</a:t>
            </a:r>
            <a:r>
              <a:rPr sz="700" spc="-10" dirty="0">
                <a:latin typeface="楷体" panose="02010609060101010101" charset="-122"/>
                <a:cs typeface="楷体" panose="02010609060101010101" charset="-122"/>
              </a:rPr>
              <a:t>啤</a:t>
            </a:r>
            <a:r>
              <a:rPr sz="700" spc="-50" dirty="0">
                <a:latin typeface="楷体" panose="02010609060101010101" charset="-122"/>
                <a:cs typeface="楷体" panose="02010609060101010101" charset="-122"/>
              </a:rPr>
              <a:t>酒</a:t>
            </a:r>
            <a:r>
              <a:rPr sz="700" dirty="0">
                <a:latin typeface="楷体" panose="02010609060101010101" charset="-122"/>
                <a:cs typeface="楷体" panose="02010609060101010101" charset="-122"/>
              </a:rPr>
              <a:t>	</a:t>
            </a:r>
            <a:r>
              <a:rPr sz="700" spc="-10" dirty="0">
                <a:latin typeface="楷体" panose="02010609060101010101" charset="-122"/>
                <a:cs typeface="楷体" panose="02010609060101010101" charset="-122"/>
              </a:rPr>
              <a:t>青</a:t>
            </a:r>
            <a:r>
              <a:rPr sz="700" dirty="0">
                <a:latin typeface="楷体" panose="02010609060101010101" charset="-122"/>
                <a:cs typeface="楷体" panose="02010609060101010101" charset="-122"/>
              </a:rPr>
              <a:t>岛</a:t>
            </a:r>
            <a:r>
              <a:rPr sz="700" spc="-10" dirty="0">
                <a:latin typeface="楷体" panose="02010609060101010101" charset="-122"/>
                <a:cs typeface="楷体" panose="02010609060101010101" charset="-122"/>
              </a:rPr>
              <a:t>啤</a:t>
            </a:r>
            <a:r>
              <a:rPr sz="700" spc="-50" dirty="0">
                <a:latin typeface="楷体" panose="02010609060101010101" charset="-122"/>
                <a:cs typeface="楷体" panose="02010609060101010101" charset="-122"/>
              </a:rPr>
              <a:t>酒</a:t>
            </a:r>
            <a:endParaRPr sz="700">
              <a:latin typeface="楷体" panose="02010609060101010101" charset="-122"/>
              <a:cs typeface="楷体" panose="02010609060101010101" charset="-122"/>
            </a:endParaRPr>
          </a:p>
          <a:p>
            <a:pPr>
              <a:lnSpc>
                <a:spcPct val="100000"/>
              </a:lnSpc>
              <a:spcBef>
                <a:spcPts val="40"/>
              </a:spcBef>
            </a:pPr>
            <a:endParaRPr sz="500">
              <a:latin typeface="楷体" panose="02010609060101010101" charset="-122"/>
              <a:cs typeface="楷体" panose="02010609060101010101" charset="-122"/>
            </a:endParaRPr>
          </a:p>
          <a:p>
            <a:pPr marL="12700" marR="8890">
              <a:lnSpc>
                <a:spcPct val="120000"/>
              </a:lnSpc>
            </a:pPr>
            <a:r>
              <a:rPr sz="700" spc="-10" dirty="0">
                <a:solidFill>
                  <a:srgbClr val="7E7E7E"/>
                </a:solidFill>
                <a:latin typeface="楷体" panose="02010609060101010101" charset="-122"/>
                <a:cs typeface="楷体" panose="02010609060101010101" charset="-122"/>
              </a:rPr>
              <a:t>注</a:t>
            </a:r>
            <a:r>
              <a:rPr sz="700" spc="-5" dirty="0">
                <a:solidFill>
                  <a:srgbClr val="7E7E7E"/>
                </a:solidFill>
                <a:latin typeface="楷体" panose="02010609060101010101" charset="-122"/>
                <a:cs typeface="楷体" panose="02010609060101010101" charset="-122"/>
              </a:rPr>
              <a:t>：固</a:t>
            </a:r>
            <a:r>
              <a:rPr sz="700" spc="-10" dirty="0">
                <a:solidFill>
                  <a:srgbClr val="7E7E7E"/>
                </a:solidFill>
                <a:latin typeface="楷体" panose="02010609060101010101" charset="-122"/>
                <a:cs typeface="楷体" panose="02010609060101010101" charset="-122"/>
              </a:rPr>
              <a:t>定</a:t>
            </a:r>
            <a:r>
              <a:rPr sz="700" spc="-10" dirty="0">
                <a:solidFill>
                  <a:srgbClr val="7E7E7E"/>
                </a:solidFill>
                <a:latin typeface="楷体" panose="02010609060101010101" charset="-122"/>
                <a:cs typeface="楷体" panose="02010609060101010101" charset="-122"/>
              </a:rPr>
              <a:t>成</a:t>
            </a:r>
            <a:r>
              <a:rPr sz="700" dirty="0">
                <a:solidFill>
                  <a:srgbClr val="7E7E7E"/>
                </a:solidFill>
                <a:latin typeface="楷体" panose="02010609060101010101" charset="-122"/>
                <a:cs typeface="楷体" panose="02010609060101010101" charset="-122"/>
              </a:rPr>
              <a:t>本</a:t>
            </a:r>
            <a:r>
              <a:rPr sz="700" spc="-35" dirty="0">
                <a:solidFill>
                  <a:srgbClr val="7E7E7E"/>
                </a:solidFill>
                <a:latin typeface="Arial" panose="020B0604020202020204"/>
                <a:cs typeface="Arial" panose="020B0604020202020204"/>
              </a:rPr>
              <a:t>=</a:t>
            </a:r>
            <a:r>
              <a:rPr sz="700" spc="-10" dirty="0">
                <a:solidFill>
                  <a:srgbClr val="7E7E7E"/>
                </a:solidFill>
                <a:latin typeface="楷体" panose="02010609060101010101" charset="-122"/>
                <a:cs typeface="楷体" panose="02010609060101010101" charset="-122"/>
              </a:rPr>
              <a:t>折</a:t>
            </a:r>
            <a:r>
              <a:rPr sz="700" spc="-10" dirty="0">
                <a:solidFill>
                  <a:srgbClr val="7E7E7E"/>
                </a:solidFill>
                <a:latin typeface="楷体" panose="02010609060101010101" charset="-122"/>
                <a:cs typeface="楷体" panose="02010609060101010101" charset="-122"/>
              </a:rPr>
              <a:t>旧</a:t>
            </a:r>
            <a:r>
              <a:rPr sz="700" dirty="0">
                <a:solidFill>
                  <a:srgbClr val="7E7E7E"/>
                </a:solidFill>
                <a:latin typeface="楷体" panose="02010609060101010101" charset="-122"/>
                <a:cs typeface="楷体" panose="02010609060101010101" charset="-122"/>
              </a:rPr>
              <a:t>摊销</a:t>
            </a:r>
            <a:r>
              <a:rPr sz="700" spc="-35" dirty="0">
                <a:solidFill>
                  <a:srgbClr val="7E7E7E"/>
                </a:solidFill>
                <a:latin typeface="Arial" panose="020B0604020202020204"/>
                <a:cs typeface="Arial" panose="020B0604020202020204"/>
              </a:rPr>
              <a:t>+</a:t>
            </a:r>
            <a:r>
              <a:rPr sz="700" spc="-10" dirty="0">
                <a:solidFill>
                  <a:srgbClr val="7E7E7E"/>
                </a:solidFill>
                <a:latin typeface="楷体" panose="02010609060101010101" charset="-122"/>
                <a:cs typeface="楷体" panose="02010609060101010101" charset="-122"/>
              </a:rPr>
              <a:t>职</a:t>
            </a:r>
            <a:r>
              <a:rPr sz="700" spc="-10" dirty="0">
                <a:solidFill>
                  <a:srgbClr val="7E7E7E"/>
                </a:solidFill>
                <a:latin typeface="楷体" panose="02010609060101010101" charset="-122"/>
                <a:cs typeface="楷体" panose="02010609060101010101" charset="-122"/>
              </a:rPr>
              <a:t>工</a:t>
            </a:r>
            <a:r>
              <a:rPr sz="700" spc="-10" dirty="0">
                <a:solidFill>
                  <a:srgbClr val="7E7E7E"/>
                </a:solidFill>
                <a:latin typeface="楷体" panose="02010609060101010101" charset="-122"/>
                <a:cs typeface="楷体" panose="02010609060101010101" charset="-122"/>
              </a:rPr>
              <a:t>薪</a:t>
            </a:r>
            <a:r>
              <a:rPr sz="700" dirty="0">
                <a:solidFill>
                  <a:srgbClr val="7E7E7E"/>
                </a:solidFill>
                <a:latin typeface="楷体" panose="02010609060101010101" charset="-122"/>
                <a:cs typeface="楷体" panose="02010609060101010101" charset="-122"/>
              </a:rPr>
              <a:t>酬</a:t>
            </a:r>
            <a:r>
              <a:rPr sz="700" spc="-20" dirty="0">
                <a:solidFill>
                  <a:srgbClr val="7E7E7E"/>
                </a:solidFill>
                <a:latin typeface="Arial" panose="020B0604020202020204"/>
                <a:cs typeface="Arial" panose="020B0604020202020204"/>
              </a:rPr>
              <a:t>*0.7</a:t>
            </a:r>
            <a:r>
              <a:rPr sz="700" spc="-10" dirty="0">
                <a:solidFill>
                  <a:srgbClr val="7E7E7E"/>
                </a:solidFill>
                <a:latin typeface="楷体" panose="02010609060101010101" charset="-122"/>
                <a:cs typeface="楷体" panose="02010609060101010101" charset="-122"/>
              </a:rPr>
              <a:t>资</a:t>
            </a:r>
            <a:r>
              <a:rPr sz="700" spc="-10" dirty="0">
                <a:solidFill>
                  <a:srgbClr val="7E7E7E"/>
                </a:solidFill>
                <a:latin typeface="楷体" panose="02010609060101010101" charset="-122"/>
                <a:cs typeface="楷体" panose="02010609060101010101" charset="-122"/>
              </a:rPr>
              <a:t>料</a:t>
            </a:r>
            <a:r>
              <a:rPr sz="700" spc="-10" dirty="0">
                <a:solidFill>
                  <a:srgbClr val="7E7E7E"/>
                </a:solidFill>
                <a:latin typeface="楷体" panose="02010609060101010101" charset="-122"/>
                <a:cs typeface="楷体" panose="02010609060101010101" charset="-122"/>
              </a:rPr>
              <a:t>来源：</a:t>
            </a:r>
            <a:r>
              <a:rPr sz="700" spc="-10" dirty="0">
                <a:solidFill>
                  <a:srgbClr val="7E7E7E"/>
                </a:solidFill>
                <a:latin typeface="Arial" panose="020B0604020202020204"/>
                <a:cs typeface="Arial" panose="020B0604020202020204"/>
              </a:rPr>
              <a:t>Wind</a:t>
            </a:r>
            <a:r>
              <a:rPr sz="700" spc="-10" dirty="0">
                <a:solidFill>
                  <a:srgbClr val="7E7E7E"/>
                </a:solidFill>
                <a:latin typeface="楷体" panose="02010609060101010101" charset="-122"/>
                <a:cs typeface="楷体" panose="02010609060101010101" charset="-122"/>
              </a:rPr>
              <a:t>，</a:t>
            </a:r>
            <a:r>
              <a:rPr sz="700" spc="-10" dirty="0">
                <a:solidFill>
                  <a:srgbClr val="7E7E7E"/>
                </a:solidFill>
                <a:latin typeface="楷体" panose="02010609060101010101" charset="-122"/>
                <a:cs typeface="楷体" panose="02010609060101010101" charset="-122"/>
              </a:rPr>
              <a:t>华</a:t>
            </a:r>
            <a:r>
              <a:rPr sz="700" spc="-10" dirty="0">
                <a:solidFill>
                  <a:srgbClr val="7E7E7E"/>
                </a:solidFill>
                <a:latin typeface="楷体" panose="02010609060101010101" charset="-122"/>
                <a:cs typeface="楷体" panose="02010609060101010101" charset="-122"/>
              </a:rPr>
              <a:t>泰</a:t>
            </a:r>
            <a:r>
              <a:rPr sz="700" spc="-10" dirty="0">
                <a:solidFill>
                  <a:srgbClr val="7E7E7E"/>
                </a:solidFill>
                <a:latin typeface="楷体" panose="02010609060101010101" charset="-122"/>
                <a:cs typeface="楷体" panose="02010609060101010101" charset="-122"/>
              </a:rPr>
              <a:t>研</a:t>
            </a:r>
            <a:r>
              <a:rPr sz="700" spc="-50" dirty="0">
                <a:solidFill>
                  <a:srgbClr val="7E7E7E"/>
                </a:solidFill>
                <a:latin typeface="楷体" panose="02010609060101010101" charset="-122"/>
                <a:cs typeface="楷体" panose="02010609060101010101" charset="-122"/>
              </a:rPr>
              <a:t>究</a:t>
            </a:r>
            <a:endParaRPr sz="700">
              <a:latin typeface="楷体" panose="02010609060101010101" charset="-122"/>
              <a:cs typeface="楷体" panose="02010609060101010101" charset="-122"/>
            </a:endParaRPr>
          </a:p>
        </p:txBody>
      </p:sp>
      <p:sp>
        <p:nvSpPr>
          <p:cNvPr id="20" name="object 20"/>
          <p:cNvSpPr txBox="1"/>
          <p:nvPr/>
        </p:nvSpPr>
        <p:spPr>
          <a:xfrm>
            <a:off x="561848" y="2756153"/>
            <a:ext cx="201295" cy="132080"/>
          </a:xfrm>
          <a:prstGeom prst="rect">
            <a:avLst/>
          </a:prstGeom>
        </p:spPr>
        <p:txBody>
          <a:bodyPr vert="horz" wrap="square" lIns="0" tIns="12065" rIns="0" bIns="0" rtlCol="0">
            <a:spAutoFit/>
          </a:bodyPr>
          <a:lstStyle/>
          <a:p>
            <a:pPr marL="12700">
              <a:lnSpc>
                <a:spcPct val="100000"/>
              </a:lnSpc>
              <a:spcBef>
                <a:spcPts val="95"/>
              </a:spcBef>
            </a:pPr>
            <a:r>
              <a:rPr sz="700" spc="-25" dirty="0">
                <a:latin typeface="Arial" panose="020B0604020202020204"/>
                <a:cs typeface="Arial" panose="020B0604020202020204"/>
              </a:rPr>
              <a:t>25%</a:t>
            </a:r>
            <a:endParaRPr sz="700">
              <a:latin typeface="Arial" panose="020B0604020202020204"/>
              <a:cs typeface="Arial" panose="020B0604020202020204"/>
            </a:endParaRPr>
          </a:p>
        </p:txBody>
      </p:sp>
      <p:sp>
        <p:nvSpPr>
          <p:cNvPr id="21" name="object 21"/>
          <p:cNvSpPr txBox="1"/>
          <p:nvPr/>
        </p:nvSpPr>
        <p:spPr>
          <a:xfrm>
            <a:off x="2402204" y="4538217"/>
            <a:ext cx="382270" cy="132080"/>
          </a:xfrm>
          <a:prstGeom prst="rect">
            <a:avLst/>
          </a:prstGeom>
        </p:spPr>
        <p:txBody>
          <a:bodyPr vert="horz" wrap="square" lIns="0" tIns="12065" rIns="0" bIns="0" rtlCol="0">
            <a:spAutoFit/>
          </a:bodyPr>
          <a:lstStyle/>
          <a:p>
            <a:pPr marL="12700">
              <a:lnSpc>
                <a:spcPct val="100000"/>
              </a:lnSpc>
              <a:spcBef>
                <a:spcPts val="95"/>
              </a:spcBef>
            </a:pPr>
            <a:r>
              <a:rPr sz="700" spc="-5" dirty="0">
                <a:latin typeface="楷体" panose="02010609060101010101" charset="-122"/>
                <a:cs typeface="楷体" panose="02010609060101010101" charset="-122"/>
              </a:rPr>
              <a:t>重庆</a:t>
            </a:r>
            <a:r>
              <a:rPr sz="700" spc="-10" dirty="0">
                <a:latin typeface="楷体" panose="02010609060101010101" charset="-122"/>
                <a:cs typeface="楷体" panose="02010609060101010101" charset="-122"/>
              </a:rPr>
              <a:t>啤</a:t>
            </a:r>
            <a:r>
              <a:rPr sz="700" spc="-50" dirty="0">
                <a:latin typeface="楷体" panose="02010609060101010101" charset="-122"/>
                <a:cs typeface="楷体" panose="02010609060101010101" charset="-122"/>
              </a:rPr>
              <a:t>酒</a:t>
            </a:r>
            <a:endParaRPr sz="700">
              <a:latin typeface="楷体" panose="02010609060101010101" charset="-122"/>
              <a:cs typeface="楷体" panose="02010609060101010101" charset="-122"/>
            </a:endParaRPr>
          </a:p>
        </p:txBody>
      </p:sp>
      <p:sp>
        <p:nvSpPr>
          <p:cNvPr id="22" name="object 22"/>
          <p:cNvSpPr txBox="1"/>
          <p:nvPr/>
        </p:nvSpPr>
        <p:spPr>
          <a:xfrm>
            <a:off x="3108198" y="4538217"/>
            <a:ext cx="382270" cy="132080"/>
          </a:xfrm>
          <a:prstGeom prst="rect">
            <a:avLst/>
          </a:prstGeom>
        </p:spPr>
        <p:txBody>
          <a:bodyPr vert="horz" wrap="square" lIns="0" tIns="12065" rIns="0" bIns="0" rtlCol="0">
            <a:spAutoFit/>
          </a:bodyPr>
          <a:lstStyle/>
          <a:p>
            <a:pPr marL="12700">
              <a:lnSpc>
                <a:spcPct val="100000"/>
              </a:lnSpc>
              <a:spcBef>
                <a:spcPts val="95"/>
              </a:spcBef>
            </a:pPr>
            <a:r>
              <a:rPr sz="700" spc="-5" dirty="0">
                <a:latin typeface="楷体" panose="02010609060101010101" charset="-122"/>
                <a:cs typeface="楷体" panose="02010609060101010101" charset="-122"/>
              </a:rPr>
              <a:t>燕京</a:t>
            </a:r>
            <a:r>
              <a:rPr sz="700" spc="-10" dirty="0">
                <a:latin typeface="楷体" panose="02010609060101010101" charset="-122"/>
                <a:cs typeface="楷体" panose="02010609060101010101" charset="-122"/>
              </a:rPr>
              <a:t>啤</a:t>
            </a:r>
            <a:r>
              <a:rPr sz="700" spc="-50" dirty="0">
                <a:latin typeface="楷体" panose="02010609060101010101" charset="-122"/>
                <a:cs typeface="楷体" panose="02010609060101010101" charset="-122"/>
              </a:rPr>
              <a:t>酒</a:t>
            </a:r>
            <a:endParaRPr sz="700">
              <a:latin typeface="楷体" panose="02010609060101010101" charset="-122"/>
              <a:cs typeface="楷体" panose="02010609060101010101" charset="-122"/>
            </a:endParaRPr>
          </a:p>
        </p:txBody>
      </p:sp>
      <p:sp>
        <p:nvSpPr>
          <p:cNvPr id="23" name="object 23"/>
          <p:cNvSpPr txBox="1"/>
          <p:nvPr/>
        </p:nvSpPr>
        <p:spPr>
          <a:xfrm>
            <a:off x="1729867" y="2694177"/>
            <a:ext cx="309245" cy="132080"/>
          </a:xfrm>
          <a:prstGeom prst="rect">
            <a:avLst/>
          </a:prstGeom>
        </p:spPr>
        <p:txBody>
          <a:bodyPr vert="horz" wrap="square" lIns="0" tIns="12065" rIns="0" bIns="0" rtlCol="0">
            <a:spAutoFit/>
          </a:bodyPr>
          <a:lstStyle/>
          <a:p>
            <a:pPr marL="12700">
              <a:lnSpc>
                <a:spcPct val="100000"/>
              </a:lnSpc>
              <a:spcBef>
                <a:spcPts val="95"/>
              </a:spcBef>
            </a:pPr>
            <a:r>
              <a:rPr sz="700" spc="-10" dirty="0">
                <a:latin typeface="Arial" panose="020B0604020202020204"/>
                <a:cs typeface="Arial" panose="020B0604020202020204"/>
              </a:rPr>
              <a:t>2016</a:t>
            </a:r>
            <a:r>
              <a:rPr sz="700" spc="-60" dirty="0">
                <a:latin typeface="楷体" panose="02010609060101010101" charset="-122"/>
                <a:cs typeface="楷体" panose="02010609060101010101" charset="-122"/>
              </a:rPr>
              <a:t>年</a:t>
            </a:r>
            <a:endParaRPr sz="700">
              <a:latin typeface="楷体" panose="02010609060101010101" charset="-122"/>
              <a:cs typeface="楷体" panose="02010609060101010101" charset="-122"/>
            </a:endParaRPr>
          </a:p>
        </p:txBody>
      </p:sp>
      <p:sp>
        <p:nvSpPr>
          <p:cNvPr id="24" name="object 24"/>
          <p:cNvSpPr txBox="1"/>
          <p:nvPr/>
        </p:nvSpPr>
        <p:spPr>
          <a:xfrm>
            <a:off x="2637535" y="2694177"/>
            <a:ext cx="309245" cy="132080"/>
          </a:xfrm>
          <a:prstGeom prst="rect">
            <a:avLst/>
          </a:prstGeom>
        </p:spPr>
        <p:txBody>
          <a:bodyPr vert="horz" wrap="square" lIns="0" tIns="12065" rIns="0" bIns="0" rtlCol="0">
            <a:spAutoFit/>
          </a:bodyPr>
          <a:lstStyle/>
          <a:p>
            <a:pPr marL="12700">
              <a:lnSpc>
                <a:spcPct val="100000"/>
              </a:lnSpc>
              <a:spcBef>
                <a:spcPts val="95"/>
              </a:spcBef>
            </a:pPr>
            <a:r>
              <a:rPr sz="700" spc="-10" dirty="0">
                <a:latin typeface="Arial" panose="020B0604020202020204"/>
                <a:cs typeface="Arial" panose="020B0604020202020204"/>
              </a:rPr>
              <a:t>2021</a:t>
            </a:r>
            <a:r>
              <a:rPr sz="700" spc="-60" dirty="0">
                <a:latin typeface="楷体" panose="02010609060101010101" charset="-122"/>
                <a:cs typeface="楷体" panose="02010609060101010101" charset="-122"/>
              </a:rPr>
              <a:t>年</a:t>
            </a:r>
            <a:endParaRPr sz="700">
              <a:latin typeface="楷体" panose="02010609060101010101" charset="-122"/>
              <a:cs typeface="楷体" panose="02010609060101010101" charset="-122"/>
            </a:endParaRPr>
          </a:p>
        </p:txBody>
      </p:sp>
      <p:pic>
        <p:nvPicPr>
          <p:cNvPr id="25" name="object 25"/>
          <p:cNvPicPr/>
          <p:nvPr/>
        </p:nvPicPr>
        <p:blipFill>
          <a:blip r:embed="rId5" cstate="print"/>
          <a:stretch>
            <a:fillRect/>
          </a:stretch>
        </p:blipFill>
        <p:spPr>
          <a:xfrm>
            <a:off x="3881501" y="2560954"/>
            <a:ext cx="3146932" cy="219214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3676" y="496569"/>
            <a:ext cx="488950" cy="164465"/>
          </a:xfrm>
          <a:prstGeom prst="rect">
            <a:avLst/>
          </a:prstGeom>
        </p:spPr>
        <p:txBody>
          <a:bodyPr vert="horz" wrap="square" lIns="0" tIns="13970" rIns="0" bIns="0" rtlCol="0">
            <a:spAutoFit/>
          </a:bodyPr>
          <a:lstStyle/>
          <a:p>
            <a:pPr marL="12700">
              <a:lnSpc>
                <a:spcPct val="100000"/>
              </a:lnSpc>
              <a:spcBef>
                <a:spcPts val="110"/>
              </a:spcBef>
            </a:pPr>
            <a:r>
              <a:rPr sz="900" b="1" spc="-15" dirty="0">
                <a:solidFill>
                  <a:srgbClr val="FFFFFF"/>
                </a:solidFill>
                <a:latin typeface="楷体" panose="02010609060101010101" charset="-122"/>
                <a:cs typeface="楷体" panose="02010609060101010101" charset="-122"/>
              </a:rPr>
              <a:t>食品饮料</a:t>
            </a:r>
            <a:endParaRPr sz="900">
              <a:latin typeface="楷体" panose="02010609060101010101" charset="-122"/>
              <a:cs typeface="楷体" panose="02010609060101010101" charset="-122"/>
            </a:endParaRPr>
          </a:p>
        </p:txBody>
      </p:sp>
      <p:sp>
        <p:nvSpPr>
          <p:cNvPr id="3" name="object 3"/>
          <p:cNvSpPr txBox="1"/>
          <p:nvPr/>
        </p:nvSpPr>
        <p:spPr>
          <a:xfrm>
            <a:off x="1999869" y="828801"/>
            <a:ext cx="5100955" cy="7246620"/>
          </a:xfrm>
          <a:prstGeom prst="rect">
            <a:avLst/>
          </a:prstGeom>
        </p:spPr>
        <p:txBody>
          <a:bodyPr vert="horz" wrap="square" lIns="0" tIns="11430" rIns="0" bIns="0" rtlCol="0">
            <a:spAutoFit/>
          </a:bodyPr>
          <a:lstStyle/>
          <a:p>
            <a:pPr marL="12700">
              <a:lnSpc>
                <a:spcPct val="100000"/>
              </a:lnSpc>
              <a:spcBef>
                <a:spcPts val="90"/>
              </a:spcBef>
            </a:pPr>
            <a:r>
              <a:rPr sz="1400" b="1" dirty="0">
                <a:solidFill>
                  <a:srgbClr val="003778"/>
                </a:solidFill>
                <a:latin typeface="楷体" panose="02010609060101010101" charset="-122"/>
                <a:cs typeface="楷体" panose="02010609060101010101" charset="-122"/>
              </a:rPr>
              <a:t>核</a:t>
            </a:r>
            <a:r>
              <a:rPr sz="1400" b="1" dirty="0">
                <a:solidFill>
                  <a:srgbClr val="003778"/>
                </a:solidFill>
                <a:latin typeface="楷体" panose="02010609060101010101" charset="-122"/>
                <a:cs typeface="楷体" panose="02010609060101010101" charset="-122"/>
              </a:rPr>
              <a:t>心</a:t>
            </a:r>
            <a:r>
              <a:rPr sz="1400" b="1" spc="-20" dirty="0">
                <a:solidFill>
                  <a:srgbClr val="003778"/>
                </a:solidFill>
                <a:latin typeface="楷体" panose="02010609060101010101" charset="-122"/>
                <a:cs typeface="楷体" panose="02010609060101010101" charset="-122"/>
              </a:rPr>
              <a:t>观</a:t>
            </a:r>
            <a:r>
              <a:rPr sz="1400" b="1" spc="-50" dirty="0">
                <a:solidFill>
                  <a:srgbClr val="003778"/>
                </a:solidFill>
                <a:latin typeface="楷体" panose="02010609060101010101" charset="-122"/>
                <a:cs typeface="楷体" panose="02010609060101010101" charset="-122"/>
              </a:rPr>
              <a:t>点</a:t>
            </a:r>
            <a:endParaRPr sz="1400">
              <a:latin typeface="楷体" panose="02010609060101010101" charset="-122"/>
              <a:cs typeface="楷体" panose="02010609060101010101" charset="-122"/>
            </a:endParaRPr>
          </a:p>
          <a:p>
            <a:pPr marL="12700" marR="67945" algn="just">
              <a:lnSpc>
                <a:spcPct val="117000"/>
              </a:lnSpc>
              <a:spcBef>
                <a:spcPts val="585"/>
              </a:spcBef>
            </a:pPr>
            <a:r>
              <a:rPr sz="1000" spc="-15" dirty="0">
                <a:latin typeface="楷体" panose="02010609060101010101" charset="-122"/>
                <a:cs typeface="楷体" panose="02010609060101010101" charset="-122"/>
              </a:rPr>
              <a:t>我们在 </a:t>
            </a:r>
            <a:r>
              <a:rPr sz="1000" dirty="0">
                <a:latin typeface="Arial" panose="020B0604020202020204"/>
                <a:cs typeface="Arial" panose="020B0604020202020204"/>
              </a:rPr>
              <a:t>2021.5.26</a:t>
            </a:r>
            <a:r>
              <a:rPr sz="1000" spc="160" dirty="0">
                <a:latin typeface="Arial" panose="020B0604020202020204"/>
                <a:cs typeface="Arial" panose="020B0604020202020204"/>
              </a:rPr>
              <a:t> </a:t>
            </a:r>
            <a:r>
              <a:rPr sz="1000" spc="-30" dirty="0">
                <a:latin typeface="楷体" panose="02010609060101010101" charset="-122"/>
                <a:cs typeface="楷体" panose="02010609060101010101" charset="-122"/>
              </a:rPr>
              <a:t>日发布的啤酒深度报告《高端加速，利搏云天，共迎黄金时代》中，立</a:t>
            </a:r>
            <a:r>
              <a:rPr sz="1000" spc="-5" dirty="0">
                <a:latin typeface="楷体" panose="02010609060101010101" charset="-122"/>
                <a:cs typeface="楷体" panose="02010609060101010101" charset="-122"/>
              </a:rPr>
              <a:t>足行业进阶视角，从盈利提升空间、实现动能、发展前景、逻辑演绎四个维度进行论述，</a:t>
            </a:r>
            <a:r>
              <a:rPr sz="1000" spc="-5" dirty="0">
                <a:latin typeface="楷体" panose="02010609060101010101" charset="-122"/>
                <a:cs typeface="楷体" panose="02010609060101010101" charset="-122"/>
              </a:rPr>
              <a:t>提出我国啤酒业已进入高端加速、开源节流、盈利释放、龙头共谋发展的黄金时代。一年</a:t>
            </a:r>
            <a:r>
              <a:rPr sz="1000" spc="-30" dirty="0">
                <a:latin typeface="楷体" panose="02010609060101010101" charset="-122"/>
                <a:cs typeface="楷体" panose="02010609060101010101" charset="-122"/>
              </a:rPr>
              <a:t>已过，岁序更新，我们坚守观点、视角切换、与时俱进、再论高端！</a:t>
            </a:r>
            <a:endParaRPr sz="1000">
              <a:latin typeface="楷体" panose="02010609060101010101" charset="-122"/>
              <a:cs typeface="楷体" panose="02010609060101010101" charset="-122"/>
            </a:endParaRPr>
          </a:p>
          <a:p>
            <a:pPr>
              <a:lnSpc>
                <a:spcPct val="100000"/>
              </a:lnSpc>
              <a:spcBef>
                <a:spcPts val="20"/>
              </a:spcBef>
            </a:pPr>
            <a:endParaRPr sz="1050">
              <a:latin typeface="楷体" panose="02010609060101010101" charset="-122"/>
              <a:cs typeface="楷体" panose="02010609060101010101" charset="-122"/>
            </a:endParaRPr>
          </a:p>
          <a:p>
            <a:pPr marL="12700" marR="70485">
              <a:lnSpc>
                <a:spcPct val="118000"/>
              </a:lnSpc>
            </a:pPr>
            <a:r>
              <a:rPr sz="1000" b="1" u="sng" spc="-65" dirty="0">
                <a:uFill>
                  <a:solidFill>
                    <a:srgbClr val="000000"/>
                  </a:solidFill>
                </a:uFill>
                <a:latin typeface="楷体" panose="02010609060101010101" charset="-122"/>
                <a:cs typeface="楷体" panose="02010609060101010101" charset="-122"/>
              </a:rPr>
              <a:t>视角切换：行业进阶逻辑验证，本文聚焦新旧背景转换下的龙头跃迁之道，通过对比复盘、</a:t>
            </a:r>
            <a:r>
              <a:rPr sz="1000" b="1" u="sng" spc="650" dirty="0">
                <a:uFill>
                  <a:solidFill>
                    <a:srgbClr val="000000"/>
                  </a:solidFill>
                </a:uFill>
                <a:latin typeface="楷体" panose="02010609060101010101" charset="-122"/>
                <a:cs typeface="楷体" panose="02010609060101010101" charset="-122"/>
              </a:rPr>
              <a:t>                      </a:t>
            </a:r>
            <a:r>
              <a:rPr sz="1000" b="1" u="sng" spc="-25" dirty="0">
                <a:uFill>
                  <a:solidFill>
                    <a:srgbClr val="000000"/>
                  </a:solidFill>
                </a:uFill>
                <a:latin typeface="楷体" panose="02010609060101010101" charset="-122"/>
                <a:cs typeface="楷体" panose="02010609060101010101" charset="-122"/>
              </a:rPr>
              <a:t>理论分析、借鉴日本三维度分析，试图回答好以下两个问题：</a:t>
            </a:r>
            <a:endParaRPr sz="1000">
              <a:latin typeface="楷体" panose="02010609060101010101" charset="-122"/>
              <a:cs typeface="楷体" panose="02010609060101010101" charset="-122"/>
            </a:endParaRPr>
          </a:p>
          <a:p>
            <a:pPr>
              <a:lnSpc>
                <a:spcPct val="100000"/>
              </a:lnSpc>
              <a:spcBef>
                <a:spcPts val="45"/>
              </a:spcBef>
            </a:pPr>
            <a:endParaRPr sz="1200">
              <a:latin typeface="楷体" panose="02010609060101010101" charset="-122"/>
              <a:cs typeface="楷体" panose="02010609060101010101" charset="-122"/>
            </a:endParaRPr>
          </a:p>
          <a:p>
            <a:pPr marL="12700">
              <a:lnSpc>
                <a:spcPct val="100000"/>
              </a:lnSpc>
              <a:spcBef>
                <a:spcPts val="5"/>
              </a:spcBef>
            </a:pPr>
            <a:r>
              <a:rPr sz="1000" b="1" dirty="0">
                <a:latin typeface="楷体" panose="02010609060101010101" charset="-122"/>
                <a:cs typeface="楷体" panose="02010609060101010101" charset="-122"/>
              </a:rPr>
              <a:t>（一）</a:t>
            </a:r>
            <a:r>
              <a:rPr sz="1000" b="1" spc="-80" dirty="0">
                <a:latin typeface="楷体" panose="02010609060101010101" charset="-122"/>
                <a:cs typeface="楷体" panose="02010609060101010101" charset="-122"/>
              </a:rPr>
              <a:t>高端 </a:t>
            </a:r>
            <a:r>
              <a:rPr sz="1000" b="1" spc="-10" dirty="0">
                <a:latin typeface="Arial" panose="020B0604020202020204"/>
                <a:cs typeface="Arial" panose="020B0604020202020204"/>
              </a:rPr>
              <a:t>vs</a:t>
            </a:r>
            <a:r>
              <a:rPr sz="1000" b="1" spc="-65" dirty="0">
                <a:latin typeface="Arial" panose="020B0604020202020204"/>
                <a:cs typeface="Arial" panose="020B0604020202020204"/>
              </a:rPr>
              <a:t> </a:t>
            </a:r>
            <a:r>
              <a:rPr sz="1000" b="1" spc="-10" dirty="0">
                <a:latin typeface="楷体" panose="02010609060101010101" charset="-122"/>
                <a:cs typeface="楷体" panose="02010609060101010101" charset="-122"/>
              </a:rPr>
              <a:t>低端，竞争逻辑有何不同？</a:t>
            </a:r>
            <a:endParaRPr sz="1000">
              <a:latin typeface="楷体" panose="02010609060101010101" charset="-122"/>
              <a:cs typeface="楷体" panose="02010609060101010101" charset="-122"/>
            </a:endParaRPr>
          </a:p>
          <a:p>
            <a:pPr>
              <a:lnSpc>
                <a:spcPct val="100000"/>
              </a:lnSpc>
              <a:spcBef>
                <a:spcPts val="5"/>
              </a:spcBef>
            </a:pPr>
            <a:endParaRPr sz="1100">
              <a:latin typeface="楷体" panose="02010609060101010101" charset="-122"/>
              <a:cs typeface="楷体" panose="02010609060101010101" charset="-122"/>
            </a:endParaRPr>
          </a:p>
          <a:p>
            <a:pPr marL="12700" marR="70485">
              <a:lnSpc>
                <a:spcPct val="116000"/>
              </a:lnSpc>
              <a:buSzPct val="90000"/>
              <a:buFont typeface="Arial" panose="020B0604020202020204"/>
              <a:buAutoNum type="arabicPlain"/>
              <a:tabLst>
                <a:tab pos="208915" algn="l"/>
              </a:tabLst>
            </a:pPr>
            <a:r>
              <a:rPr sz="1000" b="1" spc="-25" dirty="0">
                <a:latin typeface="楷体" panose="02010609060101010101" charset="-122"/>
                <a:cs typeface="楷体" panose="02010609060101010101" charset="-122"/>
              </a:rPr>
              <a:t>低端竞争：终端为王，渠道制胜，效率为先。</a:t>
            </a:r>
            <a:r>
              <a:rPr sz="1000" spc="-35" dirty="0">
                <a:latin typeface="楷体" panose="02010609060101010101" charset="-122"/>
                <a:cs typeface="楷体" panose="02010609060101010101" charset="-122"/>
              </a:rPr>
              <a:t>低端时代价格意味着地盘，产品同质化之</a:t>
            </a:r>
            <a:r>
              <a:rPr sz="1000" dirty="0">
                <a:latin typeface="楷体" panose="02010609060101010101" charset="-122"/>
                <a:cs typeface="楷体" panose="02010609060101010101" charset="-122"/>
              </a:rPr>
              <a:t>下，龙头缺乏溢价权、消费者丧失选择权，产业链价值分配中间（渠道与终端）</a:t>
            </a:r>
            <a:r>
              <a:rPr sz="1000" spc="-15" dirty="0">
                <a:latin typeface="楷体" panose="02010609060101010101" charset="-122"/>
                <a:cs typeface="楷体" panose="02010609060101010101" charset="-122"/>
              </a:rPr>
              <a:t>大、两头</a:t>
            </a:r>
            <a:endParaRPr sz="1000">
              <a:latin typeface="楷体" panose="02010609060101010101" charset="-122"/>
              <a:cs typeface="楷体" panose="02010609060101010101" charset="-122"/>
            </a:endParaRPr>
          </a:p>
          <a:p>
            <a:pPr marL="12700" marR="73660">
              <a:lnSpc>
                <a:spcPct val="116000"/>
              </a:lnSpc>
              <a:spcBef>
                <a:spcPts val="25"/>
              </a:spcBef>
            </a:pPr>
            <a:r>
              <a:rPr sz="1000" dirty="0">
                <a:latin typeface="楷体" panose="02010609060101010101" charset="-122"/>
                <a:cs typeface="楷体" panose="02010609060101010101" charset="-122"/>
              </a:rPr>
              <a:t>（厂商与消费者）</a:t>
            </a:r>
            <a:r>
              <a:rPr sz="1000" spc="-5" dirty="0">
                <a:latin typeface="楷体" panose="02010609060101010101" charset="-122"/>
                <a:cs typeface="楷体" panose="02010609060101010101" charset="-122"/>
              </a:rPr>
              <a:t>小，龙头通过跑马圈地以抢占渠道与终端、形成基地市场，谋求规模效</a:t>
            </a:r>
            <a:r>
              <a:rPr sz="1000" spc="-20" dirty="0">
                <a:latin typeface="楷体" panose="02010609060101010101" charset="-122"/>
                <a:cs typeface="楷体" panose="02010609060101010101" charset="-122"/>
              </a:rPr>
              <a:t>应、减少竞争费用。</a:t>
            </a:r>
            <a:endParaRPr sz="1000">
              <a:latin typeface="楷体" panose="02010609060101010101" charset="-122"/>
              <a:cs typeface="楷体" panose="02010609060101010101" charset="-122"/>
            </a:endParaRPr>
          </a:p>
          <a:p>
            <a:pPr>
              <a:lnSpc>
                <a:spcPct val="100000"/>
              </a:lnSpc>
            </a:pPr>
            <a:endParaRPr sz="1100">
              <a:latin typeface="楷体" panose="02010609060101010101" charset="-122"/>
              <a:cs typeface="楷体" panose="02010609060101010101" charset="-122"/>
            </a:endParaRPr>
          </a:p>
          <a:p>
            <a:pPr marL="12700" marR="67945" algn="just">
              <a:lnSpc>
                <a:spcPct val="117000"/>
              </a:lnSpc>
              <a:buSzPct val="90000"/>
              <a:buFont typeface="Arial" panose="020B0604020202020204"/>
              <a:buAutoNum type="arabicPlain" startAt="2"/>
              <a:tabLst>
                <a:tab pos="210820" algn="l"/>
              </a:tabLst>
            </a:pPr>
            <a:r>
              <a:rPr sz="1000" b="1" spc="-25" dirty="0">
                <a:latin typeface="楷体" panose="02010609060101010101" charset="-122"/>
                <a:cs typeface="楷体" panose="02010609060101010101" charset="-122"/>
              </a:rPr>
              <a:t>高端竞争：产品为基，品牌为矛，渠道为盾。理论为基，</a:t>
            </a:r>
            <a:r>
              <a:rPr sz="1000" spc="-30" dirty="0">
                <a:latin typeface="楷体" panose="02010609060101010101" charset="-122"/>
                <a:cs typeface="楷体" panose="02010609060101010101" charset="-122"/>
              </a:rPr>
              <a:t>高端时代价格意味着定位，高</a:t>
            </a:r>
            <a:r>
              <a:rPr sz="1000" spc="-5" dirty="0">
                <a:latin typeface="楷体" panose="02010609060101010101" charset="-122"/>
                <a:cs typeface="楷体" panose="02010609060101010101" charset="-122"/>
              </a:rPr>
              <a:t>端产品溢价需要消费者认可并买单，啤酒销售转向以消费者为核心，销售增长由“渠道推</a:t>
            </a:r>
            <a:r>
              <a:rPr sz="1000" spc="-45" dirty="0">
                <a:latin typeface="楷体" panose="02010609060101010101" charset="-122"/>
                <a:cs typeface="楷体" panose="02010609060101010101" charset="-122"/>
              </a:rPr>
              <a:t>动”转向“动销拉动”，产业链价值由中间</a:t>
            </a:r>
            <a:r>
              <a:rPr sz="1000" dirty="0">
                <a:latin typeface="楷体" panose="02010609060101010101" charset="-122"/>
                <a:cs typeface="楷体" panose="02010609060101010101" charset="-122"/>
              </a:rPr>
              <a:t>（渠道及终端）向两头转移（厂商与消费者</a:t>
            </a:r>
            <a:r>
              <a:rPr sz="1000" spc="-75" dirty="0">
                <a:latin typeface="楷体" panose="02010609060101010101" charset="-122"/>
                <a:cs typeface="楷体" panose="02010609060101010101" charset="-122"/>
              </a:rPr>
              <a:t>），</a:t>
            </a:r>
            <a:r>
              <a:rPr sz="1000" spc="-5" dirty="0">
                <a:latin typeface="楷体" panose="02010609060101010101" charset="-122"/>
                <a:cs typeface="楷体" panose="02010609060101010101" charset="-122"/>
              </a:rPr>
              <a:t>品质化与个性化的产品是高端赛场的入场券，品牌建设和消费者培育是决定产品溢价的核</a:t>
            </a:r>
            <a:r>
              <a:rPr sz="1000" dirty="0">
                <a:latin typeface="楷体" panose="02010609060101010101" charset="-122"/>
                <a:cs typeface="楷体" panose="02010609060101010101" charset="-122"/>
              </a:rPr>
              <a:t>心，赋能经销商和渠道多元化是高端布局的重要支撑。</a:t>
            </a:r>
            <a:r>
              <a:rPr sz="1000" b="1" dirty="0">
                <a:latin typeface="楷体" panose="02010609060101010101" charset="-122"/>
                <a:cs typeface="楷体" panose="02010609060101010101" charset="-122"/>
              </a:rPr>
              <a:t>日本为鉴，</a:t>
            </a:r>
            <a:r>
              <a:rPr sz="1000" spc="-5" dirty="0">
                <a:latin typeface="楷体" panose="02010609060101010101" charset="-122"/>
                <a:cs typeface="楷体" panose="02010609060101010101" charset="-122"/>
              </a:rPr>
              <a:t>日本啤酒市场成熟度高</a:t>
            </a:r>
            <a:r>
              <a:rPr sz="1000" spc="-30" dirty="0">
                <a:latin typeface="楷体" panose="02010609060101010101" charset="-122"/>
                <a:cs typeface="楷体" panose="02010609060101010101" charset="-122"/>
              </a:rPr>
              <a:t>于我国，龙头几经浮沉，朝日、三得利借助行业趋势变革</a:t>
            </a:r>
            <a:r>
              <a:rPr sz="1000" dirty="0">
                <a:latin typeface="楷体" panose="02010609060101010101" charset="-122"/>
                <a:cs typeface="楷体" panose="02010609060101010101" charset="-122"/>
              </a:rPr>
              <a:t>（</a:t>
            </a:r>
            <a:r>
              <a:rPr sz="1000" spc="-15" dirty="0">
                <a:latin typeface="楷体" panose="02010609060101010101" charset="-122"/>
                <a:cs typeface="楷体" panose="02010609060101010101" charset="-122"/>
              </a:rPr>
              <a:t>品质化、个性化</a:t>
            </a:r>
            <a:r>
              <a:rPr sz="1000" spc="-265" dirty="0">
                <a:latin typeface="楷体" panose="02010609060101010101" charset="-122"/>
                <a:cs typeface="楷体" panose="02010609060101010101" charset="-122"/>
              </a:rPr>
              <a:t>）</a:t>
            </a:r>
            <a:r>
              <a:rPr sz="1000" spc="-65" dirty="0">
                <a:latin typeface="楷体" panose="02010609060101010101" charset="-122"/>
                <a:cs typeface="楷体" panose="02010609060101010101" charset="-122"/>
              </a:rPr>
              <a:t>，集中资源主</a:t>
            </a:r>
            <a:r>
              <a:rPr sz="1000" spc="-30" dirty="0">
                <a:latin typeface="楷体" panose="02010609060101010101" charset="-122"/>
                <a:cs typeface="楷体" panose="02010609060101010101" charset="-122"/>
              </a:rPr>
              <a:t>推高品质大单品，并通过差异化产品组合把握市场需求变化，精准洞察实现逆袭。</a:t>
            </a:r>
            <a:endParaRPr sz="1000">
              <a:latin typeface="楷体" panose="02010609060101010101" charset="-122"/>
              <a:cs typeface="楷体" panose="02010609060101010101" charset="-122"/>
            </a:endParaRPr>
          </a:p>
          <a:p>
            <a:pPr>
              <a:lnSpc>
                <a:spcPct val="100000"/>
              </a:lnSpc>
              <a:spcBef>
                <a:spcPts val="50"/>
              </a:spcBef>
            </a:pPr>
            <a:endParaRPr sz="1200">
              <a:latin typeface="楷体" panose="02010609060101010101" charset="-122"/>
              <a:cs typeface="楷体" panose="02010609060101010101" charset="-122"/>
            </a:endParaRPr>
          </a:p>
          <a:p>
            <a:pPr marL="12700">
              <a:lnSpc>
                <a:spcPct val="100000"/>
              </a:lnSpc>
            </a:pPr>
            <a:r>
              <a:rPr sz="1000" b="1" dirty="0">
                <a:latin typeface="楷体" panose="02010609060101010101" charset="-122"/>
                <a:cs typeface="楷体" panose="02010609060101010101" charset="-122"/>
              </a:rPr>
              <a:t>（二）</a:t>
            </a:r>
            <a:r>
              <a:rPr sz="1000" b="1" spc="-15" dirty="0">
                <a:latin typeface="楷体" panose="02010609060101010101" charset="-122"/>
                <a:cs typeface="楷体" panose="02010609060101010101" charset="-122"/>
              </a:rPr>
              <a:t>逻辑切换之下，龙头如何破局？</a:t>
            </a:r>
            <a:endParaRPr sz="1000">
              <a:latin typeface="楷体" panose="02010609060101010101" charset="-122"/>
              <a:cs typeface="楷体" panose="02010609060101010101" charset="-122"/>
            </a:endParaRPr>
          </a:p>
          <a:p>
            <a:pPr>
              <a:lnSpc>
                <a:spcPct val="100000"/>
              </a:lnSpc>
              <a:spcBef>
                <a:spcPts val="5"/>
              </a:spcBef>
            </a:pPr>
            <a:endParaRPr sz="1250">
              <a:latin typeface="楷体" panose="02010609060101010101" charset="-122"/>
              <a:cs typeface="楷体" panose="02010609060101010101" charset="-122"/>
            </a:endParaRPr>
          </a:p>
          <a:p>
            <a:pPr marL="12700">
              <a:lnSpc>
                <a:spcPct val="100000"/>
              </a:lnSpc>
            </a:pPr>
            <a:r>
              <a:rPr sz="1000" b="1" spc="-10" dirty="0">
                <a:latin typeface="楷体" panose="02010609060101010101" charset="-122"/>
                <a:cs typeface="楷体" panose="02010609060101010101" charset="-122"/>
              </a:rPr>
              <a:t>产品多元：</a:t>
            </a:r>
            <a:r>
              <a:rPr sz="1000" spc="-20" dirty="0">
                <a:latin typeface="楷体" panose="02010609060101010101" charset="-122"/>
                <a:cs typeface="楷体" panose="02010609060101010101" charset="-122"/>
              </a:rPr>
              <a:t>龙头建立大单品</a:t>
            </a:r>
            <a:r>
              <a:rPr sz="1000" dirty="0">
                <a:latin typeface="Arial" panose="020B0604020202020204"/>
                <a:cs typeface="Arial" panose="020B0604020202020204"/>
              </a:rPr>
              <a:t>+</a:t>
            </a:r>
            <a:r>
              <a:rPr sz="1000" spc="-30" dirty="0">
                <a:latin typeface="楷体" panose="02010609060101010101" charset="-122"/>
                <a:cs typeface="楷体" panose="02010609060101010101" charset="-122"/>
              </a:rPr>
              <a:t>多元化产品矩阵，立足高端主流价位带</a:t>
            </a:r>
            <a:r>
              <a:rPr sz="1000" dirty="0">
                <a:latin typeface="楷体" panose="02010609060101010101" charset="-122"/>
                <a:cs typeface="楷体" panose="02010609060101010101" charset="-122"/>
              </a:rPr>
              <a:t>（</a:t>
            </a:r>
            <a:r>
              <a:rPr sz="1000" dirty="0">
                <a:latin typeface="Arial" panose="020B0604020202020204"/>
                <a:cs typeface="Arial" panose="020B0604020202020204"/>
              </a:rPr>
              <a:t>8~12</a:t>
            </a:r>
            <a:r>
              <a:rPr sz="1000" spc="-45" dirty="0">
                <a:latin typeface="Arial" panose="020B0604020202020204"/>
                <a:cs typeface="Arial" panose="020B0604020202020204"/>
              </a:rPr>
              <a:t> </a:t>
            </a:r>
            <a:r>
              <a:rPr sz="1000" dirty="0">
                <a:latin typeface="楷体" panose="02010609060101010101" charset="-122"/>
                <a:cs typeface="楷体" panose="02010609060101010101" charset="-122"/>
              </a:rPr>
              <a:t>元</a:t>
            </a:r>
            <a:r>
              <a:rPr sz="1000" spc="-505" dirty="0">
                <a:latin typeface="楷体" panose="02010609060101010101" charset="-122"/>
                <a:cs typeface="楷体" panose="02010609060101010101" charset="-122"/>
              </a:rPr>
              <a:t>）</a:t>
            </a:r>
            <a:r>
              <a:rPr sz="1000" spc="-35" dirty="0">
                <a:latin typeface="楷体" panose="02010609060101010101" charset="-122"/>
                <a:cs typeface="楷体" panose="02010609060101010101" charset="-122"/>
              </a:rPr>
              <a:t>、消费人群</a:t>
            </a:r>
            <a:endParaRPr sz="1000">
              <a:latin typeface="楷体" panose="02010609060101010101" charset="-122"/>
              <a:cs typeface="楷体" panose="02010609060101010101" charset="-122"/>
            </a:endParaRPr>
          </a:p>
          <a:p>
            <a:pPr marL="12700">
              <a:lnSpc>
                <a:spcPct val="100000"/>
              </a:lnSpc>
              <a:spcBef>
                <a:spcPts val="195"/>
              </a:spcBef>
            </a:pPr>
            <a:r>
              <a:rPr sz="1000" dirty="0">
                <a:latin typeface="楷体" panose="02010609060101010101" charset="-122"/>
                <a:cs typeface="楷体" panose="02010609060101010101" charset="-122"/>
              </a:rPr>
              <a:t>（</a:t>
            </a:r>
            <a:r>
              <a:rPr sz="1000" spc="-10" dirty="0">
                <a:latin typeface="楷体" panose="02010609060101010101" charset="-122"/>
                <a:cs typeface="楷体" panose="02010609060101010101" charset="-122"/>
              </a:rPr>
              <a:t>男性与年轻人</a:t>
            </a:r>
            <a:r>
              <a:rPr sz="1000" spc="-50" dirty="0">
                <a:latin typeface="楷体" panose="02010609060101010101" charset="-122"/>
                <a:cs typeface="楷体" panose="02010609060101010101" charset="-122"/>
              </a:rPr>
              <a:t>）</a:t>
            </a:r>
            <a:r>
              <a:rPr sz="1000" spc="-15" dirty="0">
                <a:latin typeface="楷体" panose="02010609060101010101" charset="-122"/>
                <a:cs typeface="楷体" panose="02010609060101010101" charset="-122"/>
              </a:rPr>
              <a:t>与消费场景</a:t>
            </a:r>
            <a:r>
              <a:rPr sz="1000" spc="-25" dirty="0">
                <a:latin typeface="楷体" panose="02010609060101010101" charset="-122"/>
                <a:cs typeface="楷体" panose="02010609060101010101" charset="-122"/>
              </a:rPr>
              <a:t>（</a:t>
            </a:r>
            <a:r>
              <a:rPr sz="1000" spc="-10" dirty="0">
                <a:latin typeface="楷体" panose="02010609060101010101" charset="-122"/>
                <a:cs typeface="楷体" panose="02010609060101010101" charset="-122"/>
              </a:rPr>
              <a:t>餐饮为主</a:t>
            </a:r>
            <a:r>
              <a:rPr sz="1000" spc="-265" dirty="0">
                <a:latin typeface="楷体" panose="02010609060101010101" charset="-122"/>
                <a:cs typeface="楷体" panose="02010609060101010101" charset="-122"/>
              </a:rPr>
              <a:t>）</a:t>
            </a:r>
            <a:r>
              <a:rPr sz="1000" spc="-50" dirty="0">
                <a:latin typeface="楷体" panose="02010609060101010101" charset="-122"/>
                <a:cs typeface="楷体" panose="02010609060101010101" charset="-122"/>
              </a:rPr>
              <a:t>，聚焦资源推广高端大单品，此外建立价格×特</a:t>
            </a:r>
            <a:endParaRPr sz="1000">
              <a:latin typeface="楷体" panose="02010609060101010101" charset="-122"/>
              <a:cs typeface="楷体" panose="02010609060101010101" charset="-122"/>
            </a:endParaRPr>
          </a:p>
          <a:p>
            <a:pPr marL="12700" marR="75565" algn="just">
              <a:lnSpc>
                <a:spcPct val="117000"/>
              </a:lnSpc>
              <a:spcBef>
                <a:spcPts val="15"/>
              </a:spcBef>
            </a:pPr>
            <a:r>
              <a:rPr sz="1000" dirty="0">
                <a:latin typeface="楷体" panose="02010609060101010101" charset="-122"/>
                <a:cs typeface="楷体" panose="02010609060101010101" charset="-122"/>
              </a:rPr>
              <a:t>色的产品矩阵满足多元化需求；</a:t>
            </a:r>
            <a:r>
              <a:rPr sz="1000" b="1" dirty="0">
                <a:latin typeface="楷体" panose="02010609060101010101" charset="-122"/>
                <a:cs typeface="楷体" panose="02010609060101010101" charset="-122"/>
              </a:rPr>
              <a:t>品牌强化：</a:t>
            </a:r>
            <a:r>
              <a:rPr sz="1000" spc="-10" dirty="0">
                <a:latin typeface="楷体" panose="02010609060101010101" charset="-122"/>
                <a:cs typeface="楷体" panose="02010609060101010101" charset="-122"/>
              </a:rPr>
              <a:t>龙头费用投放高举高打、营销方式精细化，通</a:t>
            </a:r>
            <a:r>
              <a:rPr sz="1000" spc="-5" dirty="0">
                <a:latin typeface="楷体" panose="02010609060101010101" charset="-122"/>
                <a:cs typeface="楷体" panose="02010609060101010101" charset="-122"/>
              </a:rPr>
              <a:t>过代言人、综艺植入等多元化营销方式打造品牌独特调性，强化同消费者互动，谋求品牌</a:t>
            </a:r>
            <a:r>
              <a:rPr sz="1000" dirty="0">
                <a:latin typeface="楷体" panose="02010609060101010101" charset="-122"/>
                <a:cs typeface="楷体" panose="02010609060101010101" charset="-122"/>
              </a:rPr>
              <a:t>溢价；</a:t>
            </a:r>
            <a:r>
              <a:rPr sz="1000" b="1" dirty="0">
                <a:latin typeface="楷体" panose="02010609060101010101" charset="-122"/>
                <a:cs typeface="楷体" panose="02010609060101010101" charset="-122"/>
              </a:rPr>
              <a:t>渠道赋能：</a:t>
            </a:r>
            <a:r>
              <a:rPr sz="1000" spc="-5" dirty="0">
                <a:latin typeface="楷体" panose="02010609060101010101" charset="-122"/>
                <a:cs typeface="楷体" panose="02010609060101010101" charset="-122"/>
              </a:rPr>
              <a:t>高端消费以夜店等现饮渠道为主，厂商赋能经销商，以强化高端餐饮等</a:t>
            </a:r>
            <a:r>
              <a:rPr sz="1000" spc="-30" dirty="0">
                <a:latin typeface="楷体" panose="02010609060101010101" charset="-122"/>
                <a:cs typeface="楷体" panose="02010609060101010101" charset="-122"/>
              </a:rPr>
              <a:t>终端抢占能力及高端产品运营能力，同时加强新零售等潜力较大的非现饮渠道布局。</a:t>
            </a:r>
            <a:endParaRPr sz="1000">
              <a:latin typeface="楷体" panose="02010609060101010101" charset="-122"/>
              <a:cs typeface="楷体" panose="02010609060101010101" charset="-122"/>
            </a:endParaRPr>
          </a:p>
          <a:p>
            <a:pPr>
              <a:lnSpc>
                <a:spcPct val="100000"/>
              </a:lnSpc>
              <a:spcBef>
                <a:spcPts val="35"/>
              </a:spcBef>
            </a:pPr>
            <a:endParaRPr sz="1050">
              <a:latin typeface="楷体" panose="02010609060101010101" charset="-122"/>
              <a:cs typeface="楷体" panose="02010609060101010101" charset="-122"/>
            </a:endParaRPr>
          </a:p>
          <a:p>
            <a:pPr marL="12700" marR="5080">
              <a:lnSpc>
                <a:spcPct val="117000"/>
              </a:lnSpc>
              <a:spcBef>
                <a:spcPts val="5"/>
              </a:spcBef>
            </a:pPr>
            <a:r>
              <a:rPr sz="1000" b="1" u="sng" spc="-5" dirty="0">
                <a:uFill>
                  <a:solidFill>
                    <a:srgbClr val="000000"/>
                  </a:solidFill>
                </a:uFill>
                <a:latin typeface="楷体" panose="02010609060101010101" charset="-122"/>
                <a:cs typeface="楷体" panose="02010609060101010101" charset="-122"/>
              </a:rPr>
              <a:t>与时俱进：</a:t>
            </a:r>
            <a:r>
              <a:rPr sz="1000" b="1" u="sng" spc="-10" dirty="0">
                <a:uFill>
                  <a:solidFill>
                    <a:srgbClr val="000000"/>
                  </a:solidFill>
                </a:uFill>
                <a:latin typeface="Arial" panose="020B0604020202020204"/>
                <a:cs typeface="Arial" panose="020B0604020202020204"/>
              </a:rPr>
              <a:t>202</a:t>
            </a:r>
            <a:r>
              <a:rPr sz="1000" b="1" u="sng" dirty="0">
                <a:uFill>
                  <a:solidFill>
                    <a:srgbClr val="000000"/>
                  </a:solidFill>
                </a:uFill>
                <a:latin typeface="Arial" panose="020B0604020202020204"/>
                <a:cs typeface="Arial" panose="020B0604020202020204"/>
              </a:rPr>
              <a:t>2</a:t>
            </a:r>
            <a:r>
              <a:rPr sz="1000" b="1" u="sng" spc="-70" dirty="0">
                <a:uFill>
                  <a:solidFill>
                    <a:srgbClr val="000000"/>
                  </a:solidFill>
                </a:uFill>
                <a:latin typeface="Arial" panose="020B0604020202020204"/>
                <a:cs typeface="Arial" panose="020B0604020202020204"/>
              </a:rPr>
              <a:t> </a:t>
            </a:r>
            <a:r>
              <a:rPr sz="1000" b="1" u="sng" spc="-30" dirty="0">
                <a:uFill>
                  <a:solidFill>
                    <a:srgbClr val="000000"/>
                  </a:solidFill>
                </a:uFill>
                <a:latin typeface="楷体" panose="02010609060101010101" charset="-122"/>
                <a:cs typeface="楷体" panose="02010609060101010101" charset="-122"/>
              </a:rPr>
              <a:t>年以来，行业进阶、龙头破局继续，但疫情持续冲击、宏观环境多变亦使</a:t>
            </a:r>
            <a:r>
              <a:rPr sz="1000" b="1" u="sng" spc="-30" dirty="0">
                <a:uFill>
                  <a:solidFill>
                    <a:srgbClr val="000000"/>
                  </a:solidFill>
                </a:uFill>
                <a:latin typeface="楷体" panose="02010609060101010101" charset="-122"/>
                <a:cs typeface="楷体" panose="02010609060101010101" charset="-122"/>
              </a:rPr>
              <a:t>                                                                              </a:t>
            </a:r>
            <a:r>
              <a:rPr sz="1000" b="1" u="sng" spc="-75" dirty="0">
                <a:uFill>
                  <a:solidFill>
                    <a:srgbClr val="000000"/>
                  </a:solidFill>
                </a:uFill>
                <a:latin typeface="楷体" panose="02010609060101010101" charset="-122"/>
                <a:cs typeface="楷体" panose="02010609060101010101" charset="-122"/>
              </a:rPr>
              <a:t>得市场产生三重担忧，势不改、时纳新，我们长短兼顾地看待行业当前面临的挑战与机会，</a:t>
            </a:r>
            <a:r>
              <a:rPr sz="1000" b="1" u="sng" spc="-55" dirty="0">
                <a:uFill>
                  <a:solidFill>
                    <a:srgbClr val="000000"/>
                  </a:solidFill>
                </a:uFill>
                <a:latin typeface="楷体" panose="02010609060101010101" charset="-122"/>
                <a:cs typeface="楷体" panose="02010609060101010101" charset="-122"/>
              </a:rPr>
              <a:t>认为龙头战略定力不变，战术布局进阶，行业有望迎短期反弹与长期进阶的戴维斯双击：</a:t>
            </a:r>
            <a:r>
              <a:rPr sz="1000" b="1" spc="-60" dirty="0">
                <a:latin typeface="楷体" panose="02010609060101010101" charset="-122"/>
                <a:cs typeface="楷体" panose="02010609060101010101" charset="-122"/>
              </a:rPr>
              <a:t>担忧一：疫情作为新变量如何影响行业增长？</a:t>
            </a:r>
            <a:r>
              <a:rPr sz="1000" spc="5" dirty="0">
                <a:latin typeface="楷体" panose="02010609060101010101" charset="-122"/>
                <a:cs typeface="楷体" panose="02010609060101010101" charset="-122"/>
              </a:rPr>
              <a:t>对比</a:t>
            </a:r>
            <a:r>
              <a:rPr sz="1000" spc="-260" dirty="0">
                <a:latin typeface="楷体" panose="02010609060101010101" charset="-122"/>
                <a:cs typeface="楷体" panose="02010609060101010101" charset="-122"/>
              </a:rPr>
              <a:t> </a:t>
            </a:r>
            <a:r>
              <a:rPr sz="1000" spc="-10" dirty="0">
                <a:latin typeface="Arial" panose="020B0604020202020204"/>
                <a:cs typeface="Arial" panose="020B0604020202020204"/>
              </a:rPr>
              <a:t>2</a:t>
            </a:r>
            <a:r>
              <a:rPr sz="1000" dirty="0">
                <a:latin typeface="Arial" panose="020B0604020202020204"/>
                <a:cs typeface="Arial" panose="020B0604020202020204"/>
              </a:rPr>
              <a:t>0</a:t>
            </a:r>
            <a:r>
              <a:rPr sz="1000" spc="-50" dirty="0">
                <a:latin typeface="Arial" panose="020B0604020202020204"/>
                <a:cs typeface="Arial" panose="020B0604020202020204"/>
              </a:rPr>
              <a:t> </a:t>
            </a:r>
            <a:r>
              <a:rPr sz="1000" spc="-70" dirty="0">
                <a:latin typeface="楷体" panose="02010609060101010101" charset="-122"/>
                <a:cs typeface="楷体" panose="02010609060101010101" charset="-122"/>
              </a:rPr>
              <a:t>年初次疫情，我们认为，此轮疫情下，</a:t>
            </a:r>
            <a:r>
              <a:rPr sz="1000" spc="-45" dirty="0">
                <a:latin typeface="楷体" panose="02010609060101010101" charset="-122"/>
                <a:cs typeface="楷体" panose="02010609060101010101" charset="-122"/>
              </a:rPr>
              <a:t>收入端，随疫情好转，场景修复</a:t>
            </a:r>
            <a:r>
              <a:rPr sz="1000" spc="10" dirty="0">
                <a:latin typeface="Arial" panose="020B0604020202020204"/>
                <a:cs typeface="Arial" panose="020B0604020202020204"/>
              </a:rPr>
              <a:t>+</a:t>
            </a:r>
            <a:r>
              <a:rPr sz="1000" spc="-30" dirty="0">
                <a:latin typeface="楷体" panose="02010609060101010101" charset="-122"/>
                <a:cs typeface="楷体" panose="02010609060101010101" charset="-122"/>
              </a:rPr>
              <a:t>旺季补库双击，旺季低基数下复苏弹性有望持续释放；利</a:t>
            </a:r>
            <a:r>
              <a:rPr sz="1000" spc="-15" dirty="0">
                <a:latin typeface="楷体" panose="02010609060101010101" charset="-122"/>
                <a:cs typeface="楷体" panose="02010609060101010101" charset="-122"/>
              </a:rPr>
              <a:t>润端，当下成本压力虽大于</a:t>
            </a:r>
            <a:r>
              <a:rPr sz="1000" spc="-90" dirty="0">
                <a:latin typeface="楷体" panose="02010609060101010101" charset="-122"/>
                <a:cs typeface="楷体" panose="02010609060101010101" charset="-122"/>
              </a:rPr>
              <a:t> </a:t>
            </a:r>
            <a:r>
              <a:rPr sz="1000" spc="-10" dirty="0">
                <a:latin typeface="Arial" panose="020B0604020202020204"/>
                <a:cs typeface="Arial" panose="020B0604020202020204"/>
              </a:rPr>
              <a:t>2</a:t>
            </a:r>
            <a:r>
              <a:rPr sz="1000" dirty="0">
                <a:latin typeface="Arial" panose="020B0604020202020204"/>
                <a:cs typeface="Arial" panose="020B0604020202020204"/>
              </a:rPr>
              <a:t>0</a:t>
            </a:r>
            <a:r>
              <a:rPr sz="1000" spc="120" dirty="0">
                <a:latin typeface="Arial" panose="020B0604020202020204"/>
                <a:cs typeface="Arial" panose="020B0604020202020204"/>
              </a:rPr>
              <a:t> </a:t>
            </a:r>
            <a:r>
              <a:rPr sz="1000" spc="-20" dirty="0">
                <a:latin typeface="楷体" panose="02010609060101010101" charset="-122"/>
                <a:cs typeface="楷体" panose="02010609060101010101" charset="-122"/>
              </a:rPr>
              <a:t>年，但高端化与提价逻辑更加顺畅，盈利仍有望持续释放，当下板块估值仍具性价比，随疫情好转，有望迎业绩与估值双击。</a:t>
            </a:r>
            <a:endParaRPr sz="1000">
              <a:latin typeface="楷体" panose="02010609060101010101" charset="-122"/>
              <a:cs typeface="楷体" panose="02010609060101010101"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3676" y="496569"/>
            <a:ext cx="488950" cy="164465"/>
          </a:xfrm>
          <a:prstGeom prst="rect">
            <a:avLst/>
          </a:prstGeom>
        </p:spPr>
        <p:txBody>
          <a:bodyPr vert="horz" wrap="square" lIns="0" tIns="13970" rIns="0" bIns="0" rtlCol="0">
            <a:spAutoFit/>
          </a:bodyPr>
          <a:lstStyle/>
          <a:p>
            <a:pPr marL="12700">
              <a:lnSpc>
                <a:spcPct val="100000"/>
              </a:lnSpc>
              <a:spcBef>
                <a:spcPts val="110"/>
              </a:spcBef>
            </a:pPr>
            <a:r>
              <a:rPr sz="900" b="1" spc="-15" dirty="0">
                <a:solidFill>
                  <a:srgbClr val="FFFFFF"/>
                </a:solidFill>
                <a:latin typeface="楷体" panose="02010609060101010101" charset="-122"/>
                <a:cs typeface="楷体" panose="02010609060101010101" charset="-122"/>
              </a:rPr>
              <a:t>食品饮料</a:t>
            </a:r>
            <a:endParaRPr sz="900">
              <a:latin typeface="楷体" panose="02010609060101010101" charset="-122"/>
              <a:cs typeface="楷体" panose="02010609060101010101" charset="-122"/>
            </a:endParaRPr>
          </a:p>
        </p:txBody>
      </p:sp>
      <p:sp>
        <p:nvSpPr>
          <p:cNvPr id="3" name="object 3"/>
          <p:cNvSpPr txBox="1"/>
          <p:nvPr/>
        </p:nvSpPr>
        <p:spPr>
          <a:xfrm>
            <a:off x="557580" y="793445"/>
            <a:ext cx="6480810" cy="2352675"/>
          </a:xfrm>
          <a:prstGeom prst="rect">
            <a:avLst/>
          </a:prstGeom>
        </p:spPr>
        <p:txBody>
          <a:bodyPr vert="horz" wrap="square" lIns="0" tIns="57785" rIns="0" bIns="0" rtlCol="0">
            <a:spAutoFit/>
          </a:bodyPr>
          <a:lstStyle/>
          <a:p>
            <a:pPr marL="1454785" algn="just">
              <a:lnSpc>
                <a:spcPct val="100000"/>
              </a:lnSpc>
              <a:spcBef>
                <a:spcPts val="455"/>
              </a:spcBef>
            </a:pPr>
            <a:r>
              <a:rPr sz="1000" b="1" dirty="0">
                <a:solidFill>
                  <a:srgbClr val="003778"/>
                </a:solidFill>
                <a:latin typeface="楷体" panose="02010609060101010101" charset="-122"/>
                <a:cs typeface="楷体" panose="02010609060101010101" charset="-122"/>
              </a:rPr>
              <a:t>青岛啤酒（</a:t>
            </a:r>
            <a:r>
              <a:rPr sz="1000" b="1" dirty="0">
                <a:solidFill>
                  <a:srgbClr val="003778"/>
                </a:solidFill>
                <a:latin typeface="Arial" panose="020B0604020202020204"/>
                <a:cs typeface="Arial" panose="020B0604020202020204"/>
              </a:rPr>
              <a:t>600600</a:t>
            </a:r>
            <a:r>
              <a:rPr sz="1000" b="1" spc="10" dirty="0">
                <a:solidFill>
                  <a:srgbClr val="003778"/>
                </a:solidFill>
                <a:latin typeface="Arial" panose="020B0604020202020204"/>
                <a:cs typeface="Arial" panose="020B0604020202020204"/>
              </a:rPr>
              <a:t> </a:t>
            </a:r>
            <a:r>
              <a:rPr sz="1000" b="1" spc="-10" dirty="0">
                <a:solidFill>
                  <a:srgbClr val="003778"/>
                </a:solidFill>
                <a:latin typeface="Arial" panose="020B0604020202020204"/>
                <a:cs typeface="Arial" panose="020B0604020202020204"/>
              </a:rPr>
              <a:t>CH</a:t>
            </a:r>
            <a:r>
              <a:rPr sz="1000" b="1" spc="-10" dirty="0">
                <a:solidFill>
                  <a:srgbClr val="003778"/>
                </a:solidFill>
                <a:latin typeface="楷体" panose="02010609060101010101" charset="-122"/>
                <a:cs typeface="楷体" panose="02010609060101010101" charset="-122"/>
              </a:rPr>
              <a:t>，买入，目标价：</a:t>
            </a:r>
            <a:r>
              <a:rPr sz="1000" b="1" spc="-10" dirty="0">
                <a:solidFill>
                  <a:srgbClr val="003778"/>
                </a:solidFill>
                <a:latin typeface="Arial" panose="020B0604020202020204"/>
                <a:cs typeface="Arial" panose="020B0604020202020204"/>
              </a:rPr>
              <a:t>108.56</a:t>
            </a:r>
            <a:r>
              <a:rPr sz="1000" b="1" spc="-65" dirty="0">
                <a:solidFill>
                  <a:srgbClr val="003778"/>
                </a:solidFill>
                <a:latin typeface="Arial" panose="020B0604020202020204"/>
                <a:cs typeface="Arial" panose="020B0604020202020204"/>
              </a:rPr>
              <a:t> </a:t>
            </a:r>
            <a:r>
              <a:rPr sz="1000" b="1" dirty="0">
                <a:solidFill>
                  <a:srgbClr val="003778"/>
                </a:solidFill>
                <a:latin typeface="楷体" panose="02010609060101010101" charset="-122"/>
                <a:cs typeface="楷体" panose="02010609060101010101" charset="-122"/>
              </a:rPr>
              <a:t>元</a:t>
            </a:r>
            <a:r>
              <a:rPr sz="1000" b="1" spc="-50" dirty="0">
                <a:solidFill>
                  <a:srgbClr val="003778"/>
                </a:solidFill>
                <a:latin typeface="楷体" panose="02010609060101010101" charset="-122"/>
                <a:cs typeface="楷体" panose="02010609060101010101" charset="-122"/>
              </a:rPr>
              <a:t>）</a:t>
            </a:r>
            <a:endParaRPr sz="1000">
              <a:latin typeface="楷体" panose="02010609060101010101" charset="-122"/>
              <a:cs typeface="楷体" panose="02010609060101010101" charset="-122"/>
            </a:endParaRPr>
          </a:p>
          <a:p>
            <a:pPr marL="1454785" marR="5080" algn="just">
              <a:lnSpc>
                <a:spcPct val="117000"/>
              </a:lnSpc>
              <a:spcBef>
                <a:spcPts val="160"/>
              </a:spcBef>
            </a:pPr>
            <a:r>
              <a:rPr sz="1000" spc="-75" dirty="0">
                <a:latin typeface="Arial" panose="020B0604020202020204"/>
                <a:cs typeface="Arial" panose="020B0604020202020204"/>
              </a:rPr>
              <a:t>1</a:t>
            </a:r>
            <a:r>
              <a:rPr sz="1000" spc="-75" dirty="0">
                <a:latin typeface="楷体" panose="02010609060101010101" charset="-122"/>
                <a:cs typeface="楷体" panose="02010609060101010101" charset="-122"/>
              </a:rPr>
              <a:t>）</a:t>
            </a:r>
            <a:r>
              <a:rPr sz="1000" spc="-60" dirty="0">
                <a:latin typeface="楷体" panose="02010609060101010101" charset="-122"/>
                <a:cs typeface="楷体" panose="02010609060101010101" charset="-122"/>
              </a:rPr>
              <a:t>短期看，随疫情形式好转，叠加公司主动推动销售回补，前期受损的核心销售市场弹性持</a:t>
            </a:r>
            <a:r>
              <a:rPr sz="1000" spc="-55" dirty="0">
                <a:latin typeface="楷体" panose="02010609060101010101" charset="-122"/>
                <a:cs typeface="楷体" panose="02010609060101010101" charset="-122"/>
              </a:rPr>
              <a:t>续释放，旺季补货逻辑坚挺；</a:t>
            </a:r>
            <a:r>
              <a:rPr sz="1000" spc="-65" dirty="0">
                <a:latin typeface="Arial" panose="020B0604020202020204"/>
                <a:cs typeface="Arial" panose="020B0604020202020204"/>
              </a:rPr>
              <a:t>2</a:t>
            </a:r>
            <a:r>
              <a:rPr sz="1000" spc="-65" dirty="0">
                <a:latin typeface="楷体" panose="02010609060101010101" charset="-122"/>
                <a:cs typeface="楷体" panose="02010609060101010101" charset="-122"/>
              </a:rPr>
              <a:t>）</a:t>
            </a:r>
            <a:r>
              <a:rPr sz="1000" spc="-60" dirty="0">
                <a:latin typeface="楷体" panose="02010609060101010101" charset="-122"/>
                <a:cs typeface="楷体" panose="02010609060101010101" charset="-122"/>
              </a:rPr>
              <a:t>全年看，成本压力下，产品结构优化助推吨价上行，公司针</a:t>
            </a:r>
            <a:r>
              <a:rPr sz="1000" spc="-55" dirty="0">
                <a:latin typeface="楷体" panose="02010609060101010101" charset="-122"/>
                <a:cs typeface="楷体" panose="02010609060101010101" charset="-122"/>
              </a:rPr>
              <a:t>对不同区域、渠道、产品灵活提价，利润释放可期；</a:t>
            </a:r>
            <a:r>
              <a:rPr sz="1000" spc="-65" dirty="0">
                <a:latin typeface="Arial" panose="020B0604020202020204"/>
                <a:cs typeface="Arial" panose="020B0604020202020204"/>
              </a:rPr>
              <a:t>3</a:t>
            </a:r>
            <a:r>
              <a:rPr sz="1000" spc="-65" dirty="0">
                <a:latin typeface="楷体" panose="02010609060101010101" charset="-122"/>
                <a:cs typeface="楷体" panose="02010609060101010101" charset="-122"/>
              </a:rPr>
              <a:t>）</a:t>
            </a:r>
            <a:r>
              <a:rPr sz="1000" spc="-55" dirty="0">
                <a:latin typeface="楷体" panose="02010609060101010101" charset="-122"/>
                <a:cs typeface="楷体" panose="02010609060101010101" charset="-122"/>
              </a:rPr>
              <a:t>公司推进“振兴沿海、提速沿黄、解</a:t>
            </a:r>
            <a:r>
              <a:rPr sz="1000" spc="-50" dirty="0">
                <a:latin typeface="楷体" panose="02010609060101010101" charset="-122"/>
                <a:cs typeface="楷体" panose="02010609060101010101" charset="-122"/>
              </a:rPr>
              <a:t>放沿江”的区域市场战略，沿海沿江主要市场均已进入收获期，有望延续良好态势。</a:t>
            </a:r>
            <a:endParaRPr sz="1000">
              <a:latin typeface="楷体" panose="02010609060101010101" charset="-122"/>
              <a:cs typeface="楷体" panose="02010609060101010101" charset="-122"/>
            </a:endParaRPr>
          </a:p>
          <a:p>
            <a:pPr>
              <a:lnSpc>
                <a:spcPct val="100000"/>
              </a:lnSpc>
              <a:spcBef>
                <a:spcPts val="60"/>
              </a:spcBef>
            </a:pPr>
            <a:endParaRPr sz="1050">
              <a:latin typeface="楷体" panose="02010609060101010101" charset="-122"/>
              <a:cs typeface="楷体" panose="02010609060101010101" charset="-122"/>
            </a:endParaRPr>
          </a:p>
          <a:p>
            <a:pPr marL="1454785" marR="8255" algn="just">
              <a:lnSpc>
                <a:spcPct val="117000"/>
              </a:lnSpc>
            </a:pPr>
            <a:r>
              <a:rPr sz="1000" spc="85" dirty="0">
                <a:latin typeface="楷体" panose="02010609060101010101" charset="-122"/>
                <a:cs typeface="楷体" panose="02010609060101010101" charset="-122"/>
              </a:rPr>
              <a:t>我们预计公司</a:t>
            </a:r>
            <a:r>
              <a:rPr sz="1000" spc="130" dirty="0">
                <a:latin typeface="楷体" panose="02010609060101010101" charset="-122"/>
                <a:cs typeface="楷体" panose="02010609060101010101" charset="-122"/>
              </a:rPr>
              <a:t> </a:t>
            </a:r>
            <a:r>
              <a:rPr sz="1000" spc="-10" dirty="0">
                <a:latin typeface="Arial" panose="020B0604020202020204"/>
                <a:cs typeface="Arial" panose="020B0604020202020204"/>
              </a:rPr>
              <a:t>22</a:t>
            </a:r>
            <a:r>
              <a:rPr sz="1000" dirty="0">
                <a:latin typeface="Arial" panose="020B0604020202020204"/>
                <a:cs typeface="Arial" panose="020B0604020202020204"/>
              </a:rPr>
              <a:t>-</a:t>
            </a:r>
            <a:r>
              <a:rPr sz="1000" spc="-10" dirty="0">
                <a:latin typeface="Arial" panose="020B0604020202020204"/>
                <a:cs typeface="Arial" panose="020B0604020202020204"/>
              </a:rPr>
              <a:t>2</a:t>
            </a:r>
            <a:r>
              <a:rPr sz="1000" dirty="0">
                <a:latin typeface="Arial" panose="020B0604020202020204"/>
                <a:cs typeface="Arial" panose="020B0604020202020204"/>
              </a:rPr>
              <a:t>4</a:t>
            </a:r>
            <a:r>
              <a:rPr sz="1000" spc="15" dirty="0">
                <a:latin typeface="Arial" panose="020B0604020202020204"/>
                <a:cs typeface="Arial" panose="020B0604020202020204"/>
              </a:rPr>
              <a:t>  </a:t>
            </a:r>
            <a:r>
              <a:rPr sz="1000" spc="5" dirty="0">
                <a:latin typeface="楷体" panose="02010609060101010101" charset="-122"/>
                <a:cs typeface="楷体" panose="02010609060101010101" charset="-122"/>
              </a:rPr>
              <a:t>年</a:t>
            </a:r>
            <a:r>
              <a:rPr sz="1000" spc="120" dirty="0">
                <a:latin typeface="楷体" panose="02010609060101010101" charset="-122"/>
                <a:cs typeface="楷体" panose="02010609060101010101" charset="-122"/>
              </a:rPr>
              <a:t> </a:t>
            </a:r>
            <a:r>
              <a:rPr sz="1000" spc="5" dirty="0">
                <a:latin typeface="Arial" panose="020B0604020202020204"/>
                <a:cs typeface="Arial" panose="020B0604020202020204"/>
              </a:rPr>
              <a:t>E</a:t>
            </a:r>
            <a:r>
              <a:rPr sz="1000" spc="-20" dirty="0">
                <a:latin typeface="Arial" panose="020B0604020202020204"/>
                <a:cs typeface="Arial" panose="020B0604020202020204"/>
              </a:rPr>
              <a:t>P</a:t>
            </a:r>
            <a:r>
              <a:rPr sz="1000" spc="5" dirty="0">
                <a:latin typeface="Arial" panose="020B0604020202020204"/>
                <a:cs typeface="Arial" panose="020B0604020202020204"/>
              </a:rPr>
              <a:t>S</a:t>
            </a:r>
            <a:r>
              <a:rPr sz="1000" spc="20" dirty="0">
                <a:latin typeface="Arial" panose="020B0604020202020204"/>
                <a:cs typeface="Arial" panose="020B0604020202020204"/>
              </a:rPr>
              <a:t>  </a:t>
            </a:r>
            <a:r>
              <a:rPr sz="1000" spc="70" dirty="0">
                <a:latin typeface="楷体" panose="02010609060101010101" charset="-122"/>
                <a:cs typeface="楷体" panose="02010609060101010101" charset="-122"/>
              </a:rPr>
              <a:t>分别为</a:t>
            </a:r>
            <a:r>
              <a:rPr sz="1000" spc="125" dirty="0">
                <a:latin typeface="楷体" panose="02010609060101010101" charset="-122"/>
                <a:cs typeface="楷体" panose="02010609060101010101" charset="-122"/>
              </a:rPr>
              <a:t> </a:t>
            </a:r>
            <a:r>
              <a:rPr sz="1000" spc="-10" dirty="0">
                <a:latin typeface="Arial" panose="020B0604020202020204"/>
                <a:cs typeface="Arial" panose="020B0604020202020204"/>
              </a:rPr>
              <a:t>2</a:t>
            </a:r>
            <a:r>
              <a:rPr sz="1000" spc="5" dirty="0">
                <a:latin typeface="Arial" panose="020B0604020202020204"/>
                <a:cs typeface="Arial" panose="020B0604020202020204"/>
              </a:rPr>
              <a:t>.</a:t>
            </a:r>
            <a:r>
              <a:rPr sz="1000" spc="-10" dirty="0">
                <a:latin typeface="Arial" panose="020B0604020202020204"/>
                <a:cs typeface="Arial" panose="020B0604020202020204"/>
              </a:rPr>
              <a:t>36</a:t>
            </a:r>
            <a:r>
              <a:rPr sz="1000" spc="5" dirty="0">
                <a:latin typeface="Arial" panose="020B0604020202020204"/>
                <a:cs typeface="Arial" panose="020B0604020202020204"/>
              </a:rPr>
              <a:t>/</a:t>
            </a:r>
            <a:r>
              <a:rPr sz="1000" spc="-10" dirty="0">
                <a:latin typeface="Arial" panose="020B0604020202020204"/>
                <a:cs typeface="Arial" panose="020B0604020202020204"/>
              </a:rPr>
              <a:t>2</a:t>
            </a:r>
            <a:r>
              <a:rPr sz="1000" spc="5" dirty="0">
                <a:latin typeface="Arial" panose="020B0604020202020204"/>
                <a:cs typeface="Arial" panose="020B0604020202020204"/>
              </a:rPr>
              <a:t>.</a:t>
            </a:r>
            <a:r>
              <a:rPr sz="1000" spc="-10" dirty="0">
                <a:latin typeface="Arial" panose="020B0604020202020204"/>
                <a:cs typeface="Arial" panose="020B0604020202020204"/>
              </a:rPr>
              <a:t>9</a:t>
            </a:r>
            <a:r>
              <a:rPr sz="1000" spc="-35" dirty="0">
                <a:latin typeface="Arial" panose="020B0604020202020204"/>
                <a:cs typeface="Arial" panose="020B0604020202020204"/>
              </a:rPr>
              <a:t>1</a:t>
            </a:r>
            <a:r>
              <a:rPr sz="1000" spc="5" dirty="0">
                <a:latin typeface="Arial" panose="020B0604020202020204"/>
                <a:cs typeface="Arial" panose="020B0604020202020204"/>
              </a:rPr>
              <a:t>/</a:t>
            </a:r>
            <a:r>
              <a:rPr sz="1000" spc="-10" dirty="0">
                <a:latin typeface="Arial" panose="020B0604020202020204"/>
                <a:cs typeface="Arial" panose="020B0604020202020204"/>
              </a:rPr>
              <a:t>3</a:t>
            </a:r>
            <a:r>
              <a:rPr sz="1000" spc="5" dirty="0">
                <a:latin typeface="Arial" panose="020B0604020202020204"/>
                <a:cs typeface="Arial" panose="020B0604020202020204"/>
              </a:rPr>
              <a:t>.</a:t>
            </a:r>
            <a:r>
              <a:rPr sz="1000" spc="-35" dirty="0">
                <a:latin typeface="Arial" panose="020B0604020202020204"/>
                <a:cs typeface="Arial" panose="020B0604020202020204"/>
              </a:rPr>
              <a:t>3</a:t>
            </a:r>
            <a:r>
              <a:rPr sz="1000" dirty="0">
                <a:latin typeface="Arial" panose="020B0604020202020204"/>
                <a:cs typeface="Arial" panose="020B0604020202020204"/>
              </a:rPr>
              <a:t>5</a:t>
            </a:r>
            <a:r>
              <a:rPr sz="1000" spc="30" dirty="0">
                <a:latin typeface="Arial" panose="020B0604020202020204"/>
                <a:cs typeface="Arial" panose="020B0604020202020204"/>
              </a:rPr>
              <a:t>  </a:t>
            </a:r>
            <a:r>
              <a:rPr sz="1000" spc="65" dirty="0">
                <a:latin typeface="楷体" panose="02010609060101010101" charset="-122"/>
                <a:cs typeface="楷体" panose="02010609060101010101" charset="-122"/>
              </a:rPr>
              <a:t>元，</a:t>
            </a:r>
            <a:r>
              <a:rPr sz="1000" spc="-405" dirty="0">
                <a:latin typeface="楷体" panose="02010609060101010101" charset="-122"/>
                <a:cs typeface="楷体" panose="02010609060101010101" charset="-122"/>
              </a:rPr>
              <a:t> </a:t>
            </a:r>
            <a:r>
              <a:rPr sz="1000" spc="75" dirty="0">
                <a:latin typeface="楷体" panose="02010609060101010101" charset="-122"/>
                <a:cs typeface="楷体" panose="02010609060101010101" charset="-122"/>
              </a:rPr>
              <a:t>我们预计</a:t>
            </a:r>
            <a:r>
              <a:rPr sz="1000" spc="125" dirty="0">
                <a:latin typeface="楷体" panose="02010609060101010101" charset="-122"/>
                <a:cs typeface="楷体" panose="02010609060101010101" charset="-122"/>
              </a:rPr>
              <a:t> </a:t>
            </a:r>
            <a:r>
              <a:rPr sz="1000" spc="-10" dirty="0">
                <a:latin typeface="Arial" panose="020B0604020202020204"/>
                <a:cs typeface="Arial" panose="020B0604020202020204"/>
              </a:rPr>
              <a:t>22</a:t>
            </a:r>
            <a:r>
              <a:rPr sz="1000" dirty="0">
                <a:latin typeface="Arial" panose="020B0604020202020204"/>
                <a:cs typeface="Arial" panose="020B0604020202020204"/>
              </a:rPr>
              <a:t>-</a:t>
            </a:r>
            <a:r>
              <a:rPr sz="1000" spc="-10" dirty="0">
                <a:latin typeface="Arial" panose="020B0604020202020204"/>
                <a:cs typeface="Arial" panose="020B0604020202020204"/>
              </a:rPr>
              <a:t>2</a:t>
            </a:r>
            <a:r>
              <a:rPr sz="1000" dirty="0">
                <a:latin typeface="Arial" panose="020B0604020202020204"/>
                <a:cs typeface="Arial" panose="020B0604020202020204"/>
              </a:rPr>
              <a:t>4</a:t>
            </a:r>
            <a:r>
              <a:rPr sz="1000" spc="25" dirty="0">
                <a:latin typeface="Arial" panose="020B0604020202020204"/>
                <a:cs typeface="Arial" panose="020B0604020202020204"/>
              </a:rPr>
              <a:t>  </a:t>
            </a:r>
            <a:r>
              <a:rPr sz="1000" spc="5" dirty="0">
                <a:latin typeface="楷体" panose="02010609060101010101" charset="-122"/>
                <a:cs typeface="楷体" panose="02010609060101010101" charset="-122"/>
              </a:rPr>
              <a:t>年</a:t>
            </a:r>
            <a:r>
              <a:rPr sz="1000" spc="120" dirty="0">
                <a:latin typeface="楷体" panose="02010609060101010101" charset="-122"/>
                <a:cs typeface="楷体" panose="02010609060101010101" charset="-122"/>
              </a:rPr>
              <a:t> </a:t>
            </a:r>
            <a:r>
              <a:rPr sz="1000" spc="-20" dirty="0">
                <a:latin typeface="Arial" panose="020B0604020202020204"/>
                <a:cs typeface="Arial" panose="020B0604020202020204"/>
              </a:rPr>
              <a:t>E</a:t>
            </a:r>
            <a:r>
              <a:rPr sz="1000" dirty="0">
                <a:latin typeface="Arial" panose="020B0604020202020204"/>
                <a:cs typeface="Arial" panose="020B0604020202020204"/>
              </a:rPr>
              <a:t>PS </a:t>
            </a:r>
            <a:r>
              <a:rPr sz="1000" spc="-10" dirty="0">
                <a:latin typeface="Arial" panose="020B0604020202020204"/>
                <a:cs typeface="Arial" panose="020B0604020202020204"/>
              </a:rPr>
              <a:t>2</a:t>
            </a:r>
            <a:r>
              <a:rPr sz="1000" spc="5" dirty="0">
                <a:latin typeface="Arial" panose="020B0604020202020204"/>
                <a:cs typeface="Arial" panose="020B0604020202020204"/>
              </a:rPr>
              <a:t>.</a:t>
            </a:r>
            <a:r>
              <a:rPr sz="1000" spc="-10" dirty="0">
                <a:latin typeface="Arial" panose="020B0604020202020204"/>
                <a:cs typeface="Arial" panose="020B0604020202020204"/>
              </a:rPr>
              <a:t>36</a:t>
            </a:r>
            <a:r>
              <a:rPr sz="1000" spc="5" dirty="0">
                <a:latin typeface="Arial" panose="020B0604020202020204"/>
                <a:cs typeface="Arial" panose="020B0604020202020204"/>
              </a:rPr>
              <a:t>/</a:t>
            </a:r>
            <a:r>
              <a:rPr sz="1000" spc="-10" dirty="0">
                <a:latin typeface="Arial" panose="020B0604020202020204"/>
                <a:cs typeface="Arial" panose="020B0604020202020204"/>
              </a:rPr>
              <a:t>2</a:t>
            </a:r>
            <a:r>
              <a:rPr sz="1000" spc="5" dirty="0">
                <a:latin typeface="Arial" panose="020B0604020202020204"/>
                <a:cs typeface="Arial" panose="020B0604020202020204"/>
              </a:rPr>
              <a:t>.</a:t>
            </a:r>
            <a:r>
              <a:rPr sz="1000" spc="-10" dirty="0">
                <a:latin typeface="Arial" panose="020B0604020202020204"/>
                <a:cs typeface="Arial" panose="020B0604020202020204"/>
              </a:rPr>
              <a:t>91</a:t>
            </a:r>
            <a:r>
              <a:rPr sz="1000" spc="5" dirty="0">
                <a:latin typeface="Arial" panose="020B0604020202020204"/>
                <a:cs typeface="Arial" panose="020B0604020202020204"/>
              </a:rPr>
              <a:t>/</a:t>
            </a:r>
            <a:r>
              <a:rPr sz="1000" spc="-10" dirty="0">
                <a:latin typeface="Arial" panose="020B0604020202020204"/>
                <a:cs typeface="Arial" panose="020B0604020202020204"/>
              </a:rPr>
              <a:t>3</a:t>
            </a:r>
            <a:r>
              <a:rPr sz="1000" spc="5" dirty="0">
                <a:latin typeface="Arial" panose="020B0604020202020204"/>
                <a:cs typeface="Arial" panose="020B0604020202020204"/>
              </a:rPr>
              <a:t>.</a:t>
            </a:r>
            <a:r>
              <a:rPr sz="1000" spc="-10" dirty="0">
                <a:latin typeface="Arial" panose="020B0604020202020204"/>
                <a:cs typeface="Arial" panose="020B0604020202020204"/>
              </a:rPr>
              <a:t>3</a:t>
            </a:r>
            <a:r>
              <a:rPr sz="1000" dirty="0">
                <a:latin typeface="Arial" panose="020B0604020202020204"/>
                <a:cs typeface="Arial" panose="020B0604020202020204"/>
              </a:rPr>
              <a:t>5</a:t>
            </a:r>
            <a:r>
              <a:rPr sz="1000" spc="-45" dirty="0">
                <a:latin typeface="Arial" panose="020B0604020202020204"/>
                <a:cs typeface="Arial" panose="020B0604020202020204"/>
              </a:rPr>
              <a:t> </a:t>
            </a:r>
            <a:r>
              <a:rPr sz="1000" spc="-20" dirty="0">
                <a:latin typeface="楷体" panose="02010609060101010101" charset="-122"/>
                <a:cs typeface="楷体" panose="02010609060101010101" charset="-122"/>
              </a:rPr>
              <a:t>元，参考可比</a:t>
            </a:r>
            <a:r>
              <a:rPr sz="1000" spc="-260" dirty="0">
                <a:latin typeface="楷体" panose="02010609060101010101" charset="-122"/>
                <a:cs typeface="楷体" panose="02010609060101010101" charset="-122"/>
              </a:rPr>
              <a:t> </a:t>
            </a:r>
            <a:r>
              <a:rPr sz="1000" spc="-10" dirty="0">
                <a:latin typeface="Arial" panose="020B0604020202020204"/>
                <a:cs typeface="Arial" panose="020B0604020202020204"/>
              </a:rPr>
              <a:t>2</a:t>
            </a:r>
            <a:r>
              <a:rPr sz="1000" dirty="0">
                <a:latin typeface="Arial" panose="020B0604020202020204"/>
                <a:cs typeface="Arial" panose="020B0604020202020204"/>
              </a:rPr>
              <a:t>2</a:t>
            </a:r>
            <a:r>
              <a:rPr sz="1000" spc="-50" dirty="0">
                <a:latin typeface="Arial" panose="020B0604020202020204"/>
                <a:cs typeface="Arial" panose="020B0604020202020204"/>
              </a:rPr>
              <a:t> </a:t>
            </a:r>
            <a:r>
              <a:rPr sz="1000" spc="5" dirty="0">
                <a:latin typeface="楷体" panose="02010609060101010101" charset="-122"/>
                <a:cs typeface="楷体" panose="02010609060101010101" charset="-122"/>
              </a:rPr>
              <a:t>年平均</a:t>
            </a:r>
            <a:r>
              <a:rPr sz="1000" spc="-260" dirty="0">
                <a:latin typeface="楷体" panose="02010609060101010101" charset="-122"/>
                <a:cs typeface="楷体" panose="02010609060101010101" charset="-122"/>
              </a:rPr>
              <a:t> </a:t>
            </a:r>
            <a:r>
              <a:rPr sz="1000" dirty="0">
                <a:latin typeface="Arial" panose="020B0604020202020204"/>
                <a:cs typeface="Arial" panose="020B0604020202020204"/>
              </a:rPr>
              <a:t>P</a:t>
            </a:r>
            <a:r>
              <a:rPr sz="1000" spc="5" dirty="0">
                <a:latin typeface="Arial" panose="020B0604020202020204"/>
                <a:cs typeface="Arial" panose="020B0604020202020204"/>
              </a:rPr>
              <a:t>E</a:t>
            </a:r>
            <a:r>
              <a:rPr sz="1000" spc="-40" dirty="0">
                <a:latin typeface="Arial" panose="020B0604020202020204"/>
                <a:cs typeface="Arial" panose="020B0604020202020204"/>
              </a:rPr>
              <a:t> </a:t>
            </a:r>
            <a:r>
              <a:rPr sz="1000" spc="-10" dirty="0">
                <a:latin typeface="Arial" panose="020B0604020202020204"/>
                <a:cs typeface="Arial" panose="020B0604020202020204"/>
              </a:rPr>
              <a:t>46</a:t>
            </a:r>
            <a:r>
              <a:rPr sz="1000" spc="-75" dirty="0">
                <a:latin typeface="Arial" panose="020B0604020202020204"/>
                <a:cs typeface="Arial" panose="020B0604020202020204"/>
              </a:rPr>
              <a:t>x</a:t>
            </a:r>
            <a:r>
              <a:rPr sz="1000" spc="-45" dirty="0">
                <a:latin typeface="楷体" panose="02010609060101010101" charset="-122"/>
                <a:cs typeface="楷体" panose="02010609060101010101" charset="-122"/>
              </a:rPr>
              <a:t>（</a:t>
            </a:r>
            <a:r>
              <a:rPr sz="1000" spc="35" dirty="0">
                <a:latin typeface="Arial" panose="020B0604020202020204"/>
                <a:cs typeface="Arial" panose="020B0604020202020204"/>
              </a:rPr>
              <a:t>W</a:t>
            </a:r>
            <a:r>
              <a:rPr sz="1000" spc="-10" dirty="0">
                <a:latin typeface="Arial" panose="020B0604020202020204"/>
                <a:cs typeface="Arial" panose="020B0604020202020204"/>
              </a:rPr>
              <a:t>in</a:t>
            </a:r>
            <a:r>
              <a:rPr sz="1000" dirty="0">
                <a:latin typeface="Arial" panose="020B0604020202020204"/>
                <a:cs typeface="Arial" panose="020B0604020202020204"/>
              </a:rPr>
              <a:t>d</a:t>
            </a:r>
            <a:r>
              <a:rPr sz="1000" spc="-50" dirty="0">
                <a:latin typeface="Arial" panose="020B0604020202020204"/>
                <a:cs typeface="Arial" panose="020B0604020202020204"/>
              </a:rPr>
              <a:t> </a:t>
            </a:r>
            <a:r>
              <a:rPr sz="1000" spc="-25" dirty="0">
                <a:latin typeface="楷体" panose="02010609060101010101" charset="-122"/>
                <a:cs typeface="楷体" panose="02010609060101010101" charset="-122"/>
              </a:rPr>
              <a:t>一致预期，</a:t>
            </a:r>
            <a:r>
              <a:rPr sz="1000" spc="-10" dirty="0">
                <a:latin typeface="Arial" panose="020B0604020202020204"/>
                <a:cs typeface="Arial" panose="020B0604020202020204"/>
              </a:rPr>
              <a:t>2022</a:t>
            </a:r>
            <a:r>
              <a:rPr sz="1000" spc="5" dirty="0">
                <a:latin typeface="Arial" panose="020B0604020202020204"/>
                <a:cs typeface="Arial" panose="020B0604020202020204"/>
              </a:rPr>
              <a:t>.</a:t>
            </a:r>
            <a:r>
              <a:rPr sz="1000" spc="-10" dirty="0">
                <a:latin typeface="Arial" panose="020B0604020202020204"/>
                <a:cs typeface="Arial" panose="020B0604020202020204"/>
              </a:rPr>
              <a:t>4</a:t>
            </a:r>
            <a:r>
              <a:rPr sz="1000" spc="5" dirty="0">
                <a:latin typeface="Arial" panose="020B0604020202020204"/>
                <a:cs typeface="Arial" panose="020B0604020202020204"/>
              </a:rPr>
              <a:t>.</a:t>
            </a:r>
            <a:r>
              <a:rPr sz="1000" spc="-10" dirty="0">
                <a:latin typeface="Arial" panose="020B0604020202020204"/>
                <a:cs typeface="Arial" panose="020B0604020202020204"/>
              </a:rPr>
              <a:t>2</a:t>
            </a:r>
            <a:r>
              <a:rPr sz="1000" dirty="0">
                <a:latin typeface="Arial" panose="020B0604020202020204"/>
                <a:cs typeface="Arial" panose="020B0604020202020204"/>
              </a:rPr>
              <a:t>8</a:t>
            </a:r>
            <a:r>
              <a:rPr sz="1000" spc="-45" dirty="0">
                <a:latin typeface="Arial" panose="020B0604020202020204"/>
                <a:cs typeface="Arial" panose="020B0604020202020204"/>
              </a:rPr>
              <a:t> </a:t>
            </a:r>
            <a:r>
              <a:rPr sz="1000" spc="5" dirty="0">
                <a:latin typeface="楷体" panose="02010609060101010101" charset="-122"/>
                <a:cs typeface="楷体" panose="02010609060101010101" charset="-122"/>
              </a:rPr>
              <a:t>日</a:t>
            </a:r>
            <a:r>
              <a:rPr sz="1000" spc="-500" dirty="0">
                <a:latin typeface="楷体" panose="02010609060101010101" charset="-122"/>
                <a:cs typeface="楷体" panose="02010609060101010101" charset="-122"/>
              </a:rPr>
              <a:t>）</a:t>
            </a:r>
            <a:r>
              <a:rPr sz="1000" spc="-30" dirty="0">
                <a:latin typeface="楷体" panose="02010609060101010101" charset="-122"/>
                <a:cs typeface="楷体" panose="02010609060101010101" charset="-122"/>
              </a:rPr>
              <a:t>，给予</a:t>
            </a:r>
            <a:r>
              <a:rPr sz="1000" spc="-260" dirty="0">
                <a:latin typeface="楷体" panose="02010609060101010101" charset="-122"/>
                <a:cs typeface="楷体" panose="02010609060101010101" charset="-122"/>
              </a:rPr>
              <a:t> </a:t>
            </a:r>
            <a:r>
              <a:rPr sz="1000" spc="-10" dirty="0">
                <a:latin typeface="Arial" panose="020B0604020202020204"/>
                <a:cs typeface="Arial" panose="020B0604020202020204"/>
              </a:rPr>
              <a:t>22</a:t>
            </a:r>
            <a:r>
              <a:rPr sz="1000" spc="5" dirty="0">
                <a:latin typeface="楷体" panose="02010609060101010101" charset="-122"/>
                <a:cs typeface="楷体" panose="02010609060101010101" charset="-122"/>
              </a:rPr>
              <a:t>年</a:t>
            </a:r>
            <a:r>
              <a:rPr sz="1000" spc="-260" dirty="0">
                <a:latin typeface="楷体" panose="02010609060101010101" charset="-122"/>
                <a:cs typeface="楷体" panose="02010609060101010101" charset="-122"/>
              </a:rPr>
              <a:t> </a:t>
            </a:r>
            <a:r>
              <a:rPr sz="1000" spc="-10" dirty="0">
                <a:latin typeface="Arial" panose="020B0604020202020204"/>
                <a:cs typeface="Arial" panose="020B0604020202020204"/>
              </a:rPr>
              <a:t>46</a:t>
            </a:r>
            <a:r>
              <a:rPr sz="1000" dirty="0">
                <a:latin typeface="Arial" panose="020B0604020202020204"/>
                <a:cs typeface="Arial" panose="020B0604020202020204"/>
              </a:rPr>
              <a:t>x</a:t>
            </a:r>
            <a:r>
              <a:rPr sz="1000" spc="30" dirty="0">
                <a:latin typeface="Arial" panose="020B0604020202020204"/>
                <a:cs typeface="Arial" panose="020B0604020202020204"/>
              </a:rPr>
              <a:t> </a:t>
            </a:r>
            <a:r>
              <a:rPr sz="1000" spc="-20" dirty="0">
                <a:latin typeface="Arial" panose="020B0604020202020204"/>
                <a:cs typeface="Arial" panose="020B0604020202020204"/>
              </a:rPr>
              <a:t>P</a:t>
            </a:r>
            <a:r>
              <a:rPr sz="1000" spc="5" dirty="0">
                <a:latin typeface="Arial" panose="020B0604020202020204"/>
                <a:cs typeface="Arial" panose="020B0604020202020204"/>
              </a:rPr>
              <a:t>E</a:t>
            </a:r>
            <a:r>
              <a:rPr sz="1000" spc="-5" dirty="0">
                <a:latin typeface="楷体" panose="02010609060101010101" charset="-122"/>
                <a:cs typeface="楷体" panose="02010609060101010101" charset="-122"/>
              </a:rPr>
              <a:t>，目标价</a:t>
            </a:r>
            <a:r>
              <a:rPr sz="1000" spc="-260" dirty="0">
                <a:latin typeface="楷体" panose="02010609060101010101" charset="-122"/>
                <a:cs typeface="楷体" panose="02010609060101010101" charset="-122"/>
              </a:rPr>
              <a:t> </a:t>
            </a:r>
            <a:r>
              <a:rPr sz="1000" spc="-10" dirty="0">
                <a:latin typeface="Arial" panose="020B0604020202020204"/>
                <a:cs typeface="Arial" panose="020B0604020202020204"/>
              </a:rPr>
              <a:t>108</a:t>
            </a:r>
            <a:r>
              <a:rPr sz="1000" spc="5" dirty="0">
                <a:latin typeface="Arial" panose="020B0604020202020204"/>
                <a:cs typeface="Arial" panose="020B0604020202020204"/>
              </a:rPr>
              <a:t>.</a:t>
            </a:r>
            <a:r>
              <a:rPr sz="1000" spc="-10" dirty="0">
                <a:latin typeface="Arial" panose="020B0604020202020204"/>
                <a:cs typeface="Arial" panose="020B0604020202020204"/>
              </a:rPr>
              <a:t>5</a:t>
            </a:r>
            <a:r>
              <a:rPr sz="1000" dirty="0">
                <a:latin typeface="Arial" panose="020B0604020202020204"/>
                <a:cs typeface="Arial" panose="020B0604020202020204"/>
              </a:rPr>
              <a:t>6</a:t>
            </a:r>
            <a:r>
              <a:rPr sz="1000" spc="-50" dirty="0">
                <a:latin typeface="Arial" panose="020B0604020202020204"/>
                <a:cs typeface="Arial" panose="020B0604020202020204"/>
              </a:rPr>
              <a:t> </a:t>
            </a:r>
            <a:r>
              <a:rPr sz="1000" spc="-150" dirty="0">
                <a:latin typeface="楷体" panose="02010609060101010101" charset="-122"/>
                <a:cs typeface="楷体" panose="02010609060101010101" charset="-122"/>
              </a:rPr>
              <a:t>元，“买入”。</a:t>
            </a:r>
            <a:endParaRPr sz="1000">
              <a:latin typeface="楷体" panose="02010609060101010101" charset="-122"/>
              <a:cs typeface="楷体" panose="02010609060101010101" charset="-122"/>
            </a:endParaRPr>
          </a:p>
          <a:p>
            <a:pPr>
              <a:lnSpc>
                <a:spcPct val="100000"/>
              </a:lnSpc>
              <a:spcBef>
                <a:spcPts val="45"/>
              </a:spcBef>
            </a:pPr>
            <a:endParaRPr sz="1200">
              <a:latin typeface="楷体" panose="02010609060101010101" charset="-122"/>
              <a:cs typeface="楷体" panose="02010609060101010101" charset="-122"/>
            </a:endParaRPr>
          </a:p>
          <a:p>
            <a:pPr marL="114935" algn="ctr">
              <a:lnSpc>
                <a:spcPct val="100000"/>
              </a:lnSpc>
            </a:pPr>
            <a:r>
              <a:rPr sz="1000" spc="-30" dirty="0">
                <a:latin typeface="楷体" panose="02010609060101010101" charset="-122"/>
                <a:cs typeface="楷体" panose="02010609060101010101" charset="-122"/>
              </a:rPr>
              <a:t>风险提示：食品安全，高端化进程不及预期，市场竞争超出预期。</a:t>
            </a:r>
            <a:endParaRPr sz="1000">
              <a:latin typeface="楷体" panose="02010609060101010101" charset="-122"/>
              <a:cs typeface="楷体" panose="02010609060101010101" charset="-122"/>
            </a:endParaRPr>
          </a:p>
          <a:p>
            <a:pPr>
              <a:lnSpc>
                <a:spcPct val="100000"/>
              </a:lnSpc>
              <a:spcBef>
                <a:spcPts val="40"/>
              </a:spcBef>
            </a:pPr>
            <a:endParaRPr sz="1250">
              <a:latin typeface="楷体" panose="02010609060101010101" charset="-122"/>
              <a:cs typeface="楷体" panose="02010609060101010101" charset="-122"/>
            </a:endParaRPr>
          </a:p>
          <a:p>
            <a:pPr marL="12700">
              <a:lnSpc>
                <a:spcPct val="100000"/>
              </a:lnSpc>
            </a:pPr>
            <a:r>
              <a:rPr sz="800" b="1" dirty="0">
                <a:latin typeface="楷体" panose="02010609060101010101" charset="-122"/>
                <a:cs typeface="楷体" panose="02010609060101010101" charset="-122"/>
              </a:rPr>
              <a:t>图</a:t>
            </a:r>
            <a:r>
              <a:rPr sz="800" b="1" dirty="0">
                <a:latin typeface="楷体" panose="02010609060101010101" charset="-122"/>
                <a:cs typeface="楷体" panose="02010609060101010101" charset="-122"/>
              </a:rPr>
              <a:t>表</a:t>
            </a:r>
            <a:r>
              <a:rPr sz="800" b="1" dirty="0">
                <a:latin typeface="Arial" panose="020B0604020202020204"/>
                <a:cs typeface="Arial" panose="020B0604020202020204"/>
              </a:rPr>
              <a:t>38</a:t>
            </a:r>
            <a:r>
              <a:rPr sz="800" b="1" spc="-15" dirty="0">
                <a:latin typeface="楷体" panose="02010609060101010101" charset="-122"/>
                <a:cs typeface="楷体" panose="02010609060101010101" charset="-122"/>
              </a:rPr>
              <a:t>： 重点公司估</a:t>
            </a:r>
            <a:r>
              <a:rPr sz="800" b="1" spc="-25" dirty="0">
                <a:latin typeface="楷体" panose="02010609060101010101" charset="-122"/>
                <a:cs typeface="楷体" panose="02010609060101010101" charset="-122"/>
              </a:rPr>
              <a:t>值</a:t>
            </a:r>
            <a:r>
              <a:rPr sz="800" b="1" spc="-50" dirty="0">
                <a:latin typeface="楷体" panose="02010609060101010101" charset="-122"/>
                <a:cs typeface="楷体" panose="02010609060101010101" charset="-122"/>
              </a:rPr>
              <a:t>表</a:t>
            </a:r>
            <a:endParaRPr sz="800">
              <a:latin typeface="楷体" panose="02010609060101010101" charset="-122"/>
              <a:cs typeface="楷体" panose="02010609060101010101" charset="-122"/>
            </a:endParaRPr>
          </a:p>
        </p:txBody>
      </p:sp>
      <p:sp>
        <p:nvSpPr>
          <p:cNvPr id="4" name="object 4"/>
          <p:cNvSpPr txBox="1"/>
          <p:nvPr/>
        </p:nvSpPr>
        <p:spPr>
          <a:xfrm>
            <a:off x="3195066" y="3188588"/>
            <a:ext cx="415925" cy="132080"/>
          </a:xfrm>
          <a:prstGeom prst="rect">
            <a:avLst/>
          </a:prstGeom>
        </p:spPr>
        <p:txBody>
          <a:bodyPr vert="horz" wrap="square" lIns="0" tIns="12065" rIns="0" bIns="0" rtlCol="0">
            <a:spAutoFit/>
          </a:bodyPr>
          <a:lstStyle/>
          <a:p>
            <a:pPr marL="12700">
              <a:lnSpc>
                <a:spcPct val="100000"/>
              </a:lnSpc>
              <a:spcBef>
                <a:spcPts val="95"/>
              </a:spcBef>
            </a:pPr>
            <a:r>
              <a:rPr sz="700" b="1" dirty="0">
                <a:latin typeface="Arial" panose="020B0604020202020204"/>
                <a:cs typeface="Arial" panose="020B0604020202020204"/>
              </a:rPr>
              <a:t>6</a:t>
            </a:r>
            <a:r>
              <a:rPr sz="700" b="1" spc="-30" dirty="0">
                <a:latin typeface="Arial" panose="020B0604020202020204"/>
                <a:cs typeface="Arial" panose="020B0604020202020204"/>
              </a:rPr>
              <a:t> </a:t>
            </a:r>
            <a:r>
              <a:rPr sz="700" b="1" spc="-75" dirty="0">
                <a:latin typeface="楷体" panose="02010609060101010101" charset="-122"/>
                <a:cs typeface="楷体" panose="02010609060101010101" charset="-122"/>
              </a:rPr>
              <a:t>月 </a:t>
            </a:r>
            <a:r>
              <a:rPr sz="700" b="1" spc="-10" dirty="0">
                <a:latin typeface="Arial" panose="020B0604020202020204"/>
                <a:cs typeface="Arial" panose="020B0604020202020204"/>
              </a:rPr>
              <a:t>15</a:t>
            </a:r>
            <a:r>
              <a:rPr sz="700" b="1" spc="-50" dirty="0">
                <a:latin typeface="Arial" panose="020B0604020202020204"/>
                <a:cs typeface="Arial" panose="020B0604020202020204"/>
              </a:rPr>
              <a:t> </a:t>
            </a:r>
            <a:r>
              <a:rPr sz="700" b="1" spc="-50" dirty="0">
                <a:latin typeface="楷体" panose="02010609060101010101" charset="-122"/>
                <a:cs typeface="楷体" panose="02010609060101010101" charset="-122"/>
              </a:rPr>
              <a:t>日</a:t>
            </a:r>
            <a:endParaRPr sz="700">
              <a:latin typeface="楷体" panose="02010609060101010101" charset="-122"/>
              <a:cs typeface="楷体" panose="02010609060101010101" charset="-122"/>
            </a:endParaRPr>
          </a:p>
        </p:txBody>
      </p:sp>
      <p:sp>
        <p:nvSpPr>
          <p:cNvPr id="5" name="object 5"/>
          <p:cNvSpPr txBox="1"/>
          <p:nvPr/>
        </p:nvSpPr>
        <p:spPr>
          <a:xfrm>
            <a:off x="4262120" y="3170300"/>
            <a:ext cx="473709" cy="132080"/>
          </a:xfrm>
          <a:prstGeom prst="rect">
            <a:avLst/>
          </a:prstGeom>
        </p:spPr>
        <p:txBody>
          <a:bodyPr vert="horz" wrap="square" lIns="0" tIns="12065" rIns="0" bIns="0" rtlCol="0">
            <a:spAutoFit/>
          </a:bodyPr>
          <a:lstStyle/>
          <a:p>
            <a:pPr marL="12700">
              <a:lnSpc>
                <a:spcPct val="100000"/>
              </a:lnSpc>
              <a:spcBef>
                <a:spcPts val="95"/>
              </a:spcBef>
            </a:pPr>
            <a:r>
              <a:rPr sz="700" b="1" spc="-10" dirty="0">
                <a:latin typeface="Arial" panose="020B0604020202020204"/>
                <a:cs typeface="Arial" panose="020B0604020202020204"/>
              </a:rPr>
              <a:t>EPS</a:t>
            </a:r>
            <a:r>
              <a:rPr sz="700" b="1" spc="-10" dirty="0">
                <a:latin typeface="楷体" panose="02010609060101010101" charset="-122"/>
                <a:cs typeface="楷体" panose="02010609060101010101" charset="-122"/>
              </a:rPr>
              <a:t>（</a:t>
            </a:r>
            <a:r>
              <a:rPr sz="700" b="1" dirty="0">
                <a:latin typeface="楷体" panose="02010609060101010101" charset="-122"/>
                <a:cs typeface="楷体" panose="02010609060101010101" charset="-122"/>
              </a:rPr>
              <a:t>元</a:t>
            </a:r>
            <a:r>
              <a:rPr sz="700" b="1" spc="-50" dirty="0">
                <a:latin typeface="楷体" panose="02010609060101010101" charset="-122"/>
                <a:cs typeface="楷体" panose="02010609060101010101" charset="-122"/>
              </a:rPr>
              <a:t>）</a:t>
            </a:r>
            <a:endParaRPr sz="700">
              <a:latin typeface="楷体" panose="02010609060101010101" charset="-122"/>
              <a:cs typeface="楷体" panose="02010609060101010101" charset="-122"/>
            </a:endParaRPr>
          </a:p>
        </p:txBody>
      </p:sp>
      <p:sp>
        <p:nvSpPr>
          <p:cNvPr id="6" name="object 6"/>
          <p:cNvSpPr txBox="1"/>
          <p:nvPr/>
        </p:nvSpPr>
        <p:spPr>
          <a:xfrm>
            <a:off x="5988177" y="3170300"/>
            <a:ext cx="440055" cy="132080"/>
          </a:xfrm>
          <a:prstGeom prst="rect">
            <a:avLst/>
          </a:prstGeom>
        </p:spPr>
        <p:txBody>
          <a:bodyPr vert="horz" wrap="square" lIns="0" tIns="12065" rIns="0" bIns="0" rtlCol="0">
            <a:spAutoFit/>
          </a:bodyPr>
          <a:lstStyle/>
          <a:p>
            <a:pPr marL="12700">
              <a:lnSpc>
                <a:spcPct val="100000"/>
              </a:lnSpc>
              <a:spcBef>
                <a:spcPts val="95"/>
              </a:spcBef>
            </a:pPr>
            <a:r>
              <a:rPr sz="700" b="1" spc="-10" dirty="0">
                <a:latin typeface="Arial" panose="020B0604020202020204"/>
                <a:cs typeface="Arial" panose="020B0604020202020204"/>
              </a:rPr>
              <a:t>P/E</a:t>
            </a:r>
            <a:r>
              <a:rPr sz="700" b="1" spc="-10" dirty="0">
                <a:latin typeface="楷体" panose="02010609060101010101" charset="-122"/>
                <a:cs typeface="楷体" panose="02010609060101010101" charset="-122"/>
              </a:rPr>
              <a:t>（</a:t>
            </a:r>
            <a:r>
              <a:rPr sz="700" b="1" dirty="0">
                <a:latin typeface="楷体" panose="02010609060101010101" charset="-122"/>
                <a:cs typeface="楷体" panose="02010609060101010101" charset="-122"/>
              </a:rPr>
              <a:t>倍</a:t>
            </a:r>
            <a:r>
              <a:rPr sz="700" b="1" spc="-50" dirty="0">
                <a:latin typeface="楷体" panose="02010609060101010101" charset="-122"/>
                <a:cs typeface="楷体" panose="02010609060101010101" charset="-122"/>
              </a:rPr>
              <a:t>）</a:t>
            </a:r>
            <a:endParaRPr sz="700">
              <a:latin typeface="楷体" panose="02010609060101010101" charset="-122"/>
              <a:cs typeface="楷体" panose="02010609060101010101" charset="-122"/>
            </a:endParaRPr>
          </a:p>
        </p:txBody>
      </p:sp>
      <p:pic>
        <p:nvPicPr>
          <p:cNvPr id="7" name="object 7"/>
          <p:cNvPicPr/>
          <p:nvPr/>
        </p:nvPicPr>
        <p:blipFill>
          <a:blip r:embed="rId1" cstate="print"/>
          <a:stretch>
            <a:fillRect/>
          </a:stretch>
        </p:blipFill>
        <p:spPr>
          <a:xfrm>
            <a:off x="3646932" y="3314064"/>
            <a:ext cx="3381374" cy="5969"/>
          </a:xfrm>
          <a:prstGeom prst="rect">
            <a:avLst/>
          </a:prstGeom>
        </p:spPr>
      </p:pic>
      <p:pic>
        <p:nvPicPr>
          <p:cNvPr id="8" name="object 8"/>
          <p:cNvPicPr/>
          <p:nvPr/>
        </p:nvPicPr>
        <p:blipFill>
          <a:blip r:embed="rId2" cstate="print"/>
          <a:stretch>
            <a:fillRect/>
          </a:stretch>
        </p:blipFill>
        <p:spPr>
          <a:xfrm>
            <a:off x="555040" y="3143376"/>
            <a:ext cx="6473393" cy="6096"/>
          </a:xfrm>
          <a:prstGeom prst="rect">
            <a:avLst/>
          </a:prstGeom>
        </p:spPr>
      </p:pic>
      <p:graphicFrame>
        <p:nvGraphicFramePr>
          <p:cNvPr id="9" name="object 9"/>
          <p:cNvGraphicFramePr>
            <a:graphicFrameLocks noGrp="1"/>
          </p:cNvGraphicFramePr>
          <p:nvPr/>
        </p:nvGraphicFramePr>
        <p:xfrm>
          <a:off x="545896" y="3320033"/>
          <a:ext cx="6483344" cy="459740"/>
        </p:xfrm>
        <a:graphic>
          <a:graphicData uri="http://schemas.openxmlformats.org/drawingml/2006/table">
            <a:tbl>
              <a:tblPr firstRow="1" bandRow="1">
                <a:tableStyleId>{2D5ABB26-0587-4C30-8999-92F81FD0307C}</a:tableStyleId>
              </a:tblPr>
              <a:tblGrid>
                <a:gridCol w="506095"/>
                <a:gridCol w="757555"/>
                <a:gridCol w="574675"/>
                <a:gridCol w="586739"/>
                <a:gridCol w="745489"/>
                <a:gridCol w="431800"/>
                <a:gridCol w="402589"/>
                <a:gridCol w="433070"/>
                <a:gridCol w="462279"/>
                <a:gridCol w="431800"/>
                <a:gridCol w="402589"/>
                <a:gridCol w="414654"/>
                <a:gridCol w="334010"/>
              </a:tblGrid>
              <a:tr h="167005">
                <a:tc>
                  <a:txBody>
                    <a:bodyPr/>
                    <a:lstStyle/>
                    <a:p>
                      <a:pPr marL="8890">
                        <a:lnSpc>
                          <a:spcPct val="100000"/>
                        </a:lnSpc>
                        <a:spcBef>
                          <a:spcPts val="260"/>
                        </a:spcBef>
                      </a:pPr>
                      <a:r>
                        <a:rPr sz="700" b="1" dirty="0">
                          <a:latin typeface="楷体" panose="02010609060101010101" charset="-122"/>
                          <a:cs typeface="楷体" panose="02010609060101010101" charset="-122"/>
                        </a:rPr>
                        <a:t>公</a:t>
                      </a:r>
                      <a:r>
                        <a:rPr sz="700" b="1" spc="-10" dirty="0">
                          <a:latin typeface="楷体" panose="02010609060101010101" charset="-122"/>
                          <a:cs typeface="楷体" panose="02010609060101010101" charset="-122"/>
                        </a:rPr>
                        <a:t>司</a:t>
                      </a:r>
                      <a:r>
                        <a:rPr sz="700" b="1" spc="-10" dirty="0">
                          <a:latin typeface="楷体" panose="02010609060101010101" charset="-122"/>
                          <a:cs typeface="楷体" panose="02010609060101010101" charset="-122"/>
                        </a:rPr>
                        <a:t>名</a:t>
                      </a:r>
                      <a:r>
                        <a:rPr sz="700" b="1" spc="-50" dirty="0">
                          <a:latin typeface="楷体" panose="02010609060101010101" charset="-122"/>
                          <a:cs typeface="楷体" panose="02010609060101010101" charset="-122"/>
                        </a:rPr>
                        <a:t>称</a:t>
                      </a:r>
                      <a:endParaRPr sz="700">
                        <a:latin typeface="楷体" panose="02010609060101010101" charset="-122"/>
                        <a:cs typeface="楷体" panose="02010609060101010101" charset="-122"/>
                      </a:endParaRPr>
                    </a:p>
                  </a:txBody>
                  <a:tcPr marL="0" marR="0" marT="33020" marB="0"/>
                </a:tc>
                <a:tc>
                  <a:txBody>
                    <a:bodyPr/>
                    <a:lstStyle/>
                    <a:p>
                      <a:pPr marL="140335">
                        <a:lnSpc>
                          <a:spcPct val="100000"/>
                        </a:lnSpc>
                        <a:spcBef>
                          <a:spcPts val="260"/>
                        </a:spcBef>
                      </a:pPr>
                      <a:r>
                        <a:rPr sz="700" b="1" dirty="0">
                          <a:latin typeface="楷体" panose="02010609060101010101" charset="-122"/>
                          <a:cs typeface="楷体" panose="02010609060101010101" charset="-122"/>
                        </a:rPr>
                        <a:t>公</a:t>
                      </a:r>
                      <a:r>
                        <a:rPr sz="700" b="1" spc="-10" dirty="0">
                          <a:latin typeface="楷体" panose="02010609060101010101" charset="-122"/>
                          <a:cs typeface="楷体" panose="02010609060101010101" charset="-122"/>
                        </a:rPr>
                        <a:t>司</a:t>
                      </a:r>
                      <a:r>
                        <a:rPr sz="700" b="1" spc="-10" dirty="0">
                          <a:latin typeface="楷体" panose="02010609060101010101" charset="-122"/>
                          <a:cs typeface="楷体" panose="02010609060101010101" charset="-122"/>
                        </a:rPr>
                        <a:t>代</a:t>
                      </a:r>
                      <a:r>
                        <a:rPr sz="700" b="1" spc="-50" dirty="0">
                          <a:latin typeface="楷体" panose="02010609060101010101" charset="-122"/>
                          <a:cs typeface="楷体" panose="02010609060101010101" charset="-122"/>
                        </a:rPr>
                        <a:t>码</a:t>
                      </a:r>
                      <a:endParaRPr sz="700">
                        <a:latin typeface="楷体" panose="02010609060101010101" charset="-122"/>
                        <a:cs typeface="楷体" panose="02010609060101010101" charset="-122"/>
                      </a:endParaRPr>
                    </a:p>
                  </a:txBody>
                  <a:tcPr marL="0" marR="0" marT="33020" marB="0"/>
                </a:tc>
                <a:tc>
                  <a:txBody>
                    <a:bodyPr/>
                    <a:lstStyle/>
                    <a:p>
                      <a:pPr marL="168910">
                        <a:lnSpc>
                          <a:spcPct val="100000"/>
                        </a:lnSpc>
                        <a:spcBef>
                          <a:spcPts val="260"/>
                        </a:spcBef>
                      </a:pPr>
                      <a:r>
                        <a:rPr sz="700" b="1" dirty="0">
                          <a:latin typeface="楷体" panose="02010609060101010101" charset="-122"/>
                          <a:cs typeface="楷体" panose="02010609060101010101" charset="-122"/>
                        </a:rPr>
                        <a:t>评</a:t>
                      </a:r>
                      <a:r>
                        <a:rPr sz="700" b="1" spc="-50" dirty="0">
                          <a:latin typeface="楷体" panose="02010609060101010101" charset="-122"/>
                          <a:cs typeface="楷体" panose="02010609060101010101" charset="-122"/>
                        </a:rPr>
                        <a:t>级</a:t>
                      </a:r>
                      <a:endParaRPr sz="700">
                        <a:latin typeface="楷体" panose="02010609060101010101" charset="-122"/>
                        <a:cs typeface="楷体" panose="02010609060101010101" charset="-122"/>
                      </a:endParaRPr>
                    </a:p>
                  </a:txBody>
                  <a:tcPr marL="0" marR="0" marT="33020" marB="0"/>
                </a:tc>
                <a:tc>
                  <a:txBody>
                    <a:bodyPr/>
                    <a:lstStyle/>
                    <a:p>
                      <a:pPr marR="85090" algn="r">
                        <a:lnSpc>
                          <a:spcPct val="100000"/>
                        </a:lnSpc>
                        <a:spcBef>
                          <a:spcPts val="260"/>
                        </a:spcBef>
                      </a:pPr>
                      <a:r>
                        <a:rPr sz="700" b="1" dirty="0">
                          <a:latin typeface="楷体" panose="02010609060101010101" charset="-122"/>
                          <a:cs typeface="楷体" panose="02010609060101010101" charset="-122"/>
                        </a:rPr>
                        <a:t>目</a:t>
                      </a:r>
                      <a:r>
                        <a:rPr sz="700" b="1" spc="-10" dirty="0">
                          <a:latin typeface="楷体" panose="02010609060101010101" charset="-122"/>
                          <a:cs typeface="楷体" panose="02010609060101010101" charset="-122"/>
                        </a:rPr>
                        <a:t>标</a:t>
                      </a:r>
                      <a:r>
                        <a:rPr sz="700" b="1" spc="-60" dirty="0">
                          <a:latin typeface="楷体" panose="02010609060101010101" charset="-122"/>
                          <a:cs typeface="楷体" panose="02010609060101010101" charset="-122"/>
                        </a:rPr>
                        <a:t>价</a:t>
                      </a:r>
                      <a:endParaRPr sz="700">
                        <a:latin typeface="楷体" panose="02010609060101010101" charset="-122"/>
                        <a:cs typeface="楷体" panose="02010609060101010101" charset="-122"/>
                      </a:endParaRPr>
                    </a:p>
                  </a:txBody>
                  <a:tcPr marL="0" marR="0" marT="33020" marB="0"/>
                </a:tc>
                <a:tc>
                  <a:txBody>
                    <a:bodyPr/>
                    <a:lstStyle/>
                    <a:p>
                      <a:pPr marR="107950" algn="r">
                        <a:lnSpc>
                          <a:spcPct val="100000"/>
                        </a:lnSpc>
                        <a:spcBef>
                          <a:spcPts val="260"/>
                        </a:spcBef>
                      </a:pPr>
                      <a:r>
                        <a:rPr sz="700" b="1" dirty="0">
                          <a:latin typeface="楷体" panose="02010609060101010101" charset="-122"/>
                          <a:cs typeface="楷体" panose="02010609060101010101" charset="-122"/>
                        </a:rPr>
                        <a:t>收</a:t>
                      </a:r>
                      <a:r>
                        <a:rPr sz="700" b="1" spc="-10" dirty="0">
                          <a:latin typeface="楷体" panose="02010609060101010101" charset="-122"/>
                          <a:cs typeface="楷体" panose="02010609060101010101" charset="-122"/>
                        </a:rPr>
                        <a:t>盘</a:t>
                      </a:r>
                      <a:r>
                        <a:rPr sz="700" b="1" spc="-10" dirty="0">
                          <a:latin typeface="楷体" panose="02010609060101010101" charset="-122"/>
                          <a:cs typeface="楷体" panose="02010609060101010101" charset="-122"/>
                        </a:rPr>
                        <a:t>价</a:t>
                      </a:r>
                      <a:r>
                        <a:rPr sz="700" b="1" spc="-10" dirty="0">
                          <a:latin typeface="楷体" panose="02010609060101010101" charset="-122"/>
                          <a:cs typeface="楷体" panose="02010609060101010101" charset="-122"/>
                        </a:rPr>
                        <a:t>（</a:t>
                      </a:r>
                      <a:r>
                        <a:rPr sz="700" b="1" dirty="0">
                          <a:latin typeface="楷体" panose="02010609060101010101" charset="-122"/>
                          <a:cs typeface="楷体" panose="02010609060101010101" charset="-122"/>
                        </a:rPr>
                        <a:t>元</a:t>
                      </a:r>
                      <a:r>
                        <a:rPr sz="700" b="1" spc="-50" dirty="0">
                          <a:latin typeface="楷体" panose="02010609060101010101" charset="-122"/>
                          <a:cs typeface="楷体" panose="02010609060101010101" charset="-122"/>
                        </a:rPr>
                        <a:t>）</a:t>
                      </a:r>
                      <a:endParaRPr sz="700">
                        <a:latin typeface="楷体" panose="02010609060101010101" charset="-122"/>
                        <a:cs typeface="楷体" panose="02010609060101010101" charset="-122"/>
                      </a:endParaRPr>
                    </a:p>
                  </a:txBody>
                  <a:tcPr marL="0" marR="0" marT="33020" marB="0"/>
                </a:tc>
                <a:tc>
                  <a:txBody>
                    <a:bodyPr/>
                    <a:lstStyle/>
                    <a:p>
                      <a:pPr marL="115570">
                        <a:lnSpc>
                          <a:spcPct val="100000"/>
                        </a:lnSpc>
                        <a:spcBef>
                          <a:spcPts val="260"/>
                        </a:spcBef>
                      </a:pPr>
                      <a:r>
                        <a:rPr sz="700" b="1" spc="-20" dirty="0">
                          <a:latin typeface="Arial" panose="020B0604020202020204"/>
                          <a:cs typeface="Arial" panose="020B0604020202020204"/>
                        </a:rPr>
                        <a:t>2020</a:t>
                      </a:r>
                      <a:endParaRPr sz="700">
                        <a:latin typeface="Arial" panose="020B0604020202020204"/>
                        <a:cs typeface="Arial" panose="020B0604020202020204"/>
                      </a:endParaRPr>
                    </a:p>
                  </a:txBody>
                  <a:tcPr marL="0" marR="0" marT="33020" marB="0"/>
                </a:tc>
                <a:tc>
                  <a:txBody>
                    <a:bodyPr/>
                    <a:lstStyle/>
                    <a:p>
                      <a:pPr marL="26670" algn="ctr">
                        <a:lnSpc>
                          <a:spcPct val="100000"/>
                        </a:lnSpc>
                        <a:spcBef>
                          <a:spcPts val="260"/>
                        </a:spcBef>
                      </a:pPr>
                      <a:r>
                        <a:rPr sz="700" b="1" spc="-20" dirty="0">
                          <a:latin typeface="Arial" panose="020B0604020202020204"/>
                          <a:cs typeface="Arial" panose="020B0604020202020204"/>
                        </a:rPr>
                        <a:t>2021</a:t>
                      </a:r>
                      <a:endParaRPr sz="700">
                        <a:latin typeface="Arial" panose="020B0604020202020204"/>
                        <a:cs typeface="Arial" panose="020B0604020202020204"/>
                      </a:endParaRPr>
                    </a:p>
                  </a:txBody>
                  <a:tcPr marL="0" marR="0" marT="33020" marB="0"/>
                </a:tc>
                <a:tc>
                  <a:txBody>
                    <a:bodyPr/>
                    <a:lstStyle/>
                    <a:p>
                      <a:pPr marR="84455" algn="r">
                        <a:lnSpc>
                          <a:spcPct val="100000"/>
                        </a:lnSpc>
                        <a:spcBef>
                          <a:spcPts val="260"/>
                        </a:spcBef>
                      </a:pPr>
                      <a:r>
                        <a:rPr sz="700" b="1" spc="-10" dirty="0">
                          <a:latin typeface="Arial" panose="020B0604020202020204"/>
                          <a:cs typeface="Arial" panose="020B0604020202020204"/>
                        </a:rPr>
                        <a:t>2022E</a:t>
                      </a:r>
                      <a:endParaRPr sz="700">
                        <a:latin typeface="Arial" panose="020B0604020202020204"/>
                        <a:cs typeface="Arial" panose="020B0604020202020204"/>
                      </a:endParaRPr>
                    </a:p>
                  </a:txBody>
                  <a:tcPr marL="0" marR="0" marT="33020" marB="0"/>
                </a:tc>
                <a:tc>
                  <a:txBody>
                    <a:bodyPr/>
                    <a:lstStyle/>
                    <a:p>
                      <a:pPr marR="110490" algn="r">
                        <a:lnSpc>
                          <a:spcPct val="100000"/>
                        </a:lnSpc>
                        <a:spcBef>
                          <a:spcPts val="260"/>
                        </a:spcBef>
                      </a:pPr>
                      <a:r>
                        <a:rPr sz="700" b="1" spc="-10" dirty="0">
                          <a:latin typeface="Arial" panose="020B0604020202020204"/>
                          <a:cs typeface="Arial" panose="020B0604020202020204"/>
                        </a:rPr>
                        <a:t>2023E</a:t>
                      </a:r>
                      <a:endParaRPr sz="700">
                        <a:latin typeface="Arial" panose="020B0604020202020204"/>
                        <a:cs typeface="Arial" panose="020B0604020202020204"/>
                      </a:endParaRPr>
                    </a:p>
                  </a:txBody>
                  <a:tcPr marL="0" marR="0" marT="33020" marB="0"/>
                </a:tc>
                <a:tc>
                  <a:txBody>
                    <a:bodyPr/>
                    <a:lstStyle/>
                    <a:p>
                      <a:pPr marR="113030" algn="r">
                        <a:lnSpc>
                          <a:spcPct val="100000"/>
                        </a:lnSpc>
                        <a:spcBef>
                          <a:spcPts val="260"/>
                        </a:spcBef>
                      </a:pPr>
                      <a:r>
                        <a:rPr sz="700" b="1" spc="-20" dirty="0">
                          <a:latin typeface="Arial" panose="020B0604020202020204"/>
                          <a:cs typeface="Arial" panose="020B0604020202020204"/>
                        </a:rPr>
                        <a:t>2020</a:t>
                      </a:r>
                      <a:endParaRPr sz="700">
                        <a:latin typeface="Arial" panose="020B0604020202020204"/>
                        <a:cs typeface="Arial" panose="020B0604020202020204"/>
                      </a:endParaRPr>
                    </a:p>
                  </a:txBody>
                  <a:tcPr marL="0" marR="0" marT="33020" marB="0"/>
                </a:tc>
                <a:tc>
                  <a:txBody>
                    <a:bodyPr/>
                    <a:lstStyle/>
                    <a:p>
                      <a:pPr marL="26670" algn="ctr">
                        <a:lnSpc>
                          <a:spcPct val="100000"/>
                        </a:lnSpc>
                        <a:spcBef>
                          <a:spcPts val="260"/>
                        </a:spcBef>
                      </a:pPr>
                      <a:r>
                        <a:rPr sz="700" b="1" spc="-20" dirty="0">
                          <a:latin typeface="Arial" panose="020B0604020202020204"/>
                          <a:cs typeface="Arial" panose="020B0604020202020204"/>
                        </a:rPr>
                        <a:t>2021</a:t>
                      </a:r>
                      <a:endParaRPr sz="700">
                        <a:latin typeface="Arial" panose="020B0604020202020204"/>
                        <a:cs typeface="Arial" panose="020B0604020202020204"/>
                      </a:endParaRPr>
                    </a:p>
                  </a:txBody>
                  <a:tcPr marL="0" marR="0" marT="33020" marB="0"/>
                </a:tc>
                <a:tc>
                  <a:txBody>
                    <a:bodyPr/>
                    <a:lstStyle/>
                    <a:p>
                      <a:pPr marR="66675" algn="r">
                        <a:lnSpc>
                          <a:spcPct val="100000"/>
                        </a:lnSpc>
                        <a:spcBef>
                          <a:spcPts val="260"/>
                        </a:spcBef>
                      </a:pPr>
                      <a:r>
                        <a:rPr sz="700" b="1" spc="-10" dirty="0">
                          <a:latin typeface="Arial" panose="020B0604020202020204"/>
                          <a:cs typeface="Arial" panose="020B0604020202020204"/>
                        </a:rPr>
                        <a:t>2022E</a:t>
                      </a:r>
                      <a:endParaRPr sz="700">
                        <a:latin typeface="Arial" panose="020B0604020202020204"/>
                        <a:cs typeface="Arial" panose="020B0604020202020204"/>
                      </a:endParaRPr>
                    </a:p>
                  </a:txBody>
                  <a:tcPr marL="0" marR="0" marT="33020" marB="0"/>
                </a:tc>
                <a:tc>
                  <a:txBody>
                    <a:bodyPr/>
                    <a:lstStyle/>
                    <a:p>
                      <a:pPr marR="635" algn="r">
                        <a:lnSpc>
                          <a:spcPct val="100000"/>
                        </a:lnSpc>
                        <a:spcBef>
                          <a:spcPts val="260"/>
                        </a:spcBef>
                      </a:pPr>
                      <a:r>
                        <a:rPr sz="700" b="1" spc="-10" dirty="0">
                          <a:latin typeface="Arial" panose="020B0604020202020204"/>
                          <a:cs typeface="Arial" panose="020B0604020202020204"/>
                        </a:rPr>
                        <a:t>2023E</a:t>
                      </a:r>
                      <a:endParaRPr sz="700">
                        <a:latin typeface="Arial" panose="020B0604020202020204"/>
                        <a:cs typeface="Arial" panose="020B0604020202020204"/>
                      </a:endParaRPr>
                    </a:p>
                  </a:txBody>
                  <a:tcPr marL="0" marR="0" marT="33020" marB="0"/>
                </a:tc>
              </a:tr>
              <a:tr h="152400">
                <a:tc>
                  <a:txBody>
                    <a:bodyPr/>
                    <a:lstStyle/>
                    <a:p>
                      <a:pPr marL="8890">
                        <a:lnSpc>
                          <a:spcPct val="100000"/>
                        </a:lnSpc>
                        <a:spcBef>
                          <a:spcPts val="140"/>
                        </a:spcBef>
                      </a:pPr>
                      <a:r>
                        <a:rPr sz="700" spc="-10" dirty="0">
                          <a:latin typeface="楷体" panose="02010609060101010101" charset="-122"/>
                          <a:cs typeface="楷体" panose="02010609060101010101" charset="-122"/>
                        </a:rPr>
                        <a:t>重</a:t>
                      </a:r>
                      <a:r>
                        <a:rPr sz="700" spc="-10" dirty="0">
                          <a:latin typeface="楷体" panose="02010609060101010101" charset="-122"/>
                          <a:cs typeface="楷体" panose="02010609060101010101" charset="-122"/>
                        </a:rPr>
                        <a:t>庆</a:t>
                      </a:r>
                      <a:r>
                        <a:rPr sz="700" spc="-25" dirty="0">
                          <a:latin typeface="楷体" panose="02010609060101010101" charset="-122"/>
                          <a:cs typeface="楷体" panose="02010609060101010101" charset="-122"/>
                        </a:rPr>
                        <a:t>啤酒</a:t>
                      </a:r>
                      <a:endParaRPr sz="700">
                        <a:latin typeface="楷体" panose="02010609060101010101" charset="-122"/>
                        <a:cs typeface="楷体" panose="02010609060101010101" charset="-122"/>
                      </a:endParaRPr>
                    </a:p>
                  </a:txBody>
                  <a:tcPr marL="0" marR="0" marT="17780" marB="0"/>
                </a:tc>
                <a:tc>
                  <a:txBody>
                    <a:bodyPr/>
                    <a:lstStyle/>
                    <a:p>
                      <a:pPr marL="140335">
                        <a:lnSpc>
                          <a:spcPct val="100000"/>
                        </a:lnSpc>
                        <a:spcBef>
                          <a:spcPts val="140"/>
                        </a:spcBef>
                      </a:pPr>
                      <a:r>
                        <a:rPr sz="700" spc="-10" dirty="0">
                          <a:latin typeface="Arial" panose="020B0604020202020204"/>
                          <a:cs typeface="Arial" panose="020B0604020202020204"/>
                        </a:rPr>
                        <a:t>600132</a:t>
                      </a:r>
                      <a:r>
                        <a:rPr sz="700" spc="5" dirty="0">
                          <a:latin typeface="Arial" panose="020B0604020202020204"/>
                          <a:cs typeface="Arial" panose="020B0604020202020204"/>
                        </a:rPr>
                        <a:t> </a:t>
                      </a:r>
                      <a:r>
                        <a:rPr sz="700" spc="-25" dirty="0">
                          <a:latin typeface="Arial" panose="020B0604020202020204"/>
                          <a:cs typeface="Arial" panose="020B0604020202020204"/>
                        </a:rPr>
                        <a:t>CH</a:t>
                      </a:r>
                      <a:endParaRPr sz="700">
                        <a:latin typeface="Arial" panose="020B0604020202020204"/>
                        <a:cs typeface="Arial" panose="020B0604020202020204"/>
                      </a:endParaRPr>
                    </a:p>
                  </a:txBody>
                  <a:tcPr marL="0" marR="0" marT="17780" marB="0"/>
                </a:tc>
                <a:tc>
                  <a:txBody>
                    <a:bodyPr/>
                    <a:lstStyle/>
                    <a:p>
                      <a:pPr marL="172085">
                        <a:lnSpc>
                          <a:spcPct val="100000"/>
                        </a:lnSpc>
                        <a:spcBef>
                          <a:spcPts val="140"/>
                        </a:spcBef>
                      </a:pPr>
                      <a:r>
                        <a:rPr sz="700" spc="-10" dirty="0">
                          <a:latin typeface="楷体" panose="02010609060101010101" charset="-122"/>
                          <a:cs typeface="楷体" panose="02010609060101010101" charset="-122"/>
                        </a:rPr>
                        <a:t>买</a:t>
                      </a:r>
                      <a:r>
                        <a:rPr sz="700" spc="-50" dirty="0">
                          <a:latin typeface="楷体" panose="02010609060101010101" charset="-122"/>
                          <a:cs typeface="楷体" panose="02010609060101010101" charset="-122"/>
                        </a:rPr>
                        <a:t>入</a:t>
                      </a:r>
                      <a:endParaRPr sz="700">
                        <a:latin typeface="楷体" panose="02010609060101010101" charset="-122"/>
                        <a:cs typeface="楷体" panose="02010609060101010101" charset="-122"/>
                      </a:endParaRPr>
                    </a:p>
                  </a:txBody>
                  <a:tcPr marL="0" marR="0" marT="17780" marB="0"/>
                </a:tc>
                <a:tc>
                  <a:txBody>
                    <a:bodyPr/>
                    <a:lstStyle/>
                    <a:p>
                      <a:pPr marR="87630" algn="r">
                        <a:lnSpc>
                          <a:spcPct val="100000"/>
                        </a:lnSpc>
                        <a:spcBef>
                          <a:spcPts val="140"/>
                        </a:spcBef>
                      </a:pPr>
                      <a:r>
                        <a:rPr sz="700" spc="-10" dirty="0">
                          <a:latin typeface="Arial" panose="020B0604020202020204"/>
                          <a:cs typeface="Arial" panose="020B0604020202020204"/>
                        </a:rPr>
                        <a:t>150.00</a:t>
                      </a:r>
                      <a:endParaRPr sz="700">
                        <a:latin typeface="Arial" panose="020B0604020202020204"/>
                        <a:cs typeface="Arial" panose="020B0604020202020204"/>
                      </a:endParaRPr>
                    </a:p>
                  </a:txBody>
                  <a:tcPr marL="0" marR="0" marT="17780" marB="0"/>
                </a:tc>
                <a:tc>
                  <a:txBody>
                    <a:bodyPr/>
                    <a:lstStyle/>
                    <a:p>
                      <a:pPr marR="110490" algn="r">
                        <a:lnSpc>
                          <a:spcPct val="100000"/>
                        </a:lnSpc>
                        <a:spcBef>
                          <a:spcPts val="140"/>
                        </a:spcBef>
                      </a:pPr>
                      <a:r>
                        <a:rPr sz="700" spc="-10" dirty="0">
                          <a:latin typeface="Arial" panose="020B0604020202020204"/>
                          <a:cs typeface="Arial" panose="020B0604020202020204"/>
                        </a:rPr>
                        <a:t>125.88</a:t>
                      </a:r>
                      <a:endParaRPr sz="700">
                        <a:latin typeface="Arial" panose="020B0604020202020204"/>
                        <a:cs typeface="Arial" panose="020B0604020202020204"/>
                      </a:endParaRPr>
                    </a:p>
                  </a:txBody>
                  <a:tcPr marL="0" marR="0" marT="17780" marB="0"/>
                </a:tc>
                <a:tc>
                  <a:txBody>
                    <a:bodyPr/>
                    <a:lstStyle/>
                    <a:p>
                      <a:pPr marL="143510">
                        <a:lnSpc>
                          <a:spcPct val="100000"/>
                        </a:lnSpc>
                        <a:spcBef>
                          <a:spcPts val="140"/>
                        </a:spcBef>
                      </a:pPr>
                      <a:r>
                        <a:rPr sz="700" spc="-20" dirty="0">
                          <a:latin typeface="Arial" panose="020B0604020202020204"/>
                          <a:cs typeface="Arial" panose="020B0604020202020204"/>
                        </a:rPr>
                        <a:t>2.23</a:t>
                      </a:r>
                      <a:endParaRPr sz="700">
                        <a:latin typeface="Arial" panose="020B0604020202020204"/>
                        <a:cs typeface="Arial" panose="020B0604020202020204"/>
                      </a:endParaRPr>
                    </a:p>
                  </a:txBody>
                  <a:tcPr marL="0" marR="0" marT="17780" marB="0"/>
                </a:tc>
                <a:tc>
                  <a:txBody>
                    <a:bodyPr/>
                    <a:lstStyle/>
                    <a:p>
                      <a:pPr marL="57785" algn="ctr">
                        <a:lnSpc>
                          <a:spcPct val="100000"/>
                        </a:lnSpc>
                        <a:spcBef>
                          <a:spcPts val="140"/>
                        </a:spcBef>
                      </a:pPr>
                      <a:r>
                        <a:rPr sz="700" spc="-20" dirty="0">
                          <a:latin typeface="Arial" panose="020B0604020202020204"/>
                          <a:cs typeface="Arial" panose="020B0604020202020204"/>
                        </a:rPr>
                        <a:t>2.41</a:t>
                      </a:r>
                      <a:endParaRPr sz="700">
                        <a:latin typeface="Arial" panose="020B0604020202020204"/>
                        <a:cs typeface="Arial" panose="020B0604020202020204"/>
                      </a:endParaRPr>
                    </a:p>
                  </a:txBody>
                  <a:tcPr marL="0" marR="0" marT="17780" marB="0"/>
                </a:tc>
                <a:tc>
                  <a:txBody>
                    <a:bodyPr/>
                    <a:lstStyle/>
                    <a:p>
                      <a:pPr marR="81915" algn="r">
                        <a:lnSpc>
                          <a:spcPct val="100000"/>
                        </a:lnSpc>
                        <a:spcBef>
                          <a:spcPts val="140"/>
                        </a:spcBef>
                      </a:pPr>
                      <a:r>
                        <a:rPr sz="700" spc="-20" dirty="0">
                          <a:latin typeface="Arial" panose="020B0604020202020204"/>
                          <a:cs typeface="Arial" panose="020B0604020202020204"/>
                        </a:rPr>
                        <a:t>3.00</a:t>
                      </a:r>
                      <a:endParaRPr sz="700">
                        <a:latin typeface="Arial" panose="020B0604020202020204"/>
                        <a:cs typeface="Arial" panose="020B0604020202020204"/>
                      </a:endParaRPr>
                    </a:p>
                  </a:txBody>
                  <a:tcPr marL="0" marR="0" marT="17780" marB="0"/>
                </a:tc>
                <a:tc>
                  <a:txBody>
                    <a:bodyPr/>
                    <a:lstStyle/>
                    <a:p>
                      <a:pPr marR="107950" algn="r">
                        <a:lnSpc>
                          <a:spcPct val="100000"/>
                        </a:lnSpc>
                        <a:spcBef>
                          <a:spcPts val="140"/>
                        </a:spcBef>
                      </a:pPr>
                      <a:r>
                        <a:rPr sz="700" spc="-20" dirty="0">
                          <a:latin typeface="Arial" panose="020B0604020202020204"/>
                          <a:cs typeface="Arial" panose="020B0604020202020204"/>
                        </a:rPr>
                        <a:t>3.76</a:t>
                      </a:r>
                      <a:endParaRPr sz="700">
                        <a:latin typeface="Arial" panose="020B0604020202020204"/>
                        <a:cs typeface="Arial" panose="020B0604020202020204"/>
                      </a:endParaRPr>
                    </a:p>
                  </a:txBody>
                  <a:tcPr marL="0" marR="0" marT="17780" marB="0"/>
                </a:tc>
                <a:tc>
                  <a:txBody>
                    <a:bodyPr/>
                    <a:lstStyle/>
                    <a:p>
                      <a:pPr marR="109220" algn="r">
                        <a:lnSpc>
                          <a:spcPct val="100000"/>
                        </a:lnSpc>
                        <a:spcBef>
                          <a:spcPts val="140"/>
                        </a:spcBef>
                      </a:pPr>
                      <a:r>
                        <a:rPr sz="700" spc="-20" dirty="0">
                          <a:latin typeface="Arial" panose="020B0604020202020204"/>
                          <a:cs typeface="Arial" panose="020B0604020202020204"/>
                        </a:rPr>
                        <a:t>56.6</a:t>
                      </a:r>
                      <a:endParaRPr sz="700">
                        <a:latin typeface="Arial" panose="020B0604020202020204"/>
                        <a:cs typeface="Arial" panose="020B0604020202020204"/>
                      </a:endParaRPr>
                    </a:p>
                  </a:txBody>
                  <a:tcPr marL="0" marR="0" marT="17780" marB="0"/>
                </a:tc>
                <a:tc>
                  <a:txBody>
                    <a:bodyPr/>
                    <a:lstStyle/>
                    <a:p>
                      <a:pPr marL="57785" algn="ctr">
                        <a:lnSpc>
                          <a:spcPct val="100000"/>
                        </a:lnSpc>
                        <a:spcBef>
                          <a:spcPts val="140"/>
                        </a:spcBef>
                      </a:pPr>
                      <a:r>
                        <a:rPr sz="700" spc="-20" dirty="0">
                          <a:latin typeface="Arial" panose="020B0604020202020204"/>
                          <a:cs typeface="Arial" panose="020B0604020202020204"/>
                        </a:rPr>
                        <a:t>52.2</a:t>
                      </a:r>
                      <a:endParaRPr sz="700">
                        <a:latin typeface="Arial" panose="020B0604020202020204"/>
                        <a:cs typeface="Arial" panose="020B0604020202020204"/>
                      </a:endParaRPr>
                    </a:p>
                  </a:txBody>
                  <a:tcPr marL="0" marR="0" marT="17780" marB="0"/>
                </a:tc>
                <a:tc>
                  <a:txBody>
                    <a:bodyPr/>
                    <a:lstStyle/>
                    <a:p>
                      <a:pPr marR="63500" algn="r">
                        <a:lnSpc>
                          <a:spcPct val="100000"/>
                        </a:lnSpc>
                        <a:spcBef>
                          <a:spcPts val="140"/>
                        </a:spcBef>
                      </a:pPr>
                      <a:r>
                        <a:rPr sz="700" spc="-20" dirty="0">
                          <a:latin typeface="Arial" panose="020B0604020202020204"/>
                          <a:cs typeface="Arial" panose="020B0604020202020204"/>
                        </a:rPr>
                        <a:t>42.0</a:t>
                      </a:r>
                      <a:endParaRPr sz="700">
                        <a:latin typeface="Arial" panose="020B0604020202020204"/>
                        <a:cs typeface="Arial" panose="020B0604020202020204"/>
                      </a:endParaRPr>
                    </a:p>
                  </a:txBody>
                  <a:tcPr marL="0" marR="0" marT="17780" marB="0"/>
                </a:tc>
                <a:tc>
                  <a:txBody>
                    <a:bodyPr/>
                    <a:lstStyle/>
                    <a:p>
                      <a:pPr algn="r">
                        <a:lnSpc>
                          <a:spcPct val="100000"/>
                        </a:lnSpc>
                        <a:spcBef>
                          <a:spcPts val="140"/>
                        </a:spcBef>
                      </a:pPr>
                      <a:r>
                        <a:rPr sz="700" spc="-20" dirty="0">
                          <a:latin typeface="Arial" panose="020B0604020202020204"/>
                          <a:cs typeface="Arial" panose="020B0604020202020204"/>
                        </a:rPr>
                        <a:t>33.5</a:t>
                      </a:r>
                      <a:endParaRPr sz="700">
                        <a:latin typeface="Arial" panose="020B0604020202020204"/>
                        <a:cs typeface="Arial" panose="020B0604020202020204"/>
                      </a:endParaRPr>
                    </a:p>
                  </a:txBody>
                  <a:tcPr marL="0" marR="0" marT="17780" marB="0"/>
                </a:tc>
              </a:tr>
              <a:tr h="140335">
                <a:tc>
                  <a:txBody>
                    <a:bodyPr/>
                    <a:lstStyle/>
                    <a:p>
                      <a:pPr marL="8890">
                        <a:lnSpc>
                          <a:spcPct val="100000"/>
                        </a:lnSpc>
                        <a:spcBef>
                          <a:spcPts val="140"/>
                        </a:spcBef>
                      </a:pPr>
                      <a:r>
                        <a:rPr sz="700" spc="-10" dirty="0">
                          <a:latin typeface="楷体" panose="02010609060101010101" charset="-122"/>
                          <a:cs typeface="楷体" panose="02010609060101010101" charset="-122"/>
                        </a:rPr>
                        <a:t>青</a:t>
                      </a:r>
                      <a:r>
                        <a:rPr sz="700" spc="-10" dirty="0">
                          <a:latin typeface="楷体" panose="02010609060101010101" charset="-122"/>
                          <a:cs typeface="楷体" panose="02010609060101010101" charset="-122"/>
                        </a:rPr>
                        <a:t>岛</a:t>
                      </a:r>
                      <a:r>
                        <a:rPr sz="700" spc="-25" dirty="0">
                          <a:latin typeface="楷体" panose="02010609060101010101" charset="-122"/>
                          <a:cs typeface="楷体" panose="02010609060101010101" charset="-122"/>
                        </a:rPr>
                        <a:t>啤酒</a:t>
                      </a:r>
                      <a:endParaRPr sz="700">
                        <a:latin typeface="楷体" panose="02010609060101010101" charset="-122"/>
                        <a:cs typeface="楷体" panose="02010609060101010101" charset="-122"/>
                      </a:endParaRPr>
                    </a:p>
                  </a:txBody>
                  <a:tcPr marL="0" marR="0" marT="17780" marB="0">
                    <a:lnB w="6350">
                      <a:solidFill>
                        <a:srgbClr val="5F82AA"/>
                      </a:solidFill>
                      <a:prstDash val="solid"/>
                    </a:lnB>
                  </a:tcPr>
                </a:tc>
                <a:tc>
                  <a:txBody>
                    <a:bodyPr/>
                    <a:lstStyle/>
                    <a:p>
                      <a:pPr marL="140335">
                        <a:lnSpc>
                          <a:spcPct val="100000"/>
                        </a:lnSpc>
                        <a:spcBef>
                          <a:spcPts val="140"/>
                        </a:spcBef>
                      </a:pPr>
                      <a:r>
                        <a:rPr sz="700" spc="-10" dirty="0">
                          <a:latin typeface="Arial" panose="020B0604020202020204"/>
                          <a:cs typeface="Arial" panose="020B0604020202020204"/>
                        </a:rPr>
                        <a:t>600600</a:t>
                      </a:r>
                      <a:r>
                        <a:rPr sz="700" spc="5" dirty="0">
                          <a:latin typeface="Arial" panose="020B0604020202020204"/>
                          <a:cs typeface="Arial" panose="020B0604020202020204"/>
                        </a:rPr>
                        <a:t> </a:t>
                      </a:r>
                      <a:r>
                        <a:rPr sz="700" spc="-25" dirty="0">
                          <a:latin typeface="Arial" panose="020B0604020202020204"/>
                          <a:cs typeface="Arial" panose="020B0604020202020204"/>
                        </a:rPr>
                        <a:t>CH</a:t>
                      </a:r>
                      <a:endParaRPr sz="700">
                        <a:latin typeface="Arial" panose="020B0604020202020204"/>
                        <a:cs typeface="Arial" panose="020B0604020202020204"/>
                      </a:endParaRPr>
                    </a:p>
                  </a:txBody>
                  <a:tcPr marL="0" marR="0" marT="17780" marB="0">
                    <a:lnB w="6350">
                      <a:solidFill>
                        <a:srgbClr val="5F82AA"/>
                      </a:solidFill>
                      <a:prstDash val="solid"/>
                    </a:lnB>
                  </a:tcPr>
                </a:tc>
                <a:tc>
                  <a:txBody>
                    <a:bodyPr/>
                    <a:lstStyle/>
                    <a:p>
                      <a:pPr marL="172085">
                        <a:lnSpc>
                          <a:spcPct val="100000"/>
                        </a:lnSpc>
                        <a:spcBef>
                          <a:spcPts val="140"/>
                        </a:spcBef>
                      </a:pPr>
                      <a:r>
                        <a:rPr sz="700" spc="-10" dirty="0">
                          <a:latin typeface="楷体" panose="02010609060101010101" charset="-122"/>
                          <a:cs typeface="楷体" panose="02010609060101010101" charset="-122"/>
                        </a:rPr>
                        <a:t>买</a:t>
                      </a:r>
                      <a:r>
                        <a:rPr sz="700" spc="-50" dirty="0">
                          <a:latin typeface="楷体" panose="02010609060101010101" charset="-122"/>
                          <a:cs typeface="楷体" panose="02010609060101010101" charset="-122"/>
                        </a:rPr>
                        <a:t>入</a:t>
                      </a:r>
                      <a:endParaRPr sz="700">
                        <a:latin typeface="楷体" panose="02010609060101010101" charset="-122"/>
                        <a:cs typeface="楷体" panose="02010609060101010101" charset="-122"/>
                      </a:endParaRPr>
                    </a:p>
                  </a:txBody>
                  <a:tcPr marL="0" marR="0" marT="17780" marB="0">
                    <a:lnB w="6350">
                      <a:solidFill>
                        <a:srgbClr val="5F82AA"/>
                      </a:solidFill>
                      <a:prstDash val="solid"/>
                    </a:lnB>
                  </a:tcPr>
                </a:tc>
                <a:tc>
                  <a:txBody>
                    <a:bodyPr/>
                    <a:lstStyle/>
                    <a:p>
                      <a:pPr marR="87630" algn="r">
                        <a:lnSpc>
                          <a:spcPct val="100000"/>
                        </a:lnSpc>
                        <a:spcBef>
                          <a:spcPts val="140"/>
                        </a:spcBef>
                      </a:pPr>
                      <a:r>
                        <a:rPr sz="700" spc="-10" dirty="0">
                          <a:latin typeface="Arial" panose="020B0604020202020204"/>
                          <a:cs typeface="Arial" panose="020B0604020202020204"/>
                        </a:rPr>
                        <a:t>108.56</a:t>
                      </a:r>
                      <a:endParaRPr sz="700">
                        <a:latin typeface="Arial" panose="020B0604020202020204"/>
                        <a:cs typeface="Arial" panose="020B0604020202020204"/>
                      </a:endParaRPr>
                    </a:p>
                  </a:txBody>
                  <a:tcPr marL="0" marR="0" marT="17780" marB="0">
                    <a:lnB w="6350">
                      <a:solidFill>
                        <a:srgbClr val="5F82AA"/>
                      </a:solidFill>
                      <a:prstDash val="solid"/>
                    </a:lnB>
                  </a:tcPr>
                </a:tc>
                <a:tc>
                  <a:txBody>
                    <a:bodyPr/>
                    <a:lstStyle/>
                    <a:p>
                      <a:pPr marR="111125" algn="r">
                        <a:lnSpc>
                          <a:spcPct val="100000"/>
                        </a:lnSpc>
                        <a:spcBef>
                          <a:spcPts val="140"/>
                        </a:spcBef>
                      </a:pPr>
                      <a:r>
                        <a:rPr sz="700" spc="-10" dirty="0">
                          <a:latin typeface="Arial" panose="020B0604020202020204"/>
                          <a:cs typeface="Arial" panose="020B0604020202020204"/>
                        </a:rPr>
                        <a:t>91.54</a:t>
                      </a:r>
                      <a:endParaRPr sz="700">
                        <a:latin typeface="Arial" panose="020B0604020202020204"/>
                        <a:cs typeface="Arial" panose="020B0604020202020204"/>
                      </a:endParaRPr>
                    </a:p>
                  </a:txBody>
                  <a:tcPr marL="0" marR="0" marT="17780" marB="0">
                    <a:lnB w="6350">
                      <a:solidFill>
                        <a:srgbClr val="5F82AA"/>
                      </a:solidFill>
                      <a:prstDash val="solid"/>
                    </a:lnB>
                  </a:tcPr>
                </a:tc>
                <a:tc>
                  <a:txBody>
                    <a:bodyPr/>
                    <a:lstStyle/>
                    <a:p>
                      <a:pPr marL="143510">
                        <a:lnSpc>
                          <a:spcPct val="100000"/>
                        </a:lnSpc>
                        <a:spcBef>
                          <a:spcPts val="140"/>
                        </a:spcBef>
                      </a:pPr>
                      <a:r>
                        <a:rPr sz="700" spc="-20" dirty="0">
                          <a:latin typeface="Arial" panose="020B0604020202020204"/>
                          <a:cs typeface="Arial" panose="020B0604020202020204"/>
                        </a:rPr>
                        <a:t>1.61</a:t>
                      </a:r>
                      <a:endParaRPr sz="700">
                        <a:latin typeface="Arial" panose="020B0604020202020204"/>
                        <a:cs typeface="Arial" panose="020B0604020202020204"/>
                      </a:endParaRPr>
                    </a:p>
                  </a:txBody>
                  <a:tcPr marL="0" marR="0" marT="17780" marB="0">
                    <a:lnB w="6350">
                      <a:solidFill>
                        <a:srgbClr val="5F82AA"/>
                      </a:solidFill>
                      <a:prstDash val="solid"/>
                    </a:lnB>
                  </a:tcPr>
                </a:tc>
                <a:tc>
                  <a:txBody>
                    <a:bodyPr/>
                    <a:lstStyle/>
                    <a:p>
                      <a:pPr marL="57785" algn="ctr">
                        <a:lnSpc>
                          <a:spcPct val="100000"/>
                        </a:lnSpc>
                        <a:spcBef>
                          <a:spcPts val="140"/>
                        </a:spcBef>
                      </a:pPr>
                      <a:r>
                        <a:rPr sz="700" spc="-20" dirty="0">
                          <a:latin typeface="Arial" panose="020B0604020202020204"/>
                          <a:cs typeface="Arial" panose="020B0604020202020204"/>
                        </a:rPr>
                        <a:t>2.31</a:t>
                      </a:r>
                      <a:endParaRPr sz="700">
                        <a:latin typeface="Arial" panose="020B0604020202020204"/>
                        <a:cs typeface="Arial" panose="020B0604020202020204"/>
                      </a:endParaRPr>
                    </a:p>
                  </a:txBody>
                  <a:tcPr marL="0" marR="0" marT="17780" marB="0">
                    <a:lnB w="6350">
                      <a:solidFill>
                        <a:srgbClr val="5F82AA"/>
                      </a:solidFill>
                      <a:prstDash val="solid"/>
                    </a:lnB>
                  </a:tcPr>
                </a:tc>
                <a:tc>
                  <a:txBody>
                    <a:bodyPr/>
                    <a:lstStyle/>
                    <a:p>
                      <a:pPr marR="81915" algn="r">
                        <a:lnSpc>
                          <a:spcPct val="100000"/>
                        </a:lnSpc>
                        <a:spcBef>
                          <a:spcPts val="140"/>
                        </a:spcBef>
                      </a:pPr>
                      <a:r>
                        <a:rPr sz="700" spc="-20" dirty="0">
                          <a:latin typeface="Arial" panose="020B0604020202020204"/>
                          <a:cs typeface="Arial" panose="020B0604020202020204"/>
                        </a:rPr>
                        <a:t>2.36</a:t>
                      </a:r>
                      <a:endParaRPr sz="700">
                        <a:latin typeface="Arial" panose="020B0604020202020204"/>
                        <a:cs typeface="Arial" panose="020B0604020202020204"/>
                      </a:endParaRPr>
                    </a:p>
                  </a:txBody>
                  <a:tcPr marL="0" marR="0" marT="17780" marB="0">
                    <a:lnB w="6350">
                      <a:solidFill>
                        <a:srgbClr val="5F82AA"/>
                      </a:solidFill>
                      <a:prstDash val="solid"/>
                    </a:lnB>
                  </a:tcPr>
                </a:tc>
                <a:tc>
                  <a:txBody>
                    <a:bodyPr/>
                    <a:lstStyle/>
                    <a:p>
                      <a:pPr marR="107950" algn="r">
                        <a:lnSpc>
                          <a:spcPct val="100000"/>
                        </a:lnSpc>
                        <a:spcBef>
                          <a:spcPts val="140"/>
                        </a:spcBef>
                      </a:pPr>
                      <a:r>
                        <a:rPr sz="700" spc="-20" dirty="0">
                          <a:latin typeface="Arial" panose="020B0604020202020204"/>
                          <a:cs typeface="Arial" panose="020B0604020202020204"/>
                        </a:rPr>
                        <a:t>2.91</a:t>
                      </a:r>
                      <a:endParaRPr sz="700">
                        <a:latin typeface="Arial" panose="020B0604020202020204"/>
                        <a:cs typeface="Arial" panose="020B0604020202020204"/>
                      </a:endParaRPr>
                    </a:p>
                  </a:txBody>
                  <a:tcPr marL="0" marR="0" marT="17780" marB="0">
                    <a:lnB w="6350">
                      <a:solidFill>
                        <a:srgbClr val="5F82AA"/>
                      </a:solidFill>
                      <a:prstDash val="solid"/>
                    </a:lnB>
                  </a:tcPr>
                </a:tc>
                <a:tc>
                  <a:txBody>
                    <a:bodyPr/>
                    <a:lstStyle/>
                    <a:p>
                      <a:pPr marR="109220" algn="r">
                        <a:lnSpc>
                          <a:spcPct val="100000"/>
                        </a:lnSpc>
                        <a:spcBef>
                          <a:spcPts val="140"/>
                        </a:spcBef>
                      </a:pPr>
                      <a:r>
                        <a:rPr sz="700" spc="-20" dirty="0">
                          <a:latin typeface="Arial" panose="020B0604020202020204"/>
                          <a:cs typeface="Arial" panose="020B0604020202020204"/>
                        </a:rPr>
                        <a:t>56.7</a:t>
                      </a:r>
                      <a:endParaRPr sz="700">
                        <a:latin typeface="Arial" panose="020B0604020202020204"/>
                        <a:cs typeface="Arial" panose="020B0604020202020204"/>
                      </a:endParaRPr>
                    </a:p>
                  </a:txBody>
                  <a:tcPr marL="0" marR="0" marT="17780" marB="0">
                    <a:lnB w="6350">
                      <a:solidFill>
                        <a:srgbClr val="5F82AA"/>
                      </a:solidFill>
                      <a:prstDash val="solid"/>
                    </a:lnB>
                  </a:tcPr>
                </a:tc>
                <a:tc>
                  <a:txBody>
                    <a:bodyPr/>
                    <a:lstStyle/>
                    <a:p>
                      <a:pPr marL="57785" algn="ctr">
                        <a:lnSpc>
                          <a:spcPct val="100000"/>
                        </a:lnSpc>
                        <a:spcBef>
                          <a:spcPts val="140"/>
                        </a:spcBef>
                      </a:pPr>
                      <a:r>
                        <a:rPr sz="700" spc="-20" dirty="0">
                          <a:latin typeface="Arial" panose="020B0604020202020204"/>
                          <a:cs typeface="Arial" panose="020B0604020202020204"/>
                        </a:rPr>
                        <a:t>39.6</a:t>
                      </a:r>
                      <a:endParaRPr sz="700">
                        <a:latin typeface="Arial" panose="020B0604020202020204"/>
                        <a:cs typeface="Arial" panose="020B0604020202020204"/>
                      </a:endParaRPr>
                    </a:p>
                  </a:txBody>
                  <a:tcPr marL="0" marR="0" marT="17780" marB="0">
                    <a:lnB w="6350">
                      <a:solidFill>
                        <a:srgbClr val="5F82AA"/>
                      </a:solidFill>
                      <a:prstDash val="solid"/>
                    </a:lnB>
                  </a:tcPr>
                </a:tc>
                <a:tc>
                  <a:txBody>
                    <a:bodyPr/>
                    <a:lstStyle/>
                    <a:p>
                      <a:pPr marR="63500" algn="r">
                        <a:lnSpc>
                          <a:spcPct val="100000"/>
                        </a:lnSpc>
                        <a:spcBef>
                          <a:spcPts val="140"/>
                        </a:spcBef>
                      </a:pPr>
                      <a:r>
                        <a:rPr sz="700" spc="-20" dirty="0">
                          <a:latin typeface="Arial" panose="020B0604020202020204"/>
                          <a:cs typeface="Arial" panose="020B0604020202020204"/>
                        </a:rPr>
                        <a:t>38.8</a:t>
                      </a:r>
                      <a:endParaRPr sz="700">
                        <a:latin typeface="Arial" panose="020B0604020202020204"/>
                        <a:cs typeface="Arial" panose="020B0604020202020204"/>
                      </a:endParaRPr>
                    </a:p>
                  </a:txBody>
                  <a:tcPr marL="0" marR="0" marT="17780" marB="0">
                    <a:lnB w="6350">
                      <a:solidFill>
                        <a:srgbClr val="5F82AA"/>
                      </a:solidFill>
                      <a:prstDash val="solid"/>
                    </a:lnB>
                  </a:tcPr>
                </a:tc>
                <a:tc>
                  <a:txBody>
                    <a:bodyPr/>
                    <a:lstStyle/>
                    <a:p>
                      <a:pPr algn="r">
                        <a:lnSpc>
                          <a:spcPct val="100000"/>
                        </a:lnSpc>
                        <a:spcBef>
                          <a:spcPts val="140"/>
                        </a:spcBef>
                      </a:pPr>
                      <a:r>
                        <a:rPr sz="700" spc="-20" dirty="0">
                          <a:latin typeface="Arial" panose="020B0604020202020204"/>
                          <a:cs typeface="Arial" panose="020B0604020202020204"/>
                        </a:rPr>
                        <a:t>31.5</a:t>
                      </a:r>
                      <a:endParaRPr sz="700">
                        <a:latin typeface="Arial" panose="020B0604020202020204"/>
                        <a:cs typeface="Arial" panose="020B0604020202020204"/>
                      </a:endParaRPr>
                    </a:p>
                  </a:txBody>
                  <a:tcPr marL="0" marR="0" marT="17780" marB="0">
                    <a:lnB w="6350">
                      <a:solidFill>
                        <a:srgbClr val="5F82AA"/>
                      </a:solidFill>
                      <a:prstDash val="solid"/>
                    </a:lnB>
                  </a:tcPr>
                </a:tc>
              </a:tr>
            </a:tbl>
          </a:graphicData>
        </a:graphic>
      </p:graphicFrame>
      <p:sp>
        <p:nvSpPr>
          <p:cNvPr id="10" name="object 10"/>
          <p:cNvSpPr txBox="1"/>
          <p:nvPr/>
        </p:nvSpPr>
        <p:spPr>
          <a:xfrm>
            <a:off x="542340" y="3782948"/>
            <a:ext cx="1818639" cy="132080"/>
          </a:xfrm>
          <a:prstGeom prst="rect">
            <a:avLst/>
          </a:prstGeom>
        </p:spPr>
        <p:txBody>
          <a:bodyPr vert="horz" wrap="square" lIns="0" tIns="12065" rIns="0" bIns="0" rtlCol="0">
            <a:spAutoFit/>
          </a:bodyPr>
          <a:lstStyle/>
          <a:p>
            <a:pPr marL="12700">
              <a:lnSpc>
                <a:spcPct val="100000"/>
              </a:lnSpc>
              <a:spcBef>
                <a:spcPts val="95"/>
              </a:spcBef>
            </a:pPr>
            <a:r>
              <a:rPr sz="700" spc="-10" dirty="0">
                <a:solidFill>
                  <a:srgbClr val="7E7E7E"/>
                </a:solidFill>
                <a:latin typeface="楷体" panose="02010609060101010101" charset="-122"/>
                <a:cs typeface="楷体" panose="02010609060101010101" charset="-122"/>
              </a:rPr>
              <a:t>资</a:t>
            </a:r>
            <a:r>
              <a:rPr sz="700" spc="-10" dirty="0">
                <a:solidFill>
                  <a:srgbClr val="7E7E7E"/>
                </a:solidFill>
                <a:latin typeface="楷体" panose="02010609060101010101" charset="-122"/>
                <a:cs typeface="楷体" panose="02010609060101010101" charset="-122"/>
              </a:rPr>
              <a:t>料</a:t>
            </a:r>
            <a:r>
              <a:rPr sz="700" spc="-10" dirty="0">
                <a:solidFill>
                  <a:srgbClr val="7E7E7E"/>
                </a:solidFill>
                <a:latin typeface="楷体" panose="02010609060101010101" charset="-122"/>
                <a:cs typeface="楷体" panose="02010609060101010101" charset="-122"/>
              </a:rPr>
              <a:t>来源：</a:t>
            </a:r>
            <a:r>
              <a:rPr sz="700" spc="-10" dirty="0">
                <a:solidFill>
                  <a:srgbClr val="7E7E7E"/>
                </a:solidFill>
                <a:latin typeface="Arial" panose="020B0604020202020204"/>
                <a:cs typeface="Arial" panose="020B0604020202020204"/>
              </a:rPr>
              <a:t>Bloomberg</a:t>
            </a:r>
            <a:r>
              <a:rPr sz="700" spc="-10" dirty="0">
                <a:solidFill>
                  <a:srgbClr val="7E7E7E"/>
                </a:solidFill>
                <a:latin typeface="楷体" panose="02010609060101010101" charset="-122"/>
                <a:cs typeface="楷体" panose="02010609060101010101" charset="-122"/>
              </a:rPr>
              <a:t>，</a:t>
            </a:r>
            <a:r>
              <a:rPr sz="700" spc="-10" dirty="0">
                <a:solidFill>
                  <a:srgbClr val="7E7E7E"/>
                </a:solidFill>
                <a:latin typeface="Arial" panose="020B0604020202020204"/>
                <a:cs typeface="Arial" panose="020B0604020202020204"/>
              </a:rPr>
              <a:t>Wind</a:t>
            </a:r>
            <a:r>
              <a:rPr sz="700" spc="-10" dirty="0">
                <a:solidFill>
                  <a:srgbClr val="7E7E7E"/>
                </a:solidFill>
                <a:latin typeface="楷体" panose="02010609060101010101" charset="-122"/>
                <a:cs typeface="楷体" panose="02010609060101010101" charset="-122"/>
              </a:rPr>
              <a:t>，</a:t>
            </a:r>
            <a:r>
              <a:rPr sz="700" spc="-10" dirty="0">
                <a:solidFill>
                  <a:srgbClr val="7E7E7E"/>
                </a:solidFill>
                <a:latin typeface="楷体" panose="02010609060101010101" charset="-122"/>
                <a:cs typeface="楷体" panose="02010609060101010101" charset="-122"/>
              </a:rPr>
              <a:t>华</a:t>
            </a:r>
            <a:r>
              <a:rPr sz="700" spc="-10" dirty="0">
                <a:solidFill>
                  <a:srgbClr val="7E7E7E"/>
                </a:solidFill>
                <a:latin typeface="楷体" panose="02010609060101010101" charset="-122"/>
                <a:cs typeface="楷体" panose="02010609060101010101" charset="-122"/>
              </a:rPr>
              <a:t>泰</a:t>
            </a:r>
            <a:r>
              <a:rPr sz="700" spc="-10" dirty="0">
                <a:solidFill>
                  <a:srgbClr val="7E7E7E"/>
                </a:solidFill>
                <a:latin typeface="楷体" panose="02010609060101010101" charset="-122"/>
                <a:cs typeface="楷体" panose="02010609060101010101" charset="-122"/>
              </a:rPr>
              <a:t>研</a:t>
            </a:r>
            <a:r>
              <a:rPr sz="700" spc="-10" dirty="0">
                <a:solidFill>
                  <a:srgbClr val="7E7E7E"/>
                </a:solidFill>
                <a:latin typeface="楷体" panose="02010609060101010101" charset="-122"/>
                <a:cs typeface="楷体" panose="02010609060101010101" charset="-122"/>
              </a:rPr>
              <a:t>究</a:t>
            </a:r>
            <a:r>
              <a:rPr sz="700" dirty="0">
                <a:solidFill>
                  <a:srgbClr val="7E7E7E"/>
                </a:solidFill>
                <a:latin typeface="楷体" panose="02010609060101010101" charset="-122"/>
                <a:cs typeface="楷体" panose="02010609060101010101" charset="-122"/>
              </a:rPr>
              <a:t>预</a:t>
            </a:r>
            <a:r>
              <a:rPr sz="700" spc="-50" dirty="0">
                <a:solidFill>
                  <a:srgbClr val="7E7E7E"/>
                </a:solidFill>
                <a:latin typeface="楷体" panose="02010609060101010101" charset="-122"/>
                <a:cs typeface="楷体" panose="02010609060101010101" charset="-122"/>
              </a:rPr>
              <a:t>测</a:t>
            </a:r>
            <a:endParaRPr sz="700">
              <a:latin typeface="楷体" panose="02010609060101010101" charset="-122"/>
              <a:cs typeface="楷体" panose="02010609060101010101" charset="-122"/>
            </a:endParaRPr>
          </a:p>
        </p:txBody>
      </p:sp>
      <p:graphicFrame>
        <p:nvGraphicFramePr>
          <p:cNvPr id="11" name="object 11"/>
          <p:cNvGraphicFramePr>
            <a:graphicFrameLocks noGrp="1"/>
          </p:cNvGraphicFramePr>
          <p:nvPr/>
        </p:nvGraphicFramePr>
        <p:xfrm>
          <a:off x="2007997" y="4140837"/>
          <a:ext cx="5017770" cy="1775460"/>
        </p:xfrm>
        <a:graphic>
          <a:graphicData uri="http://schemas.openxmlformats.org/drawingml/2006/table">
            <a:tbl>
              <a:tblPr firstRow="1" bandRow="1">
                <a:tableStyleId>{2D5ABB26-0587-4C30-8999-92F81FD0307C}</a:tableStyleId>
              </a:tblPr>
              <a:tblGrid>
                <a:gridCol w="1918970"/>
                <a:gridCol w="3097530"/>
              </a:tblGrid>
              <a:tr h="124460">
                <a:tc>
                  <a:txBody>
                    <a:bodyPr/>
                    <a:lstStyle/>
                    <a:p>
                      <a:pPr marL="4445">
                        <a:lnSpc>
                          <a:spcPts val="875"/>
                        </a:lnSpc>
                      </a:pPr>
                      <a:r>
                        <a:rPr sz="800" b="1" dirty="0">
                          <a:latin typeface="楷体" panose="02010609060101010101" charset="-122"/>
                          <a:cs typeface="楷体" panose="02010609060101010101" charset="-122"/>
                        </a:rPr>
                        <a:t>图</a:t>
                      </a:r>
                      <a:r>
                        <a:rPr sz="800" b="1" dirty="0">
                          <a:latin typeface="楷体" panose="02010609060101010101" charset="-122"/>
                          <a:cs typeface="楷体" panose="02010609060101010101" charset="-122"/>
                        </a:rPr>
                        <a:t>表</a:t>
                      </a:r>
                      <a:r>
                        <a:rPr sz="800" b="1" dirty="0">
                          <a:latin typeface="Arial" panose="020B0604020202020204"/>
                          <a:cs typeface="Arial" panose="020B0604020202020204"/>
                        </a:rPr>
                        <a:t>39</a:t>
                      </a:r>
                      <a:r>
                        <a:rPr sz="800" b="1" spc="-25" dirty="0">
                          <a:latin typeface="楷体" panose="02010609060101010101" charset="-122"/>
                          <a:cs typeface="楷体" panose="02010609060101010101" charset="-122"/>
                        </a:rPr>
                        <a:t>： 报告提及公司一览</a:t>
                      </a:r>
                      <a:endParaRPr sz="800">
                        <a:latin typeface="楷体" panose="02010609060101010101" charset="-122"/>
                        <a:cs typeface="楷体" panose="02010609060101010101" charset="-122"/>
                      </a:endParaRPr>
                    </a:p>
                  </a:txBody>
                  <a:tcPr marL="0" marR="0" marT="0" marB="0">
                    <a:lnB w="6350">
                      <a:solidFill>
                        <a:srgbClr val="5F82AA"/>
                      </a:solidFill>
                      <a:prstDash val="solid"/>
                    </a:lnB>
                  </a:tcPr>
                </a:tc>
                <a:tc>
                  <a:txBody>
                    <a:bodyPr/>
                    <a:lstStyle/>
                    <a:p>
                      <a:pPr>
                        <a:lnSpc>
                          <a:spcPct val="100000"/>
                        </a:lnSpc>
                      </a:pPr>
                      <a:endParaRPr sz="600">
                        <a:latin typeface="Times New Roman" panose="02020603050405020304"/>
                        <a:cs typeface="Times New Roman" panose="02020603050405020304"/>
                      </a:endParaRPr>
                    </a:p>
                  </a:txBody>
                  <a:tcPr marL="0" marR="0" marT="0" marB="0">
                    <a:lnB w="6350">
                      <a:solidFill>
                        <a:srgbClr val="5F82AA"/>
                      </a:solidFill>
                      <a:prstDash val="solid"/>
                    </a:lnB>
                  </a:tcPr>
                </a:tc>
              </a:tr>
              <a:tr h="167005">
                <a:tc>
                  <a:txBody>
                    <a:bodyPr/>
                    <a:lstStyle/>
                    <a:p>
                      <a:pPr marL="4445">
                        <a:lnSpc>
                          <a:spcPct val="100000"/>
                        </a:lnSpc>
                        <a:spcBef>
                          <a:spcPts val="285"/>
                        </a:spcBef>
                      </a:pPr>
                      <a:r>
                        <a:rPr sz="700" b="1" dirty="0">
                          <a:latin typeface="楷体" panose="02010609060101010101" charset="-122"/>
                          <a:cs typeface="楷体" panose="02010609060101010101" charset="-122"/>
                        </a:rPr>
                        <a:t>公</a:t>
                      </a:r>
                      <a:r>
                        <a:rPr sz="700" b="1" spc="-10" dirty="0">
                          <a:latin typeface="楷体" panose="02010609060101010101" charset="-122"/>
                          <a:cs typeface="楷体" panose="02010609060101010101" charset="-122"/>
                        </a:rPr>
                        <a:t>司</a:t>
                      </a:r>
                      <a:r>
                        <a:rPr sz="700" b="1" spc="-10" dirty="0">
                          <a:latin typeface="楷体" panose="02010609060101010101" charset="-122"/>
                          <a:cs typeface="楷体" panose="02010609060101010101" charset="-122"/>
                        </a:rPr>
                        <a:t>名</a:t>
                      </a:r>
                      <a:r>
                        <a:rPr sz="700" b="1" spc="-50" dirty="0">
                          <a:latin typeface="楷体" panose="02010609060101010101" charset="-122"/>
                          <a:cs typeface="楷体" panose="02010609060101010101" charset="-122"/>
                        </a:rPr>
                        <a:t>称</a:t>
                      </a:r>
                      <a:endParaRPr sz="700">
                        <a:latin typeface="楷体" panose="02010609060101010101" charset="-122"/>
                        <a:cs typeface="楷体" panose="02010609060101010101" charset="-122"/>
                      </a:endParaRPr>
                    </a:p>
                  </a:txBody>
                  <a:tcPr marL="0" marR="0" marT="36194" marB="0">
                    <a:lnT w="6350">
                      <a:solidFill>
                        <a:srgbClr val="5F82AA"/>
                      </a:solidFill>
                      <a:prstDash val="solid"/>
                    </a:lnT>
                  </a:tcPr>
                </a:tc>
                <a:tc>
                  <a:txBody>
                    <a:bodyPr/>
                    <a:lstStyle/>
                    <a:p>
                      <a:pPr marL="594360">
                        <a:lnSpc>
                          <a:spcPct val="100000"/>
                        </a:lnSpc>
                        <a:spcBef>
                          <a:spcPts val="285"/>
                        </a:spcBef>
                      </a:pPr>
                      <a:r>
                        <a:rPr sz="700" b="1" dirty="0">
                          <a:latin typeface="楷体" panose="02010609060101010101" charset="-122"/>
                          <a:cs typeface="楷体" panose="02010609060101010101" charset="-122"/>
                        </a:rPr>
                        <a:t>股</a:t>
                      </a:r>
                      <a:r>
                        <a:rPr sz="700" b="1" spc="-10" dirty="0">
                          <a:latin typeface="楷体" panose="02010609060101010101" charset="-122"/>
                          <a:cs typeface="楷体" panose="02010609060101010101" charset="-122"/>
                        </a:rPr>
                        <a:t>票</a:t>
                      </a:r>
                      <a:r>
                        <a:rPr sz="700" b="1" spc="-10" dirty="0">
                          <a:latin typeface="楷体" panose="02010609060101010101" charset="-122"/>
                          <a:cs typeface="楷体" panose="02010609060101010101" charset="-122"/>
                        </a:rPr>
                        <a:t>代</a:t>
                      </a:r>
                      <a:r>
                        <a:rPr sz="700" b="1" spc="-50" dirty="0">
                          <a:latin typeface="楷体" panose="02010609060101010101" charset="-122"/>
                          <a:cs typeface="楷体" panose="02010609060101010101" charset="-122"/>
                        </a:rPr>
                        <a:t>码</a:t>
                      </a:r>
                      <a:endParaRPr sz="700">
                        <a:latin typeface="楷体" panose="02010609060101010101" charset="-122"/>
                        <a:cs typeface="楷体" panose="02010609060101010101" charset="-122"/>
                      </a:endParaRPr>
                    </a:p>
                  </a:txBody>
                  <a:tcPr marL="0" marR="0" marT="36194" marB="0">
                    <a:lnT w="6350">
                      <a:solidFill>
                        <a:srgbClr val="5F82AA"/>
                      </a:solidFill>
                      <a:prstDash val="solid"/>
                    </a:lnT>
                  </a:tcPr>
                </a:tc>
              </a:tr>
              <a:tr h="154940">
                <a:tc>
                  <a:txBody>
                    <a:bodyPr/>
                    <a:lstStyle/>
                    <a:p>
                      <a:pPr marL="4445">
                        <a:lnSpc>
                          <a:spcPct val="100000"/>
                        </a:lnSpc>
                        <a:spcBef>
                          <a:spcPts val="165"/>
                        </a:spcBef>
                      </a:pPr>
                      <a:r>
                        <a:rPr sz="700" spc="-10" dirty="0">
                          <a:latin typeface="楷体" panose="02010609060101010101" charset="-122"/>
                          <a:cs typeface="楷体" panose="02010609060101010101" charset="-122"/>
                        </a:rPr>
                        <a:t>华</a:t>
                      </a:r>
                      <a:r>
                        <a:rPr sz="700" spc="-10" dirty="0">
                          <a:latin typeface="楷体" panose="02010609060101010101" charset="-122"/>
                          <a:cs typeface="楷体" panose="02010609060101010101" charset="-122"/>
                        </a:rPr>
                        <a:t>润</a:t>
                      </a:r>
                      <a:r>
                        <a:rPr sz="700" spc="-25" dirty="0">
                          <a:latin typeface="楷体" panose="02010609060101010101" charset="-122"/>
                          <a:cs typeface="楷体" panose="02010609060101010101" charset="-122"/>
                        </a:rPr>
                        <a:t>啤酒</a:t>
                      </a:r>
                      <a:endParaRPr sz="700">
                        <a:latin typeface="楷体" panose="02010609060101010101" charset="-122"/>
                        <a:cs typeface="楷体" panose="02010609060101010101" charset="-122"/>
                      </a:endParaRPr>
                    </a:p>
                  </a:txBody>
                  <a:tcPr marL="0" marR="0" marT="20955" marB="0"/>
                </a:tc>
                <a:tc>
                  <a:txBody>
                    <a:bodyPr/>
                    <a:lstStyle/>
                    <a:p>
                      <a:pPr marL="594360">
                        <a:lnSpc>
                          <a:spcPct val="100000"/>
                        </a:lnSpc>
                        <a:spcBef>
                          <a:spcPts val="165"/>
                        </a:spcBef>
                      </a:pPr>
                      <a:r>
                        <a:rPr sz="700" dirty="0">
                          <a:latin typeface="Arial" panose="020B0604020202020204"/>
                          <a:cs typeface="Arial" panose="020B0604020202020204"/>
                        </a:rPr>
                        <a:t>0291</a:t>
                      </a:r>
                      <a:r>
                        <a:rPr sz="700" spc="-40" dirty="0">
                          <a:latin typeface="Arial" panose="020B0604020202020204"/>
                          <a:cs typeface="Arial" panose="020B0604020202020204"/>
                        </a:rPr>
                        <a:t> </a:t>
                      </a:r>
                      <a:r>
                        <a:rPr sz="700" spc="-25" dirty="0">
                          <a:latin typeface="Arial" panose="020B0604020202020204"/>
                          <a:cs typeface="Arial" panose="020B0604020202020204"/>
                        </a:rPr>
                        <a:t>HK</a:t>
                      </a:r>
                      <a:endParaRPr sz="700">
                        <a:latin typeface="Arial" panose="020B0604020202020204"/>
                        <a:cs typeface="Arial" panose="020B0604020202020204"/>
                      </a:endParaRPr>
                    </a:p>
                  </a:txBody>
                  <a:tcPr marL="0" marR="0" marT="20955" marB="0"/>
                </a:tc>
              </a:tr>
              <a:tr h="152400">
                <a:tc>
                  <a:txBody>
                    <a:bodyPr/>
                    <a:lstStyle/>
                    <a:p>
                      <a:pPr marL="4445">
                        <a:lnSpc>
                          <a:spcPct val="100000"/>
                        </a:lnSpc>
                        <a:spcBef>
                          <a:spcPts val="140"/>
                        </a:spcBef>
                      </a:pPr>
                      <a:r>
                        <a:rPr sz="700" spc="-10" dirty="0">
                          <a:latin typeface="楷体" panose="02010609060101010101" charset="-122"/>
                          <a:cs typeface="楷体" panose="02010609060101010101" charset="-122"/>
                        </a:rPr>
                        <a:t>燕</a:t>
                      </a:r>
                      <a:r>
                        <a:rPr sz="700" spc="-10" dirty="0">
                          <a:latin typeface="楷体" panose="02010609060101010101" charset="-122"/>
                          <a:cs typeface="楷体" panose="02010609060101010101" charset="-122"/>
                        </a:rPr>
                        <a:t>京</a:t>
                      </a:r>
                      <a:r>
                        <a:rPr sz="700" spc="-25" dirty="0">
                          <a:latin typeface="楷体" panose="02010609060101010101" charset="-122"/>
                          <a:cs typeface="楷体" panose="02010609060101010101" charset="-122"/>
                        </a:rPr>
                        <a:t>啤酒</a:t>
                      </a:r>
                      <a:endParaRPr sz="700">
                        <a:latin typeface="楷体" panose="02010609060101010101" charset="-122"/>
                        <a:cs typeface="楷体" panose="02010609060101010101" charset="-122"/>
                      </a:endParaRPr>
                    </a:p>
                  </a:txBody>
                  <a:tcPr marL="0" marR="0" marT="17780" marB="0"/>
                </a:tc>
                <a:tc>
                  <a:txBody>
                    <a:bodyPr/>
                    <a:lstStyle/>
                    <a:p>
                      <a:pPr marL="594360">
                        <a:lnSpc>
                          <a:spcPct val="100000"/>
                        </a:lnSpc>
                        <a:spcBef>
                          <a:spcPts val="140"/>
                        </a:spcBef>
                      </a:pPr>
                      <a:r>
                        <a:rPr sz="700" spc="-10" dirty="0">
                          <a:latin typeface="Arial" panose="020B0604020202020204"/>
                          <a:cs typeface="Arial" panose="020B0604020202020204"/>
                        </a:rPr>
                        <a:t>000729</a:t>
                      </a:r>
                      <a:r>
                        <a:rPr sz="700" spc="5" dirty="0">
                          <a:latin typeface="Arial" panose="020B0604020202020204"/>
                          <a:cs typeface="Arial" panose="020B0604020202020204"/>
                        </a:rPr>
                        <a:t> </a:t>
                      </a:r>
                      <a:r>
                        <a:rPr sz="700" spc="-25" dirty="0">
                          <a:latin typeface="Arial" panose="020B0604020202020204"/>
                          <a:cs typeface="Arial" panose="020B0604020202020204"/>
                        </a:rPr>
                        <a:t>CH</a:t>
                      </a:r>
                      <a:endParaRPr sz="700">
                        <a:latin typeface="Arial" panose="020B0604020202020204"/>
                        <a:cs typeface="Arial" panose="020B0604020202020204"/>
                      </a:endParaRPr>
                    </a:p>
                  </a:txBody>
                  <a:tcPr marL="0" marR="0" marT="17780" marB="0"/>
                </a:tc>
              </a:tr>
              <a:tr h="152400">
                <a:tc>
                  <a:txBody>
                    <a:bodyPr/>
                    <a:lstStyle/>
                    <a:p>
                      <a:pPr marL="4445">
                        <a:lnSpc>
                          <a:spcPct val="100000"/>
                        </a:lnSpc>
                        <a:spcBef>
                          <a:spcPts val="140"/>
                        </a:spcBef>
                      </a:pPr>
                      <a:r>
                        <a:rPr sz="700" spc="-10" dirty="0">
                          <a:latin typeface="楷体" panose="02010609060101010101" charset="-122"/>
                          <a:cs typeface="楷体" panose="02010609060101010101" charset="-122"/>
                        </a:rPr>
                        <a:t>重</a:t>
                      </a:r>
                      <a:r>
                        <a:rPr sz="700" spc="-10" dirty="0">
                          <a:latin typeface="楷体" panose="02010609060101010101" charset="-122"/>
                          <a:cs typeface="楷体" panose="02010609060101010101" charset="-122"/>
                        </a:rPr>
                        <a:t>庆</a:t>
                      </a:r>
                      <a:r>
                        <a:rPr sz="700" spc="-25" dirty="0">
                          <a:latin typeface="楷体" panose="02010609060101010101" charset="-122"/>
                          <a:cs typeface="楷体" panose="02010609060101010101" charset="-122"/>
                        </a:rPr>
                        <a:t>啤酒</a:t>
                      </a:r>
                      <a:endParaRPr sz="700">
                        <a:latin typeface="楷体" panose="02010609060101010101" charset="-122"/>
                        <a:cs typeface="楷体" panose="02010609060101010101" charset="-122"/>
                      </a:endParaRPr>
                    </a:p>
                  </a:txBody>
                  <a:tcPr marL="0" marR="0" marT="17780" marB="0"/>
                </a:tc>
                <a:tc>
                  <a:txBody>
                    <a:bodyPr/>
                    <a:lstStyle/>
                    <a:p>
                      <a:pPr marL="594360">
                        <a:lnSpc>
                          <a:spcPct val="100000"/>
                        </a:lnSpc>
                        <a:spcBef>
                          <a:spcPts val="140"/>
                        </a:spcBef>
                      </a:pPr>
                      <a:r>
                        <a:rPr sz="700" spc="-10" dirty="0">
                          <a:latin typeface="Arial" panose="020B0604020202020204"/>
                          <a:cs typeface="Arial" panose="020B0604020202020204"/>
                        </a:rPr>
                        <a:t>600132</a:t>
                      </a:r>
                      <a:r>
                        <a:rPr sz="700" spc="5" dirty="0">
                          <a:latin typeface="Arial" panose="020B0604020202020204"/>
                          <a:cs typeface="Arial" panose="020B0604020202020204"/>
                        </a:rPr>
                        <a:t> </a:t>
                      </a:r>
                      <a:r>
                        <a:rPr sz="700" spc="-25" dirty="0">
                          <a:latin typeface="Arial" panose="020B0604020202020204"/>
                          <a:cs typeface="Arial" panose="020B0604020202020204"/>
                        </a:rPr>
                        <a:t>CH</a:t>
                      </a:r>
                      <a:endParaRPr sz="700">
                        <a:latin typeface="Arial" panose="020B0604020202020204"/>
                        <a:cs typeface="Arial" panose="020B0604020202020204"/>
                      </a:endParaRPr>
                    </a:p>
                  </a:txBody>
                  <a:tcPr marL="0" marR="0" marT="17780" marB="0"/>
                </a:tc>
              </a:tr>
              <a:tr h="152400">
                <a:tc>
                  <a:txBody>
                    <a:bodyPr/>
                    <a:lstStyle/>
                    <a:p>
                      <a:pPr marL="4445">
                        <a:lnSpc>
                          <a:spcPct val="100000"/>
                        </a:lnSpc>
                        <a:spcBef>
                          <a:spcPts val="140"/>
                        </a:spcBef>
                      </a:pPr>
                      <a:r>
                        <a:rPr sz="700" spc="-10" dirty="0">
                          <a:latin typeface="楷体" panose="02010609060101010101" charset="-122"/>
                          <a:cs typeface="楷体" panose="02010609060101010101" charset="-122"/>
                        </a:rPr>
                        <a:t>青</a:t>
                      </a:r>
                      <a:r>
                        <a:rPr sz="700" spc="-10" dirty="0">
                          <a:latin typeface="楷体" panose="02010609060101010101" charset="-122"/>
                          <a:cs typeface="楷体" panose="02010609060101010101" charset="-122"/>
                        </a:rPr>
                        <a:t>岛</a:t>
                      </a:r>
                      <a:r>
                        <a:rPr sz="700" spc="-25" dirty="0">
                          <a:latin typeface="楷体" panose="02010609060101010101" charset="-122"/>
                          <a:cs typeface="楷体" panose="02010609060101010101" charset="-122"/>
                        </a:rPr>
                        <a:t>啤酒</a:t>
                      </a:r>
                      <a:endParaRPr sz="700">
                        <a:latin typeface="楷体" panose="02010609060101010101" charset="-122"/>
                        <a:cs typeface="楷体" panose="02010609060101010101" charset="-122"/>
                      </a:endParaRPr>
                    </a:p>
                  </a:txBody>
                  <a:tcPr marL="0" marR="0" marT="17780" marB="0"/>
                </a:tc>
                <a:tc>
                  <a:txBody>
                    <a:bodyPr/>
                    <a:lstStyle/>
                    <a:p>
                      <a:pPr marL="594360">
                        <a:lnSpc>
                          <a:spcPct val="100000"/>
                        </a:lnSpc>
                        <a:spcBef>
                          <a:spcPts val="140"/>
                        </a:spcBef>
                      </a:pPr>
                      <a:r>
                        <a:rPr sz="700" spc="-10" dirty="0">
                          <a:latin typeface="Arial" panose="020B0604020202020204"/>
                          <a:cs typeface="Arial" panose="020B0604020202020204"/>
                        </a:rPr>
                        <a:t>600600</a:t>
                      </a:r>
                      <a:r>
                        <a:rPr sz="700" spc="5" dirty="0">
                          <a:latin typeface="Arial" panose="020B0604020202020204"/>
                          <a:cs typeface="Arial" panose="020B0604020202020204"/>
                        </a:rPr>
                        <a:t> </a:t>
                      </a:r>
                      <a:r>
                        <a:rPr sz="700" spc="-25" dirty="0">
                          <a:latin typeface="Arial" panose="020B0604020202020204"/>
                          <a:cs typeface="Arial" panose="020B0604020202020204"/>
                        </a:rPr>
                        <a:t>CH</a:t>
                      </a:r>
                      <a:endParaRPr sz="700">
                        <a:latin typeface="Arial" panose="020B0604020202020204"/>
                        <a:cs typeface="Arial" panose="020B0604020202020204"/>
                      </a:endParaRPr>
                    </a:p>
                  </a:txBody>
                  <a:tcPr marL="0" marR="0" marT="17780" marB="0"/>
                </a:tc>
              </a:tr>
              <a:tr h="152400">
                <a:tc>
                  <a:txBody>
                    <a:bodyPr/>
                    <a:lstStyle/>
                    <a:p>
                      <a:pPr marL="4445">
                        <a:lnSpc>
                          <a:spcPct val="100000"/>
                        </a:lnSpc>
                        <a:spcBef>
                          <a:spcPts val="140"/>
                        </a:spcBef>
                      </a:pPr>
                      <a:r>
                        <a:rPr sz="700" spc="-10" dirty="0">
                          <a:latin typeface="楷体" panose="02010609060101010101" charset="-122"/>
                          <a:cs typeface="楷体" panose="02010609060101010101" charset="-122"/>
                        </a:rPr>
                        <a:t>珠</a:t>
                      </a:r>
                      <a:r>
                        <a:rPr sz="700" spc="-10" dirty="0">
                          <a:latin typeface="楷体" panose="02010609060101010101" charset="-122"/>
                          <a:cs typeface="楷体" panose="02010609060101010101" charset="-122"/>
                        </a:rPr>
                        <a:t>江</a:t>
                      </a:r>
                      <a:r>
                        <a:rPr sz="700" spc="-25" dirty="0">
                          <a:latin typeface="楷体" panose="02010609060101010101" charset="-122"/>
                          <a:cs typeface="楷体" panose="02010609060101010101" charset="-122"/>
                        </a:rPr>
                        <a:t>啤酒</a:t>
                      </a:r>
                      <a:endParaRPr sz="700">
                        <a:latin typeface="楷体" panose="02010609060101010101" charset="-122"/>
                        <a:cs typeface="楷体" panose="02010609060101010101" charset="-122"/>
                      </a:endParaRPr>
                    </a:p>
                  </a:txBody>
                  <a:tcPr marL="0" marR="0" marT="17780" marB="0"/>
                </a:tc>
                <a:tc>
                  <a:txBody>
                    <a:bodyPr/>
                    <a:lstStyle/>
                    <a:p>
                      <a:pPr marL="594360">
                        <a:lnSpc>
                          <a:spcPct val="100000"/>
                        </a:lnSpc>
                        <a:spcBef>
                          <a:spcPts val="140"/>
                        </a:spcBef>
                      </a:pPr>
                      <a:r>
                        <a:rPr sz="700" spc="-10" dirty="0">
                          <a:latin typeface="Arial" panose="020B0604020202020204"/>
                          <a:cs typeface="Arial" panose="020B0604020202020204"/>
                        </a:rPr>
                        <a:t>002461</a:t>
                      </a:r>
                      <a:r>
                        <a:rPr sz="700" spc="5" dirty="0">
                          <a:latin typeface="Arial" panose="020B0604020202020204"/>
                          <a:cs typeface="Arial" panose="020B0604020202020204"/>
                        </a:rPr>
                        <a:t> </a:t>
                      </a:r>
                      <a:r>
                        <a:rPr sz="700" spc="-25" dirty="0">
                          <a:latin typeface="Arial" panose="020B0604020202020204"/>
                          <a:cs typeface="Arial" panose="020B0604020202020204"/>
                        </a:rPr>
                        <a:t>CH</a:t>
                      </a:r>
                      <a:endParaRPr sz="700">
                        <a:latin typeface="Arial" panose="020B0604020202020204"/>
                        <a:cs typeface="Arial" panose="020B0604020202020204"/>
                      </a:endParaRPr>
                    </a:p>
                  </a:txBody>
                  <a:tcPr marL="0" marR="0" marT="17780" marB="0"/>
                </a:tc>
              </a:tr>
              <a:tr h="152400">
                <a:tc>
                  <a:txBody>
                    <a:bodyPr/>
                    <a:lstStyle/>
                    <a:p>
                      <a:pPr marL="4445">
                        <a:lnSpc>
                          <a:spcPct val="100000"/>
                        </a:lnSpc>
                        <a:spcBef>
                          <a:spcPts val="140"/>
                        </a:spcBef>
                      </a:pPr>
                      <a:r>
                        <a:rPr sz="700" spc="-10" dirty="0">
                          <a:latin typeface="楷体" panose="02010609060101010101" charset="-122"/>
                          <a:cs typeface="楷体" panose="02010609060101010101" charset="-122"/>
                        </a:rPr>
                        <a:t>青</a:t>
                      </a:r>
                      <a:r>
                        <a:rPr sz="700" spc="-10" dirty="0">
                          <a:latin typeface="楷体" panose="02010609060101010101" charset="-122"/>
                          <a:cs typeface="楷体" panose="02010609060101010101" charset="-122"/>
                        </a:rPr>
                        <a:t>岛</a:t>
                      </a:r>
                      <a:r>
                        <a:rPr sz="700" dirty="0">
                          <a:latin typeface="楷体" panose="02010609060101010101" charset="-122"/>
                          <a:cs typeface="楷体" panose="02010609060101010101" charset="-122"/>
                        </a:rPr>
                        <a:t>啤</a:t>
                      </a:r>
                      <a:r>
                        <a:rPr sz="700" spc="-10" dirty="0">
                          <a:latin typeface="楷体" panose="02010609060101010101" charset="-122"/>
                          <a:cs typeface="楷体" panose="02010609060101010101" charset="-122"/>
                        </a:rPr>
                        <a:t>酒</a:t>
                      </a:r>
                      <a:r>
                        <a:rPr sz="700" spc="-10" dirty="0">
                          <a:latin typeface="楷体" panose="02010609060101010101" charset="-122"/>
                          <a:cs typeface="楷体" panose="02010609060101010101" charset="-122"/>
                        </a:rPr>
                        <a:t>股</a:t>
                      </a:r>
                      <a:r>
                        <a:rPr sz="700" spc="-50" dirty="0">
                          <a:latin typeface="楷体" panose="02010609060101010101" charset="-122"/>
                          <a:cs typeface="楷体" panose="02010609060101010101" charset="-122"/>
                        </a:rPr>
                        <a:t>份</a:t>
                      </a:r>
                      <a:endParaRPr sz="700">
                        <a:latin typeface="楷体" panose="02010609060101010101" charset="-122"/>
                        <a:cs typeface="楷体" panose="02010609060101010101" charset="-122"/>
                      </a:endParaRPr>
                    </a:p>
                  </a:txBody>
                  <a:tcPr marL="0" marR="0" marT="17780" marB="0"/>
                </a:tc>
                <a:tc>
                  <a:txBody>
                    <a:bodyPr/>
                    <a:lstStyle/>
                    <a:p>
                      <a:pPr marL="594360">
                        <a:lnSpc>
                          <a:spcPct val="100000"/>
                        </a:lnSpc>
                        <a:spcBef>
                          <a:spcPts val="140"/>
                        </a:spcBef>
                      </a:pPr>
                      <a:r>
                        <a:rPr sz="700" dirty="0">
                          <a:latin typeface="Arial" panose="020B0604020202020204"/>
                          <a:cs typeface="Arial" panose="020B0604020202020204"/>
                        </a:rPr>
                        <a:t>0168</a:t>
                      </a:r>
                      <a:r>
                        <a:rPr sz="700" spc="-40" dirty="0">
                          <a:latin typeface="Arial" panose="020B0604020202020204"/>
                          <a:cs typeface="Arial" panose="020B0604020202020204"/>
                        </a:rPr>
                        <a:t> </a:t>
                      </a:r>
                      <a:r>
                        <a:rPr sz="700" spc="-25" dirty="0">
                          <a:latin typeface="Arial" panose="020B0604020202020204"/>
                          <a:cs typeface="Arial" panose="020B0604020202020204"/>
                        </a:rPr>
                        <a:t>HK</a:t>
                      </a:r>
                      <a:endParaRPr sz="700">
                        <a:latin typeface="Arial" panose="020B0604020202020204"/>
                        <a:cs typeface="Arial" panose="020B0604020202020204"/>
                      </a:endParaRPr>
                    </a:p>
                  </a:txBody>
                  <a:tcPr marL="0" marR="0" marT="17780" marB="0"/>
                </a:tc>
              </a:tr>
              <a:tr h="152400">
                <a:tc>
                  <a:txBody>
                    <a:bodyPr/>
                    <a:lstStyle/>
                    <a:p>
                      <a:pPr marL="4445">
                        <a:lnSpc>
                          <a:spcPct val="100000"/>
                        </a:lnSpc>
                        <a:spcBef>
                          <a:spcPts val="140"/>
                        </a:spcBef>
                      </a:pPr>
                      <a:r>
                        <a:rPr sz="700" spc="-10" dirty="0">
                          <a:latin typeface="楷体" panose="02010609060101010101" charset="-122"/>
                          <a:cs typeface="楷体" panose="02010609060101010101" charset="-122"/>
                        </a:rPr>
                        <a:t>麒</a:t>
                      </a:r>
                      <a:r>
                        <a:rPr sz="700" spc="-50" dirty="0">
                          <a:latin typeface="楷体" panose="02010609060101010101" charset="-122"/>
                          <a:cs typeface="楷体" panose="02010609060101010101" charset="-122"/>
                        </a:rPr>
                        <a:t>麟</a:t>
                      </a:r>
                      <a:endParaRPr sz="700">
                        <a:latin typeface="楷体" panose="02010609060101010101" charset="-122"/>
                        <a:cs typeface="楷体" panose="02010609060101010101" charset="-122"/>
                      </a:endParaRPr>
                    </a:p>
                  </a:txBody>
                  <a:tcPr marL="0" marR="0" marT="17780" marB="0"/>
                </a:tc>
                <a:tc>
                  <a:txBody>
                    <a:bodyPr/>
                    <a:lstStyle/>
                    <a:p>
                      <a:pPr marL="594360">
                        <a:lnSpc>
                          <a:spcPct val="100000"/>
                        </a:lnSpc>
                        <a:spcBef>
                          <a:spcPts val="140"/>
                        </a:spcBef>
                      </a:pPr>
                      <a:r>
                        <a:rPr sz="700" dirty="0">
                          <a:latin typeface="Arial" panose="020B0604020202020204"/>
                          <a:cs typeface="Arial" panose="020B0604020202020204"/>
                        </a:rPr>
                        <a:t>2503</a:t>
                      </a:r>
                      <a:r>
                        <a:rPr sz="700" spc="-45" dirty="0">
                          <a:latin typeface="Arial" panose="020B0604020202020204"/>
                          <a:cs typeface="Arial" panose="020B0604020202020204"/>
                        </a:rPr>
                        <a:t> </a:t>
                      </a:r>
                      <a:r>
                        <a:rPr sz="700" spc="-50" dirty="0">
                          <a:latin typeface="Arial" panose="020B0604020202020204"/>
                          <a:cs typeface="Arial" panose="020B0604020202020204"/>
                        </a:rPr>
                        <a:t>T</a:t>
                      </a:r>
                      <a:endParaRPr sz="700">
                        <a:latin typeface="Arial" panose="020B0604020202020204"/>
                        <a:cs typeface="Arial" panose="020B0604020202020204"/>
                      </a:endParaRPr>
                    </a:p>
                  </a:txBody>
                  <a:tcPr marL="0" marR="0" marT="17780" marB="0"/>
                </a:tc>
              </a:tr>
              <a:tr h="152400">
                <a:tc>
                  <a:txBody>
                    <a:bodyPr/>
                    <a:lstStyle/>
                    <a:p>
                      <a:pPr marL="4445">
                        <a:lnSpc>
                          <a:spcPct val="100000"/>
                        </a:lnSpc>
                        <a:spcBef>
                          <a:spcPts val="140"/>
                        </a:spcBef>
                      </a:pPr>
                      <a:r>
                        <a:rPr sz="700" spc="-10" dirty="0">
                          <a:latin typeface="楷体" panose="02010609060101010101" charset="-122"/>
                          <a:cs typeface="楷体" panose="02010609060101010101" charset="-122"/>
                        </a:rPr>
                        <a:t>朝</a:t>
                      </a:r>
                      <a:r>
                        <a:rPr sz="700" spc="-50" dirty="0">
                          <a:latin typeface="楷体" panose="02010609060101010101" charset="-122"/>
                          <a:cs typeface="楷体" panose="02010609060101010101" charset="-122"/>
                        </a:rPr>
                        <a:t>日</a:t>
                      </a:r>
                      <a:endParaRPr sz="700">
                        <a:latin typeface="楷体" panose="02010609060101010101" charset="-122"/>
                        <a:cs typeface="楷体" panose="02010609060101010101" charset="-122"/>
                      </a:endParaRPr>
                    </a:p>
                  </a:txBody>
                  <a:tcPr marL="0" marR="0" marT="17780" marB="0"/>
                </a:tc>
                <a:tc>
                  <a:txBody>
                    <a:bodyPr/>
                    <a:lstStyle/>
                    <a:p>
                      <a:pPr marL="594360">
                        <a:lnSpc>
                          <a:spcPct val="100000"/>
                        </a:lnSpc>
                        <a:spcBef>
                          <a:spcPts val="140"/>
                        </a:spcBef>
                      </a:pPr>
                      <a:r>
                        <a:rPr sz="700" dirty="0">
                          <a:latin typeface="Arial" panose="020B0604020202020204"/>
                          <a:cs typeface="Arial" panose="020B0604020202020204"/>
                        </a:rPr>
                        <a:t>2502</a:t>
                      </a:r>
                      <a:r>
                        <a:rPr sz="700" spc="95" dirty="0">
                          <a:latin typeface="Arial" panose="020B0604020202020204"/>
                          <a:cs typeface="Arial" panose="020B0604020202020204"/>
                        </a:rPr>
                        <a:t> </a:t>
                      </a:r>
                      <a:r>
                        <a:rPr sz="700" spc="-50" dirty="0">
                          <a:latin typeface="Arial" panose="020B0604020202020204"/>
                          <a:cs typeface="Arial" panose="020B0604020202020204"/>
                        </a:rPr>
                        <a:t>T</a:t>
                      </a:r>
                      <a:endParaRPr sz="700">
                        <a:latin typeface="Arial" panose="020B0604020202020204"/>
                        <a:cs typeface="Arial" panose="020B0604020202020204"/>
                      </a:endParaRPr>
                    </a:p>
                  </a:txBody>
                  <a:tcPr marL="0" marR="0" marT="17780" marB="0"/>
                </a:tc>
              </a:tr>
              <a:tr h="140335">
                <a:tc>
                  <a:txBody>
                    <a:bodyPr/>
                    <a:lstStyle/>
                    <a:p>
                      <a:pPr marL="4445">
                        <a:lnSpc>
                          <a:spcPct val="100000"/>
                        </a:lnSpc>
                        <a:spcBef>
                          <a:spcPts val="140"/>
                        </a:spcBef>
                      </a:pPr>
                      <a:r>
                        <a:rPr sz="700" spc="-10" dirty="0">
                          <a:latin typeface="楷体" panose="02010609060101010101" charset="-122"/>
                          <a:cs typeface="楷体" panose="02010609060101010101" charset="-122"/>
                        </a:rPr>
                        <a:t>三</a:t>
                      </a:r>
                      <a:r>
                        <a:rPr sz="700" spc="-10" dirty="0">
                          <a:latin typeface="楷体" panose="02010609060101010101" charset="-122"/>
                          <a:cs typeface="楷体" panose="02010609060101010101" charset="-122"/>
                        </a:rPr>
                        <a:t>得</a:t>
                      </a:r>
                      <a:r>
                        <a:rPr sz="700" spc="-50" dirty="0">
                          <a:latin typeface="楷体" panose="02010609060101010101" charset="-122"/>
                          <a:cs typeface="楷体" panose="02010609060101010101" charset="-122"/>
                        </a:rPr>
                        <a:t>利</a:t>
                      </a:r>
                      <a:endParaRPr sz="700">
                        <a:latin typeface="楷体" panose="02010609060101010101" charset="-122"/>
                        <a:cs typeface="楷体" panose="02010609060101010101" charset="-122"/>
                      </a:endParaRPr>
                    </a:p>
                  </a:txBody>
                  <a:tcPr marL="0" marR="0" marT="17780" marB="0">
                    <a:lnB w="6350">
                      <a:solidFill>
                        <a:srgbClr val="5F82AA"/>
                      </a:solidFill>
                      <a:prstDash val="solid"/>
                    </a:lnB>
                  </a:tcPr>
                </a:tc>
                <a:tc>
                  <a:txBody>
                    <a:bodyPr/>
                    <a:lstStyle/>
                    <a:p>
                      <a:pPr marL="594360">
                        <a:lnSpc>
                          <a:spcPct val="100000"/>
                        </a:lnSpc>
                        <a:spcBef>
                          <a:spcPts val="140"/>
                        </a:spcBef>
                      </a:pPr>
                      <a:r>
                        <a:rPr sz="700" dirty="0">
                          <a:latin typeface="Arial" panose="020B0604020202020204"/>
                          <a:cs typeface="Arial" panose="020B0604020202020204"/>
                        </a:rPr>
                        <a:t>2587</a:t>
                      </a:r>
                      <a:r>
                        <a:rPr sz="700" spc="95" dirty="0">
                          <a:latin typeface="Arial" panose="020B0604020202020204"/>
                          <a:cs typeface="Arial" panose="020B0604020202020204"/>
                        </a:rPr>
                        <a:t> </a:t>
                      </a:r>
                      <a:r>
                        <a:rPr sz="700" spc="-50" dirty="0">
                          <a:latin typeface="Arial" panose="020B0604020202020204"/>
                          <a:cs typeface="Arial" panose="020B0604020202020204"/>
                        </a:rPr>
                        <a:t>T</a:t>
                      </a:r>
                      <a:endParaRPr sz="700">
                        <a:latin typeface="Arial" panose="020B0604020202020204"/>
                        <a:cs typeface="Arial" panose="020B0604020202020204"/>
                      </a:endParaRPr>
                    </a:p>
                  </a:txBody>
                  <a:tcPr marL="0" marR="0" marT="17780" marB="0">
                    <a:lnB w="6350">
                      <a:solidFill>
                        <a:srgbClr val="5F82AA"/>
                      </a:solidFill>
                      <a:prstDash val="solid"/>
                    </a:lnB>
                  </a:tcPr>
                </a:tc>
              </a:tr>
              <a:tr h="121920">
                <a:tc>
                  <a:txBody>
                    <a:bodyPr/>
                    <a:lstStyle/>
                    <a:p>
                      <a:pPr marL="4445">
                        <a:lnSpc>
                          <a:spcPts val="745"/>
                        </a:lnSpc>
                        <a:spcBef>
                          <a:spcPts val="115"/>
                        </a:spcBef>
                      </a:pPr>
                      <a:r>
                        <a:rPr sz="700" spc="-10" dirty="0">
                          <a:solidFill>
                            <a:srgbClr val="7E7E7E"/>
                          </a:solidFill>
                          <a:latin typeface="楷体" panose="02010609060101010101" charset="-122"/>
                          <a:cs typeface="楷体" panose="02010609060101010101" charset="-122"/>
                        </a:rPr>
                        <a:t>资</a:t>
                      </a:r>
                      <a:r>
                        <a:rPr sz="700" spc="-10" dirty="0">
                          <a:solidFill>
                            <a:srgbClr val="7E7E7E"/>
                          </a:solidFill>
                          <a:latin typeface="楷体" panose="02010609060101010101" charset="-122"/>
                          <a:cs typeface="楷体" panose="02010609060101010101" charset="-122"/>
                        </a:rPr>
                        <a:t>料</a:t>
                      </a:r>
                      <a:r>
                        <a:rPr sz="700" spc="-10" dirty="0">
                          <a:solidFill>
                            <a:srgbClr val="7E7E7E"/>
                          </a:solidFill>
                          <a:latin typeface="楷体" panose="02010609060101010101" charset="-122"/>
                          <a:cs typeface="楷体" panose="02010609060101010101" charset="-122"/>
                        </a:rPr>
                        <a:t>来源：</a:t>
                      </a:r>
                      <a:r>
                        <a:rPr sz="700" spc="-10" dirty="0">
                          <a:solidFill>
                            <a:srgbClr val="7E7E7E"/>
                          </a:solidFill>
                          <a:latin typeface="Arial" panose="020B0604020202020204"/>
                          <a:cs typeface="Arial" panose="020B0604020202020204"/>
                        </a:rPr>
                        <a:t>Bloomberg</a:t>
                      </a:r>
                      <a:r>
                        <a:rPr sz="700" spc="-10" dirty="0">
                          <a:solidFill>
                            <a:srgbClr val="7E7E7E"/>
                          </a:solidFill>
                          <a:latin typeface="楷体" panose="02010609060101010101" charset="-122"/>
                          <a:cs typeface="楷体" panose="02010609060101010101" charset="-122"/>
                        </a:rPr>
                        <a:t>，</a:t>
                      </a:r>
                      <a:r>
                        <a:rPr sz="700" spc="-10" dirty="0">
                          <a:solidFill>
                            <a:srgbClr val="7E7E7E"/>
                          </a:solidFill>
                          <a:latin typeface="楷体" panose="02010609060101010101" charset="-122"/>
                          <a:cs typeface="楷体" panose="02010609060101010101" charset="-122"/>
                        </a:rPr>
                        <a:t>华</a:t>
                      </a:r>
                      <a:r>
                        <a:rPr sz="700" spc="-10" dirty="0">
                          <a:solidFill>
                            <a:srgbClr val="7E7E7E"/>
                          </a:solidFill>
                          <a:latin typeface="楷体" panose="02010609060101010101" charset="-122"/>
                          <a:cs typeface="楷体" panose="02010609060101010101" charset="-122"/>
                        </a:rPr>
                        <a:t>泰</a:t>
                      </a:r>
                      <a:r>
                        <a:rPr sz="700" spc="-25" dirty="0">
                          <a:solidFill>
                            <a:srgbClr val="7E7E7E"/>
                          </a:solidFill>
                          <a:latin typeface="楷体" panose="02010609060101010101" charset="-122"/>
                          <a:cs typeface="楷体" panose="02010609060101010101" charset="-122"/>
                        </a:rPr>
                        <a:t>研究</a:t>
                      </a:r>
                      <a:endParaRPr sz="700">
                        <a:latin typeface="楷体" panose="02010609060101010101" charset="-122"/>
                        <a:cs typeface="楷体" panose="02010609060101010101" charset="-122"/>
                      </a:endParaRPr>
                    </a:p>
                  </a:txBody>
                  <a:tcPr marL="0" marR="0" marT="14604" marB="0">
                    <a:lnT w="6350">
                      <a:solidFill>
                        <a:srgbClr val="5F82AA"/>
                      </a:solidFill>
                      <a:prstDash val="solid"/>
                    </a:lnT>
                  </a:tcPr>
                </a:tc>
                <a:tc>
                  <a:txBody>
                    <a:bodyPr/>
                    <a:lstStyle/>
                    <a:p>
                      <a:pPr>
                        <a:lnSpc>
                          <a:spcPct val="100000"/>
                        </a:lnSpc>
                      </a:pPr>
                      <a:endParaRPr sz="600">
                        <a:latin typeface="Times New Roman" panose="02020603050405020304"/>
                        <a:cs typeface="Times New Roman" panose="02020603050405020304"/>
                      </a:endParaRPr>
                    </a:p>
                  </a:txBody>
                  <a:tcPr marL="0" marR="0" marT="0" marB="0">
                    <a:lnT w="6350">
                      <a:solidFill>
                        <a:srgbClr val="5F82AA"/>
                      </a:solidFill>
                      <a:prstDash val="solid"/>
                    </a:lnT>
                  </a:tcPr>
                </a:tc>
              </a:tr>
            </a:tbl>
          </a:graphicData>
        </a:graphic>
      </p:graphicFrame>
      <p:sp>
        <p:nvSpPr>
          <p:cNvPr id="12" name="object 12"/>
          <p:cNvSpPr txBox="1"/>
          <p:nvPr/>
        </p:nvSpPr>
        <p:spPr>
          <a:xfrm>
            <a:off x="1999869" y="6088996"/>
            <a:ext cx="5027930" cy="1309370"/>
          </a:xfrm>
          <a:prstGeom prst="rect">
            <a:avLst/>
          </a:prstGeom>
        </p:spPr>
        <p:txBody>
          <a:bodyPr vert="horz" wrap="square" lIns="0" tIns="45085" rIns="0" bIns="0" rtlCol="0">
            <a:spAutoFit/>
          </a:bodyPr>
          <a:lstStyle/>
          <a:p>
            <a:pPr marL="12700">
              <a:lnSpc>
                <a:spcPct val="100000"/>
              </a:lnSpc>
              <a:spcBef>
                <a:spcPts val="355"/>
              </a:spcBef>
            </a:pPr>
            <a:r>
              <a:rPr sz="1200" b="1" spc="-10" dirty="0">
                <a:solidFill>
                  <a:srgbClr val="003778"/>
                </a:solidFill>
                <a:latin typeface="楷体" panose="02010609060101010101" charset="-122"/>
                <a:cs typeface="楷体" panose="02010609060101010101" charset="-122"/>
              </a:rPr>
              <a:t>风险</a:t>
            </a:r>
            <a:r>
              <a:rPr sz="1200" b="1" spc="-20" dirty="0">
                <a:solidFill>
                  <a:srgbClr val="003778"/>
                </a:solidFill>
                <a:latin typeface="楷体" panose="02010609060101010101" charset="-122"/>
                <a:cs typeface="楷体" panose="02010609060101010101" charset="-122"/>
              </a:rPr>
              <a:t>提</a:t>
            </a:r>
            <a:r>
              <a:rPr sz="1200" b="1" spc="-50" dirty="0">
                <a:solidFill>
                  <a:srgbClr val="003778"/>
                </a:solidFill>
                <a:latin typeface="楷体" panose="02010609060101010101" charset="-122"/>
                <a:cs typeface="楷体" panose="02010609060101010101" charset="-122"/>
              </a:rPr>
              <a:t>示</a:t>
            </a:r>
            <a:endParaRPr sz="1200">
              <a:latin typeface="楷体" panose="02010609060101010101" charset="-122"/>
              <a:cs typeface="楷体" panose="02010609060101010101" charset="-122"/>
            </a:endParaRPr>
          </a:p>
          <a:p>
            <a:pPr marL="12700">
              <a:lnSpc>
                <a:spcPct val="100000"/>
              </a:lnSpc>
              <a:spcBef>
                <a:spcPts val="225"/>
              </a:spcBef>
            </a:pPr>
            <a:r>
              <a:rPr sz="1000" b="1" spc="-5" dirty="0">
                <a:latin typeface="楷体" panose="02010609060101010101" charset="-122"/>
                <a:cs typeface="楷体" panose="02010609060101010101" charset="-122"/>
              </a:rPr>
              <a:t>宏观经济表现低于预期。</a:t>
            </a:r>
            <a:r>
              <a:rPr sz="1000" spc="-30" dirty="0">
                <a:latin typeface="楷体" panose="02010609060101010101" charset="-122"/>
                <a:cs typeface="楷体" panose="02010609060101010101" charset="-122"/>
              </a:rPr>
              <a:t>如果由于宏观经济增长不达预期等因素导致啤酒的需求下滑。</a:t>
            </a:r>
            <a:endParaRPr sz="1000">
              <a:latin typeface="楷体" panose="02010609060101010101" charset="-122"/>
              <a:cs typeface="楷体" panose="02010609060101010101" charset="-122"/>
            </a:endParaRPr>
          </a:p>
          <a:p>
            <a:pPr>
              <a:lnSpc>
                <a:spcPct val="100000"/>
              </a:lnSpc>
              <a:spcBef>
                <a:spcPts val="45"/>
              </a:spcBef>
            </a:pPr>
            <a:endParaRPr sz="1200">
              <a:latin typeface="楷体" panose="02010609060101010101" charset="-122"/>
              <a:cs typeface="楷体" panose="02010609060101010101" charset="-122"/>
            </a:endParaRPr>
          </a:p>
          <a:p>
            <a:pPr marL="12700">
              <a:lnSpc>
                <a:spcPct val="100000"/>
              </a:lnSpc>
            </a:pPr>
            <a:r>
              <a:rPr sz="1000" b="1" dirty="0">
                <a:latin typeface="楷体" panose="02010609060101010101" charset="-122"/>
                <a:cs typeface="楷体" panose="02010609060101010101" charset="-122"/>
              </a:rPr>
              <a:t>行业竞争加剧。</a:t>
            </a:r>
            <a:r>
              <a:rPr sz="1000" spc="-30" dirty="0">
                <a:latin typeface="楷体" panose="02010609060101010101" charset="-122"/>
                <a:cs typeface="楷体" panose="02010609060101010101" charset="-122"/>
              </a:rPr>
              <a:t>行业竞争加剧或价格战复现将影响行业业绩。</a:t>
            </a:r>
            <a:endParaRPr sz="1000">
              <a:latin typeface="楷体" panose="02010609060101010101" charset="-122"/>
              <a:cs typeface="楷体" panose="02010609060101010101" charset="-122"/>
            </a:endParaRPr>
          </a:p>
          <a:p>
            <a:pPr>
              <a:lnSpc>
                <a:spcPct val="100000"/>
              </a:lnSpc>
              <a:spcBef>
                <a:spcPts val="5"/>
              </a:spcBef>
            </a:pPr>
            <a:endParaRPr sz="1100">
              <a:latin typeface="楷体" panose="02010609060101010101" charset="-122"/>
              <a:cs typeface="楷体" panose="02010609060101010101" charset="-122"/>
            </a:endParaRPr>
          </a:p>
          <a:p>
            <a:pPr marL="12700" marR="5080">
              <a:lnSpc>
                <a:spcPct val="116000"/>
              </a:lnSpc>
            </a:pPr>
            <a:r>
              <a:rPr sz="1000" b="1" dirty="0">
                <a:latin typeface="楷体" panose="02010609060101010101" charset="-122"/>
                <a:cs typeface="楷体" panose="02010609060101010101" charset="-122"/>
              </a:rPr>
              <a:t>疫情影响加剧。</a:t>
            </a:r>
            <a:r>
              <a:rPr sz="1000" spc="-5" dirty="0">
                <a:latin typeface="楷体" panose="02010609060101010101" charset="-122"/>
                <a:cs typeface="楷体" panose="02010609060101010101" charset="-122"/>
              </a:rPr>
              <a:t>如果新冠肺炎疫情加剧，对啤酒终端消费的影响持续扩大，将影响行业整</a:t>
            </a:r>
            <a:r>
              <a:rPr sz="1000" spc="-30" dirty="0">
                <a:latin typeface="楷体" panose="02010609060101010101" charset="-122"/>
                <a:cs typeface="楷体" panose="02010609060101010101" charset="-122"/>
              </a:rPr>
              <a:t>体销售情况，业绩或将受到较大影响。</a:t>
            </a:r>
            <a:endParaRPr sz="1000">
              <a:latin typeface="楷体" panose="02010609060101010101" charset="-122"/>
              <a:cs typeface="楷体" panose="02010609060101010101"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3676" y="496569"/>
            <a:ext cx="488950" cy="164465"/>
          </a:xfrm>
          <a:prstGeom prst="rect">
            <a:avLst/>
          </a:prstGeom>
        </p:spPr>
        <p:txBody>
          <a:bodyPr vert="horz" wrap="square" lIns="0" tIns="13970" rIns="0" bIns="0" rtlCol="0">
            <a:spAutoFit/>
          </a:bodyPr>
          <a:lstStyle/>
          <a:p>
            <a:pPr marL="12700">
              <a:lnSpc>
                <a:spcPct val="100000"/>
              </a:lnSpc>
              <a:spcBef>
                <a:spcPts val="110"/>
              </a:spcBef>
            </a:pPr>
            <a:r>
              <a:rPr sz="900" b="1" spc="-15" dirty="0">
                <a:solidFill>
                  <a:srgbClr val="FFFFFF"/>
                </a:solidFill>
                <a:latin typeface="楷体" panose="02010609060101010101" charset="-122"/>
                <a:cs typeface="楷体" panose="02010609060101010101" charset="-122"/>
              </a:rPr>
              <a:t>食品饮料</a:t>
            </a:r>
            <a:endParaRPr sz="900">
              <a:latin typeface="楷体" panose="02010609060101010101" charset="-122"/>
              <a:cs typeface="楷体" panose="02010609060101010101" charset="-122"/>
            </a:endParaRPr>
          </a:p>
        </p:txBody>
      </p:sp>
      <p:sp>
        <p:nvSpPr>
          <p:cNvPr id="3" name="object 3"/>
          <p:cNvSpPr txBox="1"/>
          <p:nvPr/>
        </p:nvSpPr>
        <p:spPr>
          <a:xfrm>
            <a:off x="1999869" y="836117"/>
            <a:ext cx="5038725" cy="2870200"/>
          </a:xfrm>
          <a:prstGeom prst="rect">
            <a:avLst/>
          </a:prstGeom>
        </p:spPr>
        <p:txBody>
          <a:bodyPr vert="horz" wrap="square" lIns="0" tIns="11430" rIns="0" bIns="0" rtlCol="0">
            <a:spAutoFit/>
          </a:bodyPr>
          <a:lstStyle/>
          <a:p>
            <a:pPr marL="12700" marR="5080" algn="just">
              <a:lnSpc>
                <a:spcPct val="117000"/>
              </a:lnSpc>
              <a:spcBef>
                <a:spcPts val="90"/>
              </a:spcBef>
            </a:pPr>
            <a:r>
              <a:rPr sz="1000" b="1" spc="-10" dirty="0">
                <a:latin typeface="楷体" panose="02010609060101010101" charset="-122"/>
                <a:cs typeface="楷体" panose="02010609060101010101" charset="-122"/>
              </a:rPr>
              <a:t>担忧二：消费弱复苏如何影响高端化进程？</a:t>
            </a:r>
            <a:r>
              <a:rPr sz="1000" spc="-10" dirty="0">
                <a:latin typeface="楷体" panose="02010609060101010101" charset="-122"/>
                <a:cs typeface="楷体" panose="02010609060101010101" charset="-122"/>
              </a:rPr>
              <a:t>居民收入</a:t>
            </a:r>
            <a:r>
              <a:rPr sz="1000" spc="5" dirty="0">
                <a:latin typeface="Arial" panose="020B0604020202020204"/>
                <a:cs typeface="Arial" panose="020B0604020202020204"/>
              </a:rPr>
              <a:t>/</a:t>
            </a:r>
            <a:r>
              <a:rPr sz="1000" spc="-10" dirty="0">
                <a:latin typeface="楷体" panose="02010609060101010101" charset="-122"/>
                <a:cs typeface="楷体" panose="02010609060101010101" charset="-122"/>
              </a:rPr>
              <a:t>就业</a:t>
            </a:r>
            <a:r>
              <a:rPr sz="1000" spc="5" dirty="0">
                <a:latin typeface="Arial" panose="020B0604020202020204"/>
                <a:cs typeface="Arial" panose="020B0604020202020204"/>
              </a:rPr>
              <a:t>/</a:t>
            </a:r>
            <a:r>
              <a:rPr sz="1000" spc="-10" dirty="0">
                <a:latin typeface="楷体" panose="02010609060101010101" charset="-122"/>
                <a:cs typeface="楷体" panose="02010609060101010101" charset="-122"/>
              </a:rPr>
              <a:t>消费倾向下滑导致</a:t>
            </a:r>
            <a:r>
              <a:rPr sz="1000" spc="-165" dirty="0">
                <a:latin typeface="楷体" panose="02010609060101010101" charset="-122"/>
                <a:cs typeface="楷体" panose="02010609060101010101" charset="-122"/>
              </a:rPr>
              <a:t> </a:t>
            </a:r>
            <a:r>
              <a:rPr sz="1000" spc="-10" dirty="0">
                <a:latin typeface="Arial" panose="020B0604020202020204"/>
                <a:cs typeface="Arial" panose="020B0604020202020204"/>
              </a:rPr>
              <a:t>2</a:t>
            </a:r>
            <a:r>
              <a:rPr sz="1000" dirty="0">
                <a:latin typeface="Arial" panose="020B0604020202020204"/>
                <a:cs typeface="Arial" panose="020B0604020202020204"/>
              </a:rPr>
              <a:t>1</a:t>
            </a:r>
            <a:r>
              <a:rPr sz="1000" spc="45" dirty="0">
                <a:latin typeface="Arial" panose="020B0604020202020204"/>
                <a:cs typeface="Arial" panose="020B0604020202020204"/>
              </a:rPr>
              <a:t> </a:t>
            </a:r>
            <a:r>
              <a:rPr sz="1000" spc="-5" dirty="0">
                <a:latin typeface="楷体" panose="02010609060101010101" charset="-122"/>
                <a:cs typeface="楷体" panose="02010609060101010101" charset="-122"/>
              </a:rPr>
              <a:t>年以来消费弱复苏，我们认为长期看消费升级仍为大势所趋，短期消费呈现分层现象，但啤酒高端</a:t>
            </a:r>
            <a:r>
              <a:rPr sz="1000" spc="-20" dirty="0">
                <a:latin typeface="楷体" panose="02010609060101010101" charset="-122"/>
                <a:cs typeface="楷体" panose="02010609060101010101" charset="-122"/>
              </a:rPr>
              <a:t>化在供需的共同推动下表现亮眼，对标</a:t>
            </a:r>
            <a:r>
              <a:rPr sz="1000" spc="-140" dirty="0">
                <a:latin typeface="楷体" panose="02010609060101010101" charset="-122"/>
                <a:cs typeface="楷体" panose="02010609060101010101" charset="-122"/>
              </a:rPr>
              <a:t> </a:t>
            </a:r>
            <a:r>
              <a:rPr sz="1000" spc="-10" dirty="0">
                <a:latin typeface="Arial" panose="020B0604020202020204"/>
                <a:cs typeface="Arial" panose="020B0604020202020204"/>
              </a:rPr>
              <a:t>2</a:t>
            </a:r>
            <a:r>
              <a:rPr sz="1000" dirty="0">
                <a:latin typeface="Arial" panose="020B0604020202020204"/>
                <a:cs typeface="Arial" panose="020B0604020202020204"/>
              </a:rPr>
              <a:t>1</a:t>
            </a:r>
            <a:r>
              <a:rPr sz="1000" spc="75" dirty="0">
                <a:latin typeface="Arial" panose="020B0604020202020204"/>
                <a:cs typeface="Arial" panose="020B0604020202020204"/>
              </a:rPr>
              <a:t> </a:t>
            </a:r>
            <a:r>
              <a:rPr sz="1000" spc="-20" dirty="0">
                <a:latin typeface="楷体" panose="02010609060101010101" charset="-122"/>
                <a:cs typeface="楷体" panose="02010609060101010101" charset="-122"/>
              </a:rPr>
              <a:t>年的美国啤酒市场，疫情管控放松</a:t>
            </a:r>
            <a:r>
              <a:rPr sz="1000" spc="10" dirty="0">
                <a:latin typeface="Arial" panose="020B0604020202020204"/>
                <a:cs typeface="Arial" panose="020B0604020202020204"/>
              </a:rPr>
              <a:t>+</a:t>
            </a:r>
            <a:r>
              <a:rPr sz="1000" spc="-10" dirty="0">
                <a:latin typeface="楷体" panose="02010609060101010101" charset="-122"/>
                <a:cs typeface="楷体" panose="02010609060101010101" charset="-122"/>
              </a:rPr>
              <a:t>稳增长政策</a:t>
            </a:r>
            <a:r>
              <a:rPr sz="1000" spc="-20" dirty="0">
                <a:latin typeface="楷体" panose="02010609060101010101" charset="-122"/>
                <a:cs typeface="楷体" panose="02010609060101010101" charset="-122"/>
              </a:rPr>
              <a:t>下高端化势头仍足。</a:t>
            </a:r>
            <a:endParaRPr sz="1000">
              <a:latin typeface="楷体" panose="02010609060101010101" charset="-122"/>
              <a:cs typeface="楷体" panose="02010609060101010101" charset="-122"/>
            </a:endParaRPr>
          </a:p>
          <a:p>
            <a:pPr>
              <a:lnSpc>
                <a:spcPct val="100000"/>
              </a:lnSpc>
            </a:pPr>
            <a:endParaRPr sz="1100">
              <a:latin typeface="楷体" panose="02010609060101010101" charset="-122"/>
              <a:cs typeface="楷体" panose="02010609060101010101" charset="-122"/>
            </a:endParaRPr>
          </a:p>
          <a:p>
            <a:pPr marL="12700" marR="5080" algn="just">
              <a:lnSpc>
                <a:spcPct val="117000"/>
              </a:lnSpc>
            </a:pPr>
            <a:r>
              <a:rPr sz="1000" b="1" dirty="0">
                <a:latin typeface="楷体" panose="02010609060101010101" charset="-122"/>
                <a:cs typeface="楷体" panose="02010609060101010101" charset="-122"/>
              </a:rPr>
              <a:t>担忧三：新变量、新环境是否影响龙头开源节流的盈利释放逻辑？</a:t>
            </a:r>
            <a:r>
              <a:rPr sz="1000" spc="-5" dirty="0">
                <a:latin typeface="楷体" panose="02010609060101010101" charset="-122"/>
                <a:cs typeface="楷体" panose="02010609060101010101" charset="-122"/>
              </a:rPr>
              <a:t>龙头战略定力不改、战</a:t>
            </a:r>
            <a:r>
              <a:rPr sz="1000" spc="-5" dirty="0">
                <a:latin typeface="楷体" panose="02010609060101010101" charset="-122"/>
                <a:cs typeface="楷体" panose="02010609060101010101" charset="-122"/>
              </a:rPr>
              <a:t>术进阶形成新趋势。开源端，成本上涨推动新一轮涨价，龙头提价在区域、产品、频次上</a:t>
            </a:r>
            <a:r>
              <a:rPr sz="1000" spc="-5" dirty="0">
                <a:latin typeface="楷体" panose="02010609060101010101" charset="-122"/>
                <a:cs typeface="楷体" panose="02010609060101010101" charset="-122"/>
              </a:rPr>
              <a:t>更为积极，有望有效对冲当前成本上行压力；节流端，产能优化进入关建并举新时期，关</a:t>
            </a:r>
            <a:r>
              <a:rPr sz="1000" spc="-65" dirty="0">
                <a:latin typeface="楷体" panose="02010609060101010101" charset="-122"/>
                <a:cs typeface="楷体" panose="02010609060101010101" charset="-122"/>
              </a:rPr>
              <a:t>厂减员仍有空间，同时数字化、智能化、大产能的工厂建设有望进一步促进产销协同进阶。</a:t>
            </a:r>
            <a:endParaRPr sz="1000">
              <a:latin typeface="楷体" panose="02010609060101010101" charset="-122"/>
              <a:cs typeface="楷体" panose="02010609060101010101" charset="-122"/>
            </a:endParaRPr>
          </a:p>
          <a:p>
            <a:pPr>
              <a:lnSpc>
                <a:spcPct val="100000"/>
              </a:lnSpc>
              <a:spcBef>
                <a:spcPts val="35"/>
              </a:spcBef>
            </a:pPr>
            <a:endParaRPr sz="1050">
              <a:latin typeface="楷体" panose="02010609060101010101" charset="-122"/>
              <a:cs typeface="楷体" panose="02010609060101010101" charset="-122"/>
            </a:endParaRPr>
          </a:p>
          <a:p>
            <a:pPr marL="12700" marR="6985" algn="just">
              <a:lnSpc>
                <a:spcPct val="117000"/>
              </a:lnSpc>
            </a:pPr>
            <a:r>
              <a:rPr sz="1000" b="1" dirty="0">
                <a:latin typeface="楷体" panose="02010609060101010101" charset="-122"/>
                <a:cs typeface="楷体" panose="02010609060101010101" charset="-122"/>
              </a:rPr>
              <a:t>区别于市场的观点：</a:t>
            </a:r>
            <a:r>
              <a:rPr sz="1000" spc="-5" dirty="0">
                <a:latin typeface="楷体" panose="02010609060101010101" charset="-122"/>
                <a:cs typeface="楷体" panose="02010609060101010101" charset="-122"/>
              </a:rPr>
              <a:t>当下市场担忧疫情及消费弱复苏影响高端化进程，本文在对高端化发</a:t>
            </a:r>
            <a:r>
              <a:rPr sz="1000" spc="-5" dirty="0">
                <a:latin typeface="楷体" panose="02010609060101010101" charset="-122"/>
                <a:cs typeface="楷体" panose="02010609060101010101" charset="-122"/>
              </a:rPr>
              <a:t>展逻辑与龙头战略变化的分析过程中，从供需双侧验证高端化势头不减。需求端，疫情下</a:t>
            </a:r>
            <a:r>
              <a:rPr sz="1000" dirty="0">
                <a:latin typeface="楷体" panose="02010609060101010101" charset="-122"/>
                <a:cs typeface="楷体" panose="02010609060101010101" charset="-122"/>
              </a:rPr>
              <a:t>高档产品销售有所减少系高档餐饮场所（夜店等）</a:t>
            </a:r>
            <a:r>
              <a:rPr sz="1000" spc="-5" dirty="0">
                <a:latin typeface="楷体" panose="02010609060101010101" charset="-122"/>
                <a:cs typeface="楷体" panose="02010609060101010101" charset="-122"/>
              </a:rPr>
              <a:t>恢复靠后所致，经济弱复苏之下，啤酒</a:t>
            </a:r>
            <a:r>
              <a:rPr sz="1000" spc="-55" dirty="0">
                <a:latin typeface="楷体" panose="02010609060101010101" charset="-122"/>
                <a:cs typeface="楷体" panose="02010609060101010101" charset="-122"/>
              </a:rPr>
              <a:t>低货值、高享受的属性亦使得其需求受影响较小；供给端，疫情之下，龙头销量受到影响，</a:t>
            </a:r>
            <a:r>
              <a:rPr sz="1000" spc="-5" dirty="0">
                <a:latin typeface="楷体" panose="02010609060101010101" charset="-122"/>
                <a:cs typeface="楷体" panose="02010609060101010101" charset="-122"/>
              </a:rPr>
              <a:t>其更倾向于销售高价位、高利润的产品，谋求收入与利润增长。行业高端化逻辑具供需端</a:t>
            </a:r>
            <a:r>
              <a:rPr sz="1000" spc="-20" dirty="0">
                <a:latin typeface="楷体" panose="02010609060101010101" charset="-122"/>
                <a:cs typeface="楷体" panose="02010609060101010101" charset="-122"/>
              </a:rPr>
              <a:t>双向支撑。</a:t>
            </a:r>
            <a:endParaRPr sz="1000">
              <a:latin typeface="楷体" panose="02010609060101010101" charset="-122"/>
              <a:cs typeface="楷体" panose="02010609060101010101"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3676" y="496569"/>
            <a:ext cx="488950" cy="164465"/>
          </a:xfrm>
          <a:prstGeom prst="rect">
            <a:avLst/>
          </a:prstGeom>
        </p:spPr>
        <p:txBody>
          <a:bodyPr vert="horz" wrap="square" lIns="0" tIns="13970" rIns="0" bIns="0" rtlCol="0">
            <a:spAutoFit/>
          </a:bodyPr>
          <a:lstStyle/>
          <a:p>
            <a:pPr marL="12700">
              <a:lnSpc>
                <a:spcPct val="100000"/>
              </a:lnSpc>
              <a:spcBef>
                <a:spcPts val="110"/>
              </a:spcBef>
            </a:pPr>
            <a:r>
              <a:rPr sz="900" b="1" spc="-15" dirty="0">
                <a:solidFill>
                  <a:srgbClr val="FFFFFF"/>
                </a:solidFill>
                <a:latin typeface="楷体" panose="02010609060101010101" charset="-122"/>
                <a:cs typeface="楷体" panose="02010609060101010101" charset="-122"/>
              </a:rPr>
              <a:t>食品饮料</a:t>
            </a:r>
            <a:endParaRPr sz="900">
              <a:latin typeface="楷体" panose="02010609060101010101" charset="-122"/>
              <a:cs typeface="楷体" panose="02010609060101010101" charset="-122"/>
            </a:endParaRPr>
          </a:p>
        </p:txBody>
      </p:sp>
      <p:sp>
        <p:nvSpPr>
          <p:cNvPr id="3" name="object 3"/>
          <p:cNvSpPr txBox="1"/>
          <p:nvPr/>
        </p:nvSpPr>
        <p:spPr>
          <a:xfrm>
            <a:off x="1999869" y="828801"/>
            <a:ext cx="5100955" cy="5697855"/>
          </a:xfrm>
          <a:prstGeom prst="rect">
            <a:avLst/>
          </a:prstGeom>
        </p:spPr>
        <p:txBody>
          <a:bodyPr vert="horz" wrap="square" lIns="0" tIns="11430" rIns="0" bIns="0" rtlCol="0">
            <a:spAutoFit/>
          </a:bodyPr>
          <a:lstStyle/>
          <a:p>
            <a:pPr marL="12700">
              <a:lnSpc>
                <a:spcPct val="100000"/>
              </a:lnSpc>
              <a:spcBef>
                <a:spcPts val="90"/>
              </a:spcBef>
            </a:pPr>
            <a:r>
              <a:rPr sz="1400" b="1" dirty="0">
                <a:solidFill>
                  <a:srgbClr val="003778"/>
                </a:solidFill>
                <a:latin typeface="楷体" panose="02010609060101010101" charset="-122"/>
                <a:cs typeface="楷体" panose="02010609060101010101" charset="-122"/>
              </a:rPr>
              <a:t>逻</a:t>
            </a:r>
            <a:r>
              <a:rPr sz="1400" b="1" dirty="0">
                <a:solidFill>
                  <a:srgbClr val="003778"/>
                </a:solidFill>
                <a:latin typeface="楷体" panose="02010609060101010101" charset="-122"/>
                <a:cs typeface="楷体" panose="02010609060101010101" charset="-122"/>
              </a:rPr>
              <a:t>辑</a:t>
            </a:r>
            <a:r>
              <a:rPr sz="1400" b="1" spc="-70" dirty="0">
                <a:solidFill>
                  <a:srgbClr val="003778"/>
                </a:solidFill>
                <a:latin typeface="楷体" panose="02010609060101010101" charset="-122"/>
                <a:cs typeface="楷体" panose="02010609060101010101" charset="-122"/>
              </a:rPr>
              <a:t>切换：高端 </a:t>
            </a:r>
            <a:r>
              <a:rPr sz="1400" b="1" dirty="0">
                <a:solidFill>
                  <a:srgbClr val="003778"/>
                </a:solidFill>
                <a:latin typeface="Arial" panose="020B0604020202020204"/>
                <a:cs typeface="Arial" panose="020B0604020202020204"/>
              </a:rPr>
              <a:t>vs</a:t>
            </a:r>
            <a:r>
              <a:rPr sz="1400" b="1" spc="-20" dirty="0">
                <a:solidFill>
                  <a:srgbClr val="003778"/>
                </a:solidFill>
                <a:latin typeface="Arial" panose="020B0604020202020204"/>
                <a:cs typeface="Arial" panose="020B0604020202020204"/>
              </a:rPr>
              <a:t> </a:t>
            </a:r>
            <a:r>
              <a:rPr sz="1400" b="1" dirty="0">
                <a:solidFill>
                  <a:srgbClr val="003778"/>
                </a:solidFill>
                <a:latin typeface="楷体" panose="02010609060101010101" charset="-122"/>
                <a:cs typeface="楷体" panose="02010609060101010101" charset="-122"/>
              </a:rPr>
              <a:t>低</a:t>
            </a:r>
            <a:r>
              <a:rPr sz="1400" b="1" dirty="0">
                <a:solidFill>
                  <a:srgbClr val="003778"/>
                </a:solidFill>
                <a:latin typeface="楷体" panose="02010609060101010101" charset="-122"/>
                <a:cs typeface="楷体" panose="02010609060101010101" charset="-122"/>
              </a:rPr>
              <a:t>端</a:t>
            </a:r>
            <a:r>
              <a:rPr sz="1400" b="1" spc="-15" dirty="0">
                <a:solidFill>
                  <a:srgbClr val="003778"/>
                </a:solidFill>
                <a:latin typeface="楷体" panose="02010609060101010101" charset="-122"/>
                <a:cs typeface="楷体" panose="02010609060101010101" charset="-122"/>
              </a:rPr>
              <a:t>，竞争有</a:t>
            </a:r>
            <a:r>
              <a:rPr sz="1400" b="1" spc="-20" dirty="0">
                <a:solidFill>
                  <a:srgbClr val="003778"/>
                </a:solidFill>
                <a:latin typeface="楷体" panose="02010609060101010101" charset="-122"/>
                <a:cs typeface="楷体" panose="02010609060101010101" charset="-122"/>
              </a:rPr>
              <a:t>何</a:t>
            </a:r>
            <a:r>
              <a:rPr sz="1400" b="1" spc="-20" dirty="0">
                <a:solidFill>
                  <a:srgbClr val="003778"/>
                </a:solidFill>
                <a:latin typeface="楷体" panose="02010609060101010101" charset="-122"/>
                <a:cs typeface="楷体" panose="02010609060101010101" charset="-122"/>
              </a:rPr>
              <a:t>不</a:t>
            </a:r>
            <a:r>
              <a:rPr sz="1400" b="1" spc="-25" dirty="0">
                <a:solidFill>
                  <a:srgbClr val="003778"/>
                </a:solidFill>
                <a:latin typeface="楷体" panose="02010609060101010101" charset="-122"/>
                <a:cs typeface="楷体" panose="02010609060101010101" charset="-122"/>
              </a:rPr>
              <a:t>同？</a:t>
            </a:r>
            <a:endParaRPr sz="1400">
              <a:latin typeface="楷体" panose="02010609060101010101" charset="-122"/>
              <a:cs typeface="楷体" panose="02010609060101010101" charset="-122"/>
            </a:endParaRPr>
          </a:p>
          <a:p>
            <a:pPr marL="12700">
              <a:lnSpc>
                <a:spcPct val="100000"/>
              </a:lnSpc>
              <a:spcBef>
                <a:spcPts val="785"/>
              </a:spcBef>
            </a:pPr>
            <a:r>
              <a:rPr sz="1000" b="1" spc="-30" dirty="0">
                <a:latin typeface="楷体" panose="02010609060101010101" charset="-122"/>
                <a:cs typeface="楷体" panose="02010609060101010101" charset="-122"/>
              </a:rPr>
              <a:t>行业发展逻辑确认，再聚焦看龙头进阶。</a:t>
            </a:r>
            <a:r>
              <a:rPr sz="1000" spc="-130" dirty="0">
                <a:latin typeface="楷体" panose="02010609060101010101" charset="-122"/>
                <a:cs typeface="楷体" panose="02010609060101010101" charset="-122"/>
              </a:rPr>
              <a:t>自 </a:t>
            </a:r>
            <a:r>
              <a:rPr sz="1000" spc="-10" dirty="0">
                <a:latin typeface="Arial" panose="020B0604020202020204"/>
                <a:cs typeface="Arial" panose="020B0604020202020204"/>
              </a:rPr>
              <a:t>2013</a:t>
            </a:r>
            <a:r>
              <a:rPr sz="1000" spc="-45" dirty="0">
                <a:latin typeface="Arial" panose="020B0604020202020204"/>
                <a:cs typeface="Arial" panose="020B0604020202020204"/>
              </a:rPr>
              <a:t> </a:t>
            </a:r>
            <a:r>
              <a:rPr sz="1000" spc="-35" dirty="0">
                <a:latin typeface="楷体" panose="02010609060101010101" charset="-122"/>
                <a:cs typeface="楷体" panose="02010609060101010101" charset="-122"/>
              </a:rPr>
              <a:t>年行业产量见顶下行，龙头陆续走过期待</a:t>
            </a:r>
            <a:endParaRPr sz="1000">
              <a:latin typeface="楷体" panose="02010609060101010101" charset="-122"/>
              <a:cs typeface="楷体" panose="02010609060101010101" charset="-122"/>
            </a:endParaRPr>
          </a:p>
          <a:p>
            <a:pPr marL="12700">
              <a:lnSpc>
                <a:spcPct val="100000"/>
              </a:lnSpc>
              <a:spcBef>
                <a:spcPts val="190"/>
              </a:spcBef>
            </a:pPr>
            <a:r>
              <a:rPr sz="1000" spc="-45" dirty="0">
                <a:latin typeface="楷体" panose="02010609060101010101" charset="-122"/>
                <a:cs typeface="楷体" panose="02010609060101010101" charset="-122"/>
              </a:rPr>
              <a:t>销量回升的徘徊期、关厂提价的试水期、坚定升级的转型期，从 </a:t>
            </a:r>
            <a:r>
              <a:rPr sz="1000" spc="-10" dirty="0">
                <a:latin typeface="Arial" panose="020B0604020202020204"/>
                <a:cs typeface="Arial" panose="020B0604020202020204"/>
              </a:rPr>
              <a:t>2019</a:t>
            </a:r>
            <a:r>
              <a:rPr sz="1000" spc="-40" dirty="0">
                <a:latin typeface="Arial" panose="020B0604020202020204"/>
                <a:cs typeface="Arial" panose="020B0604020202020204"/>
              </a:rPr>
              <a:t> </a:t>
            </a:r>
            <a:r>
              <a:rPr sz="1000" spc="-30" dirty="0">
                <a:latin typeface="楷体" panose="02010609060101010101" charset="-122"/>
                <a:cs typeface="楷体" panose="02010609060101010101" charset="-122"/>
              </a:rPr>
              <a:t>年开始，啤酒行业高</a:t>
            </a:r>
            <a:endParaRPr sz="1000">
              <a:latin typeface="楷体" panose="02010609060101010101" charset="-122"/>
              <a:cs typeface="楷体" panose="02010609060101010101" charset="-122"/>
            </a:endParaRPr>
          </a:p>
          <a:p>
            <a:pPr marL="12700">
              <a:lnSpc>
                <a:spcPct val="100000"/>
              </a:lnSpc>
              <a:spcBef>
                <a:spcPts val="195"/>
              </a:spcBef>
            </a:pPr>
            <a:r>
              <a:rPr sz="1000" spc="-20" dirty="0">
                <a:latin typeface="楷体" panose="02010609060101010101" charset="-122"/>
                <a:cs typeface="楷体" panose="02010609060101010101" charset="-122"/>
              </a:rPr>
              <a:t>端化发展趋势凸显，中国酒业协会秘书长何勇认为，疫情影响下 </a:t>
            </a:r>
            <a:r>
              <a:rPr sz="1000" dirty="0">
                <a:latin typeface="Arial" panose="020B0604020202020204"/>
                <a:cs typeface="Arial" panose="020B0604020202020204"/>
              </a:rPr>
              <a:t>2020</a:t>
            </a:r>
            <a:r>
              <a:rPr sz="1000" spc="204" dirty="0">
                <a:latin typeface="Arial" panose="020B0604020202020204"/>
                <a:cs typeface="Arial" panose="020B0604020202020204"/>
              </a:rPr>
              <a:t> </a:t>
            </a:r>
            <a:r>
              <a:rPr sz="1000" spc="-10" dirty="0">
                <a:latin typeface="楷体" panose="02010609060101010101" charset="-122"/>
                <a:cs typeface="楷体" panose="02010609060101010101" charset="-122"/>
              </a:rPr>
              <a:t>年为高端化序曲，</a:t>
            </a:r>
            <a:endParaRPr sz="1000">
              <a:latin typeface="楷体" panose="02010609060101010101" charset="-122"/>
              <a:cs typeface="楷体" panose="02010609060101010101" charset="-122"/>
            </a:endParaRPr>
          </a:p>
          <a:p>
            <a:pPr marL="12700" marR="67310" algn="just">
              <a:lnSpc>
                <a:spcPct val="116000"/>
              </a:lnSpc>
              <a:spcBef>
                <a:spcPts val="25"/>
              </a:spcBef>
            </a:pPr>
            <a:r>
              <a:rPr sz="1000" spc="-10" dirty="0">
                <a:latin typeface="Arial" panose="020B0604020202020204"/>
                <a:cs typeface="Arial" panose="020B0604020202020204"/>
              </a:rPr>
              <a:t>2021</a:t>
            </a:r>
            <a:r>
              <a:rPr sz="1000" spc="-35" dirty="0">
                <a:latin typeface="Arial" panose="020B0604020202020204"/>
                <a:cs typeface="Arial" panose="020B0604020202020204"/>
              </a:rPr>
              <a:t> </a:t>
            </a:r>
            <a:r>
              <a:rPr sz="1000" spc="-35" dirty="0">
                <a:latin typeface="楷体" panose="02010609060101010101" charset="-122"/>
                <a:cs typeface="楷体" panose="02010609060101010101" charset="-122"/>
              </a:rPr>
              <a:t>年行业量价齐升迎来高端化元年。站在当前时点，我们认为啤酒行业高端化的趋势已</a:t>
            </a:r>
            <a:r>
              <a:rPr sz="1000" spc="-5" dirty="0">
                <a:latin typeface="楷体" panose="02010609060101010101" charset="-122"/>
                <a:cs typeface="楷体" panose="02010609060101010101" charset="-122"/>
              </a:rPr>
              <a:t>经得到广泛认同与验证，本节聚焦行业进阶下龙头经营的逻辑切换，通过对比复盘探究龙</a:t>
            </a:r>
            <a:r>
              <a:rPr sz="1000" spc="-30" dirty="0">
                <a:latin typeface="楷体" panose="02010609060101010101" charset="-122"/>
                <a:cs typeface="楷体" panose="02010609060101010101" charset="-122"/>
              </a:rPr>
              <a:t>头经营为何变？通过理论分析、借鉴日韩，探究龙头如何变？</a:t>
            </a:r>
            <a:endParaRPr sz="1000">
              <a:latin typeface="楷体" panose="02010609060101010101" charset="-122"/>
              <a:cs typeface="楷体" panose="02010609060101010101" charset="-122"/>
            </a:endParaRPr>
          </a:p>
          <a:p>
            <a:pPr>
              <a:lnSpc>
                <a:spcPct val="100000"/>
              </a:lnSpc>
            </a:pPr>
            <a:endParaRPr sz="1100">
              <a:latin typeface="楷体" panose="02010609060101010101" charset="-122"/>
              <a:cs typeface="楷体" panose="02010609060101010101" charset="-122"/>
            </a:endParaRPr>
          </a:p>
          <a:p>
            <a:pPr marL="12700">
              <a:lnSpc>
                <a:spcPct val="100000"/>
              </a:lnSpc>
            </a:pPr>
            <a:r>
              <a:rPr sz="1200" b="1" spc="-10" dirty="0">
                <a:solidFill>
                  <a:srgbClr val="003778"/>
                </a:solidFill>
                <a:latin typeface="楷体" panose="02010609060101010101" charset="-122"/>
                <a:cs typeface="楷体" panose="02010609060101010101" charset="-122"/>
              </a:rPr>
              <a:t>低端</a:t>
            </a:r>
            <a:r>
              <a:rPr sz="1200" b="1" spc="-20" dirty="0">
                <a:solidFill>
                  <a:srgbClr val="003778"/>
                </a:solidFill>
                <a:latin typeface="楷体" panose="02010609060101010101" charset="-122"/>
                <a:cs typeface="楷体" panose="02010609060101010101" charset="-122"/>
              </a:rPr>
              <a:t>竞</a:t>
            </a:r>
            <a:r>
              <a:rPr sz="1200" b="1" spc="-20" dirty="0">
                <a:solidFill>
                  <a:srgbClr val="003778"/>
                </a:solidFill>
                <a:latin typeface="楷体" panose="02010609060101010101" charset="-122"/>
                <a:cs typeface="楷体" panose="02010609060101010101" charset="-122"/>
              </a:rPr>
              <a:t>争</a:t>
            </a:r>
            <a:r>
              <a:rPr sz="1200" b="1" spc="-20" dirty="0">
                <a:solidFill>
                  <a:srgbClr val="003778"/>
                </a:solidFill>
                <a:latin typeface="楷体" panose="02010609060101010101" charset="-122"/>
                <a:cs typeface="楷体" panose="02010609060101010101" charset="-122"/>
              </a:rPr>
              <a:t>：</a:t>
            </a:r>
            <a:r>
              <a:rPr sz="1200" b="1" spc="-20" dirty="0">
                <a:solidFill>
                  <a:srgbClr val="003778"/>
                </a:solidFill>
                <a:latin typeface="楷体" panose="02010609060101010101" charset="-122"/>
                <a:cs typeface="楷体" panose="02010609060101010101" charset="-122"/>
              </a:rPr>
              <a:t>终</a:t>
            </a:r>
            <a:r>
              <a:rPr sz="1200" b="1" spc="-20" dirty="0">
                <a:solidFill>
                  <a:srgbClr val="003778"/>
                </a:solidFill>
                <a:latin typeface="楷体" panose="02010609060101010101" charset="-122"/>
                <a:cs typeface="楷体" panose="02010609060101010101" charset="-122"/>
              </a:rPr>
              <a:t>端</a:t>
            </a:r>
            <a:r>
              <a:rPr sz="1200" b="1" dirty="0">
                <a:solidFill>
                  <a:srgbClr val="003778"/>
                </a:solidFill>
                <a:latin typeface="楷体" panose="02010609060101010101" charset="-122"/>
                <a:cs typeface="楷体" panose="02010609060101010101" charset="-122"/>
              </a:rPr>
              <a:t>为</a:t>
            </a:r>
            <a:r>
              <a:rPr sz="1200" b="1" spc="-20" dirty="0">
                <a:solidFill>
                  <a:srgbClr val="003778"/>
                </a:solidFill>
                <a:latin typeface="楷体" panose="02010609060101010101" charset="-122"/>
                <a:cs typeface="楷体" panose="02010609060101010101" charset="-122"/>
              </a:rPr>
              <a:t>王</a:t>
            </a:r>
            <a:r>
              <a:rPr sz="1200" b="1" spc="-20" dirty="0">
                <a:solidFill>
                  <a:srgbClr val="003778"/>
                </a:solidFill>
                <a:latin typeface="楷体" panose="02010609060101010101" charset="-122"/>
                <a:cs typeface="楷体" panose="02010609060101010101" charset="-122"/>
              </a:rPr>
              <a:t>，</a:t>
            </a:r>
            <a:r>
              <a:rPr sz="1200" b="1" spc="-20" dirty="0">
                <a:solidFill>
                  <a:srgbClr val="003778"/>
                </a:solidFill>
                <a:latin typeface="楷体" panose="02010609060101010101" charset="-122"/>
                <a:cs typeface="楷体" panose="02010609060101010101" charset="-122"/>
              </a:rPr>
              <a:t>渠</a:t>
            </a:r>
            <a:r>
              <a:rPr sz="1200" b="1" spc="-20" dirty="0">
                <a:solidFill>
                  <a:srgbClr val="003778"/>
                </a:solidFill>
                <a:latin typeface="楷体" panose="02010609060101010101" charset="-122"/>
                <a:cs typeface="楷体" panose="02010609060101010101" charset="-122"/>
              </a:rPr>
              <a:t>道</a:t>
            </a:r>
            <a:r>
              <a:rPr sz="1200" b="1" dirty="0">
                <a:solidFill>
                  <a:srgbClr val="003778"/>
                </a:solidFill>
                <a:latin typeface="楷体" panose="02010609060101010101" charset="-122"/>
                <a:cs typeface="楷体" panose="02010609060101010101" charset="-122"/>
              </a:rPr>
              <a:t>制</a:t>
            </a:r>
            <a:r>
              <a:rPr sz="1200" b="1" spc="-20" dirty="0">
                <a:solidFill>
                  <a:srgbClr val="003778"/>
                </a:solidFill>
                <a:latin typeface="楷体" panose="02010609060101010101" charset="-122"/>
                <a:cs typeface="楷体" panose="02010609060101010101" charset="-122"/>
              </a:rPr>
              <a:t>胜</a:t>
            </a:r>
            <a:r>
              <a:rPr sz="1200" b="1" spc="-20" dirty="0">
                <a:solidFill>
                  <a:srgbClr val="003778"/>
                </a:solidFill>
                <a:latin typeface="楷体" panose="02010609060101010101" charset="-122"/>
                <a:cs typeface="楷体" panose="02010609060101010101" charset="-122"/>
              </a:rPr>
              <a:t>，</a:t>
            </a:r>
            <a:r>
              <a:rPr sz="1200" b="1" spc="-20" dirty="0">
                <a:solidFill>
                  <a:srgbClr val="003778"/>
                </a:solidFill>
                <a:latin typeface="楷体" panose="02010609060101010101" charset="-122"/>
                <a:cs typeface="楷体" panose="02010609060101010101" charset="-122"/>
              </a:rPr>
              <a:t>效</a:t>
            </a:r>
            <a:r>
              <a:rPr sz="1200" b="1" spc="-20" dirty="0">
                <a:solidFill>
                  <a:srgbClr val="003778"/>
                </a:solidFill>
                <a:latin typeface="楷体" panose="02010609060101010101" charset="-122"/>
                <a:cs typeface="楷体" panose="02010609060101010101" charset="-122"/>
              </a:rPr>
              <a:t>率</a:t>
            </a:r>
            <a:r>
              <a:rPr sz="1200" b="1" spc="-25" dirty="0">
                <a:solidFill>
                  <a:srgbClr val="003778"/>
                </a:solidFill>
                <a:latin typeface="楷体" panose="02010609060101010101" charset="-122"/>
                <a:cs typeface="楷体" panose="02010609060101010101" charset="-122"/>
              </a:rPr>
              <a:t>为先</a:t>
            </a:r>
            <a:endParaRPr sz="1200">
              <a:latin typeface="楷体" panose="02010609060101010101" charset="-122"/>
              <a:cs typeface="楷体" panose="02010609060101010101" charset="-122"/>
            </a:endParaRPr>
          </a:p>
          <a:p>
            <a:pPr marL="12700" marR="67310" algn="just">
              <a:lnSpc>
                <a:spcPct val="117000"/>
              </a:lnSpc>
              <a:spcBef>
                <a:spcPts val="360"/>
              </a:spcBef>
            </a:pPr>
            <a:r>
              <a:rPr sz="1000" b="1" spc="-5" dirty="0">
                <a:latin typeface="楷体" panose="02010609060101010101" charset="-122"/>
                <a:cs typeface="楷体" panose="02010609060101010101" charset="-122"/>
              </a:rPr>
              <a:t>低端市场是同质化竞争的市场，产品力与品牌力缺失，龙头致力于构建渠道壁垒，陷入低</a:t>
            </a:r>
            <a:r>
              <a:rPr sz="1000" b="1" dirty="0">
                <a:latin typeface="楷体" panose="02010609060101010101" charset="-122"/>
                <a:cs typeface="楷体" panose="02010609060101010101" charset="-122"/>
              </a:rPr>
              <a:t>端竞争的陷阱。</a:t>
            </a:r>
            <a:r>
              <a:rPr sz="1000" spc="-5" dirty="0">
                <a:latin typeface="楷体" panose="02010609060101010101" charset="-122"/>
                <a:cs typeface="楷体" panose="02010609060101010101" charset="-122"/>
              </a:rPr>
              <a:t>低端、同质的快消品无法从消费端形成品牌拉力，同时导致厂商无法收取</a:t>
            </a:r>
            <a:r>
              <a:rPr sz="1000" spc="-5" dirty="0">
                <a:latin typeface="楷体" panose="02010609060101010101" charset="-122"/>
                <a:cs typeface="楷体" panose="02010609060101010101" charset="-122"/>
              </a:rPr>
              <a:t>溢价改善产业链整体利润。产业链内部来看，同质化之下，啤酒销售高度依赖渠道分销，</a:t>
            </a:r>
            <a:r>
              <a:rPr sz="1000" spc="-5" dirty="0">
                <a:latin typeface="楷体" panose="02010609060101010101" charset="-122"/>
                <a:cs typeface="楷体" panose="02010609060101010101" charset="-122"/>
              </a:rPr>
              <a:t>产业链地位上，终端攫取较多利润，渠道商通过扁平化及高周转提升利润水平，厂商价格</a:t>
            </a:r>
            <a:r>
              <a:rPr sz="1000" spc="-15" dirty="0">
                <a:latin typeface="楷体" panose="02010609060101010101" charset="-122"/>
                <a:cs typeface="楷体" panose="02010609060101010101" charset="-122"/>
              </a:rPr>
              <a:t>空间为给足终端</a:t>
            </a:r>
            <a:r>
              <a:rPr sz="1000" dirty="0">
                <a:latin typeface="Arial" panose="020B0604020202020204"/>
                <a:cs typeface="Arial" panose="020B0604020202020204"/>
              </a:rPr>
              <a:t>/</a:t>
            </a:r>
            <a:r>
              <a:rPr sz="1000" spc="-40" dirty="0">
                <a:latin typeface="楷体" panose="02010609060101010101" charset="-122"/>
                <a:cs typeface="楷体" panose="02010609060101010101" charset="-122"/>
              </a:rPr>
              <a:t>渠道利润后的剩余部分，利润挖掘依靠：</a:t>
            </a:r>
            <a:r>
              <a:rPr sz="1000" spc="-100" dirty="0">
                <a:latin typeface="Arial" panose="020B0604020202020204"/>
                <a:cs typeface="Arial" panose="020B0604020202020204"/>
              </a:rPr>
              <a:t>1</a:t>
            </a:r>
            <a:r>
              <a:rPr sz="1000" spc="-100" dirty="0">
                <a:latin typeface="楷体" panose="02010609060101010101" charset="-122"/>
                <a:cs typeface="楷体" panose="02010609060101010101" charset="-122"/>
              </a:rPr>
              <a:t>）</a:t>
            </a:r>
            <a:r>
              <a:rPr sz="1000" spc="-25" dirty="0">
                <a:latin typeface="楷体" panose="02010609060101010101" charset="-122"/>
                <a:cs typeface="楷体" panose="02010609060101010101" charset="-122"/>
              </a:rPr>
              <a:t>生产端规模化与高周转以降低</a:t>
            </a:r>
            <a:r>
              <a:rPr sz="1000" spc="-10" dirty="0">
                <a:latin typeface="楷体" panose="02010609060101010101" charset="-122"/>
                <a:cs typeface="楷体" panose="02010609060101010101" charset="-122"/>
              </a:rPr>
              <a:t>成本；</a:t>
            </a:r>
            <a:r>
              <a:rPr sz="1000" spc="-20" dirty="0">
                <a:latin typeface="Arial" panose="020B0604020202020204"/>
                <a:cs typeface="Arial" panose="020B0604020202020204"/>
              </a:rPr>
              <a:t>2</a:t>
            </a:r>
            <a:r>
              <a:rPr sz="1000" spc="-20" dirty="0">
                <a:latin typeface="楷体" panose="02010609060101010101" charset="-122"/>
                <a:cs typeface="楷体" panose="02010609060101010101" charset="-122"/>
              </a:rPr>
              <a:t>）</a:t>
            </a:r>
            <a:r>
              <a:rPr sz="1000" spc="-30" dirty="0">
                <a:latin typeface="楷体" panose="02010609060101010101" charset="-122"/>
                <a:cs typeface="楷体" panose="02010609060101010101" charset="-122"/>
              </a:rPr>
              <a:t>通过收购跑马圈地，形成基地市场以降低竞争费用。</a:t>
            </a:r>
            <a:endParaRPr sz="1000">
              <a:latin typeface="楷体" panose="02010609060101010101" charset="-122"/>
              <a:cs typeface="楷体" panose="02010609060101010101" charset="-122"/>
            </a:endParaRPr>
          </a:p>
          <a:p>
            <a:pPr>
              <a:lnSpc>
                <a:spcPct val="100000"/>
              </a:lnSpc>
              <a:spcBef>
                <a:spcPts val="40"/>
              </a:spcBef>
            </a:pPr>
            <a:endParaRPr sz="1050">
              <a:latin typeface="楷体" panose="02010609060101010101" charset="-122"/>
              <a:cs typeface="楷体" panose="02010609060101010101" charset="-122"/>
            </a:endParaRPr>
          </a:p>
          <a:p>
            <a:pPr marL="12700" marR="69850" algn="just">
              <a:lnSpc>
                <a:spcPct val="117000"/>
              </a:lnSpc>
            </a:pPr>
            <a:r>
              <a:rPr sz="1000" b="1" dirty="0">
                <a:latin typeface="Arial" panose="020B0604020202020204"/>
                <a:cs typeface="Arial" panose="020B0604020202020204"/>
              </a:rPr>
              <a:t>VS</a:t>
            </a:r>
            <a:r>
              <a:rPr sz="1000" b="1" spc="-50" dirty="0">
                <a:latin typeface="Arial" panose="020B0604020202020204"/>
                <a:cs typeface="Arial" panose="020B0604020202020204"/>
              </a:rPr>
              <a:t> </a:t>
            </a:r>
            <a:r>
              <a:rPr sz="1000" b="1" spc="-10" dirty="0">
                <a:latin typeface="楷体" panose="02010609060101010101" charset="-122"/>
                <a:cs typeface="楷体" panose="02010609060101010101" charset="-122"/>
              </a:rPr>
              <a:t>白酒：</a:t>
            </a:r>
            <a:r>
              <a:rPr sz="1000" spc="-40" dirty="0">
                <a:latin typeface="楷体" panose="02010609060101010101" charset="-122"/>
                <a:cs typeface="楷体" panose="02010609060101010101" charset="-122"/>
              </a:rPr>
              <a:t>低档啤酒同质化严重、忠诚度较低，护城河缺失。啤酒和白酒都是含酒精、成瘾</a:t>
            </a:r>
            <a:r>
              <a:rPr sz="1000" spc="-15" dirty="0">
                <a:latin typeface="楷体" panose="02010609060101010101" charset="-122"/>
                <a:cs typeface="楷体" panose="02010609060101010101" charset="-122"/>
              </a:rPr>
              <a:t>性的消费品，但两个行业的利润率不可同日而语，</a:t>
            </a:r>
            <a:r>
              <a:rPr sz="1000" spc="-10" dirty="0">
                <a:latin typeface="Arial" panose="020B0604020202020204"/>
                <a:cs typeface="Arial" panose="020B0604020202020204"/>
              </a:rPr>
              <a:t>2018-</a:t>
            </a:r>
            <a:r>
              <a:rPr sz="1000" dirty="0">
                <a:latin typeface="Arial" panose="020B0604020202020204"/>
                <a:cs typeface="Arial" panose="020B0604020202020204"/>
              </a:rPr>
              <a:t>2020 </a:t>
            </a:r>
            <a:r>
              <a:rPr sz="1000" spc="-10" dirty="0">
                <a:latin typeface="楷体" panose="02010609060101010101" charset="-122"/>
                <a:cs typeface="楷体" panose="02010609060101010101" charset="-122"/>
              </a:rPr>
              <a:t>年规模以上啤酒企业利润总</a:t>
            </a:r>
            <a:r>
              <a:rPr sz="1000" spc="-15" dirty="0">
                <a:latin typeface="楷体" panose="02010609060101010101" charset="-122"/>
                <a:cs typeface="楷体" panose="02010609060101010101" charset="-122"/>
              </a:rPr>
              <a:t>额占收入比重分别为 </a:t>
            </a:r>
            <a:r>
              <a:rPr sz="1000" spc="-10" dirty="0">
                <a:latin typeface="Arial" panose="020B0604020202020204"/>
                <a:cs typeface="Arial" panose="020B0604020202020204"/>
              </a:rPr>
              <a:t>8.3%/8.5%/9.1%</a:t>
            </a:r>
            <a:r>
              <a:rPr sz="1000" spc="-10" dirty="0">
                <a:latin typeface="楷体" panose="02010609060101010101" charset="-122"/>
                <a:cs typeface="楷体" panose="02010609060101010101" charset="-122"/>
              </a:rPr>
              <a:t>，而白酒行业为 </a:t>
            </a:r>
            <a:r>
              <a:rPr sz="1000" spc="-10" dirty="0">
                <a:latin typeface="Arial" panose="020B0604020202020204"/>
                <a:cs typeface="Arial" panose="020B0604020202020204"/>
              </a:rPr>
              <a:t>23.3%/25.0%/27.2%</a:t>
            </a:r>
            <a:r>
              <a:rPr sz="1000" spc="-25" dirty="0">
                <a:latin typeface="楷体" panose="02010609060101010101" charset="-122"/>
                <a:cs typeface="楷体" panose="02010609060101010101" charset="-122"/>
              </a:rPr>
              <a:t>，差距主要系</a:t>
            </a:r>
            <a:r>
              <a:rPr sz="1000" spc="-25" dirty="0">
                <a:latin typeface="楷体" panose="02010609060101010101" charset="-122"/>
                <a:cs typeface="楷体" panose="02010609060101010101" charset="-122"/>
              </a:rPr>
              <a:t>白酒具有宽深的护城河：</a:t>
            </a:r>
            <a:endParaRPr sz="1000">
              <a:latin typeface="楷体" panose="02010609060101010101" charset="-122"/>
              <a:cs typeface="楷体" panose="02010609060101010101" charset="-122"/>
            </a:endParaRPr>
          </a:p>
          <a:p>
            <a:pPr>
              <a:lnSpc>
                <a:spcPct val="100000"/>
              </a:lnSpc>
            </a:pPr>
            <a:endParaRPr sz="1100">
              <a:latin typeface="楷体" panose="02010609060101010101" charset="-122"/>
              <a:cs typeface="楷体" panose="02010609060101010101" charset="-122"/>
            </a:endParaRPr>
          </a:p>
          <a:p>
            <a:pPr marL="12700" marR="5080">
              <a:lnSpc>
                <a:spcPct val="117000"/>
              </a:lnSpc>
              <a:buSzPct val="90000"/>
              <a:buFont typeface="Arial" panose="020B0604020202020204"/>
              <a:buAutoNum type="arabicPlain"/>
              <a:tabLst>
                <a:tab pos="213995" algn="l"/>
              </a:tabLst>
            </a:pPr>
            <a:r>
              <a:rPr sz="1000" b="1" spc="5" dirty="0">
                <a:latin typeface="楷体" panose="02010609060101010101" charset="-122"/>
                <a:cs typeface="楷体" panose="02010609060101010101" charset="-122"/>
              </a:rPr>
              <a:t>物理属性：</a:t>
            </a:r>
            <a:r>
              <a:rPr sz="1000" dirty="0">
                <a:latin typeface="楷体" panose="02010609060101010101" charset="-122"/>
                <a:cs typeface="楷体" panose="02010609060101010101" charset="-122"/>
              </a:rPr>
              <a:t>白酒酿造过程对于原材料、生产工艺、酿造条件等要求严苛，酱香</a:t>
            </a:r>
            <a:r>
              <a:rPr sz="1000" spc="5" dirty="0">
                <a:latin typeface="Arial" panose="020B0604020202020204"/>
                <a:cs typeface="Arial" panose="020B0604020202020204"/>
              </a:rPr>
              <a:t>/</a:t>
            </a:r>
            <a:r>
              <a:rPr sz="1000" spc="5" dirty="0">
                <a:latin typeface="楷体" panose="02010609060101010101" charset="-122"/>
                <a:cs typeface="楷体" panose="02010609060101010101" charset="-122"/>
              </a:rPr>
              <a:t>浓香</a:t>
            </a:r>
            <a:r>
              <a:rPr sz="1000" spc="5" dirty="0">
                <a:latin typeface="Arial" panose="020B0604020202020204"/>
                <a:cs typeface="Arial" panose="020B0604020202020204"/>
              </a:rPr>
              <a:t>/</a:t>
            </a:r>
            <a:r>
              <a:rPr sz="1000" spc="5" dirty="0">
                <a:latin typeface="楷体" panose="02010609060101010101" charset="-122"/>
                <a:cs typeface="楷体" panose="02010609060101010101" charset="-122"/>
              </a:rPr>
              <a:t>清</a:t>
            </a:r>
            <a:r>
              <a:rPr sz="1000" spc="-10" dirty="0">
                <a:latin typeface="楷体" panose="02010609060101010101" charset="-122"/>
                <a:cs typeface="楷体" panose="02010609060101010101" charset="-122"/>
              </a:rPr>
              <a:t>香产酒周期分别长达</a:t>
            </a:r>
            <a:r>
              <a:rPr sz="1000" spc="-140" dirty="0">
                <a:latin typeface="楷体" panose="02010609060101010101" charset="-122"/>
                <a:cs typeface="楷体" panose="02010609060101010101" charset="-122"/>
              </a:rPr>
              <a:t> </a:t>
            </a:r>
            <a:r>
              <a:rPr sz="1000" spc="-35" dirty="0">
                <a:latin typeface="Arial" panose="020B0604020202020204"/>
                <a:cs typeface="Arial" panose="020B0604020202020204"/>
              </a:rPr>
              <a:t>5</a:t>
            </a:r>
            <a:r>
              <a:rPr sz="1000" spc="5" dirty="0">
                <a:latin typeface="Arial" panose="020B0604020202020204"/>
                <a:cs typeface="Arial" panose="020B0604020202020204"/>
              </a:rPr>
              <a:t>/</a:t>
            </a:r>
            <a:r>
              <a:rPr sz="1000" spc="-10" dirty="0">
                <a:latin typeface="Arial" panose="020B0604020202020204"/>
                <a:cs typeface="Arial" panose="020B0604020202020204"/>
              </a:rPr>
              <a:t>1</a:t>
            </a:r>
            <a:r>
              <a:rPr sz="1000" spc="5" dirty="0">
                <a:latin typeface="Arial" panose="020B0604020202020204"/>
                <a:cs typeface="Arial" panose="020B0604020202020204"/>
              </a:rPr>
              <a:t>/</a:t>
            </a:r>
            <a:r>
              <a:rPr sz="1000" dirty="0">
                <a:latin typeface="Arial" panose="020B0604020202020204"/>
                <a:cs typeface="Arial" panose="020B0604020202020204"/>
              </a:rPr>
              <a:t>1</a:t>
            </a:r>
            <a:r>
              <a:rPr sz="1000" spc="50" dirty="0">
                <a:latin typeface="Arial" panose="020B0604020202020204"/>
                <a:cs typeface="Arial" panose="020B0604020202020204"/>
              </a:rPr>
              <a:t> </a:t>
            </a:r>
            <a:r>
              <a:rPr sz="1000" spc="-20" dirty="0">
                <a:latin typeface="楷体" panose="02010609060101010101" charset="-122"/>
                <a:cs typeface="楷体" panose="02010609060101010101" charset="-122"/>
              </a:rPr>
              <a:t>年，白酒企业凭借独特性与品质性兼具的产品铸造自身护城河；</a:t>
            </a:r>
            <a:r>
              <a:rPr sz="1000" dirty="0">
                <a:latin typeface="楷体" panose="02010609060101010101" charset="-122"/>
                <a:cs typeface="楷体" panose="02010609060101010101" charset="-122"/>
              </a:rPr>
              <a:t>而啤酒以工业化产品为主，早期低端啤酒市场中产品同质化严重，各品牌大单品多为</a:t>
            </a:r>
            <a:r>
              <a:rPr sz="1000" spc="5" dirty="0">
                <a:latin typeface="楷体" panose="02010609060101010101" charset="-122"/>
                <a:cs typeface="楷体" panose="02010609060101010101" charset="-122"/>
              </a:rPr>
              <a:t> </a:t>
            </a:r>
            <a:r>
              <a:rPr sz="1000" spc="-10" dirty="0">
                <a:latin typeface="Arial" panose="020B0604020202020204"/>
                <a:cs typeface="Arial" panose="020B0604020202020204"/>
              </a:rPr>
              <a:t>3</a:t>
            </a:r>
            <a:r>
              <a:rPr sz="1000" dirty="0">
                <a:latin typeface="Arial" panose="020B0604020202020204"/>
                <a:cs typeface="Arial" panose="020B0604020202020204"/>
              </a:rPr>
              <a:t>-</a:t>
            </a:r>
            <a:r>
              <a:rPr sz="1000" dirty="0">
                <a:latin typeface="Arial" panose="020B0604020202020204"/>
                <a:cs typeface="Arial" panose="020B0604020202020204"/>
              </a:rPr>
              <a:t>4</a:t>
            </a:r>
            <a:r>
              <a:rPr sz="1000" spc="5" dirty="0">
                <a:latin typeface="楷体" panose="02010609060101010101" charset="-122"/>
                <a:cs typeface="楷体" panose="02010609060101010101" charset="-122"/>
              </a:rPr>
              <a:t>元的低度数、绿色瓶装的淡啤，为节约成本加入大米等材料进行发酵，同质、低质的产品</a:t>
            </a:r>
            <a:r>
              <a:rPr sz="1000" spc="-10" dirty="0">
                <a:latin typeface="楷体" panose="02010609060101010101" charset="-122"/>
                <a:cs typeface="楷体" panose="02010609060101010101" charset="-122"/>
              </a:rPr>
              <a:t>同白酒形成对比。</a:t>
            </a:r>
            <a:endParaRPr sz="1000">
              <a:latin typeface="楷体" panose="02010609060101010101" charset="-122"/>
              <a:cs typeface="楷体" panose="02010609060101010101" charset="-122"/>
            </a:endParaRPr>
          </a:p>
          <a:p>
            <a:pPr>
              <a:lnSpc>
                <a:spcPct val="100000"/>
              </a:lnSpc>
              <a:spcBef>
                <a:spcPts val="60"/>
              </a:spcBef>
              <a:buFont typeface="Arial" panose="020B0604020202020204"/>
              <a:buAutoNum type="arabicPlain"/>
            </a:pPr>
            <a:endParaRPr sz="1050">
              <a:latin typeface="楷体" panose="02010609060101010101" charset="-122"/>
              <a:cs typeface="楷体" panose="02010609060101010101" charset="-122"/>
            </a:endParaRPr>
          </a:p>
          <a:p>
            <a:pPr marL="12700" marR="69215" algn="just">
              <a:lnSpc>
                <a:spcPct val="117000"/>
              </a:lnSpc>
              <a:buSzPct val="90000"/>
              <a:buFont typeface="Arial" panose="020B0604020202020204"/>
              <a:buAutoNum type="arabicPlain"/>
              <a:tabLst>
                <a:tab pos="210820" algn="l"/>
              </a:tabLst>
            </a:pPr>
            <a:r>
              <a:rPr sz="1000" b="1" spc="-60" dirty="0">
                <a:latin typeface="楷体" panose="02010609060101010101" charset="-122"/>
                <a:cs typeface="楷体" panose="02010609060101010101" charset="-122"/>
              </a:rPr>
              <a:t>社会属性：</a:t>
            </a:r>
            <a:r>
              <a:rPr sz="1000" spc="-45" dirty="0">
                <a:latin typeface="楷体" panose="02010609060101010101" charset="-122"/>
                <a:cs typeface="楷体" panose="02010609060101010101" charset="-122"/>
              </a:rPr>
              <a:t>白酒悠久的历史及长期文化沉淀构筑难以复制的品牌壁垒，具有社交、收藏</a:t>
            </a:r>
            <a:r>
              <a:rPr sz="1000" spc="-40" dirty="0">
                <a:latin typeface="楷体" panose="02010609060101010101" charset="-122"/>
                <a:cs typeface="楷体" panose="02010609060101010101" charset="-122"/>
              </a:rPr>
              <a:t>、礼品、身份识别等社会功能，消费者忠诚度高为企业溢价留出空间；相对白酒，低端啤</a:t>
            </a:r>
            <a:r>
              <a:rPr sz="1000" spc="-35" dirty="0">
                <a:latin typeface="楷体" panose="02010609060101010101" charset="-122"/>
                <a:cs typeface="楷体" panose="02010609060101010101" charset="-122"/>
              </a:rPr>
              <a:t>酒的消费以解渴解暑为主，社交场景主要为聚会畅饮、拼酒，同质、低价的产品难以赋予</a:t>
            </a:r>
            <a:r>
              <a:rPr sz="1000" spc="-25" dirty="0">
                <a:latin typeface="楷体" panose="02010609060101010101" charset="-122"/>
                <a:cs typeface="楷体" panose="02010609060101010101" charset="-122"/>
              </a:rPr>
              <a:t>啤酒更多的社会属性及溢价空间。</a:t>
            </a:r>
            <a:endParaRPr sz="1000">
              <a:latin typeface="楷体" panose="02010609060101010101" charset="-122"/>
              <a:cs typeface="楷体" panose="02010609060101010101" charset="-122"/>
            </a:endParaRPr>
          </a:p>
        </p:txBody>
      </p:sp>
      <p:sp>
        <p:nvSpPr>
          <p:cNvPr id="4" name="object 4"/>
          <p:cNvSpPr txBox="1"/>
          <p:nvPr/>
        </p:nvSpPr>
        <p:spPr>
          <a:xfrm>
            <a:off x="542340" y="6709917"/>
            <a:ext cx="2070100" cy="146685"/>
          </a:xfrm>
          <a:prstGeom prst="rect">
            <a:avLst/>
          </a:prstGeom>
        </p:spPr>
        <p:txBody>
          <a:bodyPr vert="horz" wrap="square" lIns="0" tIns="11430" rIns="0" bIns="0" rtlCol="0">
            <a:spAutoFit/>
          </a:bodyPr>
          <a:lstStyle/>
          <a:p>
            <a:pPr marL="12700">
              <a:lnSpc>
                <a:spcPct val="100000"/>
              </a:lnSpc>
              <a:spcBef>
                <a:spcPts val="90"/>
              </a:spcBef>
            </a:pPr>
            <a:r>
              <a:rPr sz="800" b="1" dirty="0">
                <a:latin typeface="楷体" panose="02010609060101010101" charset="-122"/>
                <a:cs typeface="楷体" panose="02010609060101010101" charset="-122"/>
              </a:rPr>
              <a:t>图</a:t>
            </a:r>
            <a:r>
              <a:rPr sz="800" b="1" dirty="0">
                <a:latin typeface="楷体" panose="02010609060101010101" charset="-122"/>
                <a:cs typeface="楷体" panose="02010609060101010101" charset="-122"/>
              </a:rPr>
              <a:t>表</a:t>
            </a:r>
            <a:r>
              <a:rPr sz="800" b="1" dirty="0">
                <a:latin typeface="Arial" panose="020B0604020202020204"/>
                <a:cs typeface="Arial" panose="020B0604020202020204"/>
              </a:rPr>
              <a:t>1</a:t>
            </a:r>
            <a:r>
              <a:rPr sz="800" b="1" spc="-15" dirty="0">
                <a:latin typeface="楷体" panose="02010609060101010101" charset="-122"/>
                <a:cs typeface="楷体" panose="02010609060101010101" charset="-122"/>
              </a:rPr>
              <a:t>： 主要啤酒品牌早期大</a:t>
            </a:r>
            <a:r>
              <a:rPr sz="800" b="1" spc="-25" dirty="0">
                <a:latin typeface="楷体" panose="02010609060101010101" charset="-122"/>
                <a:cs typeface="楷体" panose="02010609060101010101" charset="-122"/>
              </a:rPr>
              <a:t>单</a:t>
            </a:r>
            <a:r>
              <a:rPr sz="800" b="1" spc="-25" dirty="0">
                <a:latin typeface="楷体" panose="02010609060101010101" charset="-122"/>
                <a:cs typeface="楷体" panose="02010609060101010101" charset="-122"/>
              </a:rPr>
              <a:t>品</a:t>
            </a:r>
            <a:r>
              <a:rPr sz="800" b="1" spc="-10" dirty="0">
                <a:latin typeface="楷体" panose="02010609060101010101" charset="-122"/>
                <a:cs typeface="楷体" panose="02010609060101010101" charset="-122"/>
              </a:rPr>
              <a:t>同质化</a:t>
            </a:r>
            <a:r>
              <a:rPr sz="800" b="1" spc="-25" dirty="0">
                <a:latin typeface="楷体" panose="02010609060101010101" charset="-122"/>
                <a:cs typeface="楷体" panose="02010609060101010101" charset="-122"/>
              </a:rPr>
              <a:t>明</a:t>
            </a:r>
            <a:r>
              <a:rPr sz="800" b="1" spc="-50" dirty="0">
                <a:latin typeface="楷体" panose="02010609060101010101" charset="-122"/>
                <a:cs typeface="楷体" panose="02010609060101010101" charset="-122"/>
              </a:rPr>
              <a:t>显</a:t>
            </a:r>
            <a:endParaRPr sz="800">
              <a:latin typeface="楷体" panose="02010609060101010101" charset="-122"/>
              <a:cs typeface="楷体" panose="02010609060101010101" charset="-122"/>
            </a:endParaRPr>
          </a:p>
        </p:txBody>
      </p:sp>
      <p:sp>
        <p:nvSpPr>
          <p:cNvPr id="5" name="object 5"/>
          <p:cNvSpPr txBox="1"/>
          <p:nvPr/>
        </p:nvSpPr>
        <p:spPr>
          <a:xfrm>
            <a:off x="3868928" y="6709917"/>
            <a:ext cx="2201545" cy="146685"/>
          </a:xfrm>
          <a:prstGeom prst="rect">
            <a:avLst/>
          </a:prstGeom>
        </p:spPr>
        <p:txBody>
          <a:bodyPr vert="horz" wrap="square" lIns="0" tIns="11430" rIns="0" bIns="0" rtlCol="0">
            <a:spAutoFit/>
          </a:bodyPr>
          <a:lstStyle/>
          <a:p>
            <a:pPr marL="12700">
              <a:lnSpc>
                <a:spcPct val="100000"/>
              </a:lnSpc>
              <a:spcBef>
                <a:spcPts val="90"/>
              </a:spcBef>
            </a:pPr>
            <a:r>
              <a:rPr sz="800" b="1" dirty="0">
                <a:latin typeface="楷体" panose="02010609060101010101" charset="-122"/>
                <a:cs typeface="楷体" panose="02010609060101010101" charset="-122"/>
              </a:rPr>
              <a:t>图</a:t>
            </a:r>
            <a:r>
              <a:rPr sz="800" b="1" dirty="0">
                <a:latin typeface="楷体" panose="02010609060101010101" charset="-122"/>
                <a:cs typeface="楷体" panose="02010609060101010101" charset="-122"/>
              </a:rPr>
              <a:t>表</a:t>
            </a:r>
            <a:r>
              <a:rPr sz="800" b="1" dirty="0">
                <a:latin typeface="Arial" panose="020B0604020202020204"/>
                <a:cs typeface="Arial" panose="020B0604020202020204"/>
              </a:rPr>
              <a:t>2</a:t>
            </a:r>
            <a:r>
              <a:rPr sz="800" b="1" dirty="0">
                <a:latin typeface="楷体" panose="02010609060101010101" charset="-122"/>
                <a:cs typeface="楷体" panose="02010609060101010101" charset="-122"/>
              </a:rPr>
              <a:t>： 规模以上白酒</a:t>
            </a:r>
            <a:r>
              <a:rPr sz="800" b="1" spc="-40" dirty="0">
                <a:latin typeface="Arial" panose="020B0604020202020204"/>
                <a:cs typeface="Arial" panose="020B0604020202020204"/>
              </a:rPr>
              <a:t>/</a:t>
            </a:r>
            <a:r>
              <a:rPr sz="800" b="1" spc="-20" dirty="0">
                <a:latin typeface="楷体" panose="02010609060101010101" charset="-122"/>
                <a:cs typeface="楷体" panose="02010609060101010101" charset="-122"/>
              </a:rPr>
              <a:t>啤酒企业利润</a:t>
            </a:r>
            <a:r>
              <a:rPr sz="800" b="1" dirty="0">
                <a:latin typeface="楷体" panose="02010609060101010101" charset="-122"/>
                <a:cs typeface="楷体" panose="02010609060101010101" charset="-122"/>
              </a:rPr>
              <a:t>（</a:t>
            </a:r>
            <a:r>
              <a:rPr sz="800" b="1" spc="-15" dirty="0">
                <a:latin typeface="楷体" panose="02010609060101010101" charset="-122"/>
                <a:cs typeface="楷体" panose="02010609060101010101" charset="-122"/>
              </a:rPr>
              <a:t>总额</a:t>
            </a:r>
            <a:r>
              <a:rPr sz="800" b="1" spc="-25" dirty="0">
                <a:latin typeface="楷体" panose="02010609060101010101" charset="-122"/>
                <a:cs typeface="楷体" panose="02010609060101010101" charset="-122"/>
              </a:rPr>
              <a:t>）</a:t>
            </a:r>
            <a:r>
              <a:rPr sz="800" b="1" spc="-50" dirty="0">
                <a:latin typeface="楷体" panose="02010609060101010101" charset="-122"/>
                <a:cs typeface="楷体" panose="02010609060101010101" charset="-122"/>
              </a:rPr>
              <a:t>率</a:t>
            </a:r>
            <a:endParaRPr sz="800">
              <a:latin typeface="楷体" panose="02010609060101010101" charset="-122"/>
              <a:cs typeface="楷体" panose="02010609060101010101" charset="-122"/>
            </a:endParaRPr>
          </a:p>
        </p:txBody>
      </p:sp>
      <p:pic>
        <p:nvPicPr>
          <p:cNvPr id="6" name="object 6"/>
          <p:cNvPicPr/>
          <p:nvPr/>
        </p:nvPicPr>
        <p:blipFill>
          <a:blip r:embed="rId1" cstate="print"/>
          <a:stretch>
            <a:fillRect/>
          </a:stretch>
        </p:blipFill>
        <p:spPr>
          <a:xfrm>
            <a:off x="3881628" y="6853681"/>
            <a:ext cx="3146805" cy="6095"/>
          </a:xfrm>
          <a:prstGeom prst="rect">
            <a:avLst/>
          </a:prstGeom>
        </p:spPr>
      </p:pic>
      <p:sp>
        <p:nvSpPr>
          <p:cNvPr id="7" name="object 7"/>
          <p:cNvSpPr txBox="1"/>
          <p:nvPr/>
        </p:nvSpPr>
        <p:spPr>
          <a:xfrm>
            <a:off x="542340" y="9045320"/>
            <a:ext cx="1537970" cy="132080"/>
          </a:xfrm>
          <a:prstGeom prst="rect">
            <a:avLst/>
          </a:prstGeom>
        </p:spPr>
        <p:txBody>
          <a:bodyPr vert="horz" wrap="square" lIns="0" tIns="12065" rIns="0" bIns="0" rtlCol="0">
            <a:spAutoFit/>
          </a:bodyPr>
          <a:lstStyle/>
          <a:p>
            <a:pPr marL="12700">
              <a:lnSpc>
                <a:spcPct val="100000"/>
              </a:lnSpc>
              <a:spcBef>
                <a:spcPts val="95"/>
              </a:spcBef>
            </a:pPr>
            <a:r>
              <a:rPr sz="700" spc="-10" dirty="0">
                <a:solidFill>
                  <a:srgbClr val="7E7E7E"/>
                </a:solidFill>
                <a:latin typeface="楷体" panose="02010609060101010101" charset="-122"/>
                <a:cs typeface="楷体" panose="02010609060101010101" charset="-122"/>
              </a:rPr>
              <a:t>资</a:t>
            </a:r>
            <a:r>
              <a:rPr sz="700" spc="-10" dirty="0">
                <a:solidFill>
                  <a:srgbClr val="7E7E7E"/>
                </a:solidFill>
                <a:latin typeface="楷体" panose="02010609060101010101" charset="-122"/>
                <a:cs typeface="楷体" panose="02010609060101010101" charset="-122"/>
              </a:rPr>
              <a:t>料</a:t>
            </a:r>
            <a:r>
              <a:rPr sz="700" dirty="0">
                <a:solidFill>
                  <a:srgbClr val="7E7E7E"/>
                </a:solidFill>
                <a:latin typeface="楷体" panose="02010609060101010101" charset="-122"/>
                <a:cs typeface="楷体" panose="02010609060101010101" charset="-122"/>
              </a:rPr>
              <a:t>来</a:t>
            </a:r>
            <a:r>
              <a:rPr sz="700" spc="-10" dirty="0">
                <a:solidFill>
                  <a:srgbClr val="7E7E7E"/>
                </a:solidFill>
                <a:latin typeface="楷体" panose="02010609060101010101" charset="-122"/>
                <a:cs typeface="楷体" panose="02010609060101010101" charset="-122"/>
              </a:rPr>
              <a:t>源</a:t>
            </a:r>
            <a:r>
              <a:rPr sz="700" spc="-10" dirty="0">
                <a:solidFill>
                  <a:srgbClr val="7E7E7E"/>
                </a:solidFill>
                <a:latin typeface="楷体" panose="02010609060101010101" charset="-122"/>
                <a:cs typeface="楷体" panose="02010609060101010101" charset="-122"/>
              </a:rPr>
              <a:t>：</a:t>
            </a:r>
            <a:r>
              <a:rPr sz="700" spc="-10" dirty="0">
                <a:solidFill>
                  <a:srgbClr val="7E7E7E"/>
                </a:solidFill>
                <a:latin typeface="楷体" panose="02010609060101010101" charset="-122"/>
                <a:cs typeface="楷体" panose="02010609060101010101" charset="-122"/>
              </a:rPr>
              <a:t>天</a:t>
            </a:r>
            <a:r>
              <a:rPr sz="700" spc="-10" dirty="0">
                <a:solidFill>
                  <a:srgbClr val="7E7E7E"/>
                </a:solidFill>
                <a:latin typeface="楷体" panose="02010609060101010101" charset="-122"/>
                <a:cs typeface="楷体" panose="02010609060101010101" charset="-122"/>
              </a:rPr>
              <a:t>猫</a:t>
            </a:r>
            <a:r>
              <a:rPr sz="700" spc="-10" dirty="0">
                <a:solidFill>
                  <a:srgbClr val="7E7E7E"/>
                </a:solidFill>
                <a:latin typeface="楷体" panose="02010609060101010101" charset="-122"/>
                <a:cs typeface="楷体" panose="02010609060101010101" charset="-122"/>
              </a:rPr>
              <a:t>官</a:t>
            </a:r>
            <a:r>
              <a:rPr sz="700" dirty="0">
                <a:solidFill>
                  <a:srgbClr val="7E7E7E"/>
                </a:solidFill>
                <a:latin typeface="楷体" panose="02010609060101010101" charset="-122"/>
                <a:cs typeface="楷体" panose="02010609060101010101" charset="-122"/>
              </a:rPr>
              <a:t>方</a:t>
            </a:r>
            <a:r>
              <a:rPr sz="700" spc="-10" dirty="0">
                <a:solidFill>
                  <a:srgbClr val="7E7E7E"/>
                </a:solidFill>
                <a:latin typeface="楷体" panose="02010609060101010101" charset="-122"/>
                <a:cs typeface="楷体" panose="02010609060101010101" charset="-122"/>
              </a:rPr>
              <a:t>旗</a:t>
            </a:r>
            <a:r>
              <a:rPr sz="700" spc="-10" dirty="0">
                <a:solidFill>
                  <a:srgbClr val="7E7E7E"/>
                </a:solidFill>
                <a:latin typeface="楷体" panose="02010609060101010101" charset="-122"/>
                <a:cs typeface="楷体" panose="02010609060101010101" charset="-122"/>
              </a:rPr>
              <a:t>舰</a:t>
            </a:r>
            <a:r>
              <a:rPr sz="700" spc="-10" dirty="0">
                <a:solidFill>
                  <a:srgbClr val="7E7E7E"/>
                </a:solidFill>
                <a:latin typeface="楷体" panose="02010609060101010101" charset="-122"/>
                <a:cs typeface="楷体" panose="02010609060101010101" charset="-122"/>
              </a:rPr>
              <a:t>店</a:t>
            </a:r>
            <a:r>
              <a:rPr sz="700" spc="-10" dirty="0">
                <a:solidFill>
                  <a:srgbClr val="7E7E7E"/>
                </a:solidFill>
                <a:latin typeface="楷体" panose="02010609060101010101" charset="-122"/>
                <a:cs typeface="楷体" panose="02010609060101010101" charset="-122"/>
              </a:rPr>
              <a:t>，</a:t>
            </a:r>
            <a:r>
              <a:rPr sz="700" spc="-10" dirty="0">
                <a:solidFill>
                  <a:srgbClr val="7E7E7E"/>
                </a:solidFill>
                <a:latin typeface="楷体" panose="02010609060101010101" charset="-122"/>
                <a:cs typeface="楷体" panose="02010609060101010101" charset="-122"/>
              </a:rPr>
              <a:t>华</a:t>
            </a:r>
            <a:r>
              <a:rPr sz="700" dirty="0">
                <a:solidFill>
                  <a:srgbClr val="7E7E7E"/>
                </a:solidFill>
                <a:latin typeface="楷体" panose="02010609060101010101" charset="-122"/>
                <a:cs typeface="楷体" panose="02010609060101010101" charset="-122"/>
              </a:rPr>
              <a:t>泰</a:t>
            </a:r>
            <a:r>
              <a:rPr sz="700" spc="-10" dirty="0">
                <a:solidFill>
                  <a:srgbClr val="7E7E7E"/>
                </a:solidFill>
                <a:latin typeface="楷体" panose="02010609060101010101" charset="-122"/>
                <a:cs typeface="楷体" panose="02010609060101010101" charset="-122"/>
              </a:rPr>
              <a:t>研</a:t>
            </a:r>
            <a:r>
              <a:rPr sz="700" spc="-50" dirty="0">
                <a:solidFill>
                  <a:srgbClr val="7E7E7E"/>
                </a:solidFill>
                <a:latin typeface="楷体" panose="02010609060101010101" charset="-122"/>
                <a:cs typeface="楷体" panose="02010609060101010101" charset="-122"/>
              </a:rPr>
              <a:t>究</a:t>
            </a:r>
            <a:endParaRPr sz="700">
              <a:latin typeface="楷体" panose="02010609060101010101" charset="-122"/>
              <a:cs typeface="楷体" panose="02010609060101010101" charset="-122"/>
            </a:endParaRPr>
          </a:p>
        </p:txBody>
      </p:sp>
      <p:sp>
        <p:nvSpPr>
          <p:cNvPr id="8" name="object 8"/>
          <p:cNvSpPr txBox="1"/>
          <p:nvPr/>
        </p:nvSpPr>
        <p:spPr>
          <a:xfrm>
            <a:off x="3868928" y="9045320"/>
            <a:ext cx="1449070" cy="132080"/>
          </a:xfrm>
          <a:prstGeom prst="rect">
            <a:avLst/>
          </a:prstGeom>
        </p:spPr>
        <p:txBody>
          <a:bodyPr vert="horz" wrap="square" lIns="0" tIns="12065" rIns="0" bIns="0" rtlCol="0">
            <a:spAutoFit/>
          </a:bodyPr>
          <a:lstStyle/>
          <a:p>
            <a:pPr marL="12700">
              <a:lnSpc>
                <a:spcPct val="100000"/>
              </a:lnSpc>
              <a:spcBef>
                <a:spcPts val="95"/>
              </a:spcBef>
            </a:pPr>
            <a:r>
              <a:rPr sz="700" spc="-10" dirty="0">
                <a:solidFill>
                  <a:srgbClr val="7E7E7E"/>
                </a:solidFill>
                <a:latin typeface="楷体" panose="02010609060101010101" charset="-122"/>
                <a:cs typeface="楷体" panose="02010609060101010101" charset="-122"/>
              </a:rPr>
              <a:t>资</a:t>
            </a:r>
            <a:r>
              <a:rPr sz="700" spc="-10" dirty="0">
                <a:solidFill>
                  <a:srgbClr val="7E7E7E"/>
                </a:solidFill>
                <a:latin typeface="楷体" panose="02010609060101010101" charset="-122"/>
                <a:cs typeface="楷体" panose="02010609060101010101" charset="-122"/>
              </a:rPr>
              <a:t>料</a:t>
            </a:r>
            <a:r>
              <a:rPr sz="700" dirty="0">
                <a:solidFill>
                  <a:srgbClr val="7E7E7E"/>
                </a:solidFill>
                <a:latin typeface="楷体" panose="02010609060101010101" charset="-122"/>
                <a:cs typeface="楷体" panose="02010609060101010101" charset="-122"/>
              </a:rPr>
              <a:t>来</a:t>
            </a:r>
            <a:r>
              <a:rPr sz="700" spc="-10" dirty="0">
                <a:solidFill>
                  <a:srgbClr val="7E7E7E"/>
                </a:solidFill>
                <a:latin typeface="楷体" panose="02010609060101010101" charset="-122"/>
                <a:cs typeface="楷体" panose="02010609060101010101" charset="-122"/>
              </a:rPr>
              <a:t>源</a:t>
            </a:r>
            <a:r>
              <a:rPr sz="700" spc="-10" dirty="0">
                <a:solidFill>
                  <a:srgbClr val="7E7E7E"/>
                </a:solidFill>
                <a:latin typeface="楷体" panose="02010609060101010101" charset="-122"/>
                <a:cs typeface="楷体" panose="02010609060101010101" charset="-122"/>
              </a:rPr>
              <a:t>：</a:t>
            </a:r>
            <a:r>
              <a:rPr sz="700" spc="-10" dirty="0">
                <a:solidFill>
                  <a:srgbClr val="7E7E7E"/>
                </a:solidFill>
                <a:latin typeface="楷体" panose="02010609060101010101" charset="-122"/>
                <a:cs typeface="楷体" panose="02010609060101010101" charset="-122"/>
              </a:rPr>
              <a:t>中</a:t>
            </a:r>
            <a:r>
              <a:rPr sz="700" spc="-10" dirty="0">
                <a:solidFill>
                  <a:srgbClr val="7E7E7E"/>
                </a:solidFill>
                <a:latin typeface="楷体" panose="02010609060101010101" charset="-122"/>
                <a:cs typeface="楷体" panose="02010609060101010101" charset="-122"/>
              </a:rPr>
              <a:t>国</a:t>
            </a:r>
            <a:r>
              <a:rPr sz="700" spc="-10" dirty="0">
                <a:solidFill>
                  <a:srgbClr val="7E7E7E"/>
                </a:solidFill>
                <a:latin typeface="楷体" panose="02010609060101010101" charset="-122"/>
                <a:cs typeface="楷体" panose="02010609060101010101" charset="-122"/>
              </a:rPr>
              <a:t>酒</a:t>
            </a:r>
            <a:r>
              <a:rPr sz="700" dirty="0">
                <a:solidFill>
                  <a:srgbClr val="7E7E7E"/>
                </a:solidFill>
                <a:latin typeface="楷体" panose="02010609060101010101" charset="-122"/>
                <a:cs typeface="楷体" panose="02010609060101010101" charset="-122"/>
              </a:rPr>
              <a:t>业</a:t>
            </a:r>
            <a:r>
              <a:rPr sz="700" spc="-10" dirty="0">
                <a:solidFill>
                  <a:srgbClr val="7E7E7E"/>
                </a:solidFill>
                <a:latin typeface="楷体" panose="02010609060101010101" charset="-122"/>
                <a:cs typeface="楷体" panose="02010609060101010101" charset="-122"/>
              </a:rPr>
              <a:t>协</a:t>
            </a:r>
            <a:r>
              <a:rPr sz="700" spc="-10" dirty="0">
                <a:solidFill>
                  <a:srgbClr val="7E7E7E"/>
                </a:solidFill>
                <a:latin typeface="楷体" panose="02010609060101010101" charset="-122"/>
                <a:cs typeface="楷体" panose="02010609060101010101" charset="-122"/>
              </a:rPr>
              <a:t>会</a:t>
            </a:r>
            <a:r>
              <a:rPr sz="700" spc="-10" dirty="0">
                <a:solidFill>
                  <a:srgbClr val="7E7E7E"/>
                </a:solidFill>
                <a:latin typeface="楷体" panose="02010609060101010101" charset="-122"/>
                <a:cs typeface="楷体" panose="02010609060101010101" charset="-122"/>
              </a:rPr>
              <a:t>，</a:t>
            </a:r>
            <a:r>
              <a:rPr sz="700" spc="-10" dirty="0">
                <a:solidFill>
                  <a:srgbClr val="7E7E7E"/>
                </a:solidFill>
                <a:latin typeface="楷体" panose="02010609060101010101" charset="-122"/>
                <a:cs typeface="楷体" panose="02010609060101010101" charset="-122"/>
              </a:rPr>
              <a:t>华</a:t>
            </a:r>
            <a:r>
              <a:rPr sz="700" spc="-10" dirty="0">
                <a:solidFill>
                  <a:srgbClr val="7E7E7E"/>
                </a:solidFill>
                <a:latin typeface="楷体" panose="02010609060101010101" charset="-122"/>
                <a:cs typeface="楷体" panose="02010609060101010101" charset="-122"/>
              </a:rPr>
              <a:t>泰</a:t>
            </a:r>
            <a:r>
              <a:rPr sz="700" spc="-25" dirty="0">
                <a:solidFill>
                  <a:srgbClr val="7E7E7E"/>
                </a:solidFill>
                <a:latin typeface="楷体" panose="02010609060101010101" charset="-122"/>
                <a:cs typeface="楷体" panose="02010609060101010101" charset="-122"/>
              </a:rPr>
              <a:t>研究</a:t>
            </a:r>
            <a:endParaRPr sz="700">
              <a:latin typeface="楷体" panose="02010609060101010101" charset="-122"/>
              <a:cs typeface="楷体" panose="02010609060101010101" charset="-122"/>
            </a:endParaRPr>
          </a:p>
        </p:txBody>
      </p:sp>
      <p:pic>
        <p:nvPicPr>
          <p:cNvPr id="9" name="object 9"/>
          <p:cNvPicPr/>
          <p:nvPr/>
        </p:nvPicPr>
        <p:blipFill>
          <a:blip r:embed="rId1" cstate="print"/>
          <a:stretch>
            <a:fillRect/>
          </a:stretch>
        </p:blipFill>
        <p:spPr>
          <a:xfrm>
            <a:off x="3881628" y="9039731"/>
            <a:ext cx="3146805" cy="6096"/>
          </a:xfrm>
          <a:prstGeom prst="rect">
            <a:avLst/>
          </a:prstGeom>
        </p:spPr>
      </p:pic>
      <p:pic>
        <p:nvPicPr>
          <p:cNvPr id="10" name="object 10"/>
          <p:cNvPicPr/>
          <p:nvPr/>
        </p:nvPicPr>
        <p:blipFill>
          <a:blip r:embed="rId2" cstate="print"/>
          <a:stretch>
            <a:fillRect/>
          </a:stretch>
        </p:blipFill>
        <p:spPr>
          <a:xfrm>
            <a:off x="555040" y="6853681"/>
            <a:ext cx="3146805" cy="2192146"/>
          </a:xfrm>
          <a:prstGeom prst="rect">
            <a:avLst/>
          </a:prstGeom>
        </p:spPr>
      </p:pic>
      <p:pic>
        <p:nvPicPr>
          <p:cNvPr id="11" name="object 11"/>
          <p:cNvPicPr/>
          <p:nvPr/>
        </p:nvPicPr>
        <p:blipFill>
          <a:blip r:embed="rId3" cstate="print"/>
          <a:stretch>
            <a:fillRect/>
          </a:stretch>
        </p:blipFill>
        <p:spPr>
          <a:xfrm>
            <a:off x="4128134" y="7028700"/>
            <a:ext cx="2776346" cy="1850758"/>
          </a:xfrm>
          <a:prstGeom prst="rect">
            <a:avLst/>
          </a:prstGeom>
        </p:spPr>
      </p:pic>
      <p:sp>
        <p:nvSpPr>
          <p:cNvPr id="12" name="object 12"/>
          <p:cNvSpPr txBox="1"/>
          <p:nvPr/>
        </p:nvSpPr>
        <p:spPr>
          <a:xfrm>
            <a:off x="3889375" y="7263510"/>
            <a:ext cx="201930" cy="1649095"/>
          </a:xfrm>
          <a:prstGeom prst="rect">
            <a:avLst/>
          </a:prstGeom>
        </p:spPr>
        <p:txBody>
          <a:bodyPr vert="horz" wrap="square" lIns="0" tIns="12065" rIns="0" bIns="0" rtlCol="0">
            <a:spAutoFit/>
          </a:bodyPr>
          <a:lstStyle/>
          <a:p>
            <a:pPr marL="12700">
              <a:lnSpc>
                <a:spcPct val="100000"/>
              </a:lnSpc>
              <a:spcBef>
                <a:spcPts val="95"/>
              </a:spcBef>
            </a:pPr>
            <a:r>
              <a:rPr sz="700" spc="-25" dirty="0">
                <a:latin typeface="Arial" panose="020B0604020202020204"/>
                <a:cs typeface="Arial" panose="020B0604020202020204"/>
              </a:rPr>
              <a:t>25%</a:t>
            </a:r>
            <a:endParaRPr sz="700">
              <a:latin typeface="Arial" panose="020B0604020202020204"/>
              <a:cs typeface="Arial" panose="020B0604020202020204"/>
            </a:endParaRPr>
          </a:p>
          <a:p>
            <a:pPr>
              <a:lnSpc>
                <a:spcPct val="100000"/>
              </a:lnSpc>
            </a:pPr>
            <a:endParaRPr sz="800">
              <a:latin typeface="Arial" panose="020B0604020202020204"/>
              <a:cs typeface="Arial" panose="020B0604020202020204"/>
            </a:endParaRPr>
          </a:p>
          <a:p>
            <a:pPr marL="12700">
              <a:lnSpc>
                <a:spcPct val="100000"/>
              </a:lnSpc>
              <a:spcBef>
                <a:spcPts val="630"/>
              </a:spcBef>
            </a:pPr>
            <a:r>
              <a:rPr sz="700" spc="-25" dirty="0">
                <a:latin typeface="Arial" panose="020B0604020202020204"/>
                <a:cs typeface="Arial" panose="020B0604020202020204"/>
              </a:rPr>
              <a:t>20%</a:t>
            </a:r>
            <a:endParaRPr sz="700">
              <a:latin typeface="Arial" panose="020B0604020202020204"/>
              <a:cs typeface="Arial" panose="020B0604020202020204"/>
            </a:endParaRPr>
          </a:p>
          <a:p>
            <a:pPr>
              <a:lnSpc>
                <a:spcPct val="100000"/>
              </a:lnSpc>
            </a:pPr>
            <a:endParaRPr sz="800">
              <a:latin typeface="Arial" panose="020B0604020202020204"/>
              <a:cs typeface="Arial" panose="020B0604020202020204"/>
            </a:endParaRPr>
          </a:p>
          <a:p>
            <a:pPr marL="12700">
              <a:lnSpc>
                <a:spcPct val="100000"/>
              </a:lnSpc>
              <a:spcBef>
                <a:spcPts val="630"/>
              </a:spcBef>
            </a:pPr>
            <a:r>
              <a:rPr sz="700" spc="-25" dirty="0">
                <a:latin typeface="Arial" panose="020B0604020202020204"/>
                <a:cs typeface="Arial" panose="020B0604020202020204"/>
              </a:rPr>
              <a:t>15%</a:t>
            </a:r>
            <a:endParaRPr sz="700">
              <a:latin typeface="Arial" panose="020B0604020202020204"/>
              <a:cs typeface="Arial" panose="020B0604020202020204"/>
            </a:endParaRPr>
          </a:p>
          <a:p>
            <a:pPr>
              <a:lnSpc>
                <a:spcPct val="100000"/>
              </a:lnSpc>
            </a:pPr>
            <a:endParaRPr sz="800">
              <a:latin typeface="Arial" panose="020B0604020202020204"/>
              <a:cs typeface="Arial" panose="020B0604020202020204"/>
            </a:endParaRPr>
          </a:p>
          <a:p>
            <a:pPr marL="12700">
              <a:lnSpc>
                <a:spcPct val="100000"/>
              </a:lnSpc>
              <a:spcBef>
                <a:spcPts val="630"/>
              </a:spcBef>
            </a:pPr>
            <a:r>
              <a:rPr sz="700" spc="-25" dirty="0">
                <a:latin typeface="Arial" panose="020B0604020202020204"/>
                <a:cs typeface="Arial" panose="020B0604020202020204"/>
              </a:rPr>
              <a:t>10%</a:t>
            </a:r>
            <a:endParaRPr sz="700">
              <a:latin typeface="Arial" panose="020B0604020202020204"/>
              <a:cs typeface="Arial" panose="020B0604020202020204"/>
            </a:endParaRPr>
          </a:p>
          <a:p>
            <a:pPr>
              <a:lnSpc>
                <a:spcPct val="100000"/>
              </a:lnSpc>
            </a:pPr>
            <a:endParaRPr sz="800">
              <a:latin typeface="Arial" panose="020B0604020202020204"/>
              <a:cs typeface="Arial" panose="020B0604020202020204"/>
            </a:endParaRPr>
          </a:p>
          <a:p>
            <a:pPr marL="61595">
              <a:lnSpc>
                <a:spcPct val="100000"/>
              </a:lnSpc>
              <a:spcBef>
                <a:spcPts val="630"/>
              </a:spcBef>
            </a:pPr>
            <a:r>
              <a:rPr sz="700" spc="-25" dirty="0">
                <a:latin typeface="Arial" panose="020B0604020202020204"/>
                <a:cs typeface="Arial" panose="020B0604020202020204"/>
              </a:rPr>
              <a:t>5%</a:t>
            </a:r>
            <a:endParaRPr sz="700">
              <a:latin typeface="Arial" panose="020B0604020202020204"/>
              <a:cs typeface="Arial" panose="020B0604020202020204"/>
            </a:endParaRPr>
          </a:p>
          <a:p>
            <a:pPr>
              <a:lnSpc>
                <a:spcPct val="100000"/>
              </a:lnSpc>
            </a:pPr>
            <a:endParaRPr sz="800">
              <a:latin typeface="Arial" panose="020B0604020202020204"/>
              <a:cs typeface="Arial" panose="020B0604020202020204"/>
            </a:endParaRPr>
          </a:p>
          <a:p>
            <a:pPr marL="61595">
              <a:lnSpc>
                <a:spcPct val="100000"/>
              </a:lnSpc>
              <a:spcBef>
                <a:spcPts val="630"/>
              </a:spcBef>
            </a:pPr>
            <a:r>
              <a:rPr sz="700" spc="-25" dirty="0">
                <a:latin typeface="Arial" panose="020B0604020202020204"/>
                <a:cs typeface="Arial" panose="020B0604020202020204"/>
              </a:rPr>
              <a:t>0%</a:t>
            </a:r>
            <a:endParaRPr sz="700">
              <a:latin typeface="Arial" panose="020B0604020202020204"/>
              <a:cs typeface="Arial" panose="020B0604020202020204"/>
            </a:endParaRPr>
          </a:p>
        </p:txBody>
      </p:sp>
      <p:sp>
        <p:nvSpPr>
          <p:cNvPr id="13" name="object 13"/>
          <p:cNvSpPr txBox="1"/>
          <p:nvPr/>
        </p:nvSpPr>
        <p:spPr>
          <a:xfrm>
            <a:off x="3889375" y="6959853"/>
            <a:ext cx="201295" cy="132080"/>
          </a:xfrm>
          <a:prstGeom prst="rect">
            <a:avLst/>
          </a:prstGeom>
        </p:spPr>
        <p:txBody>
          <a:bodyPr vert="horz" wrap="square" lIns="0" tIns="12065" rIns="0" bIns="0" rtlCol="0">
            <a:spAutoFit/>
          </a:bodyPr>
          <a:lstStyle/>
          <a:p>
            <a:pPr marL="12700">
              <a:lnSpc>
                <a:spcPct val="100000"/>
              </a:lnSpc>
              <a:spcBef>
                <a:spcPts val="95"/>
              </a:spcBef>
            </a:pPr>
            <a:r>
              <a:rPr sz="700" spc="-25" dirty="0">
                <a:latin typeface="Arial" panose="020B0604020202020204"/>
                <a:cs typeface="Arial" panose="020B0604020202020204"/>
              </a:rPr>
              <a:t>30%</a:t>
            </a:r>
            <a:endParaRPr sz="700">
              <a:latin typeface="Arial" panose="020B0604020202020204"/>
              <a:cs typeface="Arial" panose="020B0604020202020204"/>
            </a:endParaRPr>
          </a:p>
        </p:txBody>
      </p:sp>
      <p:sp>
        <p:nvSpPr>
          <p:cNvPr id="14" name="object 14"/>
          <p:cNvSpPr txBox="1"/>
          <p:nvPr/>
        </p:nvSpPr>
        <p:spPr>
          <a:xfrm>
            <a:off x="4502911" y="8886825"/>
            <a:ext cx="224154" cy="132080"/>
          </a:xfrm>
          <a:prstGeom prst="rect">
            <a:avLst/>
          </a:prstGeom>
        </p:spPr>
        <p:txBody>
          <a:bodyPr vert="horz" wrap="square" lIns="0" tIns="12065" rIns="0" bIns="0" rtlCol="0">
            <a:spAutoFit/>
          </a:bodyPr>
          <a:lstStyle/>
          <a:p>
            <a:pPr marL="12700">
              <a:lnSpc>
                <a:spcPct val="100000"/>
              </a:lnSpc>
              <a:spcBef>
                <a:spcPts val="95"/>
              </a:spcBef>
            </a:pPr>
            <a:r>
              <a:rPr sz="700" spc="-20" dirty="0">
                <a:latin typeface="Arial" panose="020B0604020202020204"/>
                <a:cs typeface="Arial" panose="020B0604020202020204"/>
              </a:rPr>
              <a:t>2018</a:t>
            </a:r>
            <a:endParaRPr sz="700">
              <a:latin typeface="Arial" panose="020B0604020202020204"/>
              <a:cs typeface="Arial" panose="020B0604020202020204"/>
            </a:endParaRPr>
          </a:p>
        </p:txBody>
      </p:sp>
      <p:sp>
        <p:nvSpPr>
          <p:cNvPr id="15" name="object 15"/>
          <p:cNvSpPr txBox="1"/>
          <p:nvPr/>
        </p:nvSpPr>
        <p:spPr>
          <a:xfrm>
            <a:off x="5418582" y="8886825"/>
            <a:ext cx="224154" cy="132080"/>
          </a:xfrm>
          <a:prstGeom prst="rect">
            <a:avLst/>
          </a:prstGeom>
        </p:spPr>
        <p:txBody>
          <a:bodyPr vert="horz" wrap="square" lIns="0" tIns="12065" rIns="0" bIns="0" rtlCol="0">
            <a:spAutoFit/>
          </a:bodyPr>
          <a:lstStyle/>
          <a:p>
            <a:pPr marL="12700">
              <a:lnSpc>
                <a:spcPct val="100000"/>
              </a:lnSpc>
              <a:spcBef>
                <a:spcPts val="95"/>
              </a:spcBef>
            </a:pPr>
            <a:r>
              <a:rPr sz="700" spc="-20" dirty="0">
                <a:latin typeface="Arial" panose="020B0604020202020204"/>
                <a:cs typeface="Arial" panose="020B0604020202020204"/>
              </a:rPr>
              <a:t>2019</a:t>
            </a:r>
            <a:endParaRPr sz="700">
              <a:latin typeface="Arial" panose="020B0604020202020204"/>
              <a:cs typeface="Arial" panose="020B0604020202020204"/>
            </a:endParaRPr>
          </a:p>
        </p:txBody>
      </p:sp>
      <p:sp>
        <p:nvSpPr>
          <p:cNvPr id="16" name="object 16"/>
          <p:cNvSpPr txBox="1"/>
          <p:nvPr/>
        </p:nvSpPr>
        <p:spPr>
          <a:xfrm>
            <a:off x="6334505" y="8886825"/>
            <a:ext cx="224154" cy="132080"/>
          </a:xfrm>
          <a:prstGeom prst="rect">
            <a:avLst/>
          </a:prstGeom>
        </p:spPr>
        <p:txBody>
          <a:bodyPr vert="horz" wrap="square" lIns="0" tIns="12065" rIns="0" bIns="0" rtlCol="0">
            <a:spAutoFit/>
          </a:bodyPr>
          <a:lstStyle/>
          <a:p>
            <a:pPr marL="12700">
              <a:lnSpc>
                <a:spcPct val="100000"/>
              </a:lnSpc>
              <a:spcBef>
                <a:spcPts val="95"/>
              </a:spcBef>
            </a:pPr>
            <a:r>
              <a:rPr sz="700" spc="-20" dirty="0">
                <a:latin typeface="Arial" panose="020B0604020202020204"/>
                <a:cs typeface="Arial" panose="020B0604020202020204"/>
              </a:rPr>
              <a:t>2020</a:t>
            </a:r>
            <a:endParaRPr sz="700">
              <a:latin typeface="Arial" panose="020B0604020202020204"/>
              <a:cs typeface="Arial" panose="020B0604020202020204"/>
            </a:endParaRPr>
          </a:p>
        </p:txBody>
      </p:sp>
      <p:sp>
        <p:nvSpPr>
          <p:cNvPr id="17" name="object 17"/>
          <p:cNvSpPr txBox="1"/>
          <p:nvPr/>
        </p:nvSpPr>
        <p:spPr>
          <a:xfrm>
            <a:off x="4957064" y="6980046"/>
            <a:ext cx="1113790" cy="132080"/>
          </a:xfrm>
          <a:prstGeom prst="rect">
            <a:avLst/>
          </a:prstGeom>
        </p:spPr>
        <p:txBody>
          <a:bodyPr vert="horz" wrap="square" lIns="0" tIns="12065" rIns="0" bIns="0" rtlCol="0">
            <a:spAutoFit/>
          </a:bodyPr>
          <a:lstStyle/>
          <a:p>
            <a:pPr marL="12700">
              <a:lnSpc>
                <a:spcPct val="100000"/>
              </a:lnSpc>
              <a:spcBef>
                <a:spcPts val="95"/>
              </a:spcBef>
              <a:tabLst>
                <a:tab pos="922655" algn="l"/>
              </a:tabLst>
            </a:pPr>
            <a:r>
              <a:rPr sz="700" spc="-10" dirty="0">
                <a:latin typeface="楷体" panose="02010609060101010101" charset="-122"/>
                <a:cs typeface="楷体" panose="02010609060101010101" charset="-122"/>
              </a:rPr>
              <a:t>白</a:t>
            </a:r>
            <a:r>
              <a:rPr sz="700" spc="-50" dirty="0">
                <a:latin typeface="楷体" panose="02010609060101010101" charset="-122"/>
                <a:cs typeface="楷体" panose="02010609060101010101" charset="-122"/>
              </a:rPr>
              <a:t>酒</a:t>
            </a:r>
            <a:r>
              <a:rPr sz="700" dirty="0">
                <a:latin typeface="楷体" panose="02010609060101010101" charset="-122"/>
                <a:cs typeface="楷体" panose="02010609060101010101" charset="-122"/>
              </a:rPr>
              <a:t>	</a:t>
            </a:r>
            <a:r>
              <a:rPr sz="700" spc="-10" dirty="0">
                <a:latin typeface="楷体" panose="02010609060101010101" charset="-122"/>
                <a:cs typeface="楷体" panose="02010609060101010101" charset="-122"/>
              </a:rPr>
              <a:t>啤</a:t>
            </a:r>
            <a:r>
              <a:rPr sz="700" spc="-50" dirty="0">
                <a:latin typeface="楷体" panose="02010609060101010101" charset="-122"/>
                <a:cs typeface="楷体" panose="02010609060101010101" charset="-122"/>
              </a:rPr>
              <a:t>酒</a:t>
            </a:r>
            <a:endParaRPr sz="700">
              <a:latin typeface="楷体" panose="02010609060101010101" charset="-122"/>
              <a:cs typeface="楷体" panose="02010609060101010101"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3676" y="496569"/>
            <a:ext cx="488950" cy="164465"/>
          </a:xfrm>
          <a:prstGeom prst="rect">
            <a:avLst/>
          </a:prstGeom>
        </p:spPr>
        <p:txBody>
          <a:bodyPr vert="horz" wrap="square" lIns="0" tIns="13970" rIns="0" bIns="0" rtlCol="0">
            <a:spAutoFit/>
          </a:bodyPr>
          <a:lstStyle/>
          <a:p>
            <a:pPr marL="12700">
              <a:lnSpc>
                <a:spcPct val="100000"/>
              </a:lnSpc>
              <a:spcBef>
                <a:spcPts val="110"/>
              </a:spcBef>
            </a:pPr>
            <a:r>
              <a:rPr sz="900" b="1" spc="-15" dirty="0">
                <a:solidFill>
                  <a:srgbClr val="FFFFFF"/>
                </a:solidFill>
                <a:latin typeface="楷体" panose="02010609060101010101" charset="-122"/>
                <a:cs typeface="楷体" panose="02010609060101010101" charset="-122"/>
              </a:rPr>
              <a:t>食品饮料</a:t>
            </a:r>
            <a:endParaRPr sz="900">
              <a:latin typeface="楷体" panose="02010609060101010101" charset="-122"/>
              <a:cs typeface="楷体" panose="02010609060101010101" charset="-122"/>
            </a:endParaRPr>
          </a:p>
        </p:txBody>
      </p:sp>
      <p:sp>
        <p:nvSpPr>
          <p:cNvPr id="3" name="object 3"/>
          <p:cNvSpPr txBox="1"/>
          <p:nvPr/>
        </p:nvSpPr>
        <p:spPr>
          <a:xfrm>
            <a:off x="1999869" y="836117"/>
            <a:ext cx="5056505" cy="1979930"/>
          </a:xfrm>
          <a:prstGeom prst="rect">
            <a:avLst/>
          </a:prstGeom>
        </p:spPr>
        <p:txBody>
          <a:bodyPr vert="horz" wrap="square" lIns="0" tIns="11430" rIns="0" bIns="0" rtlCol="0">
            <a:spAutoFit/>
          </a:bodyPr>
          <a:lstStyle/>
          <a:p>
            <a:pPr marL="12700" marR="5080" algn="just">
              <a:lnSpc>
                <a:spcPct val="117000"/>
              </a:lnSpc>
              <a:spcBef>
                <a:spcPts val="90"/>
              </a:spcBef>
            </a:pPr>
            <a:r>
              <a:rPr sz="1000" b="1" spc="-60" dirty="0">
                <a:latin typeface="楷体" panose="02010609060101010101" charset="-122"/>
                <a:cs typeface="楷体" panose="02010609060101010101" charset="-122"/>
              </a:rPr>
              <a:t>从啤酒产业链看，其价值分配取决于各个环节对最终销售的贡献，终端攫取最大利润份额，</a:t>
            </a:r>
            <a:r>
              <a:rPr sz="1000" b="1" spc="-10" dirty="0">
                <a:latin typeface="楷体" panose="02010609060101010101" charset="-122"/>
                <a:cs typeface="楷体" panose="02010609060101010101" charset="-122"/>
              </a:rPr>
              <a:t>厂商与消费者处弱势地位。终端为王：</a:t>
            </a:r>
            <a:r>
              <a:rPr sz="1000" dirty="0">
                <a:latin typeface="楷体" panose="02010609060101010101" charset="-122"/>
                <a:cs typeface="楷体" panose="02010609060101010101" charset="-122"/>
              </a:rPr>
              <a:t>和白酒相比，同质化市场中厂商难以形成强劲的产品力与品牌力，从而难以从终端形成有效拉力，终端陈列成为啤酒销售的关键，厂商通过</a:t>
            </a:r>
            <a:r>
              <a:rPr sz="1000" spc="110" dirty="0">
                <a:latin typeface="楷体" panose="02010609060101010101" charset="-122"/>
                <a:cs typeface="楷体" panose="02010609060101010101" charset="-122"/>
              </a:rPr>
              <a:t>高加价率及买店、返点等费用补贴控制终端，</a:t>
            </a:r>
            <a:r>
              <a:rPr sz="1000" spc="-335" dirty="0">
                <a:latin typeface="楷体" panose="02010609060101010101" charset="-122"/>
                <a:cs typeface="楷体" panose="02010609060101010101" charset="-122"/>
              </a:rPr>
              <a:t> </a:t>
            </a:r>
            <a:r>
              <a:rPr sz="1000" spc="135" dirty="0">
                <a:latin typeface="楷体" panose="02010609060101010101" charset="-122"/>
                <a:cs typeface="楷体" panose="02010609060101010101" charset="-122"/>
              </a:rPr>
              <a:t>流通</a:t>
            </a:r>
            <a:r>
              <a:rPr sz="1000" dirty="0">
                <a:latin typeface="Arial" panose="020B0604020202020204"/>
                <a:cs typeface="Arial" panose="020B0604020202020204"/>
              </a:rPr>
              <a:t>/</a:t>
            </a:r>
            <a:r>
              <a:rPr sz="1000" spc="-155" dirty="0">
                <a:latin typeface="Arial" panose="020B0604020202020204"/>
                <a:cs typeface="Arial" panose="020B0604020202020204"/>
              </a:rPr>
              <a:t> </a:t>
            </a:r>
            <a:r>
              <a:rPr sz="1000" spc="135" dirty="0">
                <a:latin typeface="楷体" panose="02010609060101010101" charset="-122"/>
                <a:cs typeface="楷体" panose="02010609060101010101" charset="-122"/>
              </a:rPr>
              <a:t>餐饮</a:t>
            </a:r>
            <a:r>
              <a:rPr sz="1000" dirty="0">
                <a:latin typeface="Arial" panose="020B0604020202020204"/>
                <a:cs typeface="Arial" panose="020B0604020202020204"/>
              </a:rPr>
              <a:t>/</a:t>
            </a:r>
            <a:r>
              <a:rPr sz="1000" spc="-130" dirty="0">
                <a:latin typeface="Arial" panose="020B0604020202020204"/>
                <a:cs typeface="Arial" panose="020B0604020202020204"/>
              </a:rPr>
              <a:t> </a:t>
            </a:r>
            <a:r>
              <a:rPr sz="1000" spc="120" dirty="0">
                <a:latin typeface="楷体" panose="02010609060101010101" charset="-122"/>
                <a:cs typeface="楷体" panose="02010609060101010101" charset="-122"/>
              </a:rPr>
              <a:t>夜店终端的加价率高达 </a:t>
            </a:r>
            <a:r>
              <a:rPr sz="1000" spc="-10" dirty="0">
                <a:latin typeface="Arial" panose="020B0604020202020204"/>
                <a:cs typeface="Arial" panose="020B0604020202020204"/>
              </a:rPr>
              <a:t>5</a:t>
            </a:r>
            <a:r>
              <a:rPr sz="1000" spc="-5" dirty="0">
                <a:latin typeface="Arial" panose="020B0604020202020204"/>
                <a:cs typeface="Arial" panose="020B0604020202020204"/>
              </a:rPr>
              <a:t>0%</a:t>
            </a:r>
            <a:r>
              <a:rPr sz="1000" spc="5" dirty="0">
                <a:latin typeface="Arial" panose="020B0604020202020204"/>
                <a:cs typeface="Arial" panose="020B0604020202020204"/>
              </a:rPr>
              <a:t>/</a:t>
            </a:r>
            <a:r>
              <a:rPr sz="1000" spc="-10" dirty="0">
                <a:latin typeface="Arial" panose="020B0604020202020204"/>
                <a:cs typeface="Arial" panose="020B0604020202020204"/>
              </a:rPr>
              <a:t>100%</a:t>
            </a:r>
            <a:r>
              <a:rPr sz="1000" spc="5" dirty="0">
                <a:latin typeface="Arial" panose="020B0604020202020204"/>
                <a:cs typeface="Arial" panose="020B0604020202020204"/>
              </a:rPr>
              <a:t>/</a:t>
            </a:r>
            <a:r>
              <a:rPr sz="1000" spc="-10" dirty="0">
                <a:latin typeface="Arial" panose="020B0604020202020204"/>
                <a:cs typeface="Arial" panose="020B0604020202020204"/>
              </a:rPr>
              <a:t>100</a:t>
            </a:r>
            <a:r>
              <a:rPr sz="1000" dirty="0">
                <a:latin typeface="Arial" panose="020B0604020202020204"/>
                <a:cs typeface="Arial" panose="020B0604020202020204"/>
              </a:rPr>
              <a:t>-</a:t>
            </a:r>
            <a:r>
              <a:rPr sz="1000" spc="-10" dirty="0">
                <a:latin typeface="Arial" panose="020B0604020202020204"/>
                <a:cs typeface="Arial" panose="020B0604020202020204"/>
              </a:rPr>
              <a:t>200%</a:t>
            </a:r>
            <a:r>
              <a:rPr sz="1000" spc="-30" dirty="0">
                <a:latin typeface="楷体" panose="02010609060101010101" charset="-122"/>
                <a:cs typeface="楷体" panose="02010609060101010101" charset="-122"/>
              </a:rPr>
              <a:t>，攫取产业链最高利润；</a:t>
            </a:r>
            <a:r>
              <a:rPr sz="1000" b="1" spc="-25" dirty="0">
                <a:latin typeface="楷体" panose="02010609060101010101" charset="-122"/>
                <a:cs typeface="楷体" panose="02010609060101010101" charset="-122"/>
              </a:rPr>
              <a:t>渠道制胜：</a:t>
            </a:r>
            <a:r>
              <a:rPr sz="1000" spc="-20" dirty="0">
                <a:latin typeface="楷体" panose="02010609060101010101" charset="-122"/>
                <a:cs typeface="楷体" panose="02010609060101010101" charset="-122"/>
              </a:rPr>
              <a:t>渠道在市场开拓初期是龙头扩张地盘的抓手，随着区域竞争格局的稳定，龙头多采取深度分销的模式强化终端掌控力，渠道发挥配送与周转的功能，毛利率一般在</a:t>
            </a:r>
            <a:r>
              <a:rPr sz="1000" spc="-70" dirty="0">
                <a:latin typeface="楷体" panose="02010609060101010101" charset="-122"/>
                <a:cs typeface="楷体" panose="02010609060101010101" charset="-122"/>
              </a:rPr>
              <a:t> </a:t>
            </a:r>
            <a:r>
              <a:rPr sz="1000" spc="-5" dirty="0">
                <a:latin typeface="Arial" panose="020B0604020202020204"/>
                <a:cs typeface="Arial" panose="020B0604020202020204"/>
              </a:rPr>
              <a:t>15%</a:t>
            </a:r>
            <a:r>
              <a:rPr sz="1000" spc="-20" dirty="0">
                <a:latin typeface="楷体" panose="02010609060101010101" charset="-122"/>
                <a:cs typeface="楷体" panose="02010609060101010101" charset="-122"/>
              </a:rPr>
              <a:t>左右，通过高周转提高收益率。低端时代，产业链中间的渠道与终端攫取大部分利润，而两端的厂商与消费者均处于弱势地位，厂商较难获取溢价，通过支付高额的渠道与终端费用扩大销售规模从而降低成本，而买店等常见的终端排他性的竞争方式亦使得消费者可选择的产品较少，消费者难以“用脚投票”支</a:t>
            </a:r>
            <a:r>
              <a:rPr sz="1000" spc="-40" dirty="0">
                <a:latin typeface="楷体" panose="02010609060101010101" charset="-122"/>
                <a:cs typeface="楷体" panose="02010609060101010101" charset="-122"/>
              </a:rPr>
              <a:t>付溢价选择符合自己需求的产品，行业竞争陷入“低端陷阱”。</a:t>
            </a:r>
            <a:endParaRPr sz="1000">
              <a:latin typeface="楷体" panose="02010609060101010101" charset="-122"/>
              <a:cs typeface="楷体" panose="02010609060101010101" charset="-122"/>
            </a:endParaRPr>
          </a:p>
        </p:txBody>
      </p:sp>
      <p:sp>
        <p:nvSpPr>
          <p:cNvPr id="4" name="object 4"/>
          <p:cNvSpPr txBox="1"/>
          <p:nvPr/>
        </p:nvSpPr>
        <p:spPr>
          <a:xfrm>
            <a:off x="542340" y="2999612"/>
            <a:ext cx="1356995" cy="146685"/>
          </a:xfrm>
          <a:prstGeom prst="rect">
            <a:avLst/>
          </a:prstGeom>
        </p:spPr>
        <p:txBody>
          <a:bodyPr vert="horz" wrap="square" lIns="0" tIns="11430" rIns="0" bIns="0" rtlCol="0">
            <a:spAutoFit/>
          </a:bodyPr>
          <a:lstStyle/>
          <a:p>
            <a:pPr marL="12700">
              <a:lnSpc>
                <a:spcPct val="100000"/>
              </a:lnSpc>
              <a:spcBef>
                <a:spcPts val="90"/>
              </a:spcBef>
            </a:pPr>
            <a:r>
              <a:rPr sz="800" b="1" dirty="0">
                <a:latin typeface="楷体" panose="02010609060101010101" charset="-122"/>
                <a:cs typeface="楷体" panose="02010609060101010101" charset="-122"/>
              </a:rPr>
              <a:t>图</a:t>
            </a:r>
            <a:r>
              <a:rPr sz="800" b="1" dirty="0">
                <a:latin typeface="楷体" panose="02010609060101010101" charset="-122"/>
                <a:cs typeface="楷体" panose="02010609060101010101" charset="-122"/>
              </a:rPr>
              <a:t>表</a:t>
            </a:r>
            <a:r>
              <a:rPr sz="800" b="1" dirty="0">
                <a:latin typeface="Arial" panose="020B0604020202020204"/>
                <a:cs typeface="Arial" panose="020B0604020202020204"/>
              </a:rPr>
              <a:t>3</a:t>
            </a:r>
            <a:r>
              <a:rPr sz="800" b="1" spc="-15" dirty="0">
                <a:latin typeface="楷体" panose="02010609060101010101" charset="-122"/>
                <a:cs typeface="楷体" panose="02010609060101010101" charset="-122"/>
              </a:rPr>
              <a:t>： 啤酒行业产业链</a:t>
            </a:r>
            <a:r>
              <a:rPr sz="800" b="1" spc="-25" dirty="0">
                <a:latin typeface="楷体" panose="02010609060101010101" charset="-122"/>
                <a:cs typeface="楷体" panose="02010609060101010101" charset="-122"/>
              </a:rPr>
              <a:t>一</a:t>
            </a:r>
            <a:r>
              <a:rPr sz="800" b="1" spc="-50" dirty="0">
                <a:latin typeface="楷体" panose="02010609060101010101" charset="-122"/>
                <a:cs typeface="楷体" panose="02010609060101010101" charset="-122"/>
              </a:rPr>
              <a:t>览</a:t>
            </a:r>
            <a:endParaRPr sz="800">
              <a:latin typeface="楷体" panose="02010609060101010101" charset="-122"/>
              <a:cs typeface="楷体" panose="02010609060101010101" charset="-122"/>
            </a:endParaRPr>
          </a:p>
        </p:txBody>
      </p:sp>
      <p:pic>
        <p:nvPicPr>
          <p:cNvPr id="5" name="object 5"/>
          <p:cNvPicPr/>
          <p:nvPr/>
        </p:nvPicPr>
        <p:blipFill>
          <a:blip r:embed="rId1" cstate="print"/>
          <a:stretch>
            <a:fillRect/>
          </a:stretch>
        </p:blipFill>
        <p:spPr>
          <a:xfrm>
            <a:off x="3881628" y="3143376"/>
            <a:ext cx="3146805" cy="6096"/>
          </a:xfrm>
          <a:prstGeom prst="rect">
            <a:avLst/>
          </a:prstGeom>
        </p:spPr>
      </p:pic>
      <p:sp>
        <p:nvSpPr>
          <p:cNvPr id="6" name="object 6"/>
          <p:cNvSpPr txBox="1"/>
          <p:nvPr/>
        </p:nvSpPr>
        <p:spPr>
          <a:xfrm>
            <a:off x="542340" y="5335015"/>
            <a:ext cx="1397635" cy="132080"/>
          </a:xfrm>
          <a:prstGeom prst="rect">
            <a:avLst/>
          </a:prstGeom>
        </p:spPr>
        <p:txBody>
          <a:bodyPr vert="horz" wrap="square" lIns="0" tIns="12065" rIns="0" bIns="0" rtlCol="0">
            <a:spAutoFit/>
          </a:bodyPr>
          <a:lstStyle/>
          <a:p>
            <a:pPr marL="12700">
              <a:lnSpc>
                <a:spcPct val="100000"/>
              </a:lnSpc>
              <a:spcBef>
                <a:spcPts val="95"/>
              </a:spcBef>
            </a:pPr>
            <a:r>
              <a:rPr sz="700" spc="-10" dirty="0">
                <a:solidFill>
                  <a:srgbClr val="7E7E7E"/>
                </a:solidFill>
                <a:latin typeface="楷体" panose="02010609060101010101" charset="-122"/>
                <a:cs typeface="楷体" panose="02010609060101010101" charset="-122"/>
              </a:rPr>
              <a:t>资</a:t>
            </a:r>
            <a:r>
              <a:rPr sz="700" spc="-10" dirty="0">
                <a:solidFill>
                  <a:srgbClr val="7E7E7E"/>
                </a:solidFill>
                <a:latin typeface="楷体" panose="02010609060101010101" charset="-122"/>
                <a:cs typeface="楷体" panose="02010609060101010101" charset="-122"/>
              </a:rPr>
              <a:t>料</a:t>
            </a:r>
            <a:r>
              <a:rPr sz="700" spc="-10" dirty="0">
                <a:solidFill>
                  <a:srgbClr val="7E7E7E"/>
                </a:solidFill>
                <a:latin typeface="楷体" panose="02010609060101010101" charset="-122"/>
                <a:cs typeface="楷体" panose="02010609060101010101" charset="-122"/>
              </a:rPr>
              <a:t>来源：</a:t>
            </a:r>
            <a:r>
              <a:rPr sz="700" spc="-10" dirty="0">
                <a:solidFill>
                  <a:srgbClr val="7E7E7E"/>
                </a:solidFill>
                <a:latin typeface="Arial" panose="020B0604020202020204"/>
                <a:cs typeface="Arial" panose="020B0604020202020204"/>
              </a:rPr>
              <a:t>Euromonitor</a:t>
            </a:r>
            <a:r>
              <a:rPr sz="700" spc="-10" dirty="0">
                <a:solidFill>
                  <a:srgbClr val="7E7E7E"/>
                </a:solidFill>
                <a:latin typeface="楷体" panose="02010609060101010101" charset="-122"/>
                <a:cs typeface="楷体" panose="02010609060101010101" charset="-122"/>
              </a:rPr>
              <a:t>，</a:t>
            </a:r>
            <a:r>
              <a:rPr sz="700" spc="-10" dirty="0">
                <a:solidFill>
                  <a:srgbClr val="7E7E7E"/>
                </a:solidFill>
                <a:latin typeface="楷体" panose="02010609060101010101" charset="-122"/>
                <a:cs typeface="楷体" panose="02010609060101010101" charset="-122"/>
              </a:rPr>
              <a:t>华</a:t>
            </a:r>
            <a:r>
              <a:rPr sz="700" spc="-10" dirty="0">
                <a:solidFill>
                  <a:srgbClr val="7E7E7E"/>
                </a:solidFill>
                <a:latin typeface="楷体" panose="02010609060101010101" charset="-122"/>
                <a:cs typeface="楷体" panose="02010609060101010101" charset="-122"/>
              </a:rPr>
              <a:t>泰</a:t>
            </a:r>
            <a:r>
              <a:rPr sz="700" spc="-10" dirty="0">
                <a:solidFill>
                  <a:srgbClr val="7E7E7E"/>
                </a:solidFill>
                <a:latin typeface="楷体" panose="02010609060101010101" charset="-122"/>
                <a:cs typeface="楷体" panose="02010609060101010101" charset="-122"/>
              </a:rPr>
              <a:t>研</a:t>
            </a:r>
            <a:r>
              <a:rPr sz="700" spc="-50" dirty="0">
                <a:solidFill>
                  <a:srgbClr val="7E7E7E"/>
                </a:solidFill>
                <a:latin typeface="楷体" panose="02010609060101010101" charset="-122"/>
                <a:cs typeface="楷体" panose="02010609060101010101" charset="-122"/>
              </a:rPr>
              <a:t>究</a:t>
            </a:r>
            <a:endParaRPr sz="700">
              <a:latin typeface="楷体" panose="02010609060101010101" charset="-122"/>
              <a:cs typeface="楷体" panose="02010609060101010101" charset="-122"/>
            </a:endParaRPr>
          </a:p>
        </p:txBody>
      </p:sp>
      <p:pic>
        <p:nvPicPr>
          <p:cNvPr id="7" name="object 7"/>
          <p:cNvPicPr/>
          <p:nvPr/>
        </p:nvPicPr>
        <p:blipFill>
          <a:blip r:embed="rId1" cstate="print"/>
          <a:stretch>
            <a:fillRect/>
          </a:stretch>
        </p:blipFill>
        <p:spPr>
          <a:xfrm>
            <a:off x="3881628" y="5329428"/>
            <a:ext cx="3146805" cy="6095"/>
          </a:xfrm>
          <a:prstGeom prst="rect">
            <a:avLst/>
          </a:prstGeom>
        </p:spPr>
      </p:pic>
      <p:sp>
        <p:nvSpPr>
          <p:cNvPr id="8" name="object 8"/>
          <p:cNvSpPr txBox="1"/>
          <p:nvPr/>
        </p:nvSpPr>
        <p:spPr>
          <a:xfrm>
            <a:off x="3868928" y="5112257"/>
            <a:ext cx="1269365" cy="354330"/>
          </a:xfrm>
          <a:prstGeom prst="rect">
            <a:avLst/>
          </a:prstGeom>
        </p:spPr>
        <p:txBody>
          <a:bodyPr vert="horz" wrap="square" lIns="0" tIns="12065" rIns="0" bIns="0" rtlCol="0">
            <a:spAutoFit/>
          </a:bodyPr>
          <a:lstStyle/>
          <a:p>
            <a:pPr marL="235585">
              <a:lnSpc>
                <a:spcPct val="100000"/>
              </a:lnSpc>
              <a:spcBef>
                <a:spcPts val="95"/>
              </a:spcBef>
              <a:tabLst>
                <a:tab pos="691515" algn="l"/>
                <a:tab pos="1147445" algn="l"/>
              </a:tabLst>
            </a:pPr>
            <a:r>
              <a:rPr sz="700" spc="-50" dirty="0">
                <a:latin typeface="Arial" panose="020B0604020202020204"/>
                <a:cs typeface="Arial" panose="020B0604020202020204"/>
              </a:rPr>
              <a:t>0</a:t>
            </a:r>
            <a:r>
              <a:rPr sz="700" dirty="0">
                <a:latin typeface="Arial" panose="020B0604020202020204"/>
                <a:cs typeface="Arial" panose="020B0604020202020204"/>
              </a:rPr>
              <a:t>	</a:t>
            </a:r>
            <a:r>
              <a:rPr sz="700" spc="-50" dirty="0">
                <a:latin typeface="Arial" panose="020B0604020202020204"/>
                <a:cs typeface="Arial" panose="020B0604020202020204"/>
              </a:rPr>
              <a:t>2</a:t>
            </a:r>
            <a:r>
              <a:rPr sz="700" dirty="0">
                <a:latin typeface="Arial" panose="020B0604020202020204"/>
                <a:cs typeface="Arial" panose="020B0604020202020204"/>
              </a:rPr>
              <a:t>	</a:t>
            </a:r>
            <a:r>
              <a:rPr sz="700" spc="-50" dirty="0">
                <a:latin typeface="Arial" panose="020B0604020202020204"/>
                <a:cs typeface="Arial" panose="020B0604020202020204"/>
              </a:rPr>
              <a:t>4</a:t>
            </a:r>
            <a:endParaRPr sz="700">
              <a:latin typeface="Arial" panose="020B0604020202020204"/>
              <a:cs typeface="Arial" panose="020B0604020202020204"/>
            </a:endParaRPr>
          </a:p>
          <a:p>
            <a:pPr>
              <a:lnSpc>
                <a:spcPct val="100000"/>
              </a:lnSpc>
              <a:spcBef>
                <a:spcPts val="50"/>
              </a:spcBef>
            </a:pPr>
            <a:endParaRPr sz="750">
              <a:latin typeface="Arial" panose="020B0604020202020204"/>
              <a:cs typeface="Arial" panose="020B0604020202020204"/>
            </a:endParaRPr>
          </a:p>
          <a:p>
            <a:pPr marL="12700">
              <a:lnSpc>
                <a:spcPct val="100000"/>
              </a:lnSpc>
            </a:pPr>
            <a:r>
              <a:rPr sz="700" spc="-10" dirty="0">
                <a:solidFill>
                  <a:srgbClr val="7E7E7E"/>
                </a:solidFill>
                <a:latin typeface="楷体" panose="02010609060101010101" charset="-122"/>
                <a:cs typeface="楷体" panose="02010609060101010101" charset="-122"/>
              </a:rPr>
              <a:t>资</a:t>
            </a:r>
            <a:r>
              <a:rPr sz="700" spc="-10" dirty="0">
                <a:solidFill>
                  <a:srgbClr val="7E7E7E"/>
                </a:solidFill>
                <a:latin typeface="楷体" panose="02010609060101010101" charset="-122"/>
                <a:cs typeface="楷体" panose="02010609060101010101" charset="-122"/>
              </a:rPr>
              <a:t>料</a:t>
            </a:r>
            <a:r>
              <a:rPr sz="700" dirty="0">
                <a:solidFill>
                  <a:srgbClr val="7E7E7E"/>
                </a:solidFill>
                <a:latin typeface="楷体" panose="02010609060101010101" charset="-122"/>
                <a:cs typeface="楷体" panose="02010609060101010101" charset="-122"/>
              </a:rPr>
              <a:t>来</a:t>
            </a:r>
            <a:r>
              <a:rPr sz="700" spc="-10" dirty="0">
                <a:solidFill>
                  <a:srgbClr val="7E7E7E"/>
                </a:solidFill>
                <a:latin typeface="楷体" panose="02010609060101010101" charset="-122"/>
                <a:cs typeface="楷体" panose="02010609060101010101" charset="-122"/>
              </a:rPr>
              <a:t>源</a:t>
            </a:r>
            <a:r>
              <a:rPr sz="700" spc="-10" dirty="0">
                <a:solidFill>
                  <a:srgbClr val="7E7E7E"/>
                </a:solidFill>
                <a:latin typeface="楷体" panose="02010609060101010101" charset="-122"/>
                <a:cs typeface="楷体" panose="02010609060101010101" charset="-122"/>
              </a:rPr>
              <a:t>：</a:t>
            </a:r>
            <a:r>
              <a:rPr sz="700" spc="-10" dirty="0">
                <a:solidFill>
                  <a:srgbClr val="7E7E7E"/>
                </a:solidFill>
                <a:latin typeface="楷体" panose="02010609060101010101" charset="-122"/>
                <a:cs typeface="楷体" panose="02010609060101010101" charset="-122"/>
              </a:rPr>
              <a:t>智</a:t>
            </a:r>
            <a:r>
              <a:rPr sz="700" spc="-10" dirty="0">
                <a:solidFill>
                  <a:srgbClr val="7E7E7E"/>
                </a:solidFill>
                <a:latin typeface="楷体" panose="02010609060101010101" charset="-122"/>
                <a:cs typeface="楷体" panose="02010609060101010101" charset="-122"/>
              </a:rPr>
              <a:t>研</a:t>
            </a:r>
            <a:r>
              <a:rPr sz="700" spc="-10" dirty="0">
                <a:solidFill>
                  <a:srgbClr val="7E7E7E"/>
                </a:solidFill>
                <a:latin typeface="楷体" panose="02010609060101010101" charset="-122"/>
                <a:cs typeface="楷体" panose="02010609060101010101" charset="-122"/>
              </a:rPr>
              <a:t>咨</a:t>
            </a:r>
            <a:r>
              <a:rPr sz="700" spc="-5" dirty="0">
                <a:solidFill>
                  <a:srgbClr val="7E7E7E"/>
                </a:solidFill>
                <a:latin typeface="楷体" panose="02010609060101010101" charset="-122"/>
                <a:cs typeface="楷体" panose="02010609060101010101" charset="-122"/>
              </a:rPr>
              <a:t>询，</a:t>
            </a:r>
            <a:r>
              <a:rPr sz="700" spc="-10" dirty="0">
                <a:solidFill>
                  <a:srgbClr val="7E7E7E"/>
                </a:solidFill>
                <a:latin typeface="楷体" panose="02010609060101010101" charset="-122"/>
                <a:cs typeface="楷体" panose="02010609060101010101" charset="-122"/>
              </a:rPr>
              <a:t>华</a:t>
            </a:r>
            <a:r>
              <a:rPr sz="700" spc="-10" dirty="0">
                <a:solidFill>
                  <a:srgbClr val="7E7E7E"/>
                </a:solidFill>
                <a:latin typeface="楷体" panose="02010609060101010101" charset="-122"/>
                <a:cs typeface="楷体" panose="02010609060101010101" charset="-122"/>
              </a:rPr>
              <a:t>泰</a:t>
            </a:r>
            <a:r>
              <a:rPr sz="700" spc="-10" dirty="0">
                <a:solidFill>
                  <a:srgbClr val="7E7E7E"/>
                </a:solidFill>
                <a:latin typeface="楷体" panose="02010609060101010101" charset="-122"/>
                <a:cs typeface="楷体" panose="02010609060101010101" charset="-122"/>
              </a:rPr>
              <a:t>研</a:t>
            </a:r>
            <a:r>
              <a:rPr sz="700" spc="-50" dirty="0">
                <a:solidFill>
                  <a:srgbClr val="7E7E7E"/>
                </a:solidFill>
                <a:latin typeface="楷体" panose="02010609060101010101" charset="-122"/>
                <a:cs typeface="楷体" panose="02010609060101010101" charset="-122"/>
              </a:rPr>
              <a:t>究</a:t>
            </a:r>
            <a:endParaRPr sz="700">
              <a:latin typeface="楷体" panose="02010609060101010101" charset="-122"/>
              <a:cs typeface="楷体" panose="02010609060101010101" charset="-122"/>
            </a:endParaRPr>
          </a:p>
        </p:txBody>
      </p:sp>
      <p:sp>
        <p:nvSpPr>
          <p:cNvPr id="9" name="object 9"/>
          <p:cNvSpPr txBox="1"/>
          <p:nvPr/>
        </p:nvSpPr>
        <p:spPr>
          <a:xfrm>
            <a:off x="1999869" y="5535022"/>
            <a:ext cx="5038725" cy="3896995"/>
          </a:xfrm>
          <a:prstGeom prst="rect">
            <a:avLst/>
          </a:prstGeom>
        </p:spPr>
        <p:txBody>
          <a:bodyPr vert="horz" wrap="square" lIns="0" tIns="95885" rIns="0" bIns="0" rtlCol="0">
            <a:spAutoFit/>
          </a:bodyPr>
          <a:lstStyle/>
          <a:p>
            <a:pPr marL="12700">
              <a:lnSpc>
                <a:spcPct val="100000"/>
              </a:lnSpc>
              <a:spcBef>
                <a:spcPts val="755"/>
              </a:spcBef>
            </a:pPr>
            <a:r>
              <a:rPr sz="1200" b="1" spc="-10" dirty="0">
                <a:solidFill>
                  <a:srgbClr val="003778"/>
                </a:solidFill>
                <a:latin typeface="楷体" panose="02010609060101010101" charset="-122"/>
                <a:cs typeface="楷体" panose="02010609060101010101" charset="-122"/>
              </a:rPr>
              <a:t>高端</a:t>
            </a:r>
            <a:r>
              <a:rPr sz="1200" b="1" spc="-20" dirty="0">
                <a:solidFill>
                  <a:srgbClr val="003778"/>
                </a:solidFill>
                <a:latin typeface="楷体" panose="02010609060101010101" charset="-122"/>
                <a:cs typeface="楷体" panose="02010609060101010101" charset="-122"/>
              </a:rPr>
              <a:t>竞</a:t>
            </a:r>
            <a:r>
              <a:rPr sz="1200" b="1" spc="-20" dirty="0">
                <a:solidFill>
                  <a:srgbClr val="003778"/>
                </a:solidFill>
                <a:latin typeface="楷体" panose="02010609060101010101" charset="-122"/>
                <a:cs typeface="楷体" panose="02010609060101010101" charset="-122"/>
              </a:rPr>
              <a:t>争</a:t>
            </a:r>
            <a:r>
              <a:rPr sz="1200" b="1" spc="-20" dirty="0">
                <a:solidFill>
                  <a:srgbClr val="003778"/>
                </a:solidFill>
                <a:latin typeface="楷体" panose="02010609060101010101" charset="-122"/>
                <a:cs typeface="楷体" panose="02010609060101010101" charset="-122"/>
              </a:rPr>
              <a:t>：</a:t>
            </a:r>
            <a:r>
              <a:rPr sz="1200" b="1" spc="-20" dirty="0">
                <a:solidFill>
                  <a:srgbClr val="003778"/>
                </a:solidFill>
                <a:latin typeface="楷体" panose="02010609060101010101" charset="-122"/>
                <a:cs typeface="楷体" panose="02010609060101010101" charset="-122"/>
              </a:rPr>
              <a:t>产</a:t>
            </a:r>
            <a:r>
              <a:rPr sz="1200" b="1" spc="-20" dirty="0">
                <a:solidFill>
                  <a:srgbClr val="003778"/>
                </a:solidFill>
                <a:latin typeface="楷体" panose="02010609060101010101" charset="-122"/>
                <a:cs typeface="楷体" panose="02010609060101010101" charset="-122"/>
              </a:rPr>
              <a:t>品</a:t>
            </a:r>
            <a:r>
              <a:rPr sz="1200" b="1" dirty="0">
                <a:solidFill>
                  <a:srgbClr val="003778"/>
                </a:solidFill>
                <a:latin typeface="楷体" panose="02010609060101010101" charset="-122"/>
                <a:cs typeface="楷体" panose="02010609060101010101" charset="-122"/>
              </a:rPr>
              <a:t>为</a:t>
            </a:r>
            <a:r>
              <a:rPr sz="1200" b="1" spc="-20" dirty="0">
                <a:solidFill>
                  <a:srgbClr val="003778"/>
                </a:solidFill>
                <a:latin typeface="楷体" panose="02010609060101010101" charset="-122"/>
                <a:cs typeface="楷体" panose="02010609060101010101" charset="-122"/>
              </a:rPr>
              <a:t>基</a:t>
            </a:r>
            <a:r>
              <a:rPr sz="1200" b="1" spc="-20" dirty="0">
                <a:solidFill>
                  <a:srgbClr val="003778"/>
                </a:solidFill>
                <a:latin typeface="楷体" panose="02010609060101010101" charset="-122"/>
                <a:cs typeface="楷体" panose="02010609060101010101" charset="-122"/>
              </a:rPr>
              <a:t>，</a:t>
            </a:r>
            <a:r>
              <a:rPr sz="1200" b="1" spc="-20" dirty="0">
                <a:solidFill>
                  <a:srgbClr val="003778"/>
                </a:solidFill>
                <a:latin typeface="楷体" panose="02010609060101010101" charset="-122"/>
                <a:cs typeface="楷体" panose="02010609060101010101" charset="-122"/>
              </a:rPr>
              <a:t>品</a:t>
            </a:r>
            <a:r>
              <a:rPr sz="1200" b="1" spc="-20" dirty="0">
                <a:solidFill>
                  <a:srgbClr val="003778"/>
                </a:solidFill>
                <a:latin typeface="楷体" panose="02010609060101010101" charset="-122"/>
                <a:cs typeface="楷体" panose="02010609060101010101" charset="-122"/>
              </a:rPr>
              <a:t>牌</a:t>
            </a:r>
            <a:r>
              <a:rPr sz="1200" b="1" dirty="0">
                <a:solidFill>
                  <a:srgbClr val="003778"/>
                </a:solidFill>
                <a:latin typeface="楷体" panose="02010609060101010101" charset="-122"/>
                <a:cs typeface="楷体" panose="02010609060101010101" charset="-122"/>
              </a:rPr>
              <a:t>为</a:t>
            </a:r>
            <a:r>
              <a:rPr sz="1200" b="1" spc="-20" dirty="0">
                <a:solidFill>
                  <a:srgbClr val="003778"/>
                </a:solidFill>
                <a:latin typeface="楷体" panose="02010609060101010101" charset="-122"/>
                <a:cs typeface="楷体" panose="02010609060101010101" charset="-122"/>
              </a:rPr>
              <a:t>矛</a:t>
            </a:r>
            <a:r>
              <a:rPr sz="1200" b="1" spc="-20" dirty="0">
                <a:solidFill>
                  <a:srgbClr val="003778"/>
                </a:solidFill>
                <a:latin typeface="楷体" panose="02010609060101010101" charset="-122"/>
                <a:cs typeface="楷体" panose="02010609060101010101" charset="-122"/>
              </a:rPr>
              <a:t>，</a:t>
            </a:r>
            <a:r>
              <a:rPr sz="1200" b="1" spc="-20" dirty="0">
                <a:solidFill>
                  <a:srgbClr val="003778"/>
                </a:solidFill>
                <a:latin typeface="楷体" panose="02010609060101010101" charset="-122"/>
                <a:cs typeface="楷体" panose="02010609060101010101" charset="-122"/>
              </a:rPr>
              <a:t>渠</a:t>
            </a:r>
            <a:r>
              <a:rPr sz="1200" b="1" spc="-20" dirty="0">
                <a:solidFill>
                  <a:srgbClr val="003778"/>
                </a:solidFill>
                <a:latin typeface="楷体" panose="02010609060101010101" charset="-122"/>
                <a:cs typeface="楷体" panose="02010609060101010101" charset="-122"/>
              </a:rPr>
              <a:t>道</a:t>
            </a:r>
            <a:r>
              <a:rPr sz="1200" b="1" spc="-25" dirty="0">
                <a:solidFill>
                  <a:srgbClr val="003778"/>
                </a:solidFill>
                <a:latin typeface="楷体" panose="02010609060101010101" charset="-122"/>
                <a:cs typeface="楷体" panose="02010609060101010101" charset="-122"/>
              </a:rPr>
              <a:t>为盾</a:t>
            </a:r>
            <a:endParaRPr sz="1200">
              <a:latin typeface="楷体" panose="02010609060101010101" charset="-122"/>
              <a:cs typeface="楷体" panose="02010609060101010101" charset="-122"/>
            </a:endParaRPr>
          </a:p>
          <a:p>
            <a:pPr marL="12700" marR="6985" algn="just">
              <a:lnSpc>
                <a:spcPct val="117000"/>
              </a:lnSpc>
              <a:spcBef>
                <a:spcPts val="360"/>
              </a:spcBef>
            </a:pPr>
            <a:r>
              <a:rPr sz="1000" b="1" dirty="0">
                <a:latin typeface="楷体" panose="02010609060101010101" charset="-122"/>
                <a:cs typeface="楷体" panose="02010609060101010101" charset="-122"/>
              </a:rPr>
              <a:t>高端啤酒市场的竞争以消费者需求为核心，产品为基，品牌为矛，渠道为盾。</a:t>
            </a:r>
            <a:r>
              <a:rPr sz="1000" spc="-10" dirty="0">
                <a:latin typeface="楷体" panose="02010609060101010101" charset="-122"/>
                <a:cs typeface="楷体" panose="02010609060101010101" charset="-122"/>
              </a:rPr>
              <a:t>相对低端竞</a:t>
            </a:r>
            <a:r>
              <a:rPr sz="1000" spc="-5" dirty="0">
                <a:latin typeface="楷体" panose="02010609060101010101" charset="-122"/>
                <a:cs typeface="楷体" panose="02010609060101010101" charset="-122"/>
              </a:rPr>
              <a:t>争中，企业铺货式增长、消费者被动选择的销售与消费模式，消费升级的时代背景催生多</a:t>
            </a:r>
            <a:r>
              <a:rPr sz="1000" spc="-5" dirty="0">
                <a:latin typeface="楷体" panose="02010609060101010101" charset="-122"/>
                <a:cs typeface="楷体" panose="02010609060101010101" charset="-122"/>
              </a:rPr>
              <a:t>样化、个性化的消费需求，高端产品的溢价需消费者认可并买单，其自主选择的意愿及能</a:t>
            </a:r>
            <a:r>
              <a:rPr sz="1000" spc="-50" dirty="0">
                <a:latin typeface="楷体" panose="02010609060101010101" charset="-122"/>
                <a:cs typeface="楷体" panose="02010609060101010101" charset="-122"/>
              </a:rPr>
              <a:t>力增强，旧策略效力减弱，销售增长由“渠道推动”转向“动销拉动”，产业链价值由中间</a:t>
            </a:r>
            <a:endParaRPr sz="1000">
              <a:latin typeface="楷体" panose="02010609060101010101" charset="-122"/>
              <a:cs typeface="楷体" panose="02010609060101010101" charset="-122"/>
            </a:endParaRPr>
          </a:p>
          <a:p>
            <a:pPr marL="12700" marR="11430">
              <a:lnSpc>
                <a:spcPct val="116000"/>
              </a:lnSpc>
              <a:spcBef>
                <a:spcPts val="25"/>
              </a:spcBef>
            </a:pPr>
            <a:r>
              <a:rPr sz="1000" dirty="0">
                <a:latin typeface="楷体" panose="02010609060101010101" charset="-122"/>
                <a:cs typeface="楷体" panose="02010609060101010101" charset="-122"/>
              </a:rPr>
              <a:t>（</a:t>
            </a:r>
            <a:r>
              <a:rPr sz="1000" spc="-10" dirty="0">
                <a:latin typeface="楷体" panose="02010609060101010101" charset="-122"/>
                <a:cs typeface="楷体" panose="02010609060101010101" charset="-122"/>
              </a:rPr>
              <a:t>渠道及终端</a:t>
            </a:r>
            <a:r>
              <a:rPr sz="1000" spc="-240" dirty="0">
                <a:latin typeface="楷体" panose="02010609060101010101" charset="-122"/>
                <a:cs typeface="楷体" panose="02010609060101010101" charset="-122"/>
              </a:rPr>
              <a:t>）</a:t>
            </a:r>
            <a:r>
              <a:rPr sz="1000" spc="-55" dirty="0">
                <a:latin typeface="楷体" panose="02010609060101010101" charset="-122"/>
                <a:cs typeface="楷体" panose="02010609060101010101" charset="-122"/>
              </a:rPr>
              <a:t>向两头转移</a:t>
            </a:r>
            <a:r>
              <a:rPr sz="1000" spc="-25" dirty="0">
                <a:latin typeface="楷体" panose="02010609060101010101" charset="-122"/>
                <a:cs typeface="楷体" panose="02010609060101010101" charset="-122"/>
              </a:rPr>
              <a:t>（</a:t>
            </a:r>
            <a:r>
              <a:rPr sz="1000" spc="-15" dirty="0">
                <a:latin typeface="楷体" panose="02010609060101010101" charset="-122"/>
                <a:cs typeface="楷体" panose="02010609060101010101" charset="-122"/>
              </a:rPr>
              <a:t>厂商与消费者</a:t>
            </a:r>
            <a:r>
              <a:rPr sz="1000" spc="-505" dirty="0">
                <a:latin typeface="楷体" panose="02010609060101010101" charset="-122"/>
                <a:cs typeface="楷体" panose="02010609060101010101" charset="-122"/>
              </a:rPr>
              <a:t>）</a:t>
            </a:r>
            <a:r>
              <a:rPr sz="1000" spc="-70" dirty="0">
                <a:latin typeface="楷体" panose="02010609060101010101" charset="-122"/>
                <a:cs typeface="楷体" panose="02010609060101010101" charset="-122"/>
              </a:rPr>
              <a:t>。在此基础上，我们通过理论分析</a:t>
            </a:r>
            <a:r>
              <a:rPr sz="1000" spc="10" dirty="0">
                <a:latin typeface="楷体" panose="02010609060101010101" charset="-122"/>
                <a:cs typeface="楷体" panose="02010609060101010101" charset="-122"/>
              </a:rPr>
              <a:t>（</a:t>
            </a:r>
            <a:r>
              <a:rPr sz="1000" spc="-10" dirty="0">
                <a:latin typeface="Arial" panose="020B0604020202020204"/>
                <a:cs typeface="Arial" panose="020B0604020202020204"/>
              </a:rPr>
              <a:t>4</a:t>
            </a:r>
            <a:r>
              <a:rPr sz="1000" spc="-5" dirty="0">
                <a:latin typeface="Arial" panose="020B0604020202020204"/>
                <a:cs typeface="Arial" panose="020B0604020202020204"/>
              </a:rPr>
              <a:t>P</a:t>
            </a:r>
            <a:r>
              <a:rPr sz="1000" dirty="0">
                <a:latin typeface="楷体" panose="02010609060101010101" charset="-122"/>
                <a:cs typeface="楷体" panose="02010609060101010101" charset="-122"/>
              </a:rPr>
              <a:t>→</a:t>
            </a:r>
            <a:r>
              <a:rPr sz="1000" spc="-10" dirty="0">
                <a:latin typeface="Arial" panose="020B0604020202020204"/>
                <a:cs typeface="Arial" panose="020B0604020202020204"/>
              </a:rPr>
              <a:t>4</a:t>
            </a:r>
            <a:r>
              <a:rPr sz="1000" spc="-5" dirty="0">
                <a:latin typeface="Arial" panose="020B0604020202020204"/>
                <a:cs typeface="Arial" panose="020B0604020202020204"/>
              </a:rPr>
              <a:t>C</a:t>
            </a:r>
            <a:r>
              <a:rPr sz="1000" spc="-505" dirty="0">
                <a:latin typeface="楷体" panose="02010609060101010101" charset="-122"/>
                <a:cs typeface="楷体" panose="02010609060101010101" charset="-122"/>
              </a:rPr>
              <a:t>）</a:t>
            </a:r>
            <a:r>
              <a:rPr sz="1000" spc="-555" dirty="0">
                <a:latin typeface="楷体" panose="02010609060101010101" charset="-122"/>
                <a:cs typeface="楷体" panose="02010609060101010101" charset="-122"/>
              </a:rPr>
              <a:t>、</a:t>
            </a:r>
            <a:r>
              <a:rPr sz="1000" spc="-5" dirty="0">
                <a:latin typeface="楷体" panose="02010609060101010101" charset="-122"/>
                <a:cs typeface="楷体" panose="02010609060101010101" charset="-122"/>
              </a:rPr>
              <a:t>借鉴日本朝日、三得利两大日本龙头，探究龙头竞争逻辑如何变化？——我们认为，产品</a:t>
            </a:r>
            <a:r>
              <a:rPr sz="1000" spc="-30" dirty="0">
                <a:latin typeface="楷体" panose="02010609060101010101" charset="-122"/>
                <a:cs typeface="楷体" panose="02010609060101010101" charset="-122"/>
              </a:rPr>
              <a:t>创新、品牌赋能、渠道优化是啤酒企业在高端之战中制胜的关键。</a:t>
            </a:r>
            <a:endParaRPr sz="1000">
              <a:latin typeface="楷体" panose="02010609060101010101" charset="-122"/>
              <a:cs typeface="楷体" panose="02010609060101010101" charset="-122"/>
            </a:endParaRPr>
          </a:p>
          <a:p>
            <a:pPr>
              <a:lnSpc>
                <a:spcPct val="100000"/>
              </a:lnSpc>
              <a:spcBef>
                <a:spcPts val="30"/>
              </a:spcBef>
            </a:pPr>
            <a:endParaRPr sz="1100">
              <a:latin typeface="楷体" panose="02010609060101010101" charset="-122"/>
              <a:cs typeface="楷体" panose="02010609060101010101" charset="-122"/>
            </a:endParaRPr>
          </a:p>
          <a:p>
            <a:pPr marL="12700">
              <a:lnSpc>
                <a:spcPct val="100000"/>
              </a:lnSpc>
              <a:spcBef>
                <a:spcPts val="5"/>
              </a:spcBef>
            </a:pPr>
            <a:r>
              <a:rPr sz="1000" b="1" spc="-20" dirty="0">
                <a:solidFill>
                  <a:srgbClr val="003778"/>
                </a:solidFill>
                <a:latin typeface="楷体" panose="02010609060101010101" charset="-122"/>
                <a:cs typeface="楷体" panose="02010609060101010101" charset="-122"/>
              </a:rPr>
              <a:t>理论为基：产品、品牌、渠道转型，打造新竞争格局</a:t>
            </a:r>
            <a:endParaRPr sz="1000">
              <a:latin typeface="楷体" panose="02010609060101010101" charset="-122"/>
              <a:cs typeface="楷体" panose="02010609060101010101" charset="-122"/>
            </a:endParaRPr>
          </a:p>
          <a:p>
            <a:pPr marL="12700" marR="5080" algn="just">
              <a:lnSpc>
                <a:spcPct val="117000"/>
              </a:lnSpc>
              <a:spcBef>
                <a:spcPts val="155"/>
              </a:spcBef>
            </a:pPr>
            <a:r>
              <a:rPr sz="1000" b="1" spc="-10" dirty="0">
                <a:latin typeface="Arial" panose="020B0604020202020204"/>
                <a:cs typeface="Arial" panose="020B0604020202020204"/>
              </a:rPr>
              <a:t>4</a:t>
            </a:r>
            <a:r>
              <a:rPr sz="1000" b="1" dirty="0">
                <a:latin typeface="Arial" panose="020B0604020202020204"/>
                <a:cs typeface="Arial" panose="020B0604020202020204"/>
              </a:rPr>
              <a:t>P</a:t>
            </a:r>
            <a:r>
              <a:rPr sz="1000" b="1" spc="20" dirty="0">
                <a:latin typeface="楷体" panose="02010609060101010101" charset="-122"/>
                <a:cs typeface="楷体" panose="02010609060101010101" charset="-122"/>
              </a:rPr>
              <a:t>→</a:t>
            </a:r>
            <a:r>
              <a:rPr sz="1000" b="1" spc="-10" dirty="0">
                <a:latin typeface="Arial" panose="020B0604020202020204"/>
                <a:cs typeface="Arial" panose="020B0604020202020204"/>
              </a:rPr>
              <a:t>4</a:t>
            </a:r>
            <a:r>
              <a:rPr sz="1000" b="1" spc="-30" dirty="0">
                <a:latin typeface="Arial" panose="020B0604020202020204"/>
                <a:cs typeface="Arial" panose="020B0604020202020204"/>
              </a:rPr>
              <a:t>C</a:t>
            </a:r>
            <a:r>
              <a:rPr sz="1000" b="1" dirty="0">
                <a:latin typeface="楷体" panose="02010609060101010101" charset="-122"/>
                <a:cs typeface="楷体" panose="02010609060101010101" charset="-122"/>
              </a:rPr>
              <a:t>，竞争逻辑转变。</a:t>
            </a:r>
            <a:r>
              <a:rPr sz="1000" spc="5" dirty="0">
                <a:latin typeface="楷体" panose="02010609060101010101" charset="-122"/>
                <a:cs typeface="楷体" panose="02010609060101010101" charset="-122"/>
              </a:rPr>
              <a:t>鲍勃</a:t>
            </a:r>
            <a:r>
              <a:rPr sz="1000" spc="-20" dirty="0">
                <a:latin typeface="楷体" panose="02010609060101010101" charset="-122"/>
                <a:cs typeface="楷体" panose="02010609060101010101" charset="-122"/>
              </a:rPr>
              <a:t>·</a:t>
            </a:r>
            <a:r>
              <a:rPr sz="1000" spc="5" dirty="0">
                <a:latin typeface="楷体" panose="02010609060101010101" charset="-122"/>
                <a:cs typeface="楷体" panose="02010609060101010101" charset="-122"/>
              </a:rPr>
              <a:t>劳特伯恩</a:t>
            </a:r>
            <a:r>
              <a:rPr sz="1000" spc="-15" dirty="0">
                <a:latin typeface="楷体" panose="02010609060101010101" charset="-122"/>
                <a:cs typeface="楷体" panose="02010609060101010101" charset="-122"/>
              </a:rPr>
              <a:t>（</a:t>
            </a:r>
            <a:r>
              <a:rPr sz="1000" spc="5" dirty="0">
                <a:latin typeface="Arial" panose="020B0604020202020204"/>
                <a:cs typeface="Arial" panose="020B0604020202020204"/>
              </a:rPr>
              <a:t>B</a:t>
            </a:r>
            <a:r>
              <a:rPr sz="1000" spc="-10" dirty="0">
                <a:latin typeface="Arial" panose="020B0604020202020204"/>
                <a:cs typeface="Arial" panose="020B0604020202020204"/>
              </a:rPr>
              <a:t>o</a:t>
            </a:r>
            <a:r>
              <a:rPr sz="1000" dirty="0">
                <a:latin typeface="Arial" panose="020B0604020202020204"/>
                <a:cs typeface="Arial" panose="020B0604020202020204"/>
              </a:rPr>
              <a:t>b</a:t>
            </a:r>
            <a:r>
              <a:rPr sz="1000" spc="-35" dirty="0">
                <a:latin typeface="Arial" panose="020B0604020202020204"/>
                <a:cs typeface="Arial" panose="020B0604020202020204"/>
              </a:rPr>
              <a:t>  </a:t>
            </a:r>
            <a:r>
              <a:rPr sz="1000" spc="-10" dirty="0">
                <a:latin typeface="Arial" panose="020B0604020202020204"/>
                <a:cs typeface="Arial" panose="020B0604020202020204"/>
              </a:rPr>
              <a:t>L</a:t>
            </a:r>
            <a:r>
              <a:rPr sz="1000" spc="-10" dirty="0">
                <a:latin typeface="Arial" panose="020B0604020202020204"/>
                <a:cs typeface="Arial" panose="020B0604020202020204"/>
              </a:rPr>
              <a:t>au</a:t>
            </a:r>
            <a:r>
              <a:rPr sz="1000" spc="5" dirty="0">
                <a:latin typeface="Arial" panose="020B0604020202020204"/>
                <a:cs typeface="Arial" panose="020B0604020202020204"/>
              </a:rPr>
              <a:t>t</a:t>
            </a:r>
            <a:r>
              <a:rPr sz="1000" spc="-10" dirty="0">
                <a:latin typeface="Arial" panose="020B0604020202020204"/>
                <a:cs typeface="Arial" panose="020B0604020202020204"/>
              </a:rPr>
              <a:t>e</a:t>
            </a:r>
            <a:r>
              <a:rPr sz="1000" dirty="0">
                <a:latin typeface="Arial" panose="020B0604020202020204"/>
                <a:cs typeface="Arial" panose="020B0604020202020204"/>
              </a:rPr>
              <a:t>r</a:t>
            </a:r>
            <a:r>
              <a:rPr sz="1000" spc="-10" dirty="0">
                <a:latin typeface="Arial" panose="020B0604020202020204"/>
                <a:cs typeface="Arial" panose="020B0604020202020204"/>
              </a:rPr>
              <a:t>bo</a:t>
            </a:r>
            <a:r>
              <a:rPr sz="1000" dirty="0">
                <a:latin typeface="Arial" panose="020B0604020202020204"/>
                <a:cs typeface="Arial" panose="020B0604020202020204"/>
              </a:rPr>
              <a:t>r</a:t>
            </a:r>
            <a:r>
              <a:rPr sz="1000" spc="-10" dirty="0">
                <a:latin typeface="Arial" panose="020B0604020202020204"/>
                <a:cs typeface="Arial" panose="020B0604020202020204"/>
              </a:rPr>
              <a:t>n</a:t>
            </a:r>
            <a:r>
              <a:rPr sz="1000" dirty="0">
                <a:latin typeface="Arial" panose="020B0604020202020204"/>
                <a:cs typeface="Arial" panose="020B0604020202020204"/>
              </a:rPr>
              <a:t>)</a:t>
            </a:r>
            <a:r>
              <a:rPr sz="1000" spc="5" dirty="0">
                <a:latin typeface="楷体" panose="02010609060101010101" charset="-122"/>
                <a:cs typeface="楷体" panose="02010609060101010101" charset="-122"/>
              </a:rPr>
              <a:t>在杰罗姆·麦卡锡</a:t>
            </a:r>
            <a:r>
              <a:rPr sz="1000" spc="-20" dirty="0">
                <a:latin typeface="楷体" panose="02010609060101010101" charset="-122"/>
                <a:cs typeface="楷体" panose="02010609060101010101" charset="-122"/>
              </a:rPr>
              <a:t>（</a:t>
            </a:r>
            <a:r>
              <a:rPr sz="1000" dirty="0">
                <a:latin typeface="Arial" panose="020B0604020202020204"/>
                <a:cs typeface="Arial" panose="020B0604020202020204"/>
              </a:rPr>
              <a:t>J</a:t>
            </a:r>
            <a:r>
              <a:rPr sz="1000" spc="-10" dirty="0">
                <a:latin typeface="Arial" panose="020B0604020202020204"/>
                <a:cs typeface="Arial" panose="020B0604020202020204"/>
              </a:rPr>
              <a:t>e</a:t>
            </a:r>
            <a:r>
              <a:rPr sz="1000" dirty="0">
                <a:latin typeface="Arial" panose="020B0604020202020204"/>
                <a:cs typeface="Arial" panose="020B0604020202020204"/>
              </a:rPr>
              <a:t>r</a:t>
            </a:r>
            <a:r>
              <a:rPr sz="1000" spc="-35" dirty="0">
                <a:latin typeface="Arial" panose="020B0604020202020204"/>
                <a:cs typeface="Arial" panose="020B0604020202020204"/>
              </a:rPr>
              <a:t>o</a:t>
            </a:r>
            <a:r>
              <a:rPr sz="1000" spc="25" dirty="0">
                <a:latin typeface="Arial" panose="020B0604020202020204"/>
                <a:cs typeface="Arial" panose="020B0604020202020204"/>
              </a:rPr>
              <a:t>m</a:t>
            </a:r>
            <a:r>
              <a:rPr sz="1000" dirty="0">
                <a:latin typeface="Arial" panose="020B0604020202020204"/>
                <a:cs typeface="Arial" panose="020B0604020202020204"/>
              </a:rPr>
              <a:t>e Mc</a:t>
            </a:r>
            <a:r>
              <a:rPr sz="1000" spc="-5" dirty="0">
                <a:latin typeface="Arial" panose="020B0604020202020204"/>
                <a:cs typeface="Arial" panose="020B0604020202020204"/>
              </a:rPr>
              <a:t>Ca</a:t>
            </a:r>
            <a:r>
              <a:rPr sz="1000" dirty="0">
                <a:latin typeface="Arial" panose="020B0604020202020204"/>
                <a:cs typeface="Arial" panose="020B0604020202020204"/>
              </a:rPr>
              <a:t>r</a:t>
            </a:r>
            <a:r>
              <a:rPr sz="1000" spc="5" dirty="0">
                <a:latin typeface="Arial" panose="020B0604020202020204"/>
                <a:cs typeface="Arial" panose="020B0604020202020204"/>
              </a:rPr>
              <a:t>t</a:t>
            </a:r>
            <a:r>
              <a:rPr sz="1000" spc="-10" dirty="0">
                <a:latin typeface="Arial" panose="020B0604020202020204"/>
                <a:cs typeface="Arial" panose="020B0604020202020204"/>
              </a:rPr>
              <a:t>h</a:t>
            </a:r>
            <a:r>
              <a:rPr sz="1000" dirty="0">
                <a:latin typeface="Arial" panose="020B0604020202020204"/>
                <a:cs typeface="Arial" panose="020B0604020202020204"/>
              </a:rPr>
              <a:t>y)</a:t>
            </a:r>
            <a:r>
              <a:rPr sz="1000" spc="-5" dirty="0">
                <a:latin typeface="楷体" panose="02010609060101010101" charset="-122"/>
                <a:cs typeface="楷体" panose="02010609060101010101" charset="-122"/>
              </a:rPr>
              <a:t>提出的</a:t>
            </a:r>
            <a:r>
              <a:rPr sz="1000" spc="-165" dirty="0">
                <a:latin typeface="楷体" panose="02010609060101010101" charset="-122"/>
                <a:cs typeface="楷体" panose="02010609060101010101" charset="-122"/>
              </a:rPr>
              <a:t> </a:t>
            </a:r>
            <a:r>
              <a:rPr sz="1000" spc="-35" dirty="0">
                <a:latin typeface="Arial" panose="020B0604020202020204"/>
                <a:cs typeface="Arial" panose="020B0604020202020204"/>
              </a:rPr>
              <a:t>4</a:t>
            </a:r>
            <a:r>
              <a:rPr sz="1000" spc="5" dirty="0">
                <a:latin typeface="Arial" panose="020B0604020202020204"/>
                <a:cs typeface="Arial" panose="020B0604020202020204"/>
              </a:rPr>
              <a:t>P</a:t>
            </a:r>
            <a:r>
              <a:rPr sz="1000" spc="55" dirty="0">
                <a:latin typeface="Arial" panose="020B0604020202020204"/>
                <a:cs typeface="Arial" panose="020B0604020202020204"/>
              </a:rPr>
              <a:t> </a:t>
            </a:r>
            <a:r>
              <a:rPr sz="1000" spc="-15" dirty="0">
                <a:latin typeface="楷体" panose="02010609060101010101" charset="-122"/>
                <a:cs typeface="楷体" panose="02010609060101010101" charset="-122"/>
              </a:rPr>
              <a:t>理论的基础上提出</a:t>
            </a:r>
            <a:r>
              <a:rPr sz="1000" spc="-165" dirty="0">
                <a:latin typeface="楷体" panose="02010609060101010101" charset="-122"/>
                <a:cs typeface="楷体" panose="02010609060101010101" charset="-122"/>
              </a:rPr>
              <a:t> </a:t>
            </a:r>
            <a:r>
              <a:rPr sz="1000" spc="-10" dirty="0">
                <a:latin typeface="Arial" panose="020B0604020202020204"/>
                <a:cs typeface="Arial" panose="020B0604020202020204"/>
              </a:rPr>
              <a:t>4</a:t>
            </a:r>
            <a:r>
              <a:rPr sz="1000" spc="5" dirty="0">
                <a:latin typeface="Arial" panose="020B0604020202020204"/>
                <a:cs typeface="Arial" panose="020B0604020202020204"/>
              </a:rPr>
              <a:t>C</a:t>
            </a:r>
            <a:r>
              <a:rPr sz="1000" spc="50" dirty="0">
                <a:latin typeface="Arial" panose="020B0604020202020204"/>
                <a:cs typeface="Arial" panose="020B0604020202020204"/>
              </a:rPr>
              <a:t> </a:t>
            </a:r>
            <a:r>
              <a:rPr sz="1000" spc="-20" dirty="0">
                <a:latin typeface="楷体" panose="02010609060101010101" charset="-122"/>
                <a:cs typeface="楷体" panose="02010609060101010101" charset="-122"/>
              </a:rPr>
              <a:t>理论，即产品销售的核心在于对消费者需求的把握，随着啤酒高端化的持续推进，消费者选择成为啤酒销售的核心，行业竞争的产品、渠道、品牌逻辑转变，具体看：</a:t>
            </a:r>
            <a:endParaRPr sz="1000">
              <a:latin typeface="楷体" panose="02010609060101010101" charset="-122"/>
              <a:cs typeface="楷体" panose="02010609060101010101" charset="-122"/>
            </a:endParaRPr>
          </a:p>
          <a:p>
            <a:pPr>
              <a:lnSpc>
                <a:spcPct val="100000"/>
              </a:lnSpc>
            </a:pPr>
            <a:endParaRPr sz="1100">
              <a:latin typeface="楷体" panose="02010609060101010101" charset="-122"/>
              <a:cs typeface="楷体" panose="02010609060101010101" charset="-122"/>
            </a:endParaRPr>
          </a:p>
          <a:p>
            <a:pPr marL="12700" marR="5080" algn="just">
              <a:lnSpc>
                <a:spcPct val="117000"/>
              </a:lnSpc>
            </a:pPr>
            <a:r>
              <a:rPr sz="1000" b="1" spc="-35" dirty="0">
                <a:latin typeface="Arial" panose="020B0604020202020204"/>
                <a:cs typeface="Arial" panose="020B0604020202020204"/>
              </a:rPr>
              <a:t>1</a:t>
            </a:r>
            <a:r>
              <a:rPr sz="1000" b="1" spc="-120" dirty="0">
                <a:latin typeface="楷体" panose="02010609060101010101" charset="-122"/>
                <a:cs typeface="楷体" panose="02010609060101010101" charset="-122"/>
              </a:rPr>
              <a:t>）</a:t>
            </a:r>
            <a:r>
              <a:rPr sz="1000" b="1" spc="-60" dirty="0">
                <a:latin typeface="楷体" panose="02010609060101010101" charset="-122"/>
                <a:cs typeface="楷体" panose="02010609060101010101" charset="-122"/>
              </a:rPr>
              <a:t>产品：品质化与个性化的产品是高端赛场的入场券，也是实现溢价的关键路径。</a:t>
            </a:r>
            <a:r>
              <a:rPr sz="1000" spc="-25" dirty="0">
                <a:latin typeface="楷体" panose="02010609060101010101" charset="-122"/>
                <a:cs typeface="楷体" panose="02010609060101010101" charset="-122"/>
              </a:rPr>
              <a:t>新的竞争</a:t>
            </a:r>
            <a:r>
              <a:rPr sz="1000" spc="25" dirty="0">
                <a:latin typeface="楷体" panose="02010609060101010101" charset="-122"/>
                <a:cs typeface="楷体" panose="02010609060101010101" charset="-122"/>
              </a:rPr>
              <a:t>环境下，啤酒产品由同质化走向差异化，由成本优先走向品质与个性为王。</a:t>
            </a:r>
            <a:r>
              <a:rPr sz="1000" b="1" u="sng" spc="30" dirty="0">
                <a:uFill>
                  <a:solidFill>
                    <a:srgbClr val="000000"/>
                  </a:solidFill>
                </a:uFill>
                <a:latin typeface="楷体" panose="02010609060101010101" charset="-122"/>
                <a:cs typeface="楷体" panose="02010609060101010101" charset="-122"/>
              </a:rPr>
              <a:t>品质化：</a:t>
            </a:r>
            <a:r>
              <a:rPr sz="1000" spc="5" dirty="0">
                <a:latin typeface="楷体" panose="02010609060101010101" charset="-122"/>
                <a:cs typeface="楷体" panose="02010609060101010101" charset="-122"/>
              </a:rPr>
              <a:t>据 </a:t>
            </a:r>
            <a:r>
              <a:rPr sz="1000" spc="5" dirty="0">
                <a:latin typeface="Arial" panose="020B0604020202020204"/>
                <a:cs typeface="Arial" panose="020B0604020202020204"/>
              </a:rPr>
              <a:t>E</a:t>
            </a:r>
            <a:r>
              <a:rPr sz="1000" spc="-10" dirty="0">
                <a:latin typeface="Arial" panose="020B0604020202020204"/>
                <a:cs typeface="Arial" panose="020B0604020202020204"/>
              </a:rPr>
              <a:t>u</a:t>
            </a:r>
            <a:r>
              <a:rPr sz="1000" spc="-25" dirty="0">
                <a:latin typeface="Arial" panose="020B0604020202020204"/>
                <a:cs typeface="Arial" panose="020B0604020202020204"/>
              </a:rPr>
              <a:t>r</a:t>
            </a:r>
            <a:r>
              <a:rPr sz="1000" spc="-35" dirty="0">
                <a:latin typeface="Arial" panose="020B0604020202020204"/>
                <a:cs typeface="Arial" panose="020B0604020202020204"/>
              </a:rPr>
              <a:t>o</a:t>
            </a:r>
            <a:r>
              <a:rPr sz="1000" spc="5" dirty="0">
                <a:latin typeface="Arial" panose="020B0604020202020204"/>
                <a:cs typeface="Arial" panose="020B0604020202020204"/>
              </a:rPr>
              <a:t>m</a:t>
            </a:r>
            <a:r>
              <a:rPr sz="1000" spc="-10" dirty="0">
                <a:latin typeface="Arial" panose="020B0604020202020204"/>
                <a:cs typeface="Arial" panose="020B0604020202020204"/>
              </a:rPr>
              <a:t>o</a:t>
            </a:r>
            <a:r>
              <a:rPr sz="1000" spc="-35" dirty="0">
                <a:latin typeface="Arial" panose="020B0604020202020204"/>
                <a:cs typeface="Arial" panose="020B0604020202020204"/>
              </a:rPr>
              <a:t>n</a:t>
            </a:r>
            <a:r>
              <a:rPr sz="1000" spc="-10" dirty="0">
                <a:latin typeface="Arial" panose="020B0604020202020204"/>
                <a:cs typeface="Arial" panose="020B0604020202020204"/>
              </a:rPr>
              <a:t>i</a:t>
            </a:r>
            <a:r>
              <a:rPr sz="1000" spc="5" dirty="0">
                <a:latin typeface="Arial" panose="020B0604020202020204"/>
                <a:cs typeface="Arial" panose="020B0604020202020204"/>
              </a:rPr>
              <a:t>t</a:t>
            </a:r>
            <a:r>
              <a:rPr sz="1000" spc="-35" dirty="0">
                <a:latin typeface="Arial" panose="020B0604020202020204"/>
                <a:cs typeface="Arial" panose="020B0604020202020204"/>
              </a:rPr>
              <a:t>o</a:t>
            </a:r>
            <a:r>
              <a:rPr sz="1000" spc="-25" dirty="0">
                <a:latin typeface="Arial" panose="020B0604020202020204"/>
                <a:cs typeface="Arial" panose="020B0604020202020204"/>
              </a:rPr>
              <a:t>r</a:t>
            </a:r>
            <a:r>
              <a:rPr sz="1000" spc="5" dirty="0">
                <a:latin typeface="楷体" panose="02010609060101010101" charset="-122"/>
                <a:cs typeface="楷体" panose="02010609060101010101" charset="-122"/>
              </a:rPr>
              <a:t>，</a:t>
            </a:r>
            <a:r>
              <a:rPr sz="1000" spc="-10" dirty="0">
                <a:latin typeface="Arial" panose="020B0604020202020204"/>
                <a:cs typeface="Arial" panose="020B0604020202020204"/>
              </a:rPr>
              <a:t>2</a:t>
            </a:r>
            <a:r>
              <a:rPr sz="1000" spc="-35" dirty="0">
                <a:latin typeface="Arial" panose="020B0604020202020204"/>
                <a:cs typeface="Arial" panose="020B0604020202020204"/>
              </a:rPr>
              <a:t>0</a:t>
            </a:r>
            <a:r>
              <a:rPr sz="1000" spc="-10" dirty="0">
                <a:latin typeface="Arial" panose="020B0604020202020204"/>
                <a:cs typeface="Arial" panose="020B0604020202020204"/>
              </a:rPr>
              <a:t>2</a:t>
            </a:r>
            <a:r>
              <a:rPr sz="1000" dirty="0">
                <a:latin typeface="Arial" panose="020B0604020202020204"/>
                <a:cs typeface="Arial" panose="020B0604020202020204"/>
              </a:rPr>
              <a:t>0</a:t>
            </a:r>
            <a:r>
              <a:rPr sz="1000" spc="-50" dirty="0">
                <a:latin typeface="Arial" panose="020B0604020202020204"/>
                <a:cs typeface="Arial" panose="020B0604020202020204"/>
              </a:rPr>
              <a:t> </a:t>
            </a:r>
            <a:r>
              <a:rPr sz="1000" spc="-25" dirty="0">
                <a:latin typeface="楷体" panose="02010609060101010101" charset="-122"/>
                <a:cs typeface="楷体" panose="02010609060101010101" charset="-122"/>
              </a:rPr>
              <a:t>年我国淡啤占啤酒总销量的</a:t>
            </a:r>
            <a:r>
              <a:rPr sz="1000" spc="-260" dirty="0">
                <a:latin typeface="楷体" panose="02010609060101010101" charset="-122"/>
                <a:cs typeface="楷体" panose="02010609060101010101" charset="-122"/>
              </a:rPr>
              <a:t> </a:t>
            </a:r>
            <a:r>
              <a:rPr sz="1000" spc="-10" dirty="0">
                <a:latin typeface="Arial" panose="020B0604020202020204"/>
                <a:cs typeface="Arial" panose="020B0604020202020204"/>
              </a:rPr>
              <a:t>9</a:t>
            </a:r>
            <a:r>
              <a:rPr sz="1000" spc="-30" dirty="0">
                <a:latin typeface="Arial" panose="020B0604020202020204"/>
                <a:cs typeface="Arial" panose="020B0604020202020204"/>
              </a:rPr>
              <a:t>8%</a:t>
            </a:r>
            <a:r>
              <a:rPr sz="1000" spc="-30" dirty="0">
                <a:latin typeface="楷体" panose="02010609060101010101" charset="-122"/>
                <a:cs typeface="楷体" panose="02010609060101010101" charset="-122"/>
              </a:rPr>
              <a:t>，主要系淡啤的酿造原料成本较低、酿</a:t>
            </a:r>
            <a:r>
              <a:rPr sz="1000" spc="-20" dirty="0">
                <a:latin typeface="楷体" panose="02010609060101010101" charset="-122"/>
                <a:cs typeface="楷体" panose="02010609060101010101" charset="-122"/>
              </a:rPr>
              <a:t>造周期更短，近年来高品质的高档淡啤、黑啤以及烈性啤酒销量增速显著高于中低档淡啤，啤酒消费趋于白酒，步入追求品质的新阶段。</a:t>
            </a:r>
            <a:r>
              <a:rPr sz="1000" b="1" u="sng" spc="-25" dirty="0">
                <a:uFill>
                  <a:solidFill>
                    <a:srgbClr val="000000"/>
                  </a:solidFill>
                </a:uFill>
                <a:latin typeface="楷体" panose="02010609060101010101" charset="-122"/>
                <a:cs typeface="楷体" panose="02010609060101010101" charset="-122"/>
              </a:rPr>
              <a:t>个性化：</a:t>
            </a:r>
            <a:r>
              <a:rPr sz="1000" spc="-20" dirty="0">
                <a:latin typeface="楷体" panose="02010609060101010101" charset="-122"/>
                <a:cs typeface="楷体" panose="02010609060101010101" charset="-122"/>
              </a:rPr>
              <a:t>经济条件的提升激发自我意识觉醒，</a:t>
            </a:r>
            <a:r>
              <a:rPr sz="1000" spc="-45" dirty="0">
                <a:latin typeface="楷体" panose="02010609060101010101" charset="-122"/>
                <a:cs typeface="楷体" panose="02010609060101010101" charset="-122"/>
              </a:rPr>
              <a:t>随着获取个性化产品的渠道拓展，消费者为满足个性化需求支付溢价的意愿及能力提升。</a:t>
            </a:r>
            <a:endParaRPr sz="1000">
              <a:latin typeface="楷体" panose="02010609060101010101" charset="-122"/>
              <a:cs typeface="楷体" panose="02010609060101010101" charset="-122"/>
            </a:endParaRPr>
          </a:p>
        </p:txBody>
      </p:sp>
      <p:pic>
        <p:nvPicPr>
          <p:cNvPr id="10" name="object 10"/>
          <p:cNvPicPr/>
          <p:nvPr/>
        </p:nvPicPr>
        <p:blipFill>
          <a:blip r:embed="rId2" cstate="print"/>
          <a:stretch>
            <a:fillRect/>
          </a:stretch>
        </p:blipFill>
        <p:spPr>
          <a:xfrm>
            <a:off x="555040" y="3143376"/>
            <a:ext cx="3146805" cy="2192146"/>
          </a:xfrm>
          <a:prstGeom prst="rect">
            <a:avLst/>
          </a:prstGeom>
        </p:spPr>
      </p:pic>
      <p:pic>
        <p:nvPicPr>
          <p:cNvPr id="11" name="object 11"/>
          <p:cNvPicPr/>
          <p:nvPr/>
        </p:nvPicPr>
        <p:blipFill>
          <a:blip r:embed="rId3" cstate="print"/>
          <a:stretch>
            <a:fillRect/>
          </a:stretch>
        </p:blipFill>
        <p:spPr>
          <a:xfrm>
            <a:off x="4101338" y="3436873"/>
            <a:ext cx="2763773" cy="1668906"/>
          </a:xfrm>
          <a:prstGeom prst="rect">
            <a:avLst/>
          </a:prstGeom>
        </p:spPr>
      </p:pic>
      <p:sp>
        <p:nvSpPr>
          <p:cNvPr id="12" name="object 12"/>
          <p:cNvSpPr txBox="1"/>
          <p:nvPr/>
        </p:nvSpPr>
        <p:spPr>
          <a:xfrm>
            <a:off x="4278248" y="4737353"/>
            <a:ext cx="201295" cy="132080"/>
          </a:xfrm>
          <a:prstGeom prst="rect">
            <a:avLst/>
          </a:prstGeom>
        </p:spPr>
        <p:txBody>
          <a:bodyPr vert="horz" wrap="square" lIns="0" tIns="12065" rIns="0" bIns="0" rtlCol="0">
            <a:spAutoFit/>
          </a:bodyPr>
          <a:lstStyle/>
          <a:p>
            <a:pPr marL="12700">
              <a:lnSpc>
                <a:spcPct val="100000"/>
              </a:lnSpc>
              <a:spcBef>
                <a:spcPts val="95"/>
              </a:spcBef>
            </a:pPr>
            <a:r>
              <a:rPr sz="700" spc="-25" dirty="0">
                <a:solidFill>
                  <a:srgbClr val="FFFFFF"/>
                </a:solidFill>
                <a:latin typeface="Arial" panose="020B0604020202020204"/>
                <a:cs typeface="Arial" panose="020B0604020202020204"/>
              </a:rPr>
              <a:t>37%</a:t>
            </a:r>
            <a:endParaRPr sz="700">
              <a:latin typeface="Arial" panose="020B0604020202020204"/>
              <a:cs typeface="Arial" panose="020B0604020202020204"/>
            </a:endParaRPr>
          </a:p>
        </p:txBody>
      </p:sp>
      <p:sp>
        <p:nvSpPr>
          <p:cNvPr id="13" name="object 13"/>
          <p:cNvSpPr txBox="1"/>
          <p:nvPr/>
        </p:nvSpPr>
        <p:spPr>
          <a:xfrm>
            <a:off x="4278248" y="4190745"/>
            <a:ext cx="201295" cy="132080"/>
          </a:xfrm>
          <a:prstGeom prst="rect">
            <a:avLst/>
          </a:prstGeom>
        </p:spPr>
        <p:txBody>
          <a:bodyPr vert="horz" wrap="square" lIns="0" tIns="12065" rIns="0" bIns="0" rtlCol="0">
            <a:spAutoFit/>
          </a:bodyPr>
          <a:lstStyle/>
          <a:p>
            <a:pPr marL="12700">
              <a:lnSpc>
                <a:spcPct val="100000"/>
              </a:lnSpc>
              <a:spcBef>
                <a:spcPts val="95"/>
              </a:spcBef>
            </a:pPr>
            <a:r>
              <a:rPr sz="700" spc="-25" dirty="0">
                <a:solidFill>
                  <a:srgbClr val="FFFFFF"/>
                </a:solidFill>
                <a:latin typeface="Arial" panose="020B0604020202020204"/>
                <a:cs typeface="Arial" panose="020B0604020202020204"/>
              </a:rPr>
              <a:t>28%</a:t>
            </a:r>
            <a:endParaRPr sz="700">
              <a:latin typeface="Arial" panose="020B0604020202020204"/>
              <a:cs typeface="Arial" panose="020B0604020202020204"/>
            </a:endParaRPr>
          </a:p>
        </p:txBody>
      </p:sp>
      <p:sp>
        <p:nvSpPr>
          <p:cNvPr id="14" name="object 14"/>
          <p:cNvSpPr txBox="1"/>
          <p:nvPr/>
        </p:nvSpPr>
        <p:spPr>
          <a:xfrm>
            <a:off x="4278248" y="3644264"/>
            <a:ext cx="201295" cy="132080"/>
          </a:xfrm>
          <a:prstGeom prst="rect">
            <a:avLst/>
          </a:prstGeom>
        </p:spPr>
        <p:txBody>
          <a:bodyPr vert="horz" wrap="square" lIns="0" tIns="12065" rIns="0" bIns="0" rtlCol="0">
            <a:spAutoFit/>
          </a:bodyPr>
          <a:lstStyle/>
          <a:p>
            <a:pPr marL="12700">
              <a:lnSpc>
                <a:spcPct val="100000"/>
              </a:lnSpc>
              <a:spcBef>
                <a:spcPts val="95"/>
              </a:spcBef>
            </a:pPr>
            <a:r>
              <a:rPr sz="700" spc="-25" dirty="0">
                <a:solidFill>
                  <a:srgbClr val="FFFFFF"/>
                </a:solidFill>
                <a:latin typeface="Arial" panose="020B0604020202020204"/>
                <a:cs typeface="Arial" panose="020B0604020202020204"/>
              </a:rPr>
              <a:t>22%</a:t>
            </a:r>
            <a:endParaRPr sz="700">
              <a:latin typeface="Arial" panose="020B0604020202020204"/>
              <a:cs typeface="Arial" panose="020B0604020202020204"/>
            </a:endParaRPr>
          </a:p>
        </p:txBody>
      </p:sp>
      <p:sp>
        <p:nvSpPr>
          <p:cNvPr id="15" name="object 15"/>
          <p:cNvSpPr txBox="1"/>
          <p:nvPr/>
        </p:nvSpPr>
        <p:spPr>
          <a:xfrm>
            <a:off x="4665345" y="4190745"/>
            <a:ext cx="381000" cy="132080"/>
          </a:xfrm>
          <a:prstGeom prst="rect">
            <a:avLst/>
          </a:prstGeom>
        </p:spPr>
        <p:txBody>
          <a:bodyPr vert="horz" wrap="square" lIns="0" tIns="12065" rIns="0" bIns="0" rtlCol="0">
            <a:spAutoFit/>
          </a:bodyPr>
          <a:lstStyle/>
          <a:p>
            <a:pPr marL="12700">
              <a:lnSpc>
                <a:spcPct val="100000"/>
              </a:lnSpc>
              <a:spcBef>
                <a:spcPts val="95"/>
              </a:spcBef>
            </a:pPr>
            <a:r>
              <a:rPr sz="700" dirty="0">
                <a:latin typeface="Arial" panose="020B0604020202020204"/>
                <a:cs typeface="Arial" panose="020B0604020202020204"/>
              </a:rPr>
              <a:t>15%</a:t>
            </a:r>
            <a:r>
              <a:rPr sz="700" spc="185" dirty="0">
                <a:latin typeface="Arial" panose="020B0604020202020204"/>
                <a:cs typeface="Arial" panose="020B0604020202020204"/>
              </a:rPr>
              <a:t> </a:t>
            </a:r>
            <a:r>
              <a:rPr sz="700" spc="-25" dirty="0">
                <a:latin typeface="Arial" panose="020B0604020202020204"/>
                <a:cs typeface="Arial" panose="020B0604020202020204"/>
              </a:rPr>
              <a:t>8%</a:t>
            </a:r>
            <a:endParaRPr sz="700">
              <a:latin typeface="Arial" panose="020B0604020202020204"/>
              <a:cs typeface="Arial" panose="020B0604020202020204"/>
            </a:endParaRPr>
          </a:p>
        </p:txBody>
      </p:sp>
      <p:sp>
        <p:nvSpPr>
          <p:cNvPr id="16" name="object 16"/>
          <p:cNvSpPr txBox="1"/>
          <p:nvPr/>
        </p:nvSpPr>
        <p:spPr>
          <a:xfrm>
            <a:off x="4665345" y="3644264"/>
            <a:ext cx="381000" cy="132080"/>
          </a:xfrm>
          <a:prstGeom prst="rect">
            <a:avLst/>
          </a:prstGeom>
        </p:spPr>
        <p:txBody>
          <a:bodyPr vert="horz" wrap="square" lIns="0" tIns="12065" rIns="0" bIns="0" rtlCol="0">
            <a:spAutoFit/>
          </a:bodyPr>
          <a:lstStyle/>
          <a:p>
            <a:pPr marL="12700">
              <a:lnSpc>
                <a:spcPct val="100000"/>
              </a:lnSpc>
              <a:spcBef>
                <a:spcPts val="95"/>
              </a:spcBef>
            </a:pPr>
            <a:r>
              <a:rPr sz="700" dirty="0">
                <a:latin typeface="Arial" panose="020B0604020202020204"/>
                <a:cs typeface="Arial" panose="020B0604020202020204"/>
              </a:rPr>
              <a:t>12%</a:t>
            </a:r>
            <a:r>
              <a:rPr sz="700" spc="185" dirty="0">
                <a:latin typeface="Arial" panose="020B0604020202020204"/>
                <a:cs typeface="Arial" panose="020B0604020202020204"/>
              </a:rPr>
              <a:t> </a:t>
            </a:r>
            <a:r>
              <a:rPr sz="700" spc="-25" dirty="0">
                <a:latin typeface="Arial" panose="020B0604020202020204"/>
                <a:cs typeface="Arial" panose="020B0604020202020204"/>
              </a:rPr>
              <a:t>6%</a:t>
            </a:r>
            <a:endParaRPr sz="700">
              <a:latin typeface="Arial" panose="020B0604020202020204"/>
              <a:cs typeface="Arial" panose="020B0604020202020204"/>
            </a:endParaRPr>
          </a:p>
        </p:txBody>
      </p:sp>
      <p:sp>
        <p:nvSpPr>
          <p:cNvPr id="17" name="object 17"/>
          <p:cNvSpPr txBox="1"/>
          <p:nvPr/>
        </p:nvSpPr>
        <p:spPr>
          <a:xfrm>
            <a:off x="4665345" y="4737353"/>
            <a:ext cx="702310" cy="132080"/>
          </a:xfrm>
          <a:prstGeom prst="rect">
            <a:avLst/>
          </a:prstGeom>
        </p:spPr>
        <p:txBody>
          <a:bodyPr vert="horz" wrap="square" lIns="0" tIns="12065" rIns="0" bIns="0" rtlCol="0">
            <a:spAutoFit/>
          </a:bodyPr>
          <a:lstStyle/>
          <a:p>
            <a:pPr marL="12700">
              <a:lnSpc>
                <a:spcPct val="100000"/>
              </a:lnSpc>
              <a:spcBef>
                <a:spcPts val="95"/>
              </a:spcBef>
            </a:pPr>
            <a:r>
              <a:rPr sz="700" dirty="0">
                <a:latin typeface="Arial" panose="020B0604020202020204"/>
                <a:cs typeface="Arial" panose="020B0604020202020204"/>
              </a:rPr>
              <a:t>20%</a:t>
            </a:r>
            <a:r>
              <a:rPr sz="700" spc="15" dirty="0">
                <a:latin typeface="Arial" panose="020B0604020202020204"/>
                <a:cs typeface="Arial" panose="020B0604020202020204"/>
              </a:rPr>
              <a:t> </a:t>
            </a:r>
            <a:r>
              <a:rPr sz="700" dirty="0">
                <a:latin typeface="Arial" panose="020B0604020202020204"/>
                <a:cs typeface="Arial" panose="020B0604020202020204"/>
              </a:rPr>
              <a:t>10%</a:t>
            </a:r>
            <a:r>
              <a:rPr sz="700" spc="254" dirty="0">
                <a:latin typeface="Arial" panose="020B0604020202020204"/>
                <a:cs typeface="Arial" panose="020B0604020202020204"/>
              </a:rPr>
              <a:t>  </a:t>
            </a:r>
            <a:r>
              <a:rPr sz="700" spc="-25" dirty="0">
                <a:latin typeface="Arial" panose="020B0604020202020204"/>
                <a:cs typeface="Arial" panose="020B0604020202020204"/>
              </a:rPr>
              <a:t>33%</a:t>
            </a:r>
            <a:endParaRPr sz="700">
              <a:latin typeface="Arial" panose="020B0604020202020204"/>
              <a:cs typeface="Arial" panose="020B0604020202020204"/>
            </a:endParaRPr>
          </a:p>
        </p:txBody>
      </p:sp>
      <p:sp>
        <p:nvSpPr>
          <p:cNvPr id="18" name="object 18"/>
          <p:cNvSpPr txBox="1"/>
          <p:nvPr/>
        </p:nvSpPr>
        <p:spPr>
          <a:xfrm>
            <a:off x="5393816" y="4190745"/>
            <a:ext cx="201295" cy="132080"/>
          </a:xfrm>
          <a:prstGeom prst="rect">
            <a:avLst/>
          </a:prstGeom>
        </p:spPr>
        <p:txBody>
          <a:bodyPr vert="horz" wrap="square" lIns="0" tIns="12065" rIns="0" bIns="0" rtlCol="0">
            <a:spAutoFit/>
          </a:bodyPr>
          <a:lstStyle/>
          <a:p>
            <a:pPr marL="12700">
              <a:lnSpc>
                <a:spcPct val="100000"/>
              </a:lnSpc>
              <a:spcBef>
                <a:spcPts val="95"/>
              </a:spcBef>
            </a:pPr>
            <a:r>
              <a:rPr sz="700" spc="-25" dirty="0">
                <a:latin typeface="Arial" panose="020B0604020202020204"/>
                <a:cs typeface="Arial" panose="020B0604020202020204"/>
              </a:rPr>
              <a:t>50%</a:t>
            </a:r>
            <a:endParaRPr sz="700">
              <a:latin typeface="Arial" panose="020B0604020202020204"/>
              <a:cs typeface="Arial" panose="020B0604020202020204"/>
            </a:endParaRPr>
          </a:p>
        </p:txBody>
      </p:sp>
      <p:sp>
        <p:nvSpPr>
          <p:cNvPr id="19" name="object 19"/>
          <p:cNvSpPr txBox="1"/>
          <p:nvPr/>
        </p:nvSpPr>
        <p:spPr>
          <a:xfrm>
            <a:off x="5621782" y="3644264"/>
            <a:ext cx="201295" cy="132080"/>
          </a:xfrm>
          <a:prstGeom prst="rect">
            <a:avLst/>
          </a:prstGeom>
        </p:spPr>
        <p:txBody>
          <a:bodyPr vert="horz" wrap="square" lIns="0" tIns="12065" rIns="0" bIns="0" rtlCol="0">
            <a:spAutoFit/>
          </a:bodyPr>
          <a:lstStyle/>
          <a:p>
            <a:pPr marL="12700">
              <a:lnSpc>
                <a:spcPct val="100000"/>
              </a:lnSpc>
              <a:spcBef>
                <a:spcPts val="95"/>
              </a:spcBef>
            </a:pPr>
            <a:r>
              <a:rPr sz="700" spc="-25" dirty="0">
                <a:latin typeface="Arial" panose="020B0604020202020204"/>
                <a:cs typeface="Arial" panose="020B0604020202020204"/>
              </a:rPr>
              <a:t>60%</a:t>
            </a:r>
            <a:endParaRPr sz="700">
              <a:latin typeface="Arial" panose="020B0604020202020204"/>
              <a:cs typeface="Arial" panose="020B0604020202020204"/>
            </a:endParaRPr>
          </a:p>
        </p:txBody>
      </p:sp>
      <p:sp>
        <p:nvSpPr>
          <p:cNvPr id="20" name="object 20"/>
          <p:cNvSpPr txBox="1"/>
          <p:nvPr/>
        </p:nvSpPr>
        <p:spPr>
          <a:xfrm>
            <a:off x="5459729" y="5112257"/>
            <a:ext cx="74930" cy="132080"/>
          </a:xfrm>
          <a:prstGeom prst="rect">
            <a:avLst/>
          </a:prstGeom>
        </p:spPr>
        <p:txBody>
          <a:bodyPr vert="horz" wrap="square" lIns="0" tIns="12065" rIns="0" bIns="0" rtlCol="0">
            <a:spAutoFit/>
          </a:bodyPr>
          <a:lstStyle/>
          <a:p>
            <a:pPr marL="12700">
              <a:lnSpc>
                <a:spcPct val="100000"/>
              </a:lnSpc>
              <a:spcBef>
                <a:spcPts val="95"/>
              </a:spcBef>
            </a:pPr>
            <a:r>
              <a:rPr sz="700" spc="-5" dirty="0">
                <a:latin typeface="Arial" panose="020B0604020202020204"/>
                <a:cs typeface="Arial" panose="020B0604020202020204"/>
              </a:rPr>
              <a:t>6</a:t>
            </a:r>
            <a:endParaRPr sz="700">
              <a:latin typeface="Arial" panose="020B0604020202020204"/>
              <a:cs typeface="Arial" panose="020B0604020202020204"/>
            </a:endParaRPr>
          </a:p>
        </p:txBody>
      </p:sp>
      <p:sp>
        <p:nvSpPr>
          <p:cNvPr id="21" name="object 21"/>
          <p:cNvSpPr txBox="1"/>
          <p:nvPr/>
        </p:nvSpPr>
        <p:spPr>
          <a:xfrm>
            <a:off x="5915405" y="5112257"/>
            <a:ext cx="74930" cy="132080"/>
          </a:xfrm>
          <a:prstGeom prst="rect">
            <a:avLst/>
          </a:prstGeom>
        </p:spPr>
        <p:txBody>
          <a:bodyPr vert="horz" wrap="square" lIns="0" tIns="12065" rIns="0" bIns="0" rtlCol="0">
            <a:spAutoFit/>
          </a:bodyPr>
          <a:lstStyle/>
          <a:p>
            <a:pPr marL="12700">
              <a:lnSpc>
                <a:spcPct val="100000"/>
              </a:lnSpc>
              <a:spcBef>
                <a:spcPts val="95"/>
              </a:spcBef>
            </a:pPr>
            <a:r>
              <a:rPr sz="700" spc="-5" dirty="0">
                <a:latin typeface="Arial" panose="020B0604020202020204"/>
                <a:cs typeface="Arial" panose="020B0604020202020204"/>
              </a:rPr>
              <a:t>8</a:t>
            </a:r>
            <a:endParaRPr sz="700">
              <a:latin typeface="Arial" panose="020B0604020202020204"/>
              <a:cs typeface="Arial" panose="020B0604020202020204"/>
            </a:endParaRPr>
          </a:p>
        </p:txBody>
      </p:sp>
      <p:sp>
        <p:nvSpPr>
          <p:cNvPr id="22" name="object 22"/>
          <p:cNvSpPr txBox="1"/>
          <p:nvPr/>
        </p:nvSpPr>
        <p:spPr>
          <a:xfrm>
            <a:off x="6346697" y="5112257"/>
            <a:ext cx="123189" cy="132080"/>
          </a:xfrm>
          <a:prstGeom prst="rect">
            <a:avLst/>
          </a:prstGeom>
        </p:spPr>
        <p:txBody>
          <a:bodyPr vert="horz" wrap="square" lIns="0" tIns="12065" rIns="0" bIns="0" rtlCol="0">
            <a:spAutoFit/>
          </a:bodyPr>
          <a:lstStyle/>
          <a:p>
            <a:pPr marL="12700">
              <a:lnSpc>
                <a:spcPct val="100000"/>
              </a:lnSpc>
              <a:spcBef>
                <a:spcPts val="95"/>
              </a:spcBef>
            </a:pPr>
            <a:r>
              <a:rPr sz="700" spc="-25" dirty="0">
                <a:latin typeface="Arial" panose="020B0604020202020204"/>
                <a:cs typeface="Arial" panose="020B0604020202020204"/>
              </a:rPr>
              <a:t>10</a:t>
            </a:r>
            <a:endParaRPr sz="700">
              <a:latin typeface="Arial" panose="020B0604020202020204"/>
              <a:cs typeface="Arial" panose="020B0604020202020204"/>
            </a:endParaRPr>
          </a:p>
        </p:txBody>
      </p:sp>
      <p:sp>
        <p:nvSpPr>
          <p:cNvPr id="23" name="object 23"/>
          <p:cNvSpPr txBox="1"/>
          <p:nvPr/>
        </p:nvSpPr>
        <p:spPr>
          <a:xfrm>
            <a:off x="6802373" y="5112257"/>
            <a:ext cx="123189" cy="132080"/>
          </a:xfrm>
          <a:prstGeom prst="rect">
            <a:avLst/>
          </a:prstGeom>
        </p:spPr>
        <p:txBody>
          <a:bodyPr vert="horz" wrap="square" lIns="0" tIns="12065" rIns="0" bIns="0" rtlCol="0">
            <a:spAutoFit/>
          </a:bodyPr>
          <a:lstStyle/>
          <a:p>
            <a:pPr marL="12700">
              <a:lnSpc>
                <a:spcPct val="100000"/>
              </a:lnSpc>
              <a:spcBef>
                <a:spcPts val="95"/>
              </a:spcBef>
            </a:pPr>
            <a:r>
              <a:rPr sz="700" spc="-25" dirty="0">
                <a:latin typeface="Arial" panose="020B0604020202020204"/>
                <a:cs typeface="Arial" panose="020B0604020202020204"/>
              </a:rPr>
              <a:t>12</a:t>
            </a:r>
            <a:endParaRPr sz="700">
              <a:latin typeface="Arial" panose="020B0604020202020204"/>
              <a:cs typeface="Arial" panose="020B0604020202020204"/>
            </a:endParaRPr>
          </a:p>
        </p:txBody>
      </p:sp>
      <p:sp>
        <p:nvSpPr>
          <p:cNvPr id="24" name="object 24"/>
          <p:cNvSpPr txBox="1"/>
          <p:nvPr/>
        </p:nvSpPr>
        <p:spPr>
          <a:xfrm>
            <a:off x="3950970" y="4666640"/>
            <a:ext cx="114300" cy="257175"/>
          </a:xfrm>
          <a:prstGeom prst="rect">
            <a:avLst/>
          </a:prstGeom>
        </p:spPr>
        <p:txBody>
          <a:bodyPr vert="horz" wrap="square" lIns="0" tIns="12700" rIns="0" bIns="0" rtlCol="0">
            <a:spAutoFit/>
          </a:bodyPr>
          <a:lstStyle/>
          <a:p>
            <a:pPr marL="12700" marR="5080">
              <a:lnSpc>
                <a:spcPct val="109000"/>
              </a:lnSpc>
              <a:spcBef>
                <a:spcPts val="100"/>
              </a:spcBef>
            </a:pPr>
            <a:r>
              <a:rPr sz="700" spc="-50" dirty="0">
                <a:latin typeface="楷体" panose="02010609060101010101" charset="-122"/>
                <a:cs typeface="楷体" panose="02010609060101010101" charset="-122"/>
              </a:rPr>
              <a:t>流</a:t>
            </a:r>
            <a:r>
              <a:rPr sz="700" spc="-50" dirty="0">
                <a:latin typeface="楷体" panose="02010609060101010101" charset="-122"/>
                <a:cs typeface="楷体" panose="02010609060101010101" charset="-122"/>
              </a:rPr>
              <a:t>通</a:t>
            </a:r>
            <a:endParaRPr sz="700">
              <a:latin typeface="楷体" panose="02010609060101010101" charset="-122"/>
              <a:cs typeface="楷体" panose="02010609060101010101" charset="-122"/>
            </a:endParaRPr>
          </a:p>
        </p:txBody>
      </p:sp>
      <p:sp>
        <p:nvSpPr>
          <p:cNvPr id="25" name="object 25"/>
          <p:cNvSpPr txBox="1"/>
          <p:nvPr/>
        </p:nvSpPr>
        <p:spPr>
          <a:xfrm>
            <a:off x="3950970" y="4120032"/>
            <a:ext cx="114300" cy="257175"/>
          </a:xfrm>
          <a:prstGeom prst="rect">
            <a:avLst/>
          </a:prstGeom>
        </p:spPr>
        <p:txBody>
          <a:bodyPr vert="horz" wrap="square" lIns="0" tIns="12700" rIns="0" bIns="0" rtlCol="0">
            <a:spAutoFit/>
          </a:bodyPr>
          <a:lstStyle/>
          <a:p>
            <a:pPr marL="12700" marR="5080">
              <a:lnSpc>
                <a:spcPct val="109000"/>
              </a:lnSpc>
              <a:spcBef>
                <a:spcPts val="100"/>
              </a:spcBef>
            </a:pPr>
            <a:r>
              <a:rPr sz="700" spc="-50" dirty="0">
                <a:latin typeface="楷体" panose="02010609060101010101" charset="-122"/>
                <a:cs typeface="楷体" panose="02010609060101010101" charset="-122"/>
              </a:rPr>
              <a:t>餐</a:t>
            </a:r>
            <a:r>
              <a:rPr sz="700" spc="-50" dirty="0">
                <a:latin typeface="楷体" panose="02010609060101010101" charset="-122"/>
                <a:cs typeface="楷体" panose="02010609060101010101" charset="-122"/>
              </a:rPr>
              <a:t>饮</a:t>
            </a:r>
            <a:endParaRPr sz="700">
              <a:latin typeface="楷体" panose="02010609060101010101" charset="-122"/>
              <a:cs typeface="楷体" panose="02010609060101010101" charset="-122"/>
            </a:endParaRPr>
          </a:p>
        </p:txBody>
      </p:sp>
      <p:sp>
        <p:nvSpPr>
          <p:cNvPr id="26" name="object 26"/>
          <p:cNvSpPr txBox="1"/>
          <p:nvPr/>
        </p:nvSpPr>
        <p:spPr>
          <a:xfrm>
            <a:off x="3950970" y="3573551"/>
            <a:ext cx="114300" cy="257175"/>
          </a:xfrm>
          <a:prstGeom prst="rect">
            <a:avLst/>
          </a:prstGeom>
        </p:spPr>
        <p:txBody>
          <a:bodyPr vert="horz" wrap="square" lIns="0" tIns="12700" rIns="0" bIns="0" rtlCol="0">
            <a:spAutoFit/>
          </a:bodyPr>
          <a:lstStyle/>
          <a:p>
            <a:pPr marL="12700" marR="5080">
              <a:lnSpc>
                <a:spcPct val="109000"/>
              </a:lnSpc>
              <a:spcBef>
                <a:spcPts val="100"/>
              </a:spcBef>
            </a:pPr>
            <a:r>
              <a:rPr sz="700" spc="-50" dirty="0">
                <a:latin typeface="楷体" panose="02010609060101010101" charset="-122"/>
                <a:cs typeface="楷体" panose="02010609060101010101" charset="-122"/>
              </a:rPr>
              <a:t>夜</a:t>
            </a:r>
            <a:r>
              <a:rPr sz="700" spc="-50" dirty="0">
                <a:latin typeface="楷体" panose="02010609060101010101" charset="-122"/>
                <a:cs typeface="楷体" panose="02010609060101010101" charset="-122"/>
              </a:rPr>
              <a:t>店</a:t>
            </a:r>
            <a:endParaRPr sz="700">
              <a:latin typeface="楷体" panose="02010609060101010101" charset="-122"/>
              <a:cs typeface="楷体" panose="02010609060101010101" charset="-122"/>
            </a:endParaRPr>
          </a:p>
        </p:txBody>
      </p:sp>
      <p:pic>
        <p:nvPicPr>
          <p:cNvPr id="27" name="object 27"/>
          <p:cNvPicPr/>
          <p:nvPr/>
        </p:nvPicPr>
        <p:blipFill>
          <a:blip r:embed="rId4" cstate="print"/>
          <a:stretch>
            <a:fillRect/>
          </a:stretch>
        </p:blipFill>
        <p:spPr>
          <a:xfrm>
            <a:off x="4639817" y="3328936"/>
            <a:ext cx="44691" cy="44691"/>
          </a:xfrm>
          <a:prstGeom prst="rect">
            <a:avLst/>
          </a:prstGeom>
        </p:spPr>
      </p:pic>
      <p:pic>
        <p:nvPicPr>
          <p:cNvPr id="28" name="object 28"/>
          <p:cNvPicPr/>
          <p:nvPr/>
        </p:nvPicPr>
        <p:blipFill>
          <a:blip r:embed="rId5" cstate="print"/>
          <a:stretch>
            <a:fillRect/>
          </a:stretch>
        </p:blipFill>
        <p:spPr>
          <a:xfrm>
            <a:off x="5185790" y="3328936"/>
            <a:ext cx="44691" cy="44691"/>
          </a:xfrm>
          <a:prstGeom prst="rect">
            <a:avLst/>
          </a:prstGeom>
        </p:spPr>
      </p:pic>
      <p:pic>
        <p:nvPicPr>
          <p:cNvPr id="29" name="object 29"/>
          <p:cNvPicPr/>
          <p:nvPr/>
        </p:nvPicPr>
        <p:blipFill>
          <a:blip r:embed="rId6" cstate="print"/>
          <a:stretch>
            <a:fillRect/>
          </a:stretch>
        </p:blipFill>
        <p:spPr>
          <a:xfrm>
            <a:off x="5731890" y="3328936"/>
            <a:ext cx="44691" cy="44691"/>
          </a:xfrm>
          <a:prstGeom prst="rect">
            <a:avLst/>
          </a:prstGeom>
        </p:spPr>
      </p:pic>
      <p:sp>
        <p:nvSpPr>
          <p:cNvPr id="30" name="object 30"/>
          <p:cNvSpPr txBox="1"/>
          <p:nvPr/>
        </p:nvSpPr>
        <p:spPr>
          <a:xfrm>
            <a:off x="3868928" y="2999612"/>
            <a:ext cx="2379345" cy="411480"/>
          </a:xfrm>
          <a:prstGeom prst="rect">
            <a:avLst/>
          </a:prstGeom>
        </p:spPr>
        <p:txBody>
          <a:bodyPr vert="horz" wrap="square" lIns="0" tIns="11430" rIns="0" bIns="0" rtlCol="0">
            <a:spAutoFit/>
          </a:bodyPr>
          <a:lstStyle/>
          <a:p>
            <a:pPr marL="12700">
              <a:lnSpc>
                <a:spcPct val="100000"/>
              </a:lnSpc>
              <a:spcBef>
                <a:spcPts val="90"/>
              </a:spcBef>
            </a:pPr>
            <a:r>
              <a:rPr sz="800" b="1" dirty="0">
                <a:latin typeface="楷体" panose="02010609060101010101" charset="-122"/>
                <a:cs typeface="楷体" panose="02010609060101010101" charset="-122"/>
              </a:rPr>
              <a:t>图</a:t>
            </a:r>
            <a:r>
              <a:rPr sz="800" b="1" dirty="0">
                <a:latin typeface="楷体" panose="02010609060101010101" charset="-122"/>
                <a:cs typeface="楷体" panose="02010609060101010101" charset="-122"/>
              </a:rPr>
              <a:t>表</a:t>
            </a:r>
            <a:r>
              <a:rPr sz="800" b="1" dirty="0">
                <a:latin typeface="Arial" panose="020B0604020202020204"/>
                <a:cs typeface="Arial" panose="020B0604020202020204"/>
              </a:rPr>
              <a:t>4</a:t>
            </a:r>
            <a:r>
              <a:rPr sz="800" b="1" spc="-10" dirty="0">
                <a:latin typeface="楷体" panose="02010609060101010101" charset="-122"/>
                <a:cs typeface="楷体" panose="02010609060101010101" charset="-122"/>
              </a:rPr>
              <a:t>： 啤酒销售在不同渠道</a:t>
            </a:r>
            <a:r>
              <a:rPr sz="800" b="1" spc="-25" dirty="0">
                <a:latin typeface="楷体" panose="02010609060101010101" charset="-122"/>
                <a:cs typeface="楷体" panose="02010609060101010101" charset="-122"/>
              </a:rPr>
              <a:t>、</a:t>
            </a:r>
            <a:r>
              <a:rPr sz="800" b="1" spc="-25" dirty="0">
                <a:latin typeface="楷体" panose="02010609060101010101" charset="-122"/>
                <a:cs typeface="楷体" panose="02010609060101010101" charset="-122"/>
              </a:rPr>
              <a:t>不</a:t>
            </a:r>
            <a:r>
              <a:rPr sz="800" b="1" spc="-20" dirty="0">
                <a:latin typeface="楷体" panose="02010609060101010101" charset="-122"/>
                <a:cs typeface="楷体" panose="02010609060101010101" charset="-122"/>
              </a:rPr>
              <a:t>同环节的价值分配</a:t>
            </a:r>
            <a:endParaRPr sz="800">
              <a:latin typeface="楷体" panose="02010609060101010101" charset="-122"/>
              <a:cs typeface="楷体" panose="02010609060101010101" charset="-122"/>
            </a:endParaRPr>
          </a:p>
          <a:p>
            <a:pPr>
              <a:lnSpc>
                <a:spcPct val="100000"/>
              </a:lnSpc>
              <a:spcBef>
                <a:spcPts val="25"/>
              </a:spcBef>
            </a:pPr>
            <a:endParaRPr sz="950">
              <a:latin typeface="楷体" panose="02010609060101010101" charset="-122"/>
              <a:cs typeface="楷体" panose="02010609060101010101" charset="-122"/>
            </a:endParaRPr>
          </a:p>
          <a:p>
            <a:pPr marL="835025">
              <a:lnSpc>
                <a:spcPct val="100000"/>
              </a:lnSpc>
              <a:spcBef>
                <a:spcPts val="5"/>
              </a:spcBef>
              <a:tabLst>
                <a:tab pos="1381125" algn="l"/>
                <a:tab pos="1927225" algn="l"/>
              </a:tabLst>
            </a:pPr>
            <a:r>
              <a:rPr sz="700" spc="-10" dirty="0">
                <a:latin typeface="楷体" panose="02010609060101010101" charset="-122"/>
                <a:cs typeface="楷体" panose="02010609060101010101" charset="-122"/>
              </a:rPr>
              <a:t>成</a:t>
            </a:r>
            <a:r>
              <a:rPr sz="700" spc="-50" dirty="0">
                <a:latin typeface="楷体" panose="02010609060101010101" charset="-122"/>
                <a:cs typeface="楷体" panose="02010609060101010101" charset="-122"/>
              </a:rPr>
              <a:t>本</a:t>
            </a:r>
            <a:r>
              <a:rPr sz="700" dirty="0">
                <a:latin typeface="楷体" panose="02010609060101010101" charset="-122"/>
                <a:cs typeface="楷体" panose="02010609060101010101" charset="-122"/>
              </a:rPr>
              <a:t>	</a:t>
            </a:r>
            <a:r>
              <a:rPr sz="700" spc="-10" dirty="0">
                <a:latin typeface="楷体" panose="02010609060101010101" charset="-122"/>
                <a:cs typeface="楷体" panose="02010609060101010101" charset="-122"/>
              </a:rPr>
              <a:t>厂</a:t>
            </a:r>
            <a:r>
              <a:rPr sz="700" spc="-50" dirty="0">
                <a:latin typeface="楷体" panose="02010609060101010101" charset="-122"/>
                <a:cs typeface="楷体" panose="02010609060101010101" charset="-122"/>
              </a:rPr>
              <a:t>商</a:t>
            </a:r>
            <a:r>
              <a:rPr sz="700" dirty="0">
                <a:latin typeface="楷体" panose="02010609060101010101" charset="-122"/>
                <a:cs typeface="楷体" panose="02010609060101010101" charset="-122"/>
              </a:rPr>
              <a:t>	</a:t>
            </a:r>
            <a:r>
              <a:rPr sz="700" spc="-10" dirty="0">
                <a:latin typeface="楷体" panose="02010609060101010101" charset="-122"/>
                <a:cs typeface="楷体" panose="02010609060101010101" charset="-122"/>
              </a:rPr>
              <a:t>渠</a:t>
            </a:r>
            <a:r>
              <a:rPr sz="700" spc="-50" dirty="0">
                <a:latin typeface="楷体" panose="02010609060101010101" charset="-122"/>
                <a:cs typeface="楷体" panose="02010609060101010101" charset="-122"/>
              </a:rPr>
              <a:t>道</a:t>
            </a:r>
            <a:endParaRPr sz="700">
              <a:latin typeface="楷体" panose="02010609060101010101" charset="-122"/>
              <a:cs typeface="楷体" panose="02010609060101010101" charset="-122"/>
            </a:endParaRPr>
          </a:p>
        </p:txBody>
      </p:sp>
      <p:pic>
        <p:nvPicPr>
          <p:cNvPr id="31" name="object 31"/>
          <p:cNvPicPr/>
          <p:nvPr/>
        </p:nvPicPr>
        <p:blipFill>
          <a:blip r:embed="rId7" cstate="print"/>
          <a:stretch>
            <a:fillRect/>
          </a:stretch>
        </p:blipFill>
        <p:spPr>
          <a:xfrm>
            <a:off x="6277864" y="3328936"/>
            <a:ext cx="44691" cy="44691"/>
          </a:xfrm>
          <a:prstGeom prst="rect">
            <a:avLst/>
          </a:prstGeom>
        </p:spPr>
      </p:pic>
      <p:sp>
        <p:nvSpPr>
          <p:cNvPr id="32" name="object 32"/>
          <p:cNvSpPr txBox="1"/>
          <p:nvPr/>
        </p:nvSpPr>
        <p:spPr>
          <a:xfrm>
            <a:off x="6329934" y="3279139"/>
            <a:ext cx="202565" cy="132080"/>
          </a:xfrm>
          <a:prstGeom prst="rect">
            <a:avLst/>
          </a:prstGeom>
        </p:spPr>
        <p:txBody>
          <a:bodyPr vert="horz" wrap="square" lIns="0" tIns="12065" rIns="0" bIns="0" rtlCol="0">
            <a:spAutoFit/>
          </a:bodyPr>
          <a:lstStyle/>
          <a:p>
            <a:pPr marL="12700">
              <a:lnSpc>
                <a:spcPct val="100000"/>
              </a:lnSpc>
              <a:spcBef>
                <a:spcPts val="95"/>
              </a:spcBef>
            </a:pPr>
            <a:r>
              <a:rPr sz="700" spc="-10" dirty="0">
                <a:latin typeface="楷体" panose="02010609060101010101" charset="-122"/>
                <a:cs typeface="楷体" panose="02010609060101010101" charset="-122"/>
              </a:rPr>
              <a:t>终</a:t>
            </a:r>
            <a:r>
              <a:rPr sz="700" spc="-50" dirty="0">
                <a:latin typeface="楷体" panose="02010609060101010101" charset="-122"/>
                <a:cs typeface="楷体" panose="02010609060101010101" charset="-122"/>
              </a:rPr>
              <a:t>端</a:t>
            </a:r>
            <a:endParaRPr sz="700">
              <a:latin typeface="楷体" panose="02010609060101010101" charset="-122"/>
              <a:cs typeface="楷体" panose="02010609060101010101" charset="-122"/>
            </a:endParaRPr>
          </a:p>
        </p:txBody>
      </p:sp>
      <p:sp>
        <p:nvSpPr>
          <p:cNvPr id="33" name="object 33"/>
          <p:cNvSpPr txBox="1"/>
          <p:nvPr/>
        </p:nvSpPr>
        <p:spPr>
          <a:xfrm>
            <a:off x="6670675" y="4887924"/>
            <a:ext cx="248285" cy="132080"/>
          </a:xfrm>
          <a:prstGeom prst="rect">
            <a:avLst/>
          </a:prstGeom>
        </p:spPr>
        <p:txBody>
          <a:bodyPr vert="horz" wrap="square" lIns="0" tIns="12065" rIns="0" bIns="0" rtlCol="0">
            <a:spAutoFit/>
          </a:bodyPr>
          <a:lstStyle/>
          <a:p>
            <a:pPr marL="12700">
              <a:lnSpc>
                <a:spcPct val="100000"/>
              </a:lnSpc>
              <a:spcBef>
                <a:spcPts val="95"/>
              </a:spcBef>
            </a:pPr>
            <a:r>
              <a:rPr sz="700" spc="-30" dirty="0">
                <a:latin typeface="楷体" panose="02010609060101010101" charset="-122"/>
                <a:cs typeface="楷体" panose="02010609060101010101" charset="-122"/>
              </a:rPr>
              <a:t>元/瓶</a:t>
            </a:r>
            <a:endParaRPr sz="700">
              <a:latin typeface="楷体" panose="02010609060101010101" charset="-122"/>
              <a:cs typeface="楷体" panose="02010609060101010101"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3676" y="496569"/>
            <a:ext cx="488950" cy="164465"/>
          </a:xfrm>
          <a:prstGeom prst="rect">
            <a:avLst/>
          </a:prstGeom>
        </p:spPr>
        <p:txBody>
          <a:bodyPr vert="horz" wrap="square" lIns="0" tIns="13970" rIns="0" bIns="0" rtlCol="0">
            <a:spAutoFit/>
          </a:bodyPr>
          <a:lstStyle/>
          <a:p>
            <a:pPr marL="12700">
              <a:lnSpc>
                <a:spcPct val="100000"/>
              </a:lnSpc>
              <a:spcBef>
                <a:spcPts val="110"/>
              </a:spcBef>
            </a:pPr>
            <a:r>
              <a:rPr sz="900" b="1" spc="-15" dirty="0">
                <a:solidFill>
                  <a:srgbClr val="FFFFFF"/>
                </a:solidFill>
                <a:latin typeface="楷体" panose="02010609060101010101" charset="-122"/>
                <a:cs typeface="楷体" panose="02010609060101010101" charset="-122"/>
              </a:rPr>
              <a:t>食品饮料</a:t>
            </a:r>
            <a:endParaRPr sz="900">
              <a:latin typeface="楷体" panose="02010609060101010101" charset="-122"/>
              <a:cs typeface="楷体" panose="02010609060101010101" charset="-122"/>
            </a:endParaRPr>
          </a:p>
        </p:txBody>
      </p:sp>
      <p:sp>
        <p:nvSpPr>
          <p:cNvPr id="3" name="object 3"/>
          <p:cNvSpPr txBox="1"/>
          <p:nvPr/>
        </p:nvSpPr>
        <p:spPr>
          <a:xfrm>
            <a:off x="1999869" y="836117"/>
            <a:ext cx="5038725" cy="1626235"/>
          </a:xfrm>
          <a:prstGeom prst="rect">
            <a:avLst/>
          </a:prstGeom>
        </p:spPr>
        <p:txBody>
          <a:bodyPr vert="horz" wrap="square" lIns="0" tIns="11430" rIns="0" bIns="0" rtlCol="0">
            <a:spAutoFit/>
          </a:bodyPr>
          <a:lstStyle/>
          <a:p>
            <a:pPr marL="12700" marR="9525" algn="just">
              <a:lnSpc>
                <a:spcPct val="117000"/>
              </a:lnSpc>
              <a:spcBef>
                <a:spcPts val="90"/>
              </a:spcBef>
              <a:buSzPct val="90000"/>
              <a:buFont typeface="Arial" panose="020B0604020202020204"/>
              <a:buAutoNum type="arabicPlain" startAt="2"/>
              <a:tabLst>
                <a:tab pos="210820" algn="l"/>
              </a:tabLst>
            </a:pPr>
            <a:r>
              <a:rPr sz="1000" b="1" spc="-35" dirty="0">
                <a:latin typeface="楷体" panose="02010609060101010101" charset="-122"/>
                <a:cs typeface="楷体" panose="02010609060101010101" charset="-122"/>
              </a:rPr>
              <a:t>品牌：高端化背后是消费意识的成熟，是从物质需求到精神需求的延伸，品牌力决定</a:t>
            </a:r>
            <a:r>
              <a:rPr sz="1000" b="1" dirty="0">
                <a:latin typeface="楷体" panose="02010609060101010101" charset="-122"/>
                <a:cs typeface="楷体" panose="02010609060101010101" charset="-122"/>
              </a:rPr>
              <a:t>了高端产品的溢价空间。</a:t>
            </a:r>
            <a:r>
              <a:rPr sz="1000" spc="5" dirty="0">
                <a:latin typeface="楷体" panose="02010609060101010101" charset="-122"/>
                <a:cs typeface="楷体" panose="02010609060101010101" charset="-122"/>
              </a:rPr>
              <a:t>在高端化进程中，品牌建设和消费者培育是关键环节，不同于低端竞争中通过费用投放提高铺货率、抢占市场的策略，高端竞争将费用投放重心转向品牌</a:t>
            </a:r>
            <a:r>
              <a:rPr sz="1000" spc="-20" dirty="0">
                <a:latin typeface="楷体" panose="02010609060101010101" charset="-122"/>
                <a:cs typeface="楷体" panose="02010609060101010101" charset="-122"/>
              </a:rPr>
              <a:t>力的提升和消费者培育，从而获得消费者对品牌与定价的认同，进而实现品牌溢价。</a:t>
            </a:r>
            <a:endParaRPr sz="1000">
              <a:latin typeface="楷体" panose="02010609060101010101" charset="-122"/>
              <a:cs typeface="楷体" panose="02010609060101010101" charset="-122"/>
            </a:endParaRPr>
          </a:p>
          <a:p>
            <a:pPr>
              <a:lnSpc>
                <a:spcPct val="100000"/>
              </a:lnSpc>
              <a:buFont typeface="Arial" panose="020B0604020202020204"/>
              <a:buAutoNum type="arabicPlain" startAt="2"/>
            </a:pPr>
            <a:endParaRPr sz="1100">
              <a:latin typeface="楷体" panose="02010609060101010101" charset="-122"/>
              <a:cs typeface="楷体" panose="02010609060101010101" charset="-122"/>
            </a:endParaRPr>
          </a:p>
          <a:p>
            <a:pPr marL="12700" marR="5080" algn="just">
              <a:lnSpc>
                <a:spcPct val="117000"/>
              </a:lnSpc>
              <a:buSzPct val="90000"/>
              <a:buFont typeface="Arial" panose="020B0604020202020204"/>
              <a:buAutoNum type="arabicPlain" startAt="2"/>
              <a:tabLst>
                <a:tab pos="210820" algn="l"/>
              </a:tabLst>
            </a:pPr>
            <a:r>
              <a:rPr sz="1000" b="1" spc="-35" dirty="0">
                <a:latin typeface="楷体" panose="02010609060101010101" charset="-122"/>
                <a:cs typeface="楷体" panose="02010609060101010101" charset="-122"/>
              </a:rPr>
              <a:t>渠道：高端战略落地需要渠道的支持和配合，赋能经销商成为高端竞争的重要支撑。</a:t>
            </a:r>
            <a:r>
              <a:rPr sz="1000" spc="5" dirty="0">
                <a:latin typeface="楷体" panose="02010609060101010101" charset="-122"/>
                <a:cs typeface="楷体" panose="02010609060101010101" charset="-122"/>
              </a:rPr>
              <a:t>高端产品的推广不同于以往低端产品以价换量、以量取胜的策略，而是需要借助优秀经销商增强渠道推力并辅助终端品牌运营，通过对经销商进行赋能，助力其由配送商成长为有</a:t>
            </a:r>
            <a:r>
              <a:rPr sz="1000" spc="-20" dirty="0">
                <a:latin typeface="楷体" panose="02010609060101010101" charset="-122"/>
                <a:cs typeface="楷体" panose="02010609060101010101" charset="-122"/>
              </a:rPr>
              <a:t>价值的啤酒运营商，才能更好地触达不同阶层、不同需求的消费群体。</a:t>
            </a:r>
            <a:endParaRPr sz="1000">
              <a:latin typeface="楷体" panose="02010609060101010101" charset="-122"/>
              <a:cs typeface="楷体" panose="02010609060101010101" charset="-122"/>
            </a:endParaRPr>
          </a:p>
        </p:txBody>
      </p:sp>
      <p:sp>
        <p:nvSpPr>
          <p:cNvPr id="4" name="object 4"/>
          <p:cNvSpPr txBox="1"/>
          <p:nvPr/>
        </p:nvSpPr>
        <p:spPr>
          <a:xfrm>
            <a:off x="542340" y="2642743"/>
            <a:ext cx="2219960" cy="146685"/>
          </a:xfrm>
          <a:prstGeom prst="rect">
            <a:avLst/>
          </a:prstGeom>
        </p:spPr>
        <p:txBody>
          <a:bodyPr vert="horz" wrap="square" lIns="0" tIns="11430" rIns="0" bIns="0" rtlCol="0">
            <a:spAutoFit/>
          </a:bodyPr>
          <a:lstStyle/>
          <a:p>
            <a:pPr marL="12700">
              <a:lnSpc>
                <a:spcPct val="100000"/>
              </a:lnSpc>
              <a:spcBef>
                <a:spcPts val="90"/>
              </a:spcBef>
            </a:pPr>
            <a:r>
              <a:rPr sz="800" b="1" dirty="0">
                <a:latin typeface="楷体" panose="02010609060101010101" charset="-122"/>
                <a:cs typeface="楷体" panose="02010609060101010101" charset="-122"/>
              </a:rPr>
              <a:t>图</a:t>
            </a:r>
            <a:r>
              <a:rPr sz="800" b="1" dirty="0">
                <a:latin typeface="楷体" panose="02010609060101010101" charset="-122"/>
                <a:cs typeface="楷体" panose="02010609060101010101" charset="-122"/>
              </a:rPr>
              <a:t>表</a:t>
            </a:r>
            <a:r>
              <a:rPr sz="800" b="1" dirty="0">
                <a:latin typeface="Arial" panose="020B0604020202020204"/>
                <a:cs typeface="Arial" panose="020B0604020202020204"/>
              </a:rPr>
              <a:t>5</a:t>
            </a:r>
            <a:r>
              <a:rPr sz="800" b="1" spc="25" dirty="0">
                <a:latin typeface="楷体" panose="02010609060101010101" charset="-122"/>
                <a:cs typeface="楷体" panose="02010609060101010101" charset="-122"/>
              </a:rPr>
              <a:t>： </a:t>
            </a:r>
            <a:r>
              <a:rPr sz="800" b="1" spc="-10" dirty="0">
                <a:latin typeface="Arial" panose="020B0604020202020204"/>
                <a:cs typeface="Arial" panose="020B0604020202020204"/>
              </a:rPr>
              <a:t>4P&amp;4C</a:t>
            </a:r>
            <a:r>
              <a:rPr sz="800" b="1" spc="-15" dirty="0">
                <a:latin typeface="Arial" panose="020B0604020202020204"/>
                <a:cs typeface="Arial" panose="020B0604020202020204"/>
              </a:rPr>
              <a:t> </a:t>
            </a:r>
            <a:r>
              <a:rPr sz="800" b="1" dirty="0">
                <a:latin typeface="楷体" panose="02010609060101010101" charset="-122"/>
                <a:cs typeface="楷体" panose="02010609060101010101" charset="-122"/>
              </a:rPr>
              <a:t>理</a:t>
            </a:r>
            <a:r>
              <a:rPr sz="800" b="1" dirty="0">
                <a:latin typeface="楷体" panose="02010609060101010101" charset="-122"/>
                <a:cs typeface="楷体" panose="02010609060101010101" charset="-122"/>
              </a:rPr>
              <a:t>论</a:t>
            </a:r>
            <a:r>
              <a:rPr sz="800" b="1" dirty="0">
                <a:latin typeface="楷体" panose="02010609060101010101" charset="-122"/>
                <a:cs typeface="楷体" panose="02010609060101010101" charset="-122"/>
              </a:rPr>
              <a:t>框</a:t>
            </a:r>
            <a:r>
              <a:rPr sz="800" b="1" spc="-15" dirty="0">
                <a:latin typeface="楷体" panose="02010609060101010101" charset="-122"/>
                <a:cs typeface="楷体" panose="02010609060101010101" charset="-122"/>
              </a:rPr>
              <a:t>架下</a:t>
            </a:r>
            <a:r>
              <a:rPr sz="800" b="1" spc="-25" dirty="0">
                <a:latin typeface="楷体" panose="02010609060101010101" charset="-122"/>
                <a:cs typeface="楷体" panose="02010609060101010101" charset="-122"/>
              </a:rPr>
              <a:t>的</a:t>
            </a:r>
            <a:r>
              <a:rPr sz="800" b="1" spc="-25" dirty="0">
                <a:latin typeface="楷体" panose="02010609060101010101" charset="-122"/>
                <a:cs typeface="楷体" panose="02010609060101010101" charset="-122"/>
              </a:rPr>
              <a:t>啤</a:t>
            </a:r>
            <a:r>
              <a:rPr sz="800" b="1" spc="-15" dirty="0">
                <a:latin typeface="楷体" panose="02010609060101010101" charset="-122"/>
                <a:cs typeface="楷体" panose="02010609060101010101" charset="-122"/>
              </a:rPr>
              <a:t>酒竞争逻辑</a:t>
            </a:r>
            <a:r>
              <a:rPr sz="800" b="1" spc="-25" dirty="0">
                <a:latin typeface="楷体" panose="02010609060101010101" charset="-122"/>
                <a:cs typeface="楷体" panose="02010609060101010101" charset="-122"/>
              </a:rPr>
              <a:t>演</a:t>
            </a:r>
            <a:r>
              <a:rPr sz="800" b="1" spc="-50" dirty="0">
                <a:latin typeface="楷体" panose="02010609060101010101" charset="-122"/>
                <a:cs typeface="楷体" panose="02010609060101010101" charset="-122"/>
              </a:rPr>
              <a:t>化</a:t>
            </a:r>
            <a:endParaRPr sz="800">
              <a:latin typeface="楷体" panose="02010609060101010101" charset="-122"/>
              <a:cs typeface="楷体" panose="02010609060101010101" charset="-122"/>
            </a:endParaRPr>
          </a:p>
        </p:txBody>
      </p:sp>
      <p:sp>
        <p:nvSpPr>
          <p:cNvPr id="5" name="object 5"/>
          <p:cNvSpPr txBox="1"/>
          <p:nvPr/>
        </p:nvSpPr>
        <p:spPr>
          <a:xfrm>
            <a:off x="3868928" y="2642743"/>
            <a:ext cx="1969135" cy="146685"/>
          </a:xfrm>
          <a:prstGeom prst="rect">
            <a:avLst/>
          </a:prstGeom>
        </p:spPr>
        <p:txBody>
          <a:bodyPr vert="horz" wrap="square" lIns="0" tIns="11430" rIns="0" bIns="0" rtlCol="0">
            <a:spAutoFit/>
          </a:bodyPr>
          <a:lstStyle/>
          <a:p>
            <a:pPr marL="12700">
              <a:lnSpc>
                <a:spcPct val="100000"/>
              </a:lnSpc>
              <a:spcBef>
                <a:spcPts val="90"/>
              </a:spcBef>
            </a:pPr>
            <a:r>
              <a:rPr sz="800" b="1" dirty="0">
                <a:latin typeface="楷体" panose="02010609060101010101" charset="-122"/>
                <a:cs typeface="楷体" panose="02010609060101010101" charset="-122"/>
              </a:rPr>
              <a:t>图</a:t>
            </a:r>
            <a:r>
              <a:rPr sz="800" b="1" dirty="0">
                <a:latin typeface="楷体" panose="02010609060101010101" charset="-122"/>
                <a:cs typeface="楷体" panose="02010609060101010101" charset="-122"/>
              </a:rPr>
              <a:t>表</a:t>
            </a:r>
            <a:r>
              <a:rPr sz="800" b="1" dirty="0">
                <a:latin typeface="Arial" panose="020B0604020202020204"/>
                <a:cs typeface="Arial" panose="020B0604020202020204"/>
              </a:rPr>
              <a:t>6</a:t>
            </a:r>
            <a:r>
              <a:rPr sz="800" b="1" spc="-15" dirty="0">
                <a:latin typeface="楷体" panose="02010609060101010101" charset="-122"/>
                <a:cs typeface="楷体" panose="02010609060101010101" charset="-122"/>
              </a:rPr>
              <a:t>： 不同啤酒品类价格与</a:t>
            </a:r>
            <a:r>
              <a:rPr sz="800" b="1" spc="-25" dirty="0">
                <a:latin typeface="楷体" panose="02010609060101010101" charset="-122"/>
                <a:cs typeface="楷体" panose="02010609060101010101" charset="-122"/>
              </a:rPr>
              <a:t>销</a:t>
            </a:r>
            <a:r>
              <a:rPr sz="800" b="1" spc="-25" dirty="0">
                <a:latin typeface="楷体" panose="02010609060101010101" charset="-122"/>
                <a:cs typeface="楷体" panose="02010609060101010101" charset="-122"/>
              </a:rPr>
              <a:t>量</a:t>
            </a:r>
            <a:r>
              <a:rPr sz="800" b="1" spc="-20" dirty="0">
                <a:latin typeface="楷体" panose="02010609060101010101" charset="-122"/>
                <a:cs typeface="楷体" panose="02010609060101010101" charset="-122"/>
              </a:rPr>
              <a:t>增长矩阵</a:t>
            </a:r>
            <a:endParaRPr sz="800">
              <a:latin typeface="楷体" panose="02010609060101010101" charset="-122"/>
              <a:cs typeface="楷体" panose="02010609060101010101" charset="-122"/>
            </a:endParaRPr>
          </a:p>
        </p:txBody>
      </p:sp>
      <p:pic>
        <p:nvPicPr>
          <p:cNvPr id="6" name="object 6"/>
          <p:cNvPicPr/>
          <p:nvPr/>
        </p:nvPicPr>
        <p:blipFill>
          <a:blip r:embed="rId1" cstate="print"/>
          <a:stretch>
            <a:fillRect/>
          </a:stretch>
        </p:blipFill>
        <p:spPr>
          <a:xfrm>
            <a:off x="3881628" y="2786506"/>
            <a:ext cx="3146805" cy="6096"/>
          </a:xfrm>
          <a:prstGeom prst="rect">
            <a:avLst/>
          </a:prstGeom>
        </p:spPr>
      </p:pic>
      <p:sp>
        <p:nvSpPr>
          <p:cNvPr id="7" name="object 7"/>
          <p:cNvSpPr txBox="1"/>
          <p:nvPr/>
        </p:nvSpPr>
        <p:spPr>
          <a:xfrm>
            <a:off x="542340" y="4981447"/>
            <a:ext cx="824230" cy="132080"/>
          </a:xfrm>
          <a:prstGeom prst="rect">
            <a:avLst/>
          </a:prstGeom>
        </p:spPr>
        <p:txBody>
          <a:bodyPr vert="horz" wrap="square" lIns="0" tIns="12065" rIns="0" bIns="0" rtlCol="0">
            <a:spAutoFit/>
          </a:bodyPr>
          <a:lstStyle/>
          <a:p>
            <a:pPr marL="12700">
              <a:lnSpc>
                <a:spcPct val="100000"/>
              </a:lnSpc>
              <a:spcBef>
                <a:spcPts val="95"/>
              </a:spcBef>
            </a:pPr>
            <a:r>
              <a:rPr sz="700" spc="-10" dirty="0">
                <a:solidFill>
                  <a:srgbClr val="7E7E7E"/>
                </a:solidFill>
                <a:latin typeface="楷体" panose="02010609060101010101" charset="-122"/>
                <a:cs typeface="楷体" panose="02010609060101010101" charset="-122"/>
              </a:rPr>
              <a:t>资</a:t>
            </a:r>
            <a:r>
              <a:rPr sz="700" spc="-10" dirty="0">
                <a:solidFill>
                  <a:srgbClr val="7E7E7E"/>
                </a:solidFill>
                <a:latin typeface="楷体" panose="02010609060101010101" charset="-122"/>
                <a:cs typeface="楷体" panose="02010609060101010101" charset="-122"/>
              </a:rPr>
              <a:t>料</a:t>
            </a:r>
            <a:r>
              <a:rPr sz="700" dirty="0">
                <a:solidFill>
                  <a:srgbClr val="7E7E7E"/>
                </a:solidFill>
                <a:latin typeface="楷体" panose="02010609060101010101" charset="-122"/>
                <a:cs typeface="楷体" panose="02010609060101010101" charset="-122"/>
              </a:rPr>
              <a:t>来</a:t>
            </a:r>
            <a:r>
              <a:rPr sz="700" spc="-10" dirty="0">
                <a:solidFill>
                  <a:srgbClr val="7E7E7E"/>
                </a:solidFill>
                <a:latin typeface="楷体" panose="02010609060101010101" charset="-122"/>
                <a:cs typeface="楷体" panose="02010609060101010101" charset="-122"/>
              </a:rPr>
              <a:t>源</a:t>
            </a:r>
            <a:r>
              <a:rPr sz="700" spc="-10" dirty="0">
                <a:solidFill>
                  <a:srgbClr val="7E7E7E"/>
                </a:solidFill>
                <a:latin typeface="楷体" panose="02010609060101010101" charset="-122"/>
                <a:cs typeface="楷体" panose="02010609060101010101" charset="-122"/>
              </a:rPr>
              <a:t>：</a:t>
            </a:r>
            <a:r>
              <a:rPr sz="700" spc="-10" dirty="0">
                <a:solidFill>
                  <a:srgbClr val="7E7E7E"/>
                </a:solidFill>
                <a:latin typeface="楷体" panose="02010609060101010101" charset="-122"/>
                <a:cs typeface="楷体" panose="02010609060101010101" charset="-122"/>
              </a:rPr>
              <a:t>华</a:t>
            </a:r>
            <a:r>
              <a:rPr sz="700" spc="-10" dirty="0">
                <a:solidFill>
                  <a:srgbClr val="7E7E7E"/>
                </a:solidFill>
                <a:latin typeface="楷体" panose="02010609060101010101" charset="-122"/>
                <a:cs typeface="楷体" panose="02010609060101010101" charset="-122"/>
              </a:rPr>
              <a:t>泰</a:t>
            </a:r>
            <a:r>
              <a:rPr sz="700" spc="-10" dirty="0">
                <a:solidFill>
                  <a:srgbClr val="7E7E7E"/>
                </a:solidFill>
                <a:latin typeface="楷体" panose="02010609060101010101" charset="-122"/>
                <a:cs typeface="楷体" panose="02010609060101010101" charset="-122"/>
              </a:rPr>
              <a:t>研</a:t>
            </a:r>
            <a:r>
              <a:rPr sz="700" spc="-50" dirty="0">
                <a:solidFill>
                  <a:srgbClr val="7E7E7E"/>
                </a:solidFill>
                <a:latin typeface="楷体" panose="02010609060101010101" charset="-122"/>
                <a:cs typeface="楷体" panose="02010609060101010101" charset="-122"/>
              </a:rPr>
              <a:t>究</a:t>
            </a:r>
            <a:endParaRPr sz="700">
              <a:latin typeface="楷体" panose="02010609060101010101" charset="-122"/>
              <a:cs typeface="楷体" panose="02010609060101010101" charset="-122"/>
            </a:endParaRPr>
          </a:p>
        </p:txBody>
      </p:sp>
      <p:sp>
        <p:nvSpPr>
          <p:cNvPr id="8" name="object 8"/>
          <p:cNvSpPr txBox="1"/>
          <p:nvPr/>
        </p:nvSpPr>
        <p:spPr>
          <a:xfrm>
            <a:off x="3868928" y="4981447"/>
            <a:ext cx="1397635" cy="132080"/>
          </a:xfrm>
          <a:prstGeom prst="rect">
            <a:avLst/>
          </a:prstGeom>
        </p:spPr>
        <p:txBody>
          <a:bodyPr vert="horz" wrap="square" lIns="0" tIns="12065" rIns="0" bIns="0" rtlCol="0">
            <a:spAutoFit/>
          </a:bodyPr>
          <a:lstStyle/>
          <a:p>
            <a:pPr marL="12700">
              <a:lnSpc>
                <a:spcPct val="100000"/>
              </a:lnSpc>
              <a:spcBef>
                <a:spcPts val="95"/>
              </a:spcBef>
            </a:pPr>
            <a:r>
              <a:rPr sz="700" spc="-10" dirty="0">
                <a:solidFill>
                  <a:srgbClr val="7E7E7E"/>
                </a:solidFill>
                <a:latin typeface="楷体" panose="02010609060101010101" charset="-122"/>
                <a:cs typeface="楷体" panose="02010609060101010101" charset="-122"/>
              </a:rPr>
              <a:t>资</a:t>
            </a:r>
            <a:r>
              <a:rPr sz="700" spc="-10" dirty="0">
                <a:solidFill>
                  <a:srgbClr val="7E7E7E"/>
                </a:solidFill>
                <a:latin typeface="楷体" panose="02010609060101010101" charset="-122"/>
                <a:cs typeface="楷体" panose="02010609060101010101" charset="-122"/>
              </a:rPr>
              <a:t>料</a:t>
            </a:r>
            <a:r>
              <a:rPr sz="700" spc="-10" dirty="0">
                <a:solidFill>
                  <a:srgbClr val="7E7E7E"/>
                </a:solidFill>
                <a:latin typeface="楷体" panose="02010609060101010101" charset="-122"/>
                <a:cs typeface="楷体" panose="02010609060101010101" charset="-122"/>
              </a:rPr>
              <a:t>来源：</a:t>
            </a:r>
            <a:r>
              <a:rPr sz="700" spc="-10" dirty="0">
                <a:solidFill>
                  <a:srgbClr val="7E7E7E"/>
                </a:solidFill>
                <a:latin typeface="Arial" panose="020B0604020202020204"/>
                <a:cs typeface="Arial" panose="020B0604020202020204"/>
              </a:rPr>
              <a:t>Euromonitor</a:t>
            </a:r>
            <a:r>
              <a:rPr sz="700" spc="-10" dirty="0">
                <a:solidFill>
                  <a:srgbClr val="7E7E7E"/>
                </a:solidFill>
                <a:latin typeface="楷体" panose="02010609060101010101" charset="-122"/>
                <a:cs typeface="楷体" panose="02010609060101010101" charset="-122"/>
              </a:rPr>
              <a:t>，</a:t>
            </a:r>
            <a:r>
              <a:rPr sz="700" spc="-10" dirty="0">
                <a:solidFill>
                  <a:srgbClr val="7E7E7E"/>
                </a:solidFill>
                <a:latin typeface="楷体" panose="02010609060101010101" charset="-122"/>
                <a:cs typeface="楷体" panose="02010609060101010101" charset="-122"/>
              </a:rPr>
              <a:t>华</a:t>
            </a:r>
            <a:r>
              <a:rPr sz="700" spc="-10" dirty="0">
                <a:solidFill>
                  <a:srgbClr val="7E7E7E"/>
                </a:solidFill>
                <a:latin typeface="楷体" panose="02010609060101010101" charset="-122"/>
                <a:cs typeface="楷体" panose="02010609060101010101" charset="-122"/>
              </a:rPr>
              <a:t>泰</a:t>
            </a:r>
            <a:r>
              <a:rPr sz="700" spc="-10" dirty="0">
                <a:solidFill>
                  <a:srgbClr val="7E7E7E"/>
                </a:solidFill>
                <a:latin typeface="楷体" panose="02010609060101010101" charset="-122"/>
                <a:cs typeface="楷体" panose="02010609060101010101" charset="-122"/>
              </a:rPr>
              <a:t>研</a:t>
            </a:r>
            <a:r>
              <a:rPr sz="700" spc="-50" dirty="0">
                <a:solidFill>
                  <a:srgbClr val="7E7E7E"/>
                </a:solidFill>
                <a:latin typeface="楷体" panose="02010609060101010101" charset="-122"/>
                <a:cs typeface="楷体" panose="02010609060101010101" charset="-122"/>
              </a:rPr>
              <a:t>究</a:t>
            </a:r>
            <a:endParaRPr sz="700">
              <a:latin typeface="楷体" panose="02010609060101010101" charset="-122"/>
              <a:cs typeface="楷体" panose="02010609060101010101" charset="-122"/>
            </a:endParaRPr>
          </a:p>
        </p:txBody>
      </p:sp>
      <p:pic>
        <p:nvPicPr>
          <p:cNvPr id="9" name="object 9"/>
          <p:cNvPicPr/>
          <p:nvPr/>
        </p:nvPicPr>
        <p:blipFill>
          <a:blip r:embed="rId1" cstate="print"/>
          <a:stretch>
            <a:fillRect/>
          </a:stretch>
        </p:blipFill>
        <p:spPr>
          <a:xfrm>
            <a:off x="3881628" y="4972558"/>
            <a:ext cx="3146805" cy="6095"/>
          </a:xfrm>
          <a:prstGeom prst="rect">
            <a:avLst/>
          </a:prstGeom>
        </p:spPr>
      </p:pic>
      <p:sp>
        <p:nvSpPr>
          <p:cNvPr id="10" name="object 10"/>
          <p:cNvSpPr txBox="1"/>
          <p:nvPr/>
        </p:nvSpPr>
        <p:spPr>
          <a:xfrm>
            <a:off x="1999869" y="5223458"/>
            <a:ext cx="5163185" cy="3799840"/>
          </a:xfrm>
          <a:prstGeom prst="rect">
            <a:avLst/>
          </a:prstGeom>
        </p:spPr>
        <p:txBody>
          <a:bodyPr vert="horz" wrap="square" lIns="0" tIns="57785" rIns="0" bIns="0" rtlCol="0">
            <a:spAutoFit/>
          </a:bodyPr>
          <a:lstStyle/>
          <a:p>
            <a:pPr marL="12700">
              <a:lnSpc>
                <a:spcPct val="100000"/>
              </a:lnSpc>
              <a:spcBef>
                <a:spcPts val="455"/>
              </a:spcBef>
            </a:pPr>
            <a:r>
              <a:rPr sz="1000" b="1" spc="-80" dirty="0">
                <a:solidFill>
                  <a:srgbClr val="003778"/>
                </a:solidFill>
                <a:latin typeface="楷体" panose="02010609060101010101" charset="-122"/>
                <a:cs typeface="楷体" panose="02010609060101010101" charset="-122"/>
              </a:rPr>
              <a:t>日本为鉴：“朝日”起于平成，“三得利”走赢差异化之路</a:t>
            </a:r>
            <a:endParaRPr sz="1000">
              <a:latin typeface="楷体" panose="02010609060101010101" charset="-122"/>
              <a:cs typeface="楷体" panose="02010609060101010101" charset="-122"/>
            </a:endParaRPr>
          </a:p>
          <a:p>
            <a:pPr marL="12700" marR="5080">
              <a:lnSpc>
                <a:spcPct val="117000"/>
              </a:lnSpc>
              <a:spcBef>
                <a:spcPts val="165"/>
              </a:spcBef>
            </a:pPr>
            <a:r>
              <a:rPr sz="1000" b="1" dirty="0">
                <a:latin typeface="楷体" panose="02010609060101010101" charset="-122"/>
                <a:cs typeface="楷体" panose="02010609060101010101" charset="-122"/>
              </a:rPr>
              <a:t>日本啤酒市场成熟度高，龙头几经变迁显核心竞争力。</a:t>
            </a:r>
            <a:r>
              <a:rPr sz="1000" spc="-5" dirty="0">
                <a:latin typeface="楷体" panose="02010609060101010101" charset="-122"/>
                <a:cs typeface="楷体" panose="02010609060101010101" charset="-122"/>
              </a:rPr>
              <a:t>日本消费社会研究专家三浦展在其</a:t>
            </a:r>
            <a:r>
              <a:rPr sz="1000" spc="200" dirty="0">
                <a:latin typeface="楷体" panose="02010609060101010101" charset="-122"/>
                <a:cs typeface="楷体" panose="02010609060101010101" charset="-122"/>
              </a:rPr>
              <a:t> </a:t>
            </a:r>
            <a:r>
              <a:rPr sz="1000" spc="-25" dirty="0">
                <a:latin typeface="楷体" panose="02010609060101010101" charset="-122"/>
                <a:cs typeface="楷体" panose="02010609060101010101" charset="-122"/>
              </a:rPr>
              <a:t>著作《第四消费时代》中提出，</a:t>
            </a:r>
            <a:r>
              <a:rPr sz="1000" spc="-10" dirty="0">
                <a:latin typeface="Arial" panose="020B0604020202020204"/>
                <a:cs typeface="Arial" panose="020B0604020202020204"/>
              </a:rPr>
              <a:t>1975-2004</a:t>
            </a:r>
            <a:r>
              <a:rPr sz="1000" spc="-50" dirty="0">
                <a:latin typeface="Arial" panose="020B0604020202020204"/>
                <a:cs typeface="Arial" panose="020B0604020202020204"/>
              </a:rPr>
              <a:t> </a:t>
            </a:r>
            <a:r>
              <a:rPr sz="1000" spc="5" dirty="0">
                <a:latin typeface="楷体" panose="02010609060101010101" charset="-122"/>
                <a:cs typeface="楷体" panose="02010609060101010101" charset="-122"/>
              </a:rPr>
              <a:t>年日本经济高速发展，人均</a:t>
            </a:r>
            <a:r>
              <a:rPr sz="1000" dirty="0">
                <a:latin typeface="Arial" panose="020B0604020202020204"/>
                <a:cs typeface="Arial" panose="020B0604020202020204"/>
              </a:rPr>
              <a:t>GDP</a:t>
            </a:r>
            <a:r>
              <a:rPr sz="1000" spc="-25" dirty="0">
                <a:latin typeface="Arial" panose="020B0604020202020204"/>
                <a:cs typeface="Arial" panose="020B0604020202020204"/>
              </a:rPr>
              <a:t> </a:t>
            </a:r>
            <a:r>
              <a:rPr sz="1000" spc="-125" dirty="0">
                <a:latin typeface="楷体" panose="02010609060101010101" charset="-122"/>
                <a:cs typeface="楷体" panose="02010609060101010101" charset="-122"/>
              </a:rPr>
              <a:t>于 </a:t>
            </a:r>
            <a:r>
              <a:rPr sz="1000" spc="-10" dirty="0">
                <a:latin typeface="Arial" panose="020B0604020202020204"/>
                <a:cs typeface="Arial" panose="020B0604020202020204"/>
              </a:rPr>
              <a:t>1981</a:t>
            </a:r>
            <a:r>
              <a:rPr sz="1000" spc="-40" dirty="0">
                <a:latin typeface="Arial" panose="020B0604020202020204"/>
                <a:cs typeface="Arial" panose="020B0604020202020204"/>
              </a:rPr>
              <a:t> </a:t>
            </a:r>
            <a:r>
              <a:rPr sz="1000" spc="-25" dirty="0">
                <a:latin typeface="楷体" panose="02010609060101010101" charset="-122"/>
                <a:cs typeface="楷体" panose="02010609060101010101" charset="-122"/>
              </a:rPr>
              <a:t>年破</a:t>
            </a:r>
            <a:r>
              <a:rPr sz="1000" spc="200" dirty="0">
                <a:latin typeface="楷体" panose="02010609060101010101" charset="-122"/>
                <a:cs typeface="楷体" panose="02010609060101010101" charset="-122"/>
              </a:rPr>
              <a:t> </a:t>
            </a:r>
            <a:r>
              <a:rPr sz="1000" spc="-25" dirty="0">
                <a:latin typeface="楷体" panose="02010609060101010101" charset="-122"/>
                <a:cs typeface="楷体" panose="02010609060101010101" charset="-122"/>
              </a:rPr>
              <a:t>万美元，居民消费进入追求高端化、品牌化与个性化的“第三消费时代”，具体来看：</a:t>
            </a:r>
            <a:r>
              <a:rPr sz="1000" b="1" spc="-25" dirty="0">
                <a:latin typeface="Arial" panose="020B0604020202020204"/>
                <a:cs typeface="Arial" panose="020B0604020202020204"/>
              </a:rPr>
              <a:t>1</a:t>
            </a:r>
            <a:r>
              <a:rPr sz="1000" b="1" spc="-25" dirty="0">
                <a:latin typeface="楷体" panose="02010609060101010101" charset="-122"/>
                <a:cs typeface="楷体" panose="02010609060101010101" charset="-122"/>
              </a:rPr>
              <a:t>）</a:t>
            </a:r>
            <a:r>
              <a:rPr sz="1000" b="1" spc="200" dirty="0">
                <a:latin typeface="楷体" panose="02010609060101010101" charset="-122"/>
                <a:cs typeface="楷体" panose="02010609060101010101" charset="-122"/>
              </a:rPr>
              <a:t> </a:t>
            </a:r>
            <a:r>
              <a:rPr sz="1000" b="1" spc="-25" dirty="0">
                <a:latin typeface="楷体" panose="02010609060101010101" charset="-122"/>
                <a:cs typeface="楷体" panose="02010609060101010101" charset="-122"/>
              </a:rPr>
              <a:t>阶段 </a:t>
            </a:r>
            <a:r>
              <a:rPr sz="1000" b="1" spc="-10" dirty="0">
                <a:latin typeface="Arial" panose="020B0604020202020204"/>
                <a:cs typeface="Arial" panose="020B0604020202020204"/>
              </a:rPr>
              <a:t>I</a:t>
            </a:r>
            <a:r>
              <a:rPr sz="1000" b="1" spc="-10" dirty="0">
                <a:latin typeface="楷体" panose="02010609060101010101" charset="-122"/>
                <a:cs typeface="楷体" panose="02010609060101010101" charset="-122"/>
              </a:rPr>
              <a:t>（</a:t>
            </a:r>
            <a:r>
              <a:rPr sz="1000" b="1" spc="-10" dirty="0">
                <a:latin typeface="Arial" panose="020B0604020202020204"/>
                <a:cs typeface="Arial" panose="020B0604020202020204"/>
              </a:rPr>
              <a:t>1986-</a:t>
            </a:r>
            <a:r>
              <a:rPr sz="1000" b="1" dirty="0">
                <a:latin typeface="Arial" panose="020B0604020202020204"/>
                <a:cs typeface="Arial" panose="020B0604020202020204"/>
              </a:rPr>
              <a:t>1993</a:t>
            </a:r>
            <a:r>
              <a:rPr sz="1000" b="1" spc="125" dirty="0">
                <a:latin typeface="Arial" panose="020B0604020202020204"/>
                <a:cs typeface="Arial" panose="020B0604020202020204"/>
              </a:rPr>
              <a:t> </a:t>
            </a:r>
            <a:r>
              <a:rPr sz="1000" b="1" dirty="0">
                <a:latin typeface="楷体" panose="02010609060101010101" charset="-122"/>
                <a:cs typeface="楷体" panose="02010609060101010101" charset="-122"/>
              </a:rPr>
              <a:t>年</a:t>
            </a:r>
            <a:r>
              <a:rPr sz="1000" b="1" spc="-505" dirty="0">
                <a:latin typeface="楷体" panose="02010609060101010101" charset="-122"/>
                <a:cs typeface="楷体" panose="02010609060101010101" charset="-122"/>
              </a:rPr>
              <a:t>）</a:t>
            </a:r>
            <a:r>
              <a:rPr sz="1000" b="1" spc="20" dirty="0">
                <a:latin typeface="楷体" panose="02010609060101010101" charset="-122"/>
                <a:cs typeface="楷体" panose="02010609060101010101" charset="-122"/>
              </a:rPr>
              <a:t>：</a:t>
            </a:r>
            <a:r>
              <a:rPr sz="1000" spc="-30" dirty="0">
                <a:latin typeface="楷体" panose="02010609060101010101" charset="-122"/>
                <a:cs typeface="楷体" panose="02010609060101010101" charset="-122"/>
              </a:rPr>
              <a:t>经济发展之下，日本啤酒行业亦进入高端化时期，一方面，以生</a:t>
            </a:r>
            <a:r>
              <a:rPr sz="1000" spc="200" dirty="0">
                <a:latin typeface="楷体" panose="02010609060101010101" charset="-122"/>
                <a:cs typeface="楷体" panose="02010609060101010101" charset="-122"/>
              </a:rPr>
              <a:t> </a:t>
            </a:r>
            <a:r>
              <a:rPr sz="1000" spc="-25" dirty="0">
                <a:latin typeface="楷体" panose="02010609060101010101" charset="-122"/>
                <a:cs typeface="楷体" panose="02010609060101010101" charset="-122"/>
              </a:rPr>
              <a:t>啤为代表的高品质产品受到追捧，</a:t>
            </a:r>
            <a:r>
              <a:rPr sz="1000" spc="-10" dirty="0">
                <a:latin typeface="Arial" panose="020B0604020202020204"/>
                <a:cs typeface="Arial" panose="020B0604020202020204"/>
              </a:rPr>
              <a:t>1987</a:t>
            </a:r>
            <a:r>
              <a:rPr sz="1000" spc="-55" dirty="0">
                <a:latin typeface="Arial" panose="020B0604020202020204"/>
                <a:cs typeface="Arial" panose="020B0604020202020204"/>
              </a:rPr>
              <a:t> </a:t>
            </a:r>
            <a:r>
              <a:rPr sz="1000" spc="30" dirty="0">
                <a:latin typeface="楷体" panose="02010609060101010101" charset="-122"/>
                <a:cs typeface="楷体" panose="02010609060101010101" charset="-122"/>
              </a:rPr>
              <a:t>年朝日推出的</a:t>
            </a:r>
            <a:r>
              <a:rPr sz="1000" spc="-10" dirty="0">
                <a:latin typeface="Arial" panose="020B0604020202020204"/>
                <a:cs typeface="Arial" panose="020B0604020202020204"/>
              </a:rPr>
              <a:t>Super</a:t>
            </a:r>
            <a:r>
              <a:rPr sz="1000" spc="-25" dirty="0">
                <a:latin typeface="Arial" panose="020B0604020202020204"/>
                <a:cs typeface="Arial" panose="020B0604020202020204"/>
              </a:rPr>
              <a:t> </a:t>
            </a:r>
            <a:r>
              <a:rPr sz="1000" dirty="0">
                <a:latin typeface="Arial" panose="020B0604020202020204"/>
                <a:cs typeface="Arial" panose="020B0604020202020204"/>
              </a:rPr>
              <a:t>Dry</a:t>
            </a:r>
            <a:r>
              <a:rPr sz="1000" spc="-40" dirty="0">
                <a:latin typeface="Arial" panose="020B0604020202020204"/>
                <a:cs typeface="Arial" panose="020B0604020202020204"/>
              </a:rPr>
              <a:t> </a:t>
            </a:r>
            <a:r>
              <a:rPr sz="1000" spc="-25" dirty="0">
                <a:latin typeface="楷体" panose="02010609060101010101" charset="-122"/>
                <a:cs typeface="楷体" panose="02010609060101010101" charset="-122"/>
              </a:rPr>
              <a:t>通过极致新鲜的产品打造</a:t>
            </a:r>
            <a:r>
              <a:rPr sz="1000" spc="200" dirty="0">
                <a:latin typeface="楷体" panose="02010609060101010101" charset="-122"/>
                <a:cs typeface="楷体" panose="02010609060101010101" charset="-122"/>
              </a:rPr>
              <a:t> </a:t>
            </a:r>
            <a:r>
              <a:rPr sz="1000" spc="-90" dirty="0">
                <a:latin typeface="楷体" panose="02010609060101010101" charset="-122"/>
                <a:cs typeface="楷体" panose="02010609060101010101" charset="-122"/>
              </a:rPr>
              <a:t>与营销发力实现逆袭；另一方面，个性化与多元化风潮之下龙头加快产品推新，据 </a:t>
            </a:r>
            <a:r>
              <a:rPr sz="1000" spc="-10" dirty="0">
                <a:latin typeface="Arial" panose="020B0604020202020204"/>
                <a:cs typeface="Arial" panose="020B0604020202020204"/>
              </a:rPr>
              <a:t>OScience</a:t>
            </a:r>
            <a:r>
              <a:rPr sz="1000" spc="-10" dirty="0">
                <a:latin typeface="楷体" panose="02010609060101010101" charset="-122"/>
                <a:cs typeface="楷体" panose="02010609060101010101" charset="-122"/>
              </a:rPr>
              <a:t>， </a:t>
            </a:r>
            <a:r>
              <a:rPr sz="1000" spc="-10" dirty="0">
                <a:latin typeface="Arial" panose="020B0604020202020204"/>
                <a:cs typeface="Arial" panose="020B0604020202020204"/>
              </a:rPr>
              <a:t>1986</a:t>
            </a:r>
            <a:r>
              <a:rPr sz="1000" spc="-50" dirty="0">
                <a:latin typeface="Arial" panose="020B0604020202020204"/>
                <a:cs typeface="Arial" panose="020B0604020202020204"/>
              </a:rPr>
              <a:t> </a:t>
            </a:r>
            <a:r>
              <a:rPr sz="1000" spc="-90" dirty="0">
                <a:latin typeface="楷体" panose="02010609060101010101" charset="-122"/>
                <a:cs typeface="楷体" panose="02010609060101010101" charset="-122"/>
              </a:rPr>
              <a:t>年至 </a:t>
            </a:r>
            <a:r>
              <a:rPr sz="1000" dirty="0">
                <a:latin typeface="Arial" panose="020B0604020202020204"/>
                <a:cs typeface="Arial" panose="020B0604020202020204"/>
              </a:rPr>
              <a:t>1993</a:t>
            </a:r>
            <a:r>
              <a:rPr sz="1000" spc="-45" dirty="0">
                <a:latin typeface="Arial" panose="020B0604020202020204"/>
                <a:cs typeface="Arial" panose="020B0604020202020204"/>
              </a:rPr>
              <a:t> </a:t>
            </a:r>
            <a:r>
              <a:rPr sz="1000" spc="-35" dirty="0">
                <a:latin typeface="楷体" panose="02010609060101010101" charset="-122"/>
                <a:cs typeface="楷体" panose="02010609060101010101" charset="-122"/>
              </a:rPr>
              <a:t>年日本啤酒龙头年均推出新品系列 </a:t>
            </a:r>
            <a:r>
              <a:rPr sz="1000" dirty="0">
                <a:latin typeface="Arial" panose="020B0604020202020204"/>
                <a:cs typeface="Arial" panose="020B0604020202020204"/>
              </a:rPr>
              <a:t>8</a:t>
            </a:r>
            <a:r>
              <a:rPr sz="1000" spc="-50" dirty="0">
                <a:latin typeface="Arial" panose="020B0604020202020204"/>
                <a:cs typeface="Arial" panose="020B0604020202020204"/>
              </a:rPr>
              <a:t> </a:t>
            </a:r>
            <a:r>
              <a:rPr sz="1000" spc="-50" dirty="0">
                <a:latin typeface="楷体" panose="02010609060101010101" charset="-122"/>
                <a:cs typeface="楷体" panose="02010609060101010101" charset="-122"/>
              </a:rPr>
              <a:t>个左右，而在此之前年均推新系列≤</a:t>
            </a:r>
            <a:r>
              <a:rPr sz="1000" spc="-25" dirty="0">
                <a:latin typeface="Arial" panose="020B0604020202020204"/>
                <a:cs typeface="Arial" panose="020B0604020202020204"/>
              </a:rPr>
              <a:t>2</a:t>
            </a:r>
            <a:r>
              <a:rPr sz="1000" spc="400" dirty="0">
                <a:latin typeface="Arial" panose="020B0604020202020204"/>
                <a:cs typeface="Arial" panose="020B0604020202020204"/>
              </a:rPr>
              <a:t> </a:t>
            </a:r>
            <a:r>
              <a:rPr sz="1000" spc="-145" dirty="0">
                <a:latin typeface="楷体" panose="02010609060101010101" charset="-122"/>
                <a:cs typeface="楷体" panose="02010609060101010101" charset="-122"/>
              </a:rPr>
              <a:t>个。</a:t>
            </a:r>
            <a:r>
              <a:rPr sz="1000" b="1" spc="-150" dirty="0">
                <a:latin typeface="Arial" panose="020B0604020202020204"/>
                <a:cs typeface="Arial" panose="020B0604020202020204"/>
              </a:rPr>
              <a:t>2</a:t>
            </a:r>
            <a:r>
              <a:rPr sz="1000" b="1" spc="-150" dirty="0">
                <a:latin typeface="楷体" panose="02010609060101010101" charset="-122"/>
                <a:cs typeface="楷体" panose="02010609060101010101" charset="-122"/>
              </a:rPr>
              <a:t>）</a:t>
            </a:r>
            <a:r>
              <a:rPr sz="1000" b="1" spc="-90" dirty="0">
                <a:latin typeface="楷体" panose="02010609060101010101" charset="-122"/>
                <a:cs typeface="楷体" panose="02010609060101010101" charset="-122"/>
              </a:rPr>
              <a:t>阶段 </a:t>
            </a:r>
            <a:r>
              <a:rPr sz="1000" b="1" spc="-20" dirty="0">
                <a:latin typeface="Arial" panose="020B0604020202020204"/>
                <a:cs typeface="Arial" panose="020B0604020202020204"/>
              </a:rPr>
              <a:t>I</a:t>
            </a:r>
            <a:r>
              <a:rPr sz="1000" b="1" spc="-985" dirty="0">
                <a:latin typeface="楷体" panose="02010609060101010101" charset="-122"/>
                <a:cs typeface="楷体" panose="02010609060101010101" charset="-122"/>
              </a:rPr>
              <a:t>（</a:t>
            </a:r>
            <a:r>
              <a:rPr sz="1000" b="1" dirty="0">
                <a:latin typeface="Arial" panose="020B0604020202020204"/>
                <a:cs typeface="Arial" panose="020B0604020202020204"/>
              </a:rPr>
              <a:t>I</a:t>
            </a:r>
            <a:r>
              <a:rPr sz="1000" b="1" spc="465" dirty="0">
                <a:latin typeface="Arial" panose="020B0604020202020204"/>
                <a:cs typeface="Arial" panose="020B0604020202020204"/>
              </a:rPr>
              <a:t> </a:t>
            </a:r>
            <a:r>
              <a:rPr sz="1000" b="1" spc="-10" dirty="0">
                <a:latin typeface="Arial" panose="020B0604020202020204"/>
                <a:cs typeface="Arial" panose="020B0604020202020204"/>
              </a:rPr>
              <a:t>1994</a:t>
            </a:r>
            <a:r>
              <a:rPr sz="1000" b="1" spc="-45" dirty="0">
                <a:latin typeface="Arial" panose="020B0604020202020204"/>
                <a:cs typeface="Arial" panose="020B0604020202020204"/>
              </a:rPr>
              <a:t> </a:t>
            </a:r>
            <a:r>
              <a:rPr sz="1000" b="1" dirty="0">
                <a:latin typeface="楷体" panose="02010609060101010101" charset="-122"/>
                <a:cs typeface="楷体" panose="02010609060101010101" charset="-122"/>
              </a:rPr>
              <a:t>年之后</a:t>
            </a:r>
            <a:r>
              <a:rPr sz="1000" b="1" spc="-509" dirty="0">
                <a:latin typeface="楷体" panose="02010609060101010101" charset="-122"/>
                <a:cs typeface="楷体" panose="02010609060101010101" charset="-122"/>
              </a:rPr>
              <a:t>）</a:t>
            </a:r>
            <a:r>
              <a:rPr sz="1000" b="1" spc="-295" dirty="0">
                <a:latin typeface="楷体" panose="02010609060101010101" charset="-122"/>
                <a:cs typeface="楷体" panose="02010609060101010101" charset="-122"/>
              </a:rPr>
              <a:t>：</a:t>
            </a:r>
            <a:r>
              <a:rPr sz="1000" spc="-15" dirty="0">
                <a:latin typeface="Arial" panose="020B0604020202020204"/>
                <a:cs typeface="Arial" panose="020B0604020202020204"/>
              </a:rPr>
              <a:t>199</a:t>
            </a:r>
            <a:r>
              <a:rPr sz="1000" spc="-5" dirty="0">
                <a:latin typeface="Arial" panose="020B0604020202020204"/>
                <a:cs typeface="Arial" panose="020B0604020202020204"/>
              </a:rPr>
              <a:t>4</a:t>
            </a:r>
            <a:r>
              <a:rPr sz="1000" spc="-40" dirty="0">
                <a:latin typeface="Arial" panose="020B0604020202020204"/>
                <a:cs typeface="Arial" panose="020B0604020202020204"/>
              </a:rPr>
              <a:t> </a:t>
            </a:r>
            <a:r>
              <a:rPr sz="1000" spc="-45" dirty="0">
                <a:latin typeface="楷体" panose="02010609060101010101" charset="-122"/>
                <a:cs typeface="楷体" panose="02010609060101010101" charset="-122"/>
              </a:rPr>
              <a:t>年日本修订酒税法，对啤酒按照麦芽比例征收从量税，</a:t>
            </a:r>
            <a:r>
              <a:rPr sz="1000" spc="200" dirty="0">
                <a:latin typeface="楷体" panose="02010609060101010101" charset="-122"/>
                <a:cs typeface="楷体" panose="02010609060101010101" charset="-122"/>
              </a:rPr>
              <a:t> </a:t>
            </a:r>
            <a:r>
              <a:rPr sz="1000" spc="-5" dirty="0">
                <a:latin typeface="楷体" panose="02010609060101010101" charset="-122"/>
                <a:cs typeface="楷体" panose="02010609060101010101" charset="-122"/>
              </a:rPr>
              <a:t>高麦芽浓度的传统啤酒在税收压力下销量萎缩，而低麦芽浓度的发泡酒和第三类啤酒的崛</a:t>
            </a:r>
            <a:r>
              <a:rPr sz="1000" spc="200" dirty="0">
                <a:latin typeface="楷体" panose="02010609060101010101" charset="-122"/>
                <a:cs typeface="楷体" panose="02010609060101010101" charset="-122"/>
              </a:rPr>
              <a:t> </a:t>
            </a:r>
            <a:r>
              <a:rPr sz="1000" spc="-5" dirty="0">
                <a:latin typeface="楷体" panose="02010609060101010101" charset="-122"/>
                <a:cs typeface="楷体" panose="02010609060101010101" charset="-122"/>
              </a:rPr>
              <a:t>起，低税率下售价虽低于传统啤酒，但我们认为其体现出的多元化与个性化趋势亦是高端</a:t>
            </a:r>
            <a:r>
              <a:rPr sz="1000" spc="200" dirty="0">
                <a:latin typeface="楷体" panose="02010609060101010101" charset="-122"/>
                <a:cs typeface="楷体" panose="02010609060101010101" charset="-122"/>
              </a:rPr>
              <a:t> </a:t>
            </a:r>
            <a:r>
              <a:rPr sz="1000" spc="-20" dirty="0">
                <a:latin typeface="楷体" panose="02010609060101010101" charset="-122"/>
                <a:cs typeface="楷体" panose="02010609060101010101" charset="-122"/>
              </a:rPr>
              <a:t>化的另一种演绎。</a:t>
            </a:r>
            <a:endParaRPr sz="1000">
              <a:latin typeface="楷体" panose="02010609060101010101" charset="-122"/>
              <a:cs typeface="楷体" panose="02010609060101010101" charset="-122"/>
            </a:endParaRPr>
          </a:p>
          <a:p>
            <a:pPr>
              <a:lnSpc>
                <a:spcPct val="100000"/>
              </a:lnSpc>
              <a:spcBef>
                <a:spcPts val="60"/>
              </a:spcBef>
            </a:pPr>
            <a:endParaRPr sz="1050">
              <a:latin typeface="楷体" panose="02010609060101010101" charset="-122"/>
              <a:cs typeface="楷体" panose="02010609060101010101" charset="-122"/>
            </a:endParaRPr>
          </a:p>
          <a:p>
            <a:pPr marL="12700" marR="130175" algn="just">
              <a:lnSpc>
                <a:spcPct val="117000"/>
              </a:lnSpc>
            </a:pPr>
            <a:r>
              <a:rPr sz="1000" b="1" dirty="0">
                <a:latin typeface="楷体" panose="02010609060101010101" charset="-122"/>
                <a:cs typeface="楷体" panose="02010609060101010101" charset="-122"/>
              </a:rPr>
              <a:t>高端化之下，龙头把握机遇、实现跃迁。</a:t>
            </a:r>
            <a:r>
              <a:rPr sz="1000" dirty="0">
                <a:latin typeface="楷体" panose="02010609060101010101" charset="-122"/>
                <a:cs typeface="楷体" panose="02010609060101010101" charset="-122"/>
              </a:rPr>
              <a:t>复盘日本啤酒高端化加速期间的龙头表现，朝日在</a:t>
            </a:r>
            <a:r>
              <a:rPr sz="1000" spc="-260" dirty="0">
                <a:latin typeface="楷体" panose="02010609060101010101" charset="-122"/>
                <a:cs typeface="楷体" panose="02010609060101010101" charset="-122"/>
              </a:rPr>
              <a:t> </a:t>
            </a:r>
            <a:r>
              <a:rPr sz="1000" spc="-10" dirty="0">
                <a:latin typeface="Arial" panose="020B0604020202020204"/>
                <a:cs typeface="Arial" panose="020B0604020202020204"/>
              </a:rPr>
              <a:t>198</a:t>
            </a:r>
            <a:r>
              <a:rPr sz="1000" dirty="0">
                <a:latin typeface="Arial" panose="020B0604020202020204"/>
                <a:cs typeface="Arial" panose="020B0604020202020204"/>
              </a:rPr>
              <a:t>7</a:t>
            </a:r>
            <a:r>
              <a:rPr sz="1000" spc="-50" dirty="0">
                <a:latin typeface="Arial" panose="020B0604020202020204"/>
                <a:cs typeface="Arial" panose="020B0604020202020204"/>
              </a:rPr>
              <a:t> </a:t>
            </a:r>
            <a:r>
              <a:rPr sz="1000" spc="5" dirty="0">
                <a:latin typeface="楷体" panose="02010609060101010101" charset="-122"/>
                <a:cs typeface="楷体" panose="02010609060101010101" charset="-122"/>
              </a:rPr>
              <a:t>年推出大单品</a:t>
            </a:r>
            <a:r>
              <a:rPr sz="1000" spc="-260" dirty="0">
                <a:latin typeface="楷体" panose="02010609060101010101" charset="-122"/>
                <a:cs typeface="楷体" panose="02010609060101010101" charset="-122"/>
              </a:rPr>
              <a:t> </a:t>
            </a:r>
            <a:r>
              <a:rPr sz="1000" spc="5" dirty="0">
                <a:latin typeface="Arial" panose="020B0604020202020204"/>
                <a:cs typeface="Arial" panose="020B0604020202020204"/>
              </a:rPr>
              <a:t>S</a:t>
            </a:r>
            <a:r>
              <a:rPr sz="1000" spc="-10" dirty="0">
                <a:latin typeface="Arial" panose="020B0604020202020204"/>
                <a:cs typeface="Arial" panose="020B0604020202020204"/>
              </a:rPr>
              <a:t>upe</a:t>
            </a:r>
            <a:r>
              <a:rPr sz="1000" dirty="0">
                <a:latin typeface="Arial" panose="020B0604020202020204"/>
                <a:cs typeface="Arial" panose="020B0604020202020204"/>
              </a:rPr>
              <a:t>r</a:t>
            </a:r>
            <a:r>
              <a:rPr sz="1000" spc="105" dirty="0">
                <a:latin typeface="Arial" panose="020B0604020202020204"/>
                <a:cs typeface="Arial" panose="020B0604020202020204"/>
              </a:rPr>
              <a:t> </a:t>
            </a:r>
            <a:r>
              <a:rPr sz="1000" spc="-5" dirty="0">
                <a:latin typeface="Arial" panose="020B0604020202020204"/>
                <a:cs typeface="Arial" panose="020B0604020202020204"/>
              </a:rPr>
              <a:t>D</a:t>
            </a:r>
            <a:r>
              <a:rPr sz="1000" dirty="0">
                <a:latin typeface="Arial" panose="020B0604020202020204"/>
                <a:cs typeface="Arial" panose="020B0604020202020204"/>
              </a:rPr>
              <a:t>ry</a:t>
            </a:r>
            <a:r>
              <a:rPr sz="1000" spc="-40" dirty="0">
                <a:latin typeface="Arial" panose="020B0604020202020204"/>
                <a:cs typeface="Arial" panose="020B0604020202020204"/>
              </a:rPr>
              <a:t> </a:t>
            </a:r>
            <a:r>
              <a:rPr sz="1000" spc="-20" dirty="0">
                <a:latin typeface="楷体" panose="02010609060101010101" charset="-122"/>
                <a:cs typeface="楷体" panose="02010609060101010101" charset="-122"/>
              </a:rPr>
              <a:t>之后市占率加速提升，而</a:t>
            </a:r>
            <a:r>
              <a:rPr sz="1000" spc="-254" dirty="0">
                <a:latin typeface="楷体" panose="02010609060101010101" charset="-122"/>
                <a:cs typeface="楷体" panose="02010609060101010101" charset="-122"/>
              </a:rPr>
              <a:t> </a:t>
            </a:r>
            <a:r>
              <a:rPr sz="1000" spc="-10" dirty="0">
                <a:latin typeface="Arial" panose="020B0604020202020204"/>
                <a:cs typeface="Arial" panose="020B0604020202020204"/>
              </a:rPr>
              <a:t>8</a:t>
            </a:r>
            <a:r>
              <a:rPr sz="1000" dirty="0">
                <a:latin typeface="Arial" panose="020B0604020202020204"/>
                <a:cs typeface="Arial" panose="020B0604020202020204"/>
              </a:rPr>
              <a:t>0</a:t>
            </a:r>
            <a:r>
              <a:rPr sz="1000" spc="-50" dirty="0">
                <a:latin typeface="Arial" panose="020B0604020202020204"/>
                <a:cs typeface="Arial" panose="020B0604020202020204"/>
              </a:rPr>
              <a:t> </a:t>
            </a:r>
            <a:r>
              <a:rPr sz="1000" spc="-10" dirty="0">
                <a:latin typeface="楷体" panose="02010609060101010101" charset="-122"/>
                <a:cs typeface="楷体" panose="02010609060101010101" charset="-122"/>
              </a:rPr>
              <a:t>年代的啤酒霸主麒麟在外部宏观和产业环境产生深刻变化之时却未能及时了解消费群体和消费偏好的变迁，其龙头地位在平成年间（</a:t>
            </a:r>
            <a:r>
              <a:rPr sz="1000" spc="-10" dirty="0">
                <a:latin typeface="Arial" panose="020B0604020202020204"/>
                <a:cs typeface="Arial" panose="020B0604020202020204"/>
              </a:rPr>
              <a:t>1989</a:t>
            </a:r>
            <a:r>
              <a:rPr sz="1000" dirty="0">
                <a:latin typeface="Arial" panose="020B0604020202020204"/>
                <a:cs typeface="Arial" panose="020B0604020202020204"/>
              </a:rPr>
              <a:t>-</a:t>
            </a:r>
            <a:r>
              <a:rPr sz="1000" spc="-10" dirty="0">
                <a:latin typeface="Arial" panose="020B0604020202020204"/>
                <a:cs typeface="Arial" panose="020B0604020202020204"/>
              </a:rPr>
              <a:t>201</a:t>
            </a:r>
            <a:r>
              <a:rPr sz="1000" dirty="0">
                <a:latin typeface="Arial" panose="020B0604020202020204"/>
                <a:cs typeface="Arial" panose="020B0604020202020204"/>
              </a:rPr>
              <a:t>9</a:t>
            </a:r>
            <a:r>
              <a:rPr sz="1000" spc="-30" dirty="0">
                <a:latin typeface="Arial" panose="020B0604020202020204"/>
                <a:cs typeface="Arial" panose="020B0604020202020204"/>
              </a:rPr>
              <a:t>  </a:t>
            </a:r>
            <a:r>
              <a:rPr sz="1000" spc="5" dirty="0">
                <a:latin typeface="楷体" panose="02010609060101010101" charset="-122"/>
                <a:cs typeface="楷体" panose="02010609060101010101" charset="-122"/>
              </a:rPr>
              <a:t>年）</a:t>
            </a:r>
            <a:r>
              <a:rPr sz="1000" spc="-15" dirty="0">
                <a:latin typeface="楷体" panose="02010609060101010101" charset="-122"/>
                <a:cs typeface="楷体" panose="02010609060101010101" charset="-122"/>
              </a:rPr>
              <a:t>被朝日逐步取代；此外，面对强大的朝日与麒麟，三得利通过抓住啤酒税改及下游需求更迭的机会，走赢差异化之路，成为日本低度酒龙头。本文</a:t>
            </a:r>
            <a:r>
              <a:rPr sz="1000" spc="-30" dirty="0">
                <a:latin typeface="楷体" panose="02010609060101010101" charset="-122"/>
                <a:cs typeface="楷体" panose="02010609060101010101" charset="-122"/>
              </a:rPr>
              <a:t>通过解读在高端化时代市占率逐步提升的龙头</a:t>
            </a:r>
            <a:r>
              <a:rPr sz="1000" spc="10" dirty="0">
                <a:latin typeface="楷体" panose="02010609060101010101" charset="-122"/>
                <a:cs typeface="楷体" panose="02010609060101010101" charset="-122"/>
              </a:rPr>
              <a:t>（</a:t>
            </a:r>
            <a:r>
              <a:rPr sz="1000" spc="-15" dirty="0">
                <a:latin typeface="楷体" panose="02010609060101010101" charset="-122"/>
                <a:cs typeface="楷体" panose="02010609060101010101" charset="-122"/>
              </a:rPr>
              <a:t>朝日以及三得利</a:t>
            </a:r>
            <a:r>
              <a:rPr sz="1000" spc="-190" dirty="0">
                <a:latin typeface="楷体" panose="02010609060101010101" charset="-122"/>
                <a:cs typeface="楷体" panose="02010609060101010101" charset="-122"/>
              </a:rPr>
              <a:t>）</a:t>
            </a:r>
            <a:r>
              <a:rPr sz="1000" spc="-35" dirty="0">
                <a:latin typeface="楷体" panose="02010609060101010101" charset="-122"/>
                <a:cs typeface="楷体" panose="02010609060101010101" charset="-122"/>
              </a:rPr>
              <a:t>策略，认为高端化时代，</a:t>
            </a:r>
            <a:r>
              <a:rPr sz="1000" spc="-30" dirty="0">
                <a:latin typeface="楷体" panose="02010609060101010101" charset="-122"/>
                <a:cs typeface="楷体" panose="02010609060101010101" charset="-122"/>
              </a:rPr>
              <a:t>龙头竞争应以消费者为核心，通过品质化、多元化的产品打磨与高端化、精准化的品牌营</a:t>
            </a:r>
            <a:r>
              <a:rPr sz="1000" spc="-20" dirty="0">
                <a:latin typeface="楷体" panose="02010609060101010101" charset="-122"/>
                <a:cs typeface="楷体" panose="02010609060101010101" charset="-122"/>
              </a:rPr>
              <a:t>销，满足消费升级背景下消费者的需求变迁，实现份额提升。</a:t>
            </a:r>
            <a:endParaRPr sz="1000">
              <a:latin typeface="楷体" panose="02010609060101010101" charset="-122"/>
              <a:cs typeface="楷体" panose="02010609060101010101" charset="-122"/>
            </a:endParaRPr>
          </a:p>
        </p:txBody>
      </p:sp>
      <p:pic>
        <p:nvPicPr>
          <p:cNvPr id="11" name="object 11"/>
          <p:cNvPicPr/>
          <p:nvPr/>
        </p:nvPicPr>
        <p:blipFill>
          <a:blip r:embed="rId2" cstate="print"/>
          <a:stretch>
            <a:fillRect/>
          </a:stretch>
        </p:blipFill>
        <p:spPr>
          <a:xfrm>
            <a:off x="555040" y="2786506"/>
            <a:ext cx="3146805" cy="2192147"/>
          </a:xfrm>
          <a:prstGeom prst="rect">
            <a:avLst/>
          </a:prstGeom>
        </p:spPr>
      </p:pic>
      <p:pic>
        <p:nvPicPr>
          <p:cNvPr id="12" name="object 12"/>
          <p:cNvPicPr/>
          <p:nvPr/>
        </p:nvPicPr>
        <p:blipFill>
          <a:blip r:embed="rId3" cstate="print"/>
          <a:stretch>
            <a:fillRect/>
          </a:stretch>
        </p:blipFill>
        <p:spPr>
          <a:xfrm>
            <a:off x="4161663" y="3135756"/>
            <a:ext cx="2703576" cy="1449197"/>
          </a:xfrm>
          <a:prstGeom prst="rect">
            <a:avLst/>
          </a:prstGeom>
        </p:spPr>
      </p:pic>
      <p:sp>
        <p:nvSpPr>
          <p:cNvPr id="13" name="object 13"/>
          <p:cNvSpPr txBox="1"/>
          <p:nvPr/>
        </p:nvSpPr>
        <p:spPr>
          <a:xfrm>
            <a:off x="4219194" y="4021582"/>
            <a:ext cx="592455" cy="132080"/>
          </a:xfrm>
          <a:prstGeom prst="rect">
            <a:avLst/>
          </a:prstGeom>
        </p:spPr>
        <p:txBody>
          <a:bodyPr vert="horz" wrap="square" lIns="0" tIns="12065" rIns="0" bIns="0" rtlCol="0">
            <a:spAutoFit/>
          </a:bodyPr>
          <a:lstStyle/>
          <a:p>
            <a:pPr marL="12700">
              <a:lnSpc>
                <a:spcPct val="100000"/>
              </a:lnSpc>
              <a:spcBef>
                <a:spcPts val="95"/>
              </a:spcBef>
            </a:pPr>
            <a:r>
              <a:rPr sz="700" dirty="0">
                <a:latin typeface="楷体" panose="02010609060101010101" charset="-122"/>
                <a:cs typeface="楷体" panose="02010609060101010101" charset="-122"/>
              </a:rPr>
              <a:t>低</a:t>
            </a:r>
            <a:r>
              <a:rPr sz="700" spc="-10" dirty="0">
                <a:latin typeface="Arial" panose="020B0604020202020204"/>
                <a:cs typeface="Arial" panose="020B0604020202020204"/>
              </a:rPr>
              <a:t>/</a:t>
            </a:r>
            <a:r>
              <a:rPr sz="700" dirty="0">
                <a:latin typeface="楷体" panose="02010609060101010101" charset="-122"/>
                <a:cs typeface="楷体" panose="02010609060101010101" charset="-122"/>
              </a:rPr>
              <a:t>无</a:t>
            </a:r>
            <a:r>
              <a:rPr sz="700" dirty="0">
                <a:latin typeface="楷体" panose="02010609060101010101" charset="-122"/>
                <a:cs typeface="楷体" panose="02010609060101010101" charset="-122"/>
              </a:rPr>
              <a:t>酒</a:t>
            </a:r>
            <a:r>
              <a:rPr sz="700" dirty="0">
                <a:latin typeface="楷体" panose="02010609060101010101" charset="-122"/>
                <a:cs typeface="楷体" panose="02010609060101010101" charset="-122"/>
              </a:rPr>
              <a:t>精</a:t>
            </a:r>
            <a:r>
              <a:rPr sz="700" spc="-10" dirty="0">
                <a:latin typeface="楷体" panose="02010609060101010101" charset="-122"/>
                <a:cs typeface="楷体" panose="02010609060101010101" charset="-122"/>
              </a:rPr>
              <a:t>啤</a:t>
            </a:r>
            <a:r>
              <a:rPr sz="700" spc="-50" dirty="0">
                <a:latin typeface="楷体" panose="02010609060101010101" charset="-122"/>
                <a:cs typeface="楷体" panose="02010609060101010101" charset="-122"/>
              </a:rPr>
              <a:t>酒</a:t>
            </a:r>
            <a:endParaRPr sz="700">
              <a:latin typeface="楷体" panose="02010609060101010101" charset="-122"/>
              <a:cs typeface="楷体" panose="02010609060101010101" charset="-122"/>
            </a:endParaRPr>
          </a:p>
        </p:txBody>
      </p:sp>
      <p:sp>
        <p:nvSpPr>
          <p:cNvPr id="14" name="object 14"/>
          <p:cNvSpPr txBox="1"/>
          <p:nvPr/>
        </p:nvSpPr>
        <p:spPr>
          <a:xfrm>
            <a:off x="4554728" y="4415789"/>
            <a:ext cx="202565" cy="132080"/>
          </a:xfrm>
          <a:prstGeom prst="rect">
            <a:avLst/>
          </a:prstGeom>
        </p:spPr>
        <p:txBody>
          <a:bodyPr vert="horz" wrap="square" lIns="0" tIns="12065" rIns="0" bIns="0" rtlCol="0">
            <a:spAutoFit/>
          </a:bodyPr>
          <a:lstStyle/>
          <a:p>
            <a:pPr marL="12700">
              <a:lnSpc>
                <a:spcPct val="100000"/>
              </a:lnSpc>
              <a:spcBef>
                <a:spcPts val="95"/>
              </a:spcBef>
            </a:pPr>
            <a:r>
              <a:rPr sz="700" spc="-10" dirty="0">
                <a:latin typeface="楷体" panose="02010609060101010101" charset="-122"/>
                <a:cs typeface="楷体" panose="02010609060101010101" charset="-122"/>
              </a:rPr>
              <a:t>淡</a:t>
            </a:r>
            <a:r>
              <a:rPr sz="700" spc="-50" dirty="0">
                <a:latin typeface="楷体" panose="02010609060101010101" charset="-122"/>
                <a:cs typeface="楷体" panose="02010609060101010101" charset="-122"/>
              </a:rPr>
              <a:t>啤</a:t>
            </a:r>
            <a:endParaRPr sz="700">
              <a:latin typeface="楷体" panose="02010609060101010101" charset="-122"/>
              <a:cs typeface="楷体" panose="02010609060101010101" charset="-122"/>
            </a:endParaRPr>
          </a:p>
        </p:txBody>
      </p:sp>
      <p:sp>
        <p:nvSpPr>
          <p:cNvPr id="15" name="object 15"/>
          <p:cNvSpPr txBox="1"/>
          <p:nvPr/>
        </p:nvSpPr>
        <p:spPr>
          <a:xfrm>
            <a:off x="4892166" y="4029836"/>
            <a:ext cx="382270" cy="132080"/>
          </a:xfrm>
          <a:prstGeom prst="rect">
            <a:avLst/>
          </a:prstGeom>
        </p:spPr>
        <p:txBody>
          <a:bodyPr vert="horz" wrap="square" lIns="0" tIns="12065" rIns="0" bIns="0" rtlCol="0">
            <a:spAutoFit/>
          </a:bodyPr>
          <a:lstStyle/>
          <a:p>
            <a:pPr marL="12700">
              <a:lnSpc>
                <a:spcPct val="100000"/>
              </a:lnSpc>
              <a:spcBef>
                <a:spcPts val="95"/>
              </a:spcBef>
            </a:pPr>
            <a:r>
              <a:rPr sz="700" spc="-5" dirty="0">
                <a:latin typeface="楷体" panose="02010609060101010101" charset="-122"/>
                <a:cs typeface="楷体" panose="02010609060101010101" charset="-122"/>
              </a:rPr>
              <a:t>中档</a:t>
            </a:r>
            <a:r>
              <a:rPr sz="700" spc="-10" dirty="0">
                <a:latin typeface="楷体" panose="02010609060101010101" charset="-122"/>
                <a:cs typeface="楷体" panose="02010609060101010101" charset="-122"/>
              </a:rPr>
              <a:t>淡</a:t>
            </a:r>
            <a:r>
              <a:rPr sz="700" spc="-50" dirty="0">
                <a:latin typeface="楷体" panose="02010609060101010101" charset="-122"/>
                <a:cs typeface="楷体" panose="02010609060101010101" charset="-122"/>
              </a:rPr>
              <a:t>啤</a:t>
            </a:r>
            <a:endParaRPr sz="700">
              <a:latin typeface="楷体" panose="02010609060101010101" charset="-122"/>
              <a:cs typeface="楷体" panose="02010609060101010101" charset="-122"/>
            </a:endParaRPr>
          </a:p>
        </p:txBody>
      </p:sp>
      <p:sp>
        <p:nvSpPr>
          <p:cNvPr id="16" name="object 16"/>
          <p:cNvSpPr txBox="1"/>
          <p:nvPr/>
        </p:nvSpPr>
        <p:spPr>
          <a:xfrm>
            <a:off x="5128005" y="3708019"/>
            <a:ext cx="382905" cy="132080"/>
          </a:xfrm>
          <a:prstGeom prst="rect">
            <a:avLst/>
          </a:prstGeom>
        </p:spPr>
        <p:txBody>
          <a:bodyPr vert="horz" wrap="square" lIns="0" tIns="12065" rIns="0" bIns="0" rtlCol="0">
            <a:spAutoFit/>
          </a:bodyPr>
          <a:lstStyle/>
          <a:p>
            <a:pPr marL="12700">
              <a:lnSpc>
                <a:spcPct val="100000"/>
              </a:lnSpc>
              <a:spcBef>
                <a:spcPts val="95"/>
              </a:spcBef>
            </a:pPr>
            <a:r>
              <a:rPr sz="700" spc="-5" dirty="0">
                <a:latin typeface="楷体" panose="02010609060101010101" charset="-122"/>
                <a:cs typeface="楷体" panose="02010609060101010101" charset="-122"/>
              </a:rPr>
              <a:t>高档</a:t>
            </a:r>
            <a:r>
              <a:rPr sz="700" spc="-10" dirty="0">
                <a:latin typeface="楷体" panose="02010609060101010101" charset="-122"/>
                <a:cs typeface="楷体" panose="02010609060101010101" charset="-122"/>
              </a:rPr>
              <a:t>淡</a:t>
            </a:r>
            <a:r>
              <a:rPr sz="700" spc="-50" dirty="0">
                <a:latin typeface="楷体" panose="02010609060101010101" charset="-122"/>
                <a:cs typeface="楷体" panose="02010609060101010101" charset="-122"/>
              </a:rPr>
              <a:t>啤</a:t>
            </a:r>
            <a:endParaRPr sz="700">
              <a:latin typeface="楷体" panose="02010609060101010101" charset="-122"/>
              <a:cs typeface="楷体" panose="02010609060101010101" charset="-122"/>
            </a:endParaRPr>
          </a:p>
        </p:txBody>
      </p:sp>
      <p:sp>
        <p:nvSpPr>
          <p:cNvPr id="17" name="object 17"/>
          <p:cNvSpPr txBox="1"/>
          <p:nvPr/>
        </p:nvSpPr>
        <p:spPr>
          <a:xfrm>
            <a:off x="5876925" y="3177920"/>
            <a:ext cx="382270" cy="132080"/>
          </a:xfrm>
          <a:prstGeom prst="rect">
            <a:avLst/>
          </a:prstGeom>
        </p:spPr>
        <p:txBody>
          <a:bodyPr vert="horz" wrap="square" lIns="0" tIns="12065" rIns="0" bIns="0" rtlCol="0">
            <a:spAutoFit/>
          </a:bodyPr>
          <a:lstStyle/>
          <a:p>
            <a:pPr marL="12700">
              <a:lnSpc>
                <a:spcPct val="100000"/>
              </a:lnSpc>
              <a:spcBef>
                <a:spcPts val="95"/>
              </a:spcBef>
            </a:pPr>
            <a:r>
              <a:rPr sz="700" spc="-5" dirty="0">
                <a:latin typeface="楷体" panose="02010609060101010101" charset="-122"/>
                <a:cs typeface="楷体" panose="02010609060101010101" charset="-122"/>
              </a:rPr>
              <a:t>烈性</a:t>
            </a:r>
            <a:r>
              <a:rPr sz="700" spc="-10" dirty="0">
                <a:latin typeface="楷体" panose="02010609060101010101" charset="-122"/>
                <a:cs typeface="楷体" panose="02010609060101010101" charset="-122"/>
              </a:rPr>
              <a:t>啤</a:t>
            </a:r>
            <a:r>
              <a:rPr sz="700" spc="-50" dirty="0">
                <a:latin typeface="楷体" panose="02010609060101010101" charset="-122"/>
                <a:cs typeface="楷体" panose="02010609060101010101" charset="-122"/>
              </a:rPr>
              <a:t>酒</a:t>
            </a:r>
            <a:endParaRPr sz="700">
              <a:latin typeface="楷体" panose="02010609060101010101" charset="-122"/>
              <a:cs typeface="楷体" panose="02010609060101010101" charset="-122"/>
            </a:endParaRPr>
          </a:p>
        </p:txBody>
      </p:sp>
      <p:sp>
        <p:nvSpPr>
          <p:cNvPr id="18" name="object 18"/>
          <p:cNvSpPr txBox="1"/>
          <p:nvPr/>
        </p:nvSpPr>
        <p:spPr>
          <a:xfrm>
            <a:off x="6559042" y="3089910"/>
            <a:ext cx="202565" cy="132080"/>
          </a:xfrm>
          <a:prstGeom prst="rect">
            <a:avLst/>
          </a:prstGeom>
        </p:spPr>
        <p:txBody>
          <a:bodyPr vert="horz" wrap="square" lIns="0" tIns="12065" rIns="0" bIns="0" rtlCol="0">
            <a:spAutoFit/>
          </a:bodyPr>
          <a:lstStyle/>
          <a:p>
            <a:pPr marL="12700">
              <a:lnSpc>
                <a:spcPct val="100000"/>
              </a:lnSpc>
              <a:spcBef>
                <a:spcPts val="95"/>
              </a:spcBef>
            </a:pPr>
            <a:r>
              <a:rPr sz="700" spc="-10" dirty="0">
                <a:latin typeface="楷体" panose="02010609060101010101" charset="-122"/>
                <a:cs typeface="楷体" panose="02010609060101010101" charset="-122"/>
              </a:rPr>
              <a:t>黑</a:t>
            </a:r>
            <a:r>
              <a:rPr sz="700" spc="-50" dirty="0">
                <a:latin typeface="楷体" panose="02010609060101010101" charset="-122"/>
                <a:cs typeface="楷体" panose="02010609060101010101" charset="-122"/>
              </a:rPr>
              <a:t>啤</a:t>
            </a:r>
            <a:endParaRPr sz="700">
              <a:latin typeface="楷体" panose="02010609060101010101" charset="-122"/>
              <a:cs typeface="楷体" panose="02010609060101010101" charset="-122"/>
            </a:endParaRPr>
          </a:p>
        </p:txBody>
      </p:sp>
      <p:sp>
        <p:nvSpPr>
          <p:cNvPr id="19" name="object 19"/>
          <p:cNvSpPr txBox="1"/>
          <p:nvPr/>
        </p:nvSpPr>
        <p:spPr>
          <a:xfrm>
            <a:off x="3978402" y="4288027"/>
            <a:ext cx="545465" cy="132080"/>
          </a:xfrm>
          <a:prstGeom prst="rect">
            <a:avLst/>
          </a:prstGeom>
        </p:spPr>
        <p:txBody>
          <a:bodyPr vert="horz" wrap="square" lIns="0" tIns="12065" rIns="0" bIns="0" rtlCol="0">
            <a:spAutoFit/>
          </a:bodyPr>
          <a:lstStyle/>
          <a:p>
            <a:pPr marL="12700">
              <a:lnSpc>
                <a:spcPct val="100000"/>
              </a:lnSpc>
              <a:spcBef>
                <a:spcPts val="95"/>
              </a:spcBef>
            </a:pPr>
            <a:r>
              <a:rPr sz="1050" baseline="-24000" dirty="0">
                <a:latin typeface="Arial" panose="020B0604020202020204"/>
                <a:cs typeface="Arial" panose="020B0604020202020204"/>
              </a:rPr>
              <a:t>10</a:t>
            </a:r>
            <a:r>
              <a:rPr sz="1050" spc="480" baseline="-24000" dirty="0">
                <a:latin typeface="Arial" panose="020B0604020202020204"/>
                <a:cs typeface="Arial" panose="020B0604020202020204"/>
              </a:rPr>
              <a:t> </a:t>
            </a:r>
            <a:r>
              <a:rPr sz="700" spc="-5" dirty="0">
                <a:latin typeface="楷体" panose="02010609060101010101" charset="-122"/>
                <a:cs typeface="楷体" panose="02010609060101010101" charset="-122"/>
              </a:rPr>
              <a:t>低档</a:t>
            </a:r>
            <a:r>
              <a:rPr sz="700" spc="-10" dirty="0">
                <a:latin typeface="楷体" panose="02010609060101010101" charset="-122"/>
                <a:cs typeface="楷体" panose="02010609060101010101" charset="-122"/>
              </a:rPr>
              <a:t>淡</a:t>
            </a:r>
            <a:r>
              <a:rPr sz="700" spc="-50" dirty="0">
                <a:latin typeface="楷体" panose="02010609060101010101" charset="-122"/>
                <a:cs typeface="楷体" panose="02010609060101010101" charset="-122"/>
              </a:rPr>
              <a:t>啤</a:t>
            </a:r>
            <a:endParaRPr sz="700">
              <a:latin typeface="楷体" panose="02010609060101010101" charset="-122"/>
              <a:cs typeface="楷体" panose="02010609060101010101" charset="-122"/>
            </a:endParaRPr>
          </a:p>
        </p:txBody>
      </p:sp>
      <p:sp>
        <p:nvSpPr>
          <p:cNvPr id="20" name="object 20"/>
          <p:cNvSpPr txBox="1"/>
          <p:nvPr/>
        </p:nvSpPr>
        <p:spPr>
          <a:xfrm>
            <a:off x="4027678" y="4485258"/>
            <a:ext cx="74930" cy="132080"/>
          </a:xfrm>
          <a:prstGeom prst="rect">
            <a:avLst/>
          </a:prstGeom>
        </p:spPr>
        <p:txBody>
          <a:bodyPr vert="horz" wrap="square" lIns="0" tIns="12065" rIns="0" bIns="0" rtlCol="0">
            <a:spAutoFit/>
          </a:bodyPr>
          <a:lstStyle/>
          <a:p>
            <a:pPr marL="12700">
              <a:lnSpc>
                <a:spcPct val="100000"/>
              </a:lnSpc>
              <a:spcBef>
                <a:spcPts val="95"/>
              </a:spcBef>
            </a:pPr>
            <a:r>
              <a:rPr sz="700" spc="-5" dirty="0">
                <a:latin typeface="Arial" panose="020B0604020202020204"/>
                <a:cs typeface="Arial" panose="020B0604020202020204"/>
              </a:rPr>
              <a:t>0</a:t>
            </a:r>
            <a:endParaRPr sz="700">
              <a:latin typeface="Arial" panose="020B0604020202020204"/>
              <a:cs typeface="Arial" panose="020B0604020202020204"/>
            </a:endParaRPr>
          </a:p>
        </p:txBody>
      </p:sp>
      <p:sp>
        <p:nvSpPr>
          <p:cNvPr id="21" name="object 21"/>
          <p:cNvSpPr txBox="1"/>
          <p:nvPr/>
        </p:nvSpPr>
        <p:spPr>
          <a:xfrm>
            <a:off x="3978402" y="3014243"/>
            <a:ext cx="123189" cy="1287145"/>
          </a:xfrm>
          <a:prstGeom prst="rect">
            <a:avLst/>
          </a:prstGeom>
        </p:spPr>
        <p:txBody>
          <a:bodyPr vert="horz" wrap="square" lIns="0" tIns="63500" rIns="0" bIns="0" rtlCol="0">
            <a:spAutoFit/>
          </a:bodyPr>
          <a:lstStyle/>
          <a:p>
            <a:pPr marL="12700">
              <a:lnSpc>
                <a:spcPct val="100000"/>
              </a:lnSpc>
              <a:spcBef>
                <a:spcPts val="500"/>
              </a:spcBef>
            </a:pPr>
            <a:r>
              <a:rPr sz="700" spc="-25" dirty="0">
                <a:latin typeface="Arial" panose="020B0604020202020204"/>
                <a:cs typeface="Arial" panose="020B0604020202020204"/>
              </a:rPr>
              <a:t>90</a:t>
            </a:r>
            <a:endParaRPr sz="700">
              <a:latin typeface="Arial" panose="020B0604020202020204"/>
              <a:cs typeface="Arial" panose="020B0604020202020204"/>
            </a:endParaRPr>
          </a:p>
          <a:p>
            <a:pPr marL="12700">
              <a:lnSpc>
                <a:spcPct val="100000"/>
              </a:lnSpc>
              <a:spcBef>
                <a:spcPts val="400"/>
              </a:spcBef>
            </a:pPr>
            <a:r>
              <a:rPr sz="700" spc="-25" dirty="0">
                <a:latin typeface="Arial" panose="020B0604020202020204"/>
                <a:cs typeface="Arial" panose="020B0604020202020204"/>
              </a:rPr>
              <a:t>80</a:t>
            </a:r>
            <a:endParaRPr sz="700">
              <a:latin typeface="Arial" panose="020B0604020202020204"/>
              <a:cs typeface="Arial" panose="020B0604020202020204"/>
            </a:endParaRPr>
          </a:p>
          <a:p>
            <a:pPr marL="12700">
              <a:lnSpc>
                <a:spcPct val="100000"/>
              </a:lnSpc>
              <a:spcBef>
                <a:spcPts val="405"/>
              </a:spcBef>
            </a:pPr>
            <a:r>
              <a:rPr sz="700" spc="-25" dirty="0">
                <a:latin typeface="Arial" panose="020B0604020202020204"/>
                <a:cs typeface="Arial" panose="020B0604020202020204"/>
              </a:rPr>
              <a:t>70</a:t>
            </a:r>
            <a:endParaRPr sz="700">
              <a:latin typeface="Arial" panose="020B0604020202020204"/>
              <a:cs typeface="Arial" panose="020B0604020202020204"/>
            </a:endParaRPr>
          </a:p>
          <a:p>
            <a:pPr marL="12700">
              <a:lnSpc>
                <a:spcPct val="100000"/>
              </a:lnSpc>
              <a:spcBef>
                <a:spcPts val="400"/>
              </a:spcBef>
            </a:pPr>
            <a:r>
              <a:rPr sz="700" spc="-25" dirty="0">
                <a:latin typeface="Arial" panose="020B0604020202020204"/>
                <a:cs typeface="Arial" panose="020B0604020202020204"/>
              </a:rPr>
              <a:t>60</a:t>
            </a:r>
            <a:endParaRPr sz="700">
              <a:latin typeface="Arial" panose="020B0604020202020204"/>
              <a:cs typeface="Arial" panose="020B0604020202020204"/>
            </a:endParaRPr>
          </a:p>
          <a:p>
            <a:pPr marL="12700">
              <a:lnSpc>
                <a:spcPct val="100000"/>
              </a:lnSpc>
              <a:spcBef>
                <a:spcPts val="405"/>
              </a:spcBef>
            </a:pPr>
            <a:r>
              <a:rPr sz="700" spc="-25" dirty="0">
                <a:latin typeface="Arial" panose="020B0604020202020204"/>
                <a:cs typeface="Arial" panose="020B0604020202020204"/>
              </a:rPr>
              <a:t>50</a:t>
            </a:r>
            <a:endParaRPr sz="700">
              <a:latin typeface="Arial" panose="020B0604020202020204"/>
              <a:cs typeface="Arial" panose="020B0604020202020204"/>
            </a:endParaRPr>
          </a:p>
          <a:p>
            <a:pPr marL="12700">
              <a:lnSpc>
                <a:spcPct val="100000"/>
              </a:lnSpc>
              <a:spcBef>
                <a:spcPts val="400"/>
              </a:spcBef>
            </a:pPr>
            <a:r>
              <a:rPr sz="700" spc="-25" dirty="0">
                <a:latin typeface="Arial" panose="020B0604020202020204"/>
                <a:cs typeface="Arial" panose="020B0604020202020204"/>
              </a:rPr>
              <a:t>40</a:t>
            </a:r>
            <a:endParaRPr sz="700">
              <a:latin typeface="Arial" panose="020B0604020202020204"/>
              <a:cs typeface="Arial" panose="020B0604020202020204"/>
            </a:endParaRPr>
          </a:p>
          <a:p>
            <a:pPr marL="12700">
              <a:lnSpc>
                <a:spcPct val="100000"/>
              </a:lnSpc>
              <a:spcBef>
                <a:spcPts val="400"/>
              </a:spcBef>
            </a:pPr>
            <a:r>
              <a:rPr sz="700" spc="-25" dirty="0">
                <a:latin typeface="Arial" panose="020B0604020202020204"/>
                <a:cs typeface="Arial" panose="020B0604020202020204"/>
              </a:rPr>
              <a:t>30</a:t>
            </a:r>
            <a:endParaRPr sz="700">
              <a:latin typeface="Arial" panose="020B0604020202020204"/>
              <a:cs typeface="Arial" panose="020B0604020202020204"/>
            </a:endParaRPr>
          </a:p>
          <a:p>
            <a:pPr marL="12700">
              <a:lnSpc>
                <a:spcPct val="100000"/>
              </a:lnSpc>
              <a:spcBef>
                <a:spcPts val="405"/>
              </a:spcBef>
            </a:pPr>
            <a:r>
              <a:rPr sz="700" spc="-25" dirty="0">
                <a:latin typeface="Arial" panose="020B0604020202020204"/>
                <a:cs typeface="Arial" panose="020B0604020202020204"/>
              </a:rPr>
              <a:t>20</a:t>
            </a:r>
            <a:endParaRPr sz="700">
              <a:latin typeface="Arial" panose="020B0604020202020204"/>
              <a:cs typeface="Arial" panose="020B0604020202020204"/>
            </a:endParaRPr>
          </a:p>
        </p:txBody>
      </p:sp>
      <p:sp>
        <p:nvSpPr>
          <p:cNvPr id="22" name="object 22"/>
          <p:cNvSpPr txBox="1"/>
          <p:nvPr/>
        </p:nvSpPr>
        <p:spPr>
          <a:xfrm>
            <a:off x="4050029" y="4591303"/>
            <a:ext cx="232410" cy="132080"/>
          </a:xfrm>
          <a:prstGeom prst="rect">
            <a:avLst/>
          </a:prstGeom>
        </p:spPr>
        <p:txBody>
          <a:bodyPr vert="horz" wrap="square" lIns="0" tIns="12065" rIns="0" bIns="0" rtlCol="0">
            <a:spAutoFit/>
          </a:bodyPr>
          <a:lstStyle/>
          <a:p>
            <a:pPr marL="12700">
              <a:lnSpc>
                <a:spcPct val="100000"/>
              </a:lnSpc>
              <a:spcBef>
                <a:spcPts val="95"/>
              </a:spcBef>
            </a:pPr>
            <a:r>
              <a:rPr sz="700" dirty="0">
                <a:latin typeface="Arial" panose="020B0604020202020204"/>
                <a:cs typeface="Arial" panose="020B0604020202020204"/>
              </a:rPr>
              <a:t>-</a:t>
            </a:r>
            <a:r>
              <a:rPr sz="700" spc="-25" dirty="0">
                <a:latin typeface="Arial" panose="020B0604020202020204"/>
                <a:cs typeface="Arial" panose="020B0604020202020204"/>
              </a:rPr>
              <a:t>10%</a:t>
            </a:r>
            <a:endParaRPr sz="700">
              <a:latin typeface="Arial" panose="020B0604020202020204"/>
              <a:cs typeface="Arial" panose="020B0604020202020204"/>
            </a:endParaRPr>
          </a:p>
        </p:txBody>
      </p:sp>
      <p:sp>
        <p:nvSpPr>
          <p:cNvPr id="23" name="object 23"/>
          <p:cNvSpPr txBox="1"/>
          <p:nvPr/>
        </p:nvSpPr>
        <p:spPr>
          <a:xfrm>
            <a:off x="4589779" y="4591303"/>
            <a:ext cx="784860" cy="301625"/>
          </a:xfrm>
          <a:prstGeom prst="rect">
            <a:avLst/>
          </a:prstGeom>
        </p:spPr>
        <p:txBody>
          <a:bodyPr vert="horz" wrap="square" lIns="0" tIns="12065" rIns="0" bIns="0" rtlCol="0">
            <a:spAutoFit/>
          </a:bodyPr>
          <a:lstStyle/>
          <a:p>
            <a:pPr marL="186690">
              <a:lnSpc>
                <a:spcPct val="100000"/>
              </a:lnSpc>
              <a:spcBef>
                <a:spcPts val="95"/>
              </a:spcBef>
            </a:pPr>
            <a:r>
              <a:rPr sz="700" spc="-25" dirty="0">
                <a:latin typeface="Arial" panose="020B0604020202020204"/>
                <a:cs typeface="Arial" panose="020B0604020202020204"/>
              </a:rPr>
              <a:t>0%</a:t>
            </a:r>
            <a:endParaRPr sz="700">
              <a:latin typeface="Arial" panose="020B0604020202020204"/>
              <a:cs typeface="Arial" panose="020B0604020202020204"/>
            </a:endParaRPr>
          </a:p>
          <a:p>
            <a:pPr marL="12700">
              <a:lnSpc>
                <a:spcPct val="100000"/>
              </a:lnSpc>
              <a:spcBef>
                <a:spcPts val="500"/>
              </a:spcBef>
            </a:pPr>
            <a:r>
              <a:rPr sz="700" b="1" u="sng" spc="-10" dirty="0">
                <a:uFill>
                  <a:solidFill>
                    <a:srgbClr val="000000"/>
                  </a:solidFill>
                </a:uFill>
                <a:latin typeface="Arial" panose="020B0604020202020204"/>
                <a:cs typeface="Arial" panose="020B0604020202020204"/>
              </a:rPr>
              <a:t>16-20</a:t>
            </a:r>
            <a:r>
              <a:rPr sz="700" b="1" u="sng" dirty="0">
                <a:uFill>
                  <a:solidFill>
                    <a:srgbClr val="000000"/>
                  </a:solidFill>
                </a:uFill>
                <a:latin typeface="楷体" panose="02010609060101010101" charset="-122"/>
                <a:cs typeface="楷体" panose="02010609060101010101" charset="-122"/>
              </a:rPr>
              <a:t>年销量</a:t>
            </a:r>
            <a:r>
              <a:rPr sz="700" b="1" u="sng" spc="-20" dirty="0">
                <a:uFill>
                  <a:solidFill>
                    <a:srgbClr val="000000"/>
                  </a:solidFill>
                </a:uFill>
                <a:latin typeface="Arial" panose="020B0604020202020204"/>
                <a:cs typeface="Arial" panose="020B0604020202020204"/>
              </a:rPr>
              <a:t>CAGR</a:t>
            </a:r>
            <a:endParaRPr sz="700">
              <a:latin typeface="Arial" panose="020B0604020202020204"/>
              <a:cs typeface="Arial" panose="020B0604020202020204"/>
            </a:endParaRPr>
          </a:p>
        </p:txBody>
      </p:sp>
      <p:sp>
        <p:nvSpPr>
          <p:cNvPr id="24" name="object 24"/>
          <p:cNvSpPr txBox="1"/>
          <p:nvPr/>
        </p:nvSpPr>
        <p:spPr>
          <a:xfrm>
            <a:off x="5413628" y="4591303"/>
            <a:ext cx="202565" cy="132080"/>
          </a:xfrm>
          <a:prstGeom prst="rect">
            <a:avLst/>
          </a:prstGeom>
        </p:spPr>
        <p:txBody>
          <a:bodyPr vert="horz" wrap="square" lIns="0" tIns="12065" rIns="0" bIns="0" rtlCol="0">
            <a:spAutoFit/>
          </a:bodyPr>
          <a:lstStyle/>
          <a:p>
            <a:pPr marL="12700">
              <a:lnSpc>
                <a:spcPct val="100000"/>
              </a:lnSpc>
              <a:spcBef>
                <a:spcPts val="95"/>
              </a:spcBef>
            </a:pPr>
            <a:r>
              <a:rPr sz="700" spc="-25" dirty="0">
                <a:latin typeface="Arial" panose="020B0604020202020204"/>
                <a:cs typeface="Arial" panose="020B0604020202020204"/>
              </a:rPr>
              <a:t>10%</a:t>
            </a:r>
            <a:endParaRPr sz="700">
              <a:latin typeface="Arial" panose="020B0604020202020204"/>
              <a:cs typeface="Arial" panose="020B0604020202020204"/>
            </a:endParaRPr>
          </a:p>
        </p:txBody>
      </p:sp>
      <p:sp>
        <p:nvSpPr>
          <p:cNvPr id="25" name="object 25"/>
          <p:cNvSpPr txBox="1"/>
          <p:nvPr/>
        </p:nvSpPr>
        <p:spPr>
          <a:xfrm>
            <a:off x="6088507" y="4591303"/>
            <a:ext cx="201295" cy="132080"/>
          </a:xfrm>
          <a:prstGeom prst="rect">
            <a:avLst/>
          </a:prstGeom>
        </p:spPr>
        <p:txBody>
          <a:bodyPr vert="horz" wrap="square" lIns="0" tIns="12065" rIns="0" bIns="0" rtlCol="0">
            <a:spAutoFit/>
          </a:bodyPr>
          <a:lstStyle/>
          <a:p>
            <a:pPr marL="12700">
              <a:lnSpc>
                <a:spcPct val="100000"/>
              </a:lnSpc>
              <a:spcBef>
                <a:spcPts val="95"/>
              </a:spcBef>
            </a:pPr>
            <a:r>
              <a:rPr sz="700" spc="-25" dirty="0">
                <a:latin typeface="Arial" panose="020B0604020202020204"/>
                <a:cs typeface="Arial" panose="020B0604020202020204"/>
              </a:rPr>
              <a:t>20%</a:t>
            </a:r>
            <a:endParaRPr sz="700">
              <a:latin typeface="Arial" panose="020B0604020202020204"/>
              <a:cs typeface="Arial" panose="020B0604020202020204"/>
            </a:endParaRPr>
          </a:p>
        </p:txBody>
      </p:sp>
      <p:sp>
        <p:nvSpPr>
          <p:cNvPr id="26" name="object 26"/>
          <p:cNvSpPr txBox="1"/>
          <p:nvPr/>
        </p:nvSpPr>
        <p:spPr>
          <a:xfrm>
            <a:off x="6763004" y="4591303"/>
            <a:ext cx="201295" cy="132080"/>
          </a:xfrm>
          <a:prstGeom prst="rect">
            <a:avLst/>
          </a:prstGeom>
        </p:spPr>
        <p:txBody>
          <a:bodyPr vert="horz" wrap="square" lIns="0" tIns="12065" rIns="0" bIns="0" rtlCol="0">
            <a:spAutoFit/>
          </a:bodyPr>
          <a:lstStyle/>
          <a:p>
            <a:pPr marL="12700">
              <a:lnSpc>
                <a:spcPct val="100000"/>
              </a:lnSpc>
              <a:spcBef>
                <a:spcPts val="95"/>
              </a:spcBef>
            </a:pPr>
            <a:r>
              <a:rPr sz="700" spc="-25" dirty="0">
                <a:latin typeface="Arial" panose="020B0604020202020204"/>
                <a:cs typeface="Arial" panose="020B0604020202020204"/>
              </a:rPr>
              <a:t>30%</a:t>
            </a:r>
            <a:endParaRPr sz="700">
              <a:latin typeface="Arial" panose="020B0604020202020204"/>
              <a:cs typeface="Arial" panose="020B0604020202020204"/>
            </a:endParaRPr>
          </a:p>
        </p:txBody>
      </p:sp>
      <p:sp>
        <p:nvSpPr>
          <p:cNvPr id="27" name="object 27"/>
          <p:cNvSpPr txBox="1"/>
          <p:nvPr/>
        </p:nvSpPr>
        <p:spPr>
          <a:xfrm>
            <a:off x="3961638" y="2846069"/>
            <a:ext cx="608330" cy="132080"/>
          </a:xfrm>
          <a:prstGeom prst="rect">
            <a:avLst/>
          </a:prstGeom>
        </p:spPr>
        <p:txBody>
          <a:bodyPr vert="horz" wrap="square" lIns="0" tIns="12065" rIns="0" bIns="0" rtlCol="0">
            <a:spAutoFit/>
          </a:bodyPr>
          <a:lstStyle/>
          <a:p>
            <a:pPr marL="12700">
              <a:lnSpc>
                <a:spcPct val="100000"/>
              </a:lnSpc>
              <a:spcBef>
                <a:spcPts val="95"/>
              </a:spcBef>
            </a:pPr>
            <a:r>
              <a:rPr sz="700" b="1" u="sng" dirty="0">
                <a:uFill>
                  <a:solidFill>
                    <a:srgbClr val="000000"/>
                  </a:solidFill>
                </a:uFill>
                <a:latin typeface="楷体" panose="02010609060101010101" charset="-122"/>
                <a:cs typeface="楷体" panose="02010609060101010101" charset="-122"/>
              </a:rPr>
              <a:t>单</a:t>
            </a:r>
            <a:r>
              <a:rPr sz="700" b="1" u="sng" spc="-10" dirty="0">
                <a:uFill>
                  <a:solidFill>
                    <a:srgbClr val="000000"/>
                  </a:solidFill>
                </a:uFill>
                <a:latin typeface="楷体" panose="02010609060101010101" charset="-122"/>
                <a:cs typeface="楷体" panose="02010609060101010101" charset="-122"/>
              </a:rPr>
              <a:t>价</a:t>
            </a:r>
            <a:r>
              <a:rPr sz="700" b="1" u="sng" spc="-10" dirty="0">
                <a:uFill>
                  <a:solidFill>
                    <a:srgbClr val="000000"/>
                  </a:solidFill>
                </a:uFill>
                <a:latin typeface="楷体" panose="02010609060101010101" charset="-122"/>
                <a:cs typeface="楷体" panose="02010609060101010101" charset="-122"/>
              </a:rPr>
              <a:t>（元/升</a:t>
            </a:r>
            <a:r>
              <a:rPr sz="700" spc="-50" dirty="0">
                <a:latin typeface="楷体" panose="02010609060101010101" charset="-122"/>
                <a:cs typeface="楷体" panose="02010609060101010101" charset="-122"/>
              </a:rPr>
              <a:t>）</a:t>
            </a:r>
            <a:endParaRPr sz="700">
              <a:latin typeface="楷体" panose="02010609060101010101" charset="-122"/>
              <a:cs typeface="楷体" panose="02010609060101010101"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3676" y="496569"/>
            <a:ext cx="488950" cy="164465"/>
          </a:xfrm>
          <a:prstGeom prst="rect">
            <a:avLst/>
          </a:prstGeom>
        </p:spPr>
        <p:txBody>
          <a:bodyPr vert="horz" wrap="square" lIns="0" tIns="13970" rIns="0" bIns="0" rtlCol="0">
            <a:spAutoFit/>
          </a:bodyPr>
          <a:lstStyle/>
          <a:p>
            <a:pPr marL="12700">
              <a:lnSpc>
                <a:spcPct val="100000"/>
              </a:lnSpc>
              <a:spcBef>
                <a:spcPts val="110"/>
              </a:spcBef>
            </a:pPr>
            <a:r>
              <a:rPr sz="900" b="1" spc="-15" dirty="0">
                <a:solidFill>
                  <a:srgbClr val="FFFFFF"/>
                </a:solidFill>
                <a:latin typeface="楷体" panose="02010609060101010101" charset="-122"/>
                <a:cs typeface="楷体" panose="02010609060101010101" charset="-122"/>
              </a:rPr>
              <a:t>食品饮料</a:t>
            </a:r>
            <a:endParaRPr sz="900">
              <a:latin typeface="楷体" panose="02010609060101010101" charset="-122"/>
              <a:cs typeface="楷体" panose="02010609060101010101" charset="-122"/>
            </a:endParaRPr>
          </a:p>
        </p:txBody>
      </p:sp>
      <p:sp>
        <p:nvSpPr>
          <p:cNvPr id="3" name="object 3"/>
          <p:cNvSpPr txBox="1"/>
          <p:nvPr/>
        </p:nvSpPr>
        <p:spPr>
          <a:xfrm>
            <a:off x="1999869" y="865377"/>
            <a:ext cx="2219325" cy="146685"/>
          </a:xfrm>
          <a:prstGeom prst="rect">
            <a:avLst/>
          </a:prstGeom>
        </p:spPr>
        <p:txBody>
          <a:bodyPr vert="horz" wrap="square" lIns="0" tIns="11430" rIns="0" bIns="0" rtlCol="0">
            <a:spAutoFit/>
          </a:bodyPr>
          <a:lstStyle/>
          <a:p>
            <a:pPr marL="12700">
              <a:lnSpc>
                <a:spcPct val="100000"/>
              </a:lnSpc>
              <a:spcBef>
                <a:spcPts val="90"/>
              </a:spcBef>
            </a:pPr>
            <a:r>
              <a:rPr sz="800" b="1" dirty="0">
                <a:latin typeface="楷体" panose="02010609060101010101" charset="-122"/>
                <a:cs typeface="楷体" panose="02010609060101010101" charset="-122"/>
              </a:rPr>
              <a:t>图</a:t>
            </a:r>
            <a:r>
              <a:rPr sz="800" b="1" dirty="0">
                <a:latin typeface="楷体" panose="02010609060101010101" charset="-122"/>
                <a:cs typeface="楷体" panose="02010609060101010101" charset="-122"/>
              </a:rPr>
              <a:t>表</a:t>
            </a:r>
            <a:r>
              <a:rPr sz="800" b="1" dirty="0">
                <a:latin typeface="Arial" panose="020B0604020202020204"/>
                <a:cs typeface="Arial" panose="020B0604020202020204"/>
              </a:rPr>
              <a:t>7</a:t>
            </a:r>
            <a:r>
              <a:rPr sz="800" b="1" spc="30" dirty="0">
                <a:latin typeface="楷体" panose="02010609060101010101" charset="-122"/>
                <a:cs typeface="楷体" panose="02010609060101010101" charset="-122"/>
              </a:rPr>
              <a:t>： </a:t>
            </a:r>
            <a:r>
              <a:rPr sz="800" b="1" spc="-10" dirty="0">
                <a:latin typeface="Arial" panose="020B0604020202020204"/>
                <a:cs typeface="Arial" panose="020B0604020202020204"/>
              </a:rPr>
              <a:t>1986</a:t>
            </a:r>
            <a:r>
              <a:rPr sz="800" b="1" spc="-20" dirty="0">
                <a:latin typeface="Arial" panose="020B0604020202020204"/>
                <a:cs typeface="Arial" panose="020B0604020202020204"/>
              </a:rPr>
              <a:t> </a:t>
            </a:r>
            <a:r>
              <a:rPr sz="800" b="1" dirty="0">
                <a:latin typeface="楷体" panose="02010609060101010101" charset="-122"/>
                <a:cs typeface="楷体" panose="02010609060101010101" charset="-122"/>
              </a:rPr>
              <a:t>年</a:t>
            </a:r>
            <a:r>
              <a:rPr sz="800" b="1" dirty="0">
                <a:latin typeface="楷体" panose="02010609060101010101" charset="-122"/>
                <a:cs typeface="楷体" panose="02010609060101010101" charset="-122"/>
              </a:rPr>
              <a:t>日</a:t>
            </a:r>
            <a:r>
              <a:rPr sz="800" b="1" spc="-25" dirty="0">
                <a:latin typeface="楷体" panose="02010609060101010101" charset="-122"/>
                <a:cs typeface="楷体" panose="02010609060101010101" charset="-122"/>
              </a:rPr>
              <a:t>本啤酒行业进入高</a:t>
            </a:r>
            <a:r>
              <a:rPr sz="800" b="1" spc="-25" dirty="0">
                <a:latin typeface="楷体" panose="02010609060101010101" charset="-122"/>
                <a:cs typeface="楷体" panose="02010609060101010101" charset="-122"/>
              </a:rPr>
              <a:t>端</a:t>
            </a:r>
            <a:r>
              <a:rPr sz="800" b="1" spc="-25" dirty="0">
                <a:latin typeface="楷体" panose="02010609060101010101" charset="-122"/>
                <a:cs typeface="楷体" panose="02010609060101010101" charset="-122"/>
              </a:rPr>
              <a:t>化</a:t>
            </a:r>
            <a:r>
              <a:rPr sz="800" b="1" dirty="0">
                <a:latin typeface="楷体" panose="02010609060101010101" charset="-122"/>
                <a:cs typeface="楷体" panose="02010609060101010101" charset="-122"/>
              </a:rPr>
              <a:t>发</a:t>
            </a:r>
            <a:r>
              <a:rPr sz="800" b="1" spc="-25" dirty="0">
                <a:latin typeface="楷体" panose="02010609060101010101" charset="-122"/>
                <a:cs typeface="楷体" panose="02010609060101010101" charset="-122"/>
              </a:rPr>
              <a:t>展</a:t>
            </a:r>
            <a:r>
              <a:rPr sz="800" b="1" spc="-50" dirty="0">
                <a:latin typeface="楷体" panose="02010609060101010101" charset="-122"/>
                <a:cs typeface="楷体" panose="02010609060101010101" charset="-122"/>
              </a:rPr>
              <a:t>期</a:t>
            </a:r>
            <a:endParaRPr sz="800">
              <a:latin typeface="楷体" panose="02010609060101010101" charset="-122"/>
              <a:cs typeface="楷体" panose="02010609060101010101" charset="-122"/>
            </a:endParaRPr>
          </a:p>
        </p:txBody>
      </p:sp>
      <p:pic>
        <p:nvPicPr>
          <p:cNvPr id="4" name="object 4"/>
          <p:cNvPicPr/>
          <p:nvPr/>
        </p:nvPicPr>
        <p:blipFill>
          <a:blip r:embed="rId1" cstate="print"/>
          <a:stretch>
            <a:fillRect/>
          </a:stretch>
        </p:blipFill>
        <p:spPr>
          <a:xfrm>
            <a:off x="2012569" y="1009141"/>
            <a:ext cx="5012689" cy="6096"/>
          </a:xfrm>
          <a:prstGeom prst="rect">
            <a:avLst/>
          </a:prstGeom>
        </p:spPr>
      </p:pic>
      <p:pic>
        <p:nvPicPr>
          <p:cNvPr id="5" name="object 5"/>
          <p:cNvPicPr/>
          <p:nvPr/>
        </p:nvPicPr>
        <p:blipFill>
          <a:blip r:embed="rId2" cstate="print"/>
          <a:stretch>
            <a:fillRect/>
          </a:stretch>
        </p:blipFill>
        <p:spPr>
          <a:xfrm>
            <a:off x="2012569" y="3393313"/>
            <a:ext cx="5012689" cy="6095"/>
          </a:xfrm>
          <a:prstGeom prst="rect">
            <a:avLst/>
          </a:prstGeom>
        </p:spPr>
      </p:pic>
      <p:sp>
        <p:nvSpPr>
          <p:cNvPr id="6" name="object 6"/>
          <p:cNvSpPr txBox="1"/>
          <p:nvPr/>
        </p:nvSpPr>
        <p:spPr>
          <a:xfrm>
            <a:off x="1999869" y="3398900"/>
            <a:ext cx="5038090" cy="2951480"/>
          </a:xfrm>
          <a:prstGeom prst="rect">
            <a:avLst/>
          </a:prstGeom>
        </p:spPr>
        <p:txBody>
          <a:bodyPr vert="horz" wrap="square" lIns="0" tIns="12065" rIns="0" bIns="0" rtlCol="0">
            <a:spAutoFit/>
          </a:bodyPr>
          <a:lstStyle/>
          <a:p>
            <a:pPr marL="12700">
              <a:lnSpc>
                <a:spcPct val="100000"/>
              </a:lnSpc>
              <a:spcBef>
                <a:spcPts val="95"/>
              </a:spcBef>
            </a:pPr>
            <a:r>
              <a:rPr sz="700" spc="-10" dirty="0">
                <a:solidFill>
                  <a:srgbClr val="7E7E7E"/>
                </a:solidFill>
                <a:latin typeface="楷体" panose="02010609060101010101" charset="-122"/>
                <a:cs typeface="楷体" panose="02010609060101010101" charset="-122"/>
              </a:rPr>
              <a:t>资</a:t>
            </a:r>
            <a:r>
              <a:rPr sz="700" spc="-10" dirty="0">
                <a:solidFill>
                  <a:srgbClr val="7E7E7E"/>
                </a:solidFill>
                <a:latin typeface="楷体" panose="02010609060101010101" charset="-122"/>
                <a:cs typeface="楷体" panose="02010609060101010101" charset="-122"/>
              </a:rPr>
              <a:t>料</a:t>
            </a:r>
            <a:r>
              <a:rPr sz="700" spc="-10" dirty="0">
                <a:solidFill>
                  <a:srgbClr val="7E7E7E"/>
                </a:solidFill>
                <a:latin typeface="楷体" panose="02010609060101010101" charset="-122"/>
                <a:cs typeface="楷体" panose="02010609060101010101" charset="-122"/>
              </a:rPr>
              <a:t>来源：</a:t>
            </a:r>
            <a:r>
              <a:rPr sz="700" spc="-10" dirty="0">
                <a:solidFill>
                  <a:srgbClr val="7E7E7E"/>
                </a:solidFill>
                <a:latin typeface="Arial" panose="020B0604020202020204"/>
                <a:cs typeface="Arial" panose="020B0604020202020204"/>
              </a:rPr>
              <a:t>Wind</a:t>
            </a:r>
            <a:r>
              <a:rPr sz="700" spc="-10" dirty="0">
                <a:solidFill>
                  <a:srgbClr val="7E7E7E"/>
                </a:solidFill>
                <a:latin typeface="楷体" panose="02010609060101010101" charset="-122"/>
                <a:cs typeface="楷体" panose="02010609060101010101" charset="-122"/>
              </a:rPr>
              <a:t>，</a:t>
            </a:r>
            <a:r>
              <a:rPr sz="700" spc="-10" dirty="0">
                <a:solidFill>
                  <a:srgbClr val="7E7E7E"/>
                </a:solidFill>
                <a:latin typeface="楷体" panose="02010609060101010101" charset="-122"/>
                <a:cs typeface="楷体" panose="02010609060101010101" charset="-122"/>
              </a:rPr>
              <a:t>华</a:t>
            </a:r>
            <a:r>
              <a:rPr sz="700" spc="-10" dirty="0">
                <a:solidFill>
                  <a:srgbClr val="7E7E7E"/>
                </a:solidFill>
                <a:latin typeface="楷体" panose="02010609060101010101" charset="-122"/>
                <a:cs typeface="楷体" panose="02010609060101010101" charset="-122"/>
              </a:rPr>
              <a:t>泰</a:t>
            </a:r>
            <a:r>
              <a:rPr sz="700" spc="-10" dirty="0">
                <a:solidFill>
                  <a:srgbClr val="7E7E7E"/>
                </a:solidFill>
                <a:latin typeface="楷体" panose="02010609060101010101" charset="-122"/>
                <a:cs typeface="楷体" panose="02010609060101010101" charset="-122"/>
              </a:rPr>
              <a:t>研</a:t>
            </a:r>
            <a:r>
              <a:rPr sz="700" spc="-50" dirty="0">
                <a:solidFill>
                  <a:srgbClr val="7E7E7E"/>
                </a:solidFill>
                <a:latin typeface="楷体" panose="02010609060101010101" charset="-122"/>
                <a:cs typeface="楷体" panose="02010609060101010101" charset="-122"/>
              </a:rPr>
              <a:t>究</a:t>
            </a:r>
            <a:endParaRPr sz="700">
              <a:latin typeface="楷体" panose="02010609060101010101" charset="-122"/>
              <a:cs typeface="楷体" panose="02010609060101010101" charset="-122"/>
            </a:endParaRPr>
          </a:p>
          <a:p>
            <a:pPr>
              <a:lnSpc>
                <a:spcPct val="100000"/>
              </a:lnSpc>
              <a:spcBef>
                <a:spcPts val="50"/>
              </a:spcBef>
            </a:pPr>
            <a:endParaRPr sz="1050">
              <a:latin typeface="楷体" panose="02010609060101010101" charset="-122"/>
              <a:cs typeface="楷体" panose="02010609060101010101" charset="-122"/>
            </a:endParaRPr>
          </a:p>
          <a:p>
            <a:pPr marL="12700" marR="5080" algn="just">
              <a:lnSpc>
                <a:spcPct val="117000"/>
              </a:lnSpc>
            </a:pPr>
            <a:r>
              <a:rPr sz="1000" b="1" spc="-10" dirty="0">
                <a:latin typeface="楷体" panose="02010609060101010101" charset="-122"/>
                <a:cs typeface="楷体" panose="02010609060101010101" charset="-122"/>
              </a:rPr>
              <a:t>朝日啤酒：把握需求、聚焦资源，大单品</a:t>
            </a:r>
            <a:r>
              <a:rPr sz="1000" b="1" spc="-265" dirty="0">
                <a:latin typeface="楷体" panose="02010609060101010101" charset="-122"/>
                <a:cs typeface="楷体" panose="02010609060101010101" charset="-122"/>
              </a:rPr>
              <a:t> </a:t>
            </a:r>
            <a:r>
              <a:rPr sz="1000" b="1" spc="5" dirty="0">
                <a:latin typeface="Arial" panose="020B0604020202020204"/>
                <a:cs typeface="Arial" panose="020B0604020202020204"/>
              </a:rPr>
              <a:t>S</a:t>
            </a:r>
            <a:r>
              <a:rPr sz="1000" b="1" spc="-20" dirty="0">
                <a:latin typeface="Arial" panose="020B0604020202020204"/>
                <a:cs typeface="Arial" panose="020B0604020202020204"/>
              </a:rPr>
              <a:t>u</a:t>
            </a:r>
            <a:r>
              <a:rPr sz="1000" b="1" spc="5" dirty="0">
                <a:latin typeface="Arial" panose="020B0604020202020204"/>
                <a:cs typeface="Arial" panose="020B0604020202020204"/>
              </a:rPr>
              <a:t>p</a:t>
            </a:r>
            <a:r>
              <a:rPr sz="1000" b="1" spc="-10" dirty="0">
                <a:latin typeface="Arial" panose="020B0604020202020204"/>
                <a:cs typeface="Arial" panose="020B0604020202020204"/>
              </a:rPr>
              <a:t>e</a:t>
            </a:r>
            <a:r>
              <a:rPr sz="1000" b="1" dirty="0">
                <a:latin typeface="Arial" panose="020B0604020202020204"/>
                <a:cs typeface="Arial" panose="020B0604020202020204"/>
              </a:rPr>
              <a:t>r</a:t>
            </a:r>
            <a:r>
              <a:rPr sz="1000" b="1" spc="25" dirty="0">
                <a:latin typeface="Arial" panose="020B0604020202020204"/>
                <a:cs typeface="Arial" panose="020B0604020202020204"/>
              </a:rPr>
              <a:t> </a:t>
            </a:r>
            <a:r>
              <a:rPr sz="1000" b="1" spc="-5" dirty="0">
                <a:latin typeface="Arial" panose="020B0604020202020204"/>
                <a:cs typeface="Arial" panose="020B0604020202020204"/>
              </a:rPr>
              <a:t>D</a:t>
            </a:r>
            <a:r>
              <a:rPr sz="1000" b="1" spc="-10" dirty="0">
                <a:latin typeface="Arial" panose="020B0604020202020204"/>
                <a:cs typeface="Arial" panose="020B0604020202020204"/>
              </a:rPr>
              <a:t>r</a:t>
            </a:r>
            <a:r>
              <a:rPr sz="1000" b="1" dirty="0">
                <a:latin typeface="Arial" panose="020B0604020202020204"/>
                <a:cs typeface="Arial" panose="020B0604020202020204"/>
              </a:rPr>
              <a:t>y</a:t>
            </a:r>
            <a:r>
              <a:rPr sz="1000" b="1" spc="-70" dirty="0">
                <a:latin typeface="Arial" panose="020B0604020202020204"/>
                <a:cs typeface="Arial" panose="020B0604020202020204"/>
              </a:rPr>
              <a:t> </a:t>
            </a:r>
            <a:r>
              <a:rPr sz="1000" b="1" spc="-5" dirty="0">
                <a:latin typeface="楷体" panose="02010609060101010101" charset="-122"/>
                <a:cs typeface="楷体" panose="02010609060101010101" charset="-122"/>
              </a:rPr>
              <a:t>绝地反击，问鼎平成啤酒之王。</a:t>
            </a:r>
            <a:r>
              <a:rPr sz="1000" spc="-20" dirty="0">
                <a:latin typeface="楷体" panose="02010609060101010101" charset="-122"/>
                <a:cs typeface="楷体" panose="02010609060101010101" charset="-122"/>
              </a:rPr>
              <a:t>昭和</a:t>
            </a:r>
            <a:r>
              <a:rPr sz="1000" spc="-10" dirty="0">
                <a:latin typeface="楷体" panose="02010609060101010101" charset="-122"/>
                <a:cs typeface="楷体" panose="02010609060101010101" charset="-122"/>
              </a:rPr>
              <a:t>年间</a:t>
            </a:r>
            <a:r>
              <a:rPr sz="1000" spc="5" dirty="0">
                <a:latin typeface="楷体" panose="02010609060101010101" charset="-122"/>
                <a:cs typeface="楷体" panose="02010609060101010101" charset="-122"/>
              </a:rPr>
              <a:t>（</a:t>
            </a:r>
            <a:r>
              <a:rPr sz="1000" spc="-10" dirty="0">
                <a:latin typeface="Arial" panose="020B0604020202020204"/>
                <a:cs typeface="Arial" panose="020B0604020202020204"/>
              </a:rPr>
              <a:t>1926</a:t>
            </a:r>
            <a:r>
              <a:rPr sz="1000" dirty="0">
                <a:latin typeface="Arial" panose="020B0604020202020204"/>
                <a:cs typeface="Arial" panose="020B0604020202020204"/>
              </a:rPr>
              <a:t>-</a:t>
            </a:r>
            <a:r>
              <a:rPr sz="1000" spc="-10" dirty="0">
                <a:latin typeface="Arial" panose="020B0604020202020204"/>
                <a:cs typeface="Arial" panose="020B0604020202020204"/>
              </a:rPr>
              <a:t>198</a:t>
            </a:r>
            <a:r>
              <a:rPr sz="1000" dirty="0">
                <a:latin typeface="Arial" panose="020B0604020202020204"/>
                <a:cs typeface="Arial" panose="020B0604020202020204"/>
              </a:rPr>
              <a:t>9</a:t>
            </a:r>
            <a:r>
              <a:rPr sz="1000" spc="-45" dirty="0">
                <a:latin typeface="Arial" panose="020B0604020202020204"/>
                <a:cs typeface="Arial" panose="020B0604020202020204"/>
              </a:rPr>
              <a:t> </a:t>
            </a:r>
            <a:r>
              <a:rPr sz="1000" spc="5" dirty="0">
                <a:latin typeface="楷体" panose="02010609060101010101" charset="-122"/>
                <a:cs typeface="楷体" panose="02010609060101010101" charset="-122"/>
              </a:rPr>
              <a:t>年</a:t>
            </a:r>
            <a:r>
              <a:rPr sz="1000" spc="-500" dirty="0">
                <a:latin typeface="楷体" panose="02010609060101010101" charset="-122"/>
                <a:cs typeface="楷体" panose="02010609060101010101" charset="-122"/>
              </a:rPr>
              <a:t>）</a:t>
            </a:r>
            <a:r>
              <a:rPr sz="1000" spc="-20" dirty="0">
                <a:latin typeface="楷体" panose="02010609060101010101" charset="-122"/>
                <a:cs typeface="楷体" panose="02010609060101010101" charset="-122"/>
              </a:rPr>
              <a:t>，麒麟乘借大日本麦酒</a:t>
            </a:r>
            <a:r>
              <a:rPr sz="1000" spc="5" dirty="0">
                <a:latin typeface="楷体" panose="02010609060101010101" charset="-122"/>
                <a:cs typeface="楷体" panose="02010609060101010101" charset="-122"/>
              </a:rPr>
              <a:t>（</a:t>
            </a:r>
            <a:r>
              <a:rPr sz="1000" spc="-15" dirty="0">
                <a:latin typeface="楷体" panose="02010609060101010101" charset="-122"/>
                <a:cs typeface="楷体" panose="02010609060101010101" charset="-122"/>
              </a:rPr>
              <a:t>朝日与札幌的前身</a:t>
            </a:r>
            <a:r>
              <a:rPr sz="1000" spc="-20" dirty="0">
                <a:latin typeface="楷体" panose="02010609060101010101" charset="-122"/>
                <a:cs typeface="楷体" panose="02010609060101010101" charset="-122"/>
              </a:rPr>
              <a:t>）</a:t>
            </a:r>
            <a:r>
              <a:rPr sz="1000" spc="-15" dirty="0">
                <a:latin typeface="楷体" panose="02010609060101010101" charset="-122"/>
                <a:cs typeface="楷体" panose="02010609060101010101" charset="-122"/>
              </a:rPr>
              <a:t>遭遇反垄断分拆的机遇</a:t>
            </a:r>
            <a:r>
              <a:rPr sz="1000" spc="-35" dirty="0">
                <a:latin typeface="楷体" panose="02010609060101010101" charset="-122"/>
                <a:cs typeface="楷体" panose="02010609060101010101" charset="-122"/>
              </a:rPr>
              <a:t>及自身产品与渠道优势一时风头无两，而朝日市场地位不断下滑，直至</a:t>
            </a:r>
            <a:r>
              <a:rPr sz="1000" spc="-254" dirty="0">
                <a:latin typeface="楷体" panose="02010609060101010101" charset="-122"/>
                <a:cs typeface="楷体" panose="02010609060101010101" charset="-122"/>
              </a:rPr>
              <a:t> </a:t>
            </a:r>
            <a:r>
              <a:rPr sz="1000" spc="-10" dirty="0">
                <a:latin typeface="Arial" panose="020B0604020202020204"/>
                <a:cs typeface="Arial" panose="020B0604020202020204"/>
              </a:rPr>
              <a:t>198</a:t>
            </a:r>
            <a:r>
              <a:rPr sz="1000" dirty="0">
                <a:latin typeface="Arial" panose="020B0604020202020204"/>
                <a:cs typeface="Arial" panose="020B0604020202020204"/>
              </a:rPr>
              <a:t>7</a:t>
            </a:r>
            <a:r>
              <a:rPr sz="1000" spc="-50" dirty="0">
                <a:latin typeface="Arial" panose="020B0604020202020204"/>
                <a:cs typeface="Arial" panose="020B0604020202020204"/>
              </a:rPr>
              <a:t> </a:t>
            </a:r>
            <a:r>
              <a:rPr sz="1000" spc="-5" dirty="0">
                <a:latin typeface="楷体" panose="02010609060101010101" charset="-122"/>
                <a:cs typeface="楷体" panose="02010609060101010101" charset="-122"/>
              </a:rPr>
              <a:t>年革命性的创新产品</a:t>
            </a:r>
            <a:r>
              <a:rPr sz="1000" spc="-260" dirty="0">
                <a:latin typeface="楷体" panose="02010609060101010101" charset="-122"/>
                <a:cs typeface="楷体" panose="02010609060101010101" charset="-122"/>
              </a:rPr>
              <a:t> </a:t>
            </a:r>
            <a:r>
              <a:rPr sz="1000" spc="5" dirty="0">
                <a:latin typeface="Arial" panose="020B0604020202020204"/>
                <a:cs typeface="Arial" panose="020B0604020202020204"/>
              </a:rPr>
              <a:t>S</a:t>
            </a:r>
            <a:r>
              <a:rPr sz="1000" spc="-10" dirty="0">
                <a:latin typeface="Arial" panose="020B0604020202020204"/>
                <a:cs typeface="Arial" panose="020B0604020202020204"/>
              </a:rPr>
              <a:t>upe</a:t>
            </a:r>
            <a:r>
              <a:rPr sz="1000" dirty="0">
                <a:latin typeface="Arial" panose="020B0604020202020204"/>
                <a:cs typeface="Arial" panose="020B0604020202020204"/>
              </a:rPr>
              <a:t>r</a:t>
            </a:r>
            <a:r>
              <a:rPr sz="1000" spc="-15" dirty="0">
                <a:latin typeface="Arial" panose="020B0604020202020204"/>
                <a:cs typeface="Arial" panose="020B0604020202020204"/>
              </a:rPr>
              <a:t> </a:t>
            </a:r>
            <a:r>
              <a:rPr sz="1000" spc="-5" dirty="0">
                <a:latin typeface="Arial" panose="020B0604020202020204"/>
                <a:cs typeface="Arial" panose="020B0604020202020204"/>
              </a:rPr>
              <a:t>D</a:t>
            </a:r>
            <a:r>
              <a:rPr sz="1000" dirty="0">
                <a:latin typeface="Arial" panose="020B0604020202020204"/>
                <a:cs typeface="Arial" panose="020B0604020202020204"/>
              </a:rPr>
              <a:t>ry</a:t>
            </a:r>
            <a:r>
              <a:rPr sz="1000" spc="-35" dirty="0">
                <a:latin typeface="Arial" panose="020B0604020202020204"/>
                <a:cs typeface="Arial" panose="020B0604020202020204"/>
              </a:rPr>
              <a:t> </a:t>
            </a:r>
            <a:r>
              <a:rPr sz="1000" spc="-60" dirty="0">
                <a:latin typeface="楷体" panose="02010609060101010101" charset="-122"/>
                <a:cs typeface="楷体" panose="02010609060101010101" charset="-122"/>
              </a:rPr>
              <a:t>问世，其把握外部宏观及产业环境变化机会，洞察消费者需求更替趋势，</a:t>
            </a:r>
            <a:r>
              <a:rPr sz="1000" spc="-30" dirty="0">
                <a:latin typeface="楷体" panose="02010609060101010101" charset="-122"/>
                <a:cs typeface="楷体" panose="02010609060101010101" charset="-122"/>
              </a:rPr>
              <a:t>开启龙头超越之路：</a:t>
            </a:r>
            <a:r>
              <a:rPr sz="1000" spc="-10" dirty="0">
                <a:latin typeface="Arial" panose="020B0604020202020204"/>
                <a:cs typeface="Arial" panose="020B0604020202020204"/>
              </a:rPr>
              <a:t>1</a:t>
            </a:r>
            <a:r>
              <a:rPr sz="1000" spc="-20" dirty="0">
                <a:latin typeface="楷体" panose="02010609060101010101" charset="-122"/>
                <a:cs typeface="楷体" panose="02010609060101010101" charset="-122"/>
              </a:rPr>
              <a:t>）</a:t>
            </a:r>
            <a:r>
              <a:rPr sz="1000" spc="-15" dirty="0">
                <a:latin typeface="楷体" panose="02010609060101010101" charset="-122"/>
                <a:cs typeface="楷体" panose="02010609060101010101" charset="-122"/>
              </a:rPr>
              <a:t>把握趋势：</a:t>
            </a:r>
            <a:r>
              <a:rPr sz="1000" spc="-10" dirty="0">
                <a:latin typeface="Arial" panose="020B0604020202020204"/>
                <a:cs typeface="Arial" panose="020B0604020202020204"/>
              </a:rPr>
              <a:t>2</a:t>
            </a:r>
            <a:r>
              <a:rPr sz="1000" dirty="0">
                <a:latin typeface="Arial" panose="020B0604020202020204"/>
                <a:cs typeface="Arial" panose="020B0604020202020204"/>
              </a:rPr>
              <a:t>0</a:t>
            </a:r>
            <a:r>
              <a:rPr sz="1000" spc="-50" dirty="0">
                <a:latin typeface="Arial" panose="020B0604020202020204"/>
                <a:cs typeface="Arial" panose="020B0604020202020204"/>
              </a:rPr>
              <a:t> </a:t>
            </a:r>
            <a:r>
              <a:rPr sz="1000" spc="5" dirty="0">
                <a:latin typeface="楷体" panose="02010609060101010101" charset="-122"/>
                <a:cs typeface="楷体" panose="02010609060101010101" charset="-122"/>
              </a:rPr>
              <a:t>世纪</a:t>
            </a:r>
            <a:r>
              <a:rPr sz="1000" spc="-260" dirty="0">
                <a:latin typeface="楷体" panose="02010609060101010101" charset="-122"/>
                <a:cs typeface="楷体" panose="02010609060101010101" charset="-122"/>
              </a:rPr>
              <a:t> </a:t>
            </a:r>
            <a:r>
              <a:rPr sz="1000" spc="-10" dirty="0">
                <a:latin typeface="Arial" panose="020B0604020202020204"/>
                <a:cs typeface="Arial" panose="020B0604020202020204"/>
              </a:rPr>
              <a:t>8</a:t>
            </a:r>
            <a:r>
              <a:rPr sz="1000" dirty="0">
                <a:latin typeface="Arial" panose="020B0604020202020204"/>
                <a:cs typeface="Arial" panose="020B0604020202020204"/>
              </a:rPr>
              <a:t>0</a:t>
            </a:r>
            <a:r>
              <a:rPr sz="1000" spc="-50" dirty="0">
                <a:latin typeface="Arial" panose="020B0604020202020204"/>
                <a:cs typeface="Arial" panose="020B0604020202020204"/>
              </a:rPr>
              <a:t> </a:t>
            </a:r>
            <a:r>
              <a:rPr sz="1000" spc="-25" dirty="0">
                <a:latin typeface="楷体" panose="02010609060101010101" charset="-122"/>
                <a:cs typeface="楷体" panose="02010609060101010101" charset="-122"/>
              </a:rPr>
              <a:t>年代，日本经济实现快速增长，战后一代成为啤酒主流消费者，女性消费者崛起，朝日察觉到麒麟推崇的传统且带有苦涩口味的德式</a:t>
            </a:r>
            <a:r>
              <a:rPr sz="1000" spc="-30" dirty="0">
                <a:latin typeface="楷体" panose="02010609060101010101" charset="-122"/>
                <a:cs typeface="楷体" panose="02010609060101010101" charset="-122"/>
              </a:rPr>
              <a:t>啤酒无法满足新一代消费群体的需求，在广泛调研的基础上推出创新产品</a:t>
            </a:r>
            <a:r>
              <a:rPr sz="1000" spc="-275" dirty="0">
                <a:latin typeface="楷体" panose="02010609060101010101" charset="-122"/>
                <a:cs typeface="楷体" panose="02010609060101010101" charset="-122"/>
              </a:rPr>
              <a:t> </a:t>
            </a:r>
            <a:r>
              <a:rPr sz="1000" spc="5" dirty="0">
                <a:latin typeface="Arial" panose="020B0604020202020204"/>
                <a:cs typeface="Arial" panose="020B0604020202020204"/>
              </a:rPr>
              <a:t>S</a:t>
            </a:r>
            <a:r>
              <a:rPr sz="1000" spc="-10" dirty="0">
                <a:latin typeface="Arial" panose="020B0604020202020204"/>
                <a:cs typeface="Arial" panose="020B0604020202020204"/>
              </a:rPr>
              <a:t>upe</a:t>
            </a:r>
            <a:r>
              <a:rPr sz="1000" dirty="0">
                <a:latin typeface="Arial" panose="020B0604020202020204"/>
                <a:cs typeface="Arial" panose="020B0604020202020204"/>
              </a:rPr>
              <a:t>r</a:t>
            </a:r>
            <a:r>
              <a:rPr sz="1000" spc="-15" dirty="0">
                <a:latin typeface="Arial" panose="020B0604020202020204"/>
                <a:cs typeface="Arial" panose="020B0604020202020204"/>
              </a:rPr>
              <a:t> </a:t>
            </a:r>
            <a:r>
              <a:rPr sz="1000" spc="-5" dirty="0">
                <a:latin typeface="Arial" panose="020B0604020202020204"/>
                <a:cs typeface="Arial" panose="020B0604020202020204"/>
              </a:rPr>
              <a:t>D</a:t>
            </a:r>
            <a:r>
              <a:rPr sz="1000" dirty="0">
                <a:latin typeface="Arial" panose="020B0604020202020204"/>
                <a:cs typeface="Arial" panose="020B0604020202020204"/>
              </a:rPr>
              <a:t>ry</a:t>
            </a:r>
            <a:r>
              <a:rPr sz="1000" spc="-55" dirty="0">
                <a:latin typeface="楷体" panose="02010609060101010101" charset="-122"/>
                <a:cs typeface="楷体" panose="02010609060101010101" charset="-122"/>
              </a:rPr>
              <a:t>，其入</a:t>
            </a:r>
            <a:r>
              <a:rPr sz="1000" spc="-30" dirty="0">
                <a:latin typeface="楷体" panose="02010609060101010101" charset="-122"/>
                <a:cs typeface="楷体" panose="02010609060101010101" charset="-122"/>
              </a:rPr>
              <a:t>口畅快凛冽、后味干爽利落的特征获得消费者欢迎；</a:t>
            </a:r>
            <a:r>
              <a:rPr sz="1000" spc="-10" dirty="0">
                <a:latin typeface="Arial" panose="020B0604020202020204"/>
                <a:cs typeface="Arial" panose="020B0604020202020204"/>
              </a:rPr>
              <a:t>2</a:t>
            </a:r>
            <a:r>
              <a:rPr sz="1000" spc="-20" dirty="0">
                <a:latin typeface="楷体" panose="02010609060101010101" charset="-122"/>
                <a:cs typeface="楷体" panose="02010609060101010101" charset="-122"/>
              </a:rPr>
              <a:t>）</a:t>
            </a:r>
            <a:r>
              <a:rPr sz="1000" spc="-5" dirty="0">
                <a:latin typeface="楷体" panose="02010609060101010101" charset="-122"/>
                <a:cs typeface="楷体" panose="02010609060101010101" charset="-122"/>
              </a:rPr>
              <a:t>极致品质：</a:t>
            </a:r>
            <a:r>
              <a:rPr sz="1000" dirty="0">
                <a:latin typeface="Arial" panose="020B0604020202020204"/>
                <a:cs typeface="Arial" panose="020B0604020202020204"/>
              </a:rPr>
              <a:t>S</a:t>
            </a:r>
            <a:r>
              <a:rPr sz="1000" spc="-10" dirty="0">
                <a:latin typeface="Arial" panose="020B0604020202020204"/>
                <a:cs typeface="Arial" panose="020B0604020202020204"/>
              </a:rPr>
              <a:t>upe</a:t>
            </a:r>
            <a:r>
              <a:rPr sz="1000" dirty="0">
                <a:latin typeface="Arial" panose="020B0604020202020204"/>
                <a:cs typeface="Arial" panose="020B0604020202020204"/>
              </a:rPr>
              <a:t>r</a:t>
            </a:r>
            <a:r>
              <a:rPr sz="1000" spc="130" dirty="0">
                <a:latin typeface="Arial" panose="020B0604020202020204"/>
                <a:cs typeface="Arial" panose="020B0604020202020204"/>
              </a:rPr>
              <a:t> </a:t>
            </a:r>
            <a:r>
              <a:rPr sz="1000" spc="-5" dirty="0">
                <a:latin typeface="Arial" panose="020B0604020202020204"/>
                <a:cs typeface="Arial" panose="020B0604020202020204"/>
              </a:rPr>
              <a:t>D</a:t>
            </a:r>
            <a:r>
              <a:rPr sz="1000" dirty="0">
                <a:latin typeface="Arial" panose="020B0604020202020204"/>
                <a:cs typeface="Arial" panose="020B0604020202020204"/>
              </a:rPr>
              <a:t>ry</a:t>
            </a:r>
            <a:r>
              <a:rPr sz="1000" spc="-40" dirty="0">
                <a:latin typeface="Arial" panose="020B0604020202020204"/>
                <a:cs typeface="Arial" panose="020B0604020202020204"/>
              </a:rPr>
              <a:t> </a:t>
            </a:r>
            <a:r>
              <a:rPr sz="1000" spc="-10" dirty="0">
                <a:latin typeface="楷体" panose="02010609060101010101" charset="-122"/>
                <a:cs typeface="楷体" panose="02010609060101010101" charset="-122"/>
              </a:rPr>
              <a:t>推出后，公</a:t>
            </a:r>
            <a:r>
              <a:rPr sz="1000" spc="-20" dirty="0">
                <a:latin typeface="楷体" panose="02010609060101010101" charset="-122"/>
                <a:cs typeface="楷体" panose="02010609060101010101" charset="-122"/>
              </a:rPr>
              <a:t>司强化“极致新鲜”标签，通过物流等系统支撑，产品从出厂到门店仅需</a:t>
            </a:r>
            <a:r>
              <a:rPr sz="1000" spc="-55" dirty="0">
                <a:latin typeface="楷体" panose="02010609060101010101" charset="-122"/>
                <a:cs typeface="楷体" panose="02010609060101010101" charset="-122"/>
              </a:rPr>
              <a:t> </a:t>
            </a:r>
            <a:r>
              <a:rPr sz="1000" dirty="0">
                <a:latin typeface="Arial" panose="020B0604020202020204"/>
                <a:cs typeface="Arial" panose="020B0604020202020204"/>
              </a:rPr>
              <a:t>8</a:t>
            </a:r>
            <a:r>
              <a:rPr sz="1000" spc="-70" dirty="0">
                <a:latin typeface="Arial" panose="020B0604020202020204"/>
                <a:cs typeface="Arial" panose="020B0604020202020204"/>
              </a:rPr>
              <a:t>  </a:t>
            </a:r>
            <a:r>
              <a:rPr sz="1000" spc="-5" dirty="0">
                <a:latin typeface="楷体" panose="02010609060101010101" charset="-122"/>
                <a:cs typeface="楷体" panose="02010609060101010101" charset="-122"/>
              </a:rPr>
              <a:t>天，并回收市</a:t>
            </a:r>
            <a:endParaRPr sz="1000">
              <a:latin typeface="楷体" panose="02010609060101010101" charset="-122"/>
              <a:cs typeface="楷体" panose="02010609060101010101" charset="-122"/>
            </a:endParaRPr>
          </a:p>
          <a:p>
            <a:pPr marL="12700" algn="just">
              <a:lnSpc>
                <a:spcPct val="100000"/>
              </a:lnSpc>
              <a:spcBef>
                <a:spcPts val="190"/>
              </a:spcBef>
            </a:pPr>
            <a:r>
              <a:rPr sz="1000" spc="-55" dirty="0">
                <a:latin typeface="楷体" panose="02010609060101010101" charset="-122"/>
                <a:cs typeface="楷体" panose="02010609060101010101" charset="-122"/>
              </a:rPr>
              <a:t>面上 </a:t>
            </a:r>
            <a:r>
              <a:rPr sz="1000" dirty="0">
                <a:latin typeface="Arial" panose="020B0604020202020204"/>
                <a:cs typeface="Arial" panose="020B0604020202020204"/>
              </a:rPr>
              <a:t>20 </a:t>
            </a:r>
            <a:r>
              <a:rPr sz="1000" spc="-25" dirty="0">
                <a:latin typeface="楷体" panose="02010609060101010101" charset="-122"/>
                <a:cs typeface="楷体" panose="02010609060101010101" charset="-122"/>
              </a:rPr>
              <a:t>天以上的啤酒，通过极致品质强化品牌形象。</a:t>
            </a:r>
            <a:r>
              <a:rPr sz="1000" dirty="0">
                <a:latin typeface="Arial" panose="020B0604020202020204"/>
                <a:cs typeface="Arial" panose="020B0604020202020204"/>
              </a:rPr>
              <a:t>Super</a:t>
            </a:r>
            <a:r>
              <a:rPr sz="1000" spc="204" dirty="0">
                <a:latin typeface="Arial" panose="020B0604020202020204"/>
                <a:cs typeface="Arial" panose="020B0604020202020204"/>
              </a:rPr>
              <a:t> </a:t>
            </a:r>
            <a:r>
              <a:rPr sz="1000" dirty="0">
                <a:latin typeface="Arial" panose="020B0604020202020204"/>
                <a:cs typeface="Arial" panose="020B0604020202020204"/>
              </a:rPr>
              <a:t>Dry</a:t>
            </a:r>
            <a:r>
              <a:rPr sz="1000" spc="45" dirty="0">
                <a:latin typeface="Arial" panose="020B0604020202020204"/>
                <a:cs typeface="Arial" panose="020B0604020202020204"/>
              </a:rPr>
              <a:t> </a:t>
            </a:r>
            <a:r>
              <a:rPr sz="1000" spc="-25" dirty="0">
                <a:latin typeface="楷体" panose="02010609060101010101" charset="-122"/>
                <a:cs typeface="楷体" panose="02010609060101010101" charset="-122"/>
              </a:rPr>
              <a:t>带动朝日市占率从 </a:t>
            </a:r>
            <a:r>
              <a:rPr sz="1000" spc="-20" dirty="0">
                <a:latin typeface="Arial" panose="020B0604020202020204"/>
                <a:cs typeface="Arial" panose="020B0604020202020204"/>
              </a:rPr>
              <a:t>1986</a:t>
            </a:r>
            <a:endParaRPr sz="1000">
              <a:latin typeface="Arial" panose="020B0604020202020204"/>
              <a:cs typeface="Arial" panose="020B0604020202020204"/>
            </a:endParaRPr>
          </a:p>
          <a:p>
            <a:pPr marL="12700" marR="7620" algn="just">
              <a:lnSpc>
                <a:spcPct val="116000"/>
              </a:lnSpc>
              <a:spcBef>
                <a:spcPts val="25"/>
              </a:spcBef>
            </a:pPr>
            <a:r>
              <a:rPr sz="1000" spc="5" dirty="0">
                <a:latin typeface="楷体" panose="02010609060101010101" charset="-122"/>
                <a:cs typeface="楷体" panose="02010609060101010101" charset="-122"/>
              </a:rPr>
              <a:t>年的</a:t>
            </a:r>
            <a:r>
              <a:rPr sz="1000" spc="-310" dirty="0">
                <a:latin typeface="楷体" panose="02010609060101010101" charset="-122"/>
                <a:cs typeface="楷体" panose="02010609060101010101" charset="-122"/>
              </a:rPr>
              <a:t> </a:t>
            </a:r>
            <a:r>
              <a:rPr sz="1000" spc="-10" dirty="0">
                <a:latin typeface="Arial" panose="020B0604020202020204"/>
                <a:cs typeface="Arial" panose="020B0604020202020204"/>
              </a:rPr>
              <a:t>9</a:t>
            </a:r>
            <a:r>
              <a:rPr sz="1000" spc="5" dirty="0">
                <a:latin typeface="Arial" panose="020B0604020202020204"/>
                <a:cs typeface="Arial" panose="020B0604020202020204"/>
              </a:rPr>
              <a:t>.</a:t>
            </a:r>
            <a:r>
              <a:rPr sz="1000" spc="-5" dirty="0">
                <a:latin typeface="Arial" panose="020B0604020202020204"/>
                <a:cs typeface="Arial" panose="020B0604020202020204"/>
              </a:rPr>
              <a:t>3%</a:t>
            </a:r>
            <a:r>
              <a:rPr sz="1000" spc="-10" dirty="0">
                <a:latin typeface="楷体" panose="02010609060101010101" charset="-122"/>
                <a:cs typeface="楷体" panose="02010609060101010101" charset="-122"/>
              </a:rPr>
              <a:t>快速上升至</a:t>
            </a:r>
            <a:r>
              <a:rPr sz="1000" spc="-305" dirty="0">
                <a:latin typeface="楷体" panose="02010609060101010101" charset="-122"/>
                <a:cs typeface="楷体" panose="02010609060101010101" charset="-122"/>
              </a:rPr>
              <a:t> </a:t>
            </a:r>
            <a:r>
              <a:rPr sz="1000" spc="-10" dirty="0">
                <a:latin typeface="Arial" panose="020B0604020202020204"/>
                <a:cs typeface="Arial" panose="020B0604020202020204"/>
              </a:rPr>
              <a:t>198</a:t>
            </a:r>
            <a:r>
              <a:rPr sz="1000" dirty="0">
                <a:latin typeface="Arial" panose="020B0604020202020204"/>
                <a:cs typeface="Arial" panose="020B0604020202020204"/>
              </a:rPr>
              <a:t>9</a:t>
            </a:r>
            <a:r>
              <a:rPr sz="1000" spc="-95" dirty="0">
                <a:latin typeface="Arial" panose="020B0604020202020204"/>
                <a:cs typeface="Arial" panose="020B0604020202020204"/>
              </a:rPr>
              <a:t> </a:t>
            </a:r>
            <a:r>
              <a:rPr sz="1000" spc="5" dirty="0">
                <a:latin typeface="楷体" panose="02010609060101010101" charset="-122"/>
                <a:cs typeface="楷体" panose="02010609060101010101" charset="-122"/>
              </a:rPr>
              <a:t>年的</a:t>
            </a:r>
            <a:r>
              <a:rPr sz="1000" spc="-310" dirty="0">
                <a:latin typeface="楷体" panose="02010609060101010101" charset="-122"/>
                <a:cs typeface="楷体" panose="02010609060101010101" charset="-122"/>
              </a:rPr>
              <a:t> </a:t>
            </a:r>
            <a:r>
              <a:rPr sz="1000" spc="-10" dirty="0">
                <a:latin typeface="Arial" panose="020B0604020202020204"/>
                <a:cs typeface="Arial" panose="020B0604020202020204"/>
              </a:rPr>
              <a:t>24</a:t>
            </a:r>
            <a:r>
              <a:rPr sz="1000" spc="5" dirty="0">
                <a:latin typeface="Arial" panose="020B0604020202020204"/>
                <a:cs typeface="Arial" panose="020B0604020202020204"/>
              </a:rPr>
              <a:t>.</a:t>
            </a:r>
            <a:r>
              <a:rPr sz="1000" spc="-5" dirty="0">
                <a:latin typeface="Arial" panose="020B0604020202020204"/>
                <a:cs typeface="Arial" panose="020B0604020202020204"/>
              </a:rPr>
              <a:t>8%</a:t>
            </a:r>
            <a:r>
              <a:rPr sz="1000" spc="-60" dirty="0">
                <a:latin typeface="楷体" panose="02010609060101010101" charset="-122"/>
                <a:cs typeface="楷体" panose="02010609060101010101" charset="-122"/>
              </a:rPr>
              <a:t>，取代札幌成为日本排名第</a:t>
            </a:r>
            <a:r>
              <a:rPr sz="1000" spc="-305" dirty="0">
                <a:latin typeface="楷体" panose="02010609060101010101" charset="-122"/>
                <a:cs typeface="楷体" panose="02010609060101010101" charset="-122"/>
              </a:rPr>
              <a:t> </a:t>
            </a:r>
            <a:r>
              <a:rPr sz="1000" dirty="0">
                <a:latin typeface="Arial" panose="020B0604020202020204"/>
                <a:cs typeface="Arial" panose="020B0604020202020204"/>
              </a:rPr>
              <a:t>2</a:t>
            </a:r>
            <a:r>
              <a:rPr sz="1000" spc="-95" dirty="0">
                <a:latin typeface="Arial" panose="020B0604020202020204"/>
                <a:cs typeface="Arial" panose="020B0604020202020204"/>
              </a:rPr>
              <a:t> </a:t>
            </a:r>
            <a:r>
              <a:rPr sz="1000" spc="-75" dirty="0">
                <a:latin typeface="楷体" panose="02010609060101010101" charset="-122"/>
                <a:cs typeface="楷体" panose="02010609060101010101" charset="-122"/>
              </a:rPr>
              <a:t>的啤酒公司，并于</a:t>
            </a:r>
            <a:r>
              <a:rPr sz="1000" spc="-310" dirty="0">
                <a:latin typeface="楷体" panose="02010609060101010101" charset="-122"/>
                <a:cs typeface="楷体" panose="02010609060101010101" charset="-122"/>
              </a:rPr>
              <a:t> </a:t>
            </a:r>
            <a:r>
              <a:rPr sz="1000" spc="-10" dirty="0">
                <a:latin typeface="Arial" panose="020B0604020202020204"/>
                <a:cs typeface="Arial" panose="020B0604020202020204"/>
              </a:rPr>
              <a:t>2001</a:t>
            </a:r>
            <a:r>
              <a:rPr sz="1000" spc="-10" dirty="0">
                <a:latin typeface="楷体" panose="02010609060101010101" charset="-122"/>
                <a:cs typeface="楷体" panose="02010609060101010101" charset="-122"/>
              </a:rPr>
              <a:t>年超越麒麟成为日本啤酒之王，市占率达</a:t>
            </a:r>
            <a:r>
              <a:rPr sz="1000" spc="5" dirty="0">
                <a:latin typeface="楷体" panose="02010609060101010101" charset="-122"/>
                <a:cs typeface="楷体" panose="02010609060101010101" charset="-122"/>
              </a:rPr>
              <a:t> </a:t>
            </a:r>
            <a:r>
              <a:rPr sz="1000" spc="-10" dirty="0">
                <a:latin typeface="Arial" panose="020B0604020202020204"/>
                <a:cs typeface="Arial" panose="020B0604020202020204"/>
              </a:rPr>
              <a:t>3</a:t>
            </a:r>
            <a:r>
              <a:rPr sz="1000" spc="-35" dirty="0">
                <a:latin typeface="Arial" panose="020B0604020202020204"/>
                <a:cs typeface="Arial" panose="020B0604020202020204"/>
              </a:rPr>
              <a:t>8</a:t>
            </a:r>
            <a:r>
              <a:rPr sz="1000" spc="5" dirty="0">
                <a:latin typeface="Arial" panose="020B0604020202020204"/>
                <a:cs typeface="Arial" panose="020B0604020202020204"/>
              </a:rPr>
              <a:t>.</a:t>
            </a:r>
            <a:r>
              <a:rPr sz="1000" spc="-5" dirty="0">
                <a:latin typeface="Arial" panose="020B0604020202020204"/>
                <a:cs typeface="Arial" panose="020B0604020202020204"/>
              </a:rPr>
              <a:t>7%</a:t>
            </a:r>
            <a:r>
              <a:rPr sz="1000" spc="-20" dirty="0">
                <a:latin typeface="楷体" panose="02010609060101010101" charset="-122"/>
                <a:cs typeface="楷体" panose="02010609060101010101" charset="-122"/>
              </a:rPr>
              <a:t>，对消费需求的精准把握以及对核心单品的精心打磨，成就平成时代啤酒之王。</a:t>
            </a:r>
            <a:endParaRPr sz="1000">
              <a:latin typeface="楷体" panose="02010609060101010101" charset="-122"/>
              <a:cs typeface="楷体" panose="02010609060101010101" charset="-122"/>
            </a:endParaRPr>
          </a:p>
          <a:p>
            <a:pPr>
              <a:lnSpc>
                <a:spcPct val="100000"/>
              </a:lnSpc>
              <a:spcBef>
                <a:spcPts val="40"/>
              </a:spcBef>
            </a:pPr>
            <a:endParaRPr sz="1250">
              <a:latin typeface="楷体" panose="02010609060101010101" charset="-122"/>
              <a:cs typeface="楷体" panose="02010609060101010101" charset="-122"/>
            </a:endParaRPr>
          </a:p>
          <a:p>
            <a:pPr marL="12700">
              <a:lnSpc>
                <a:spcPct val="100000"/>
              </a:lnSpc>
            </a:pPr>
            <a:r>
              <a:rPr sz="800" b="1" dirty="0">
                <a:latin typeface="楷体" panose="02010609060101010101" charset="-122"/>
                <a:cs typeface="楷体" panose="02010609060101010101" charset="-122"/>
              </a:rPr>
              <a:t>图</a:t>
            </a:r>
            <a:r>
              <a:rPr sz="800" b="1" dirty="0">
                <a:latin typeface="楷体" panose="02010609060101010101" charset="-122"/>
                <a:cs typeface="楷体" panose="02010609060101010101" charset="-122"/>
              </a:rPr>
              <a:t>表</a:t>
            </a:r>
            <a:r>
              <a:rPr sz="800" b="1" dirty="0">
                <a:latin typeface="Arial" panose="020B0604020202020204"/>
                <a:cs typeface="Arial" panose="020B0604020202020204"/>
              </a:rPr>
              <a:t>8</a:t>
            </a:r>
            <a:r>
              <a:rPr sz="800" b="1" dirty="0">
                <a:latin typeface="楷体" panose="02010609060101010101" charset="-122"/>
                <a:cs typeface="楷体" panose="02010609060101010101" charset="-122"/>
              </a:rPr>
              <a:t>： </a:t>
            </a:r>
            <a:r>
              <a:rPr sz="800" b="1" dirty="0">
                <a:latin typeface="Arial" panose="020B0604020202020204"/>
                <a:cs typeface="Arial" panose="020B0604020202020204"/>
              </a:rPr>
              <a:t>Super</a:t>
            </a:r>
            <a:r>
              <a:rPr sz="800" b="1" spc="30" dirty="0">
                <a:latin typeface="Arial" panose="020B0604020202020204"/>
                <a:cs typeface="Arial" panose="020B0604020202020204"/>
              </a:rPr>
              <a:t> </a:t>
            </a:r>
            <a:r>
              <a:rPr sz="800" b="1" dirty="0">
                <a:latin typeface="Arial" panose="020B0604020202020204"/>
                <a:cs typeface="Arial" panose="020B0604020202020204"/>
              </a:rPr>
              <a:t>Dry</a:t>
            </a:r>
            <a:r>
              <a:rPr sz="800" b="1" spc="-25" dirty="0">
                <a:latin typeface="Arial" panose="020B0604020202020204"/>
                <a:cs typeface="Arial" panose="020B0604020202020204"/>
              </a:rPr>
              <a:t> </a:t>
            </a:r>
            <a:r>
              <a:rPr sz="800" b="1" dirty="0">
                <a:latin typeface="楷体" panose="02010609060101010101" charset="-122"/>
                <a:cs typeface="楷体" panose="02010609060101010101" charset="-122"/>
              </a:rPr>
              <a:t>的</a:t>
            </a:r>
            <a:r>
              <a:rPr sz="800" b="1" dirty="0">
                <a:latin typeface="楷体" panose="02010609060101010101" charset="-122"/>
                <a:cs typeface="楷体" panose="02010609060101010101" charset="-122"/>
              </a:rPr>
              <a:t>推</a:t>
            </a:r>
            <a:r>
              <a:rPr sz="800" b="1" spc="-30" dirty="0">
                <a:latin typeface="楷体" panose="02010609060101010101" charset="-122"/>
                <a:cs typeface="楷体" panose="02010609060101010101" charset="-122"/>
              </a:rPr>
              <a:t>出带动了朝日股价的持续上涨</a:t>
            </a:r>
            <a:endParaRPr sz="800">
              <a:latin typeface="楷体" panose="02010609060101010101" charset="-122"/>
              <a:cs typeface="楷体" panose="02010609060101010101" charset="-122"/>
            </a:endParaRPr>
          </a:p>
        </p:txBody>
      </p:sp>
      <p:pic>
        <p:nvPicPr>
          <p:cNvPr id="7" name="object 7"/>
          <p:cNvPicPr/>
          <p:nvPr/>
        </p:nvPicPr>
        <p:blipFill>
          <a:blip r:embed="rId1" cstate="print"/>
          <a:stretch>
            <a:fillRect/>
          </a:stretch>
        </p:blipFill>
        <p:spPr>
          <a:xfrm>
            <a:off x="2012569" y="6347713"/>
            <a:ext cx="5012689" cy="6096"/>
          </a:xfrm>
          <a:prstGeom prst="rect">
            <a:avLst/>
          </a:prstGeom>
        </p:spPr>
      </p:pic>
      <p:sp>
        <p:nvSpPr>
          <p:cNvPr id="8" name="object 8"/>
          <p:cNvSpPr txBox="1"/>
          <p:nvPr/>
        </p:nvSpPr>
        <p:spPr>
          <a:xfrm>
            <a:off x="1999869" y="9133713"/>
            <a:ext cx="1345565" cy="132080"/>
          </a:xfrm>
          <a:prstGeom prst="rect">
            <a:avLst/>
          </a:prstGeom>
        </p:spPr>
        <p:txBody>
          <a:bodyPr vert="horz" wrap="square" lIns="0" tIns="12065" rIns="0" bIns="0" rtlCol="0">
            <a:spAutoFit/>
          </a:bodyPr>
          <a:lstStyle/>
          <a:p>
            <a:pPr marL="12700">
              <a:lnSpc>
                <a:spcPct val="100000"/>
              </a:lnSpc>
              <a:spcBef>
                <a:spcPts val="95"/>
              </a:spcBef>
            </a:pPr>
            <a:r>
              <a:rPr sz="700" spc="-10" dirty="0">
                <a:solidFill>
                  <a:srgbClr val="7E7E7E"/>
                </a:solidFill>
                <a:latin typeface="楷体" panose="02010609060101010101" charset="-122"/>
                <a:cs typeface="楷体" panose="02010609060101010101" charset="-122"/>
              </a:rPr>
              <a:t>资</a:t>
            </a:r>
            <a:r>
              <a:rPr sz="700" spc="-10" dirty="0">
                <a:solidFill>
                  <a:srgbClr val="7E7E7E"/>
                </a:solidFill>
                <a:latin typeface="楷体" panose="02010609060101010101" charset="-122"/>
                <a:cs typeface="楷体" panose="02010609060101010101" charset="-122"/>
              </a:rPr>
              <a:t>料</a:t>
            </a:r>
            <a:r>
              <a:rPr sz="700" spc="-10" dirty="0">
                <a:solidFill>
                  <a:srgbClr val="7E7E7E"/>
                </a:solidFill>
                <a:latin typeface="楷体" panose="02010609060101010101" charset="-122"/>
                <a:cs typeface="楷体" panose="02010609060101010101" charset="-122"/>
              </a:rPr>
              <a:t>来源：</a:t>
            </a:r>
            <a:r>
              <a:rPr sz="700" spc="-10" dirty="0">
                <a:solidFill>
                  <a:srgbClr val="7E7E7E"/>
                </a:solidFill>
                <a:latin typeface="Arial" panose="020B0604020202020204"/>
                <a:cs typeface="Arial" panose="020B0604020202020204"/>
              </a:rPr>
              <a:t>Bloomberg</a:t>
            </a:r>
            <a:r>
              <a:rPr sz="700" spc="-10" dirty="0">
                <a:solidFill>
                  <a:srgbClr val="7E7E7E"/>
                </a:solidFill>
                <a:latin typeface="楷体" panose="02010609060101010101" charset="-122"/>
                <a:cs typeface="楷体" panose="02010609060101010101" charset="-122"/>
              </a:rPr>
              <a:t>，</a:t>
            </a:r>
            <a:r>
              <a:rPr sz="700" spc="-10" dirty="0">
                <a:solidFill>
                  <a:srgbClr val="7E7E7E"/>
                </a:solidFill>
                <a:latin typeface="楷体" panose="02010609060101010101" charset="-122"/>
                <a:cs typeface="楷体" panose="02010609060101010101" charset="-122"/>
              </a:rPr>
              <a:t>华</a:t>
            </a:r>
            <a:r>
              <a:rPr sz="700" spc="-10" dirty="0">
                <a:solidFill>
                  <a:srgbClr val="7E7E7E"/>
                </a:solidFill>
                <a:latin typeface="楷体" panose="02010609060101010101" charset="-122"/>
                <a:cs typeface="楷体" panose="02010609060101010101" charset="-122"/>
              </a:rPr>
              <a:t>泰</a:t>
            </a:r>
            <a:r>
              <a:rPr sz="700" spc="-25" dirty="0">
                <a:solidFill>
                  <a:srgbClr val="7E7E7E"/>
                </a:solidFill>
                <a:latin typeface="楷体" panose="02010609060101010101" charset="-122"/>
                <a:cs typeface="楷体" panose="02010609060101010101" charset="-122"/>
              </a:rPr>
              <a:t>研究</a:t>
            </a:r>
            <a:endParaRPr sz="700">
              <a:latin typeface="楷体" panose="02010609060101010101" charset="-122"/>
              <a:cs typeface="楷体" panose="02010609060101010101" charset="-122"/>
            </a:endParaRPr>
          </a:p>
        </p:txBody>
      </p:sp>
      <p:pic>
        <p:nvPicPr>
          <p:cNvPr id="9" name="object 9"/>
          <p:cNvPicPr/>
          <p:nvPr/>
        </p:nvPicPr>
        <p:blipFill>
          <a:blip r:embed="rId1" cstate="print"/>
          <a:stretch>
            <a:fillRect/>
          </a:stretch>
        </p:blipFill>
        <p:spPr>
          <a:xfrm>
            <a:off x="2012569" y="9128125"/>
            <a:ext cx="5012689" cy="6095"/>
          </a:xfrm>
          <a:prstGeom prst="rect">
            <a:avLst/>
          </a:prstGeom>
        </p:spPr>
      </p:pic>
      <p:pic>
        <p:nvPicPr>
          <p:cNvPr id="10" name="object 10"/>
          <p:cNvPicPr/>
          <p:nvPr/>
        </p:nvPicPr>
        <p:blipFill>
          <a:blip r:embed="rId3" cstate="print"/>
          <a:stretch>
            <a:fillRect/>
          </a:stretch>
        </p:blipFill>
        <p:spPr>
          <a:xfrm>
            <a:off x="2053979" y="1282823"/>
            <a:ext cx="4841423" cy="1920491"/>
          </a:xfrm>
          <a:prstGeom prst="rect">
            <a:avLst/>
          </a:prstGeom>
        </p:spPr>
      </p:pic>
      <p:pic>
        <p:nvPicPr>
          <p:cNvPr id="11" name="object 11"/>
          <p:cNvPicPr/>
          <p:nvPr/>
        </p:nvPicPr>
        <p:blipFill>
          <a:blip r:embed="rId4" cstate="print"/>
          <a:stretch>
            <a:fillRect/>
          </a:stretch>
        </p:blipFill>
        <p:spPr>
          <a:xfrm>
            <a:off x="2047620" y="6683769"/>
            <a:ext cx="4858827" cy="229382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3676" y="496569"/>
            <a:ext cx="488950" cy="164465"/>
          </a:xfrm>
          <a:prstGeom prst="rect">
            <a:avLst/>
          </a:prstGeom>
        </p:spPr>
        <p:txBody>
          <a:bodyPr vert="horz" wrap="square" lIns="0" tIns="13970" rIns="0" bIns="0" rtlCol="0">
            <a:spAutoFit/>
          </a:bodyPr>
          <a:lstStyle/>
          <a:p>
            <a:pPr marL="12700">
              <a:lnSpc>
                <a:spcPct val="100000"/>
              </a:lnSpc>
              <a:spcBef>
                <a:spcPts val="110"/>
              </a:spcBef>
            </a:pPr>
            <a:r>
              <a:rPr sz="900" b="1" spc="-15" dirty="0">
                <a:solidFill>
                  <a:srgbClr val="FFFFFF"/>
                </a:solidFill>
                <a:latin typeface="楷体" panose="02010609060101010101" charset="-122"/>
                <a:cs typeface="楷体" panose="02010609060101010101" charset="-122"/>
              </a:rPr>
              <a:t>食品饮料</a:t>
            </a:r>
            <a:endParaRPr sz="900">
              <a:latin typeface="楷体" panose="02010609060101010101" charset="-122"/>
              <a:cs typeface="楷体" panose="02010609060101010101" charset="-122"/>
            </a:endParaRPr>
          </a:p>
        </p:txBody>
      </p:sp>
      <p:sp>
        <p:nvSpPr>
          <p:cNvPr id="3" name="object 3"/>
          <p:cNvSpPr txBox="1"/>
          <p:nvPr/>
        </p:nvSpPr>
        <p:spPr>
          <a:xfrm>
            <a:off x="3868928" y="865377"/>
            <a:ext cx="1847850" cy="146685"/>
          </a:xfrm>
          <a:prstGeom prst="rect">
            <a:avLst/>
          </a:prstGeom>
        </p:spPr>
        <p:txBody>
          <a:bodyPr vert="horz" wrap="square" lIns="0" tIns="11430" rIns="0" bIns="0" rtlCol="0">
            <a:spAutoFit/>
          </a:bodyPr>
          <a:lstStyle/>
          <a:p>
            <a:pPr marL="12700">
              <a:lnSpc>
                <a:spcPct val="100000"/>
              </a:lnSpc>
              <a:spcBef>
                <a:spcPts val="90"/>
              </a:spcBef>
            </a:pPr>
            <a:r>
              <a:rPr sz="800" b="1" dirty="0">
                <a:latin typeface="楷体" panose="02010609060101010101" charset="-122"/>
                <a:cs typeface="楷体" panose="02010609060101010101" charset="-122"/>
              </a:rPr>
              <a:t>图</a:t>
            </a:r>
            <a:r>
              <a:rPr sz="800" b="1" dirty="0">
                <a:latin typeface="楷体" panose="02010609060101010101" charset="-122"/>
                <a:cs typeface="楷体" panose="02010609060101010101" charset="-122"/>
              </a:rPr>
              <a:t>表</a:t>
            </a:r>
            <a:r>
              <a:rPr sz="800" b="1" dirty="0">
                <a:latin typeface="Arial" panose="020B0604020202020204"/>
                <a:cs typeface="Arial" panose="020B0604020202020204"/>
              </a:rPr>
              <a:t>10</a:t>
            </a:r>
            <a:r>
              <a:rPr sz="800" b="1" spc="-55" dirty="0">
                <a:latin typeface="楷体" panose="02010609060101010101" charset="-122"/>
                <a:cs typeface="楷体" panose="02010609060101010101" charset="-122"/>
              </a:rPr>
              <a:t>： 朝日 </a:t>
            </a:r>
            <a:r>
              <a:rPr sz="800" b="1" dirty="0">
                <a:latin typeface="Arial" panose="020B0604020202020204"/>
                <a:cs typeface="Arial" panose="020B0604020202020204"/>
              </a:rPr>
              <a:t>Super</a:t>
            </a:r>
            <a:r>
              <a:rPr sz="800" b="1" spc="-25" dirty="0">
                <a:latin typeface="Arial" panose="020B0604020202020204"/>
                <a:cs typeface="Arial" panose="020B0604020202020204"/>
              </a:rPr>
              <a:t> </a:t>
            </a:r>
            <a:r>
              <a:rPr sz="800" b="1" dirty="0">
                <a:latin typeface="Arial" panose="020B0604020202020204"/>
                <a:cs typeface="Arial" panose="020B0604020202020204"/>
              </a:rPr>
              <a:t>Dry</a:t>
            </a:r>
            <a:r>
              <a:rPr sz="800" b="1" spc="-40" dirty="0">
                <a:latin typeface="Arial" panose="020B0604020202020204"/>
                <a:cs typeface="Arial" panose="020B0604020202020204"/>
              </a:rPr>
              <a:t> </a:t>
            </a:r>
            <a:r>
              <a:rPr sz="800" b="1" dirty="0">
                <a:latin typeface="楷体" panose="02010609060101010101" charset="-122"/>
                <a:cs typeface="楷体" panose="02010609060101010101" charset="-122"/>
              </a:rPr>
              <a:t>销</a:t>
            </a:r>
            <a:r>
              <a:rPr sz="800" b="1" dirty="0">
                <a:latin typeface="楷体" panose="02010609060101010101" charset="-122"/>
                <a:cs typeface="楷体" panose="02010609060101010101" charset="-122"/>
              </a:rPr>
              <a:t>量</a:t>
            </a:r>
            <a:r>
              <a:rPr sz="800" b="1" dirty="0">
                <a:latin typeface="楷体" panose="02010609060101010101" charset="-122"/>
                <a:cs typeface="楷体" panose="02010609060101010101" charset="-122"/>
              </a:rPr>
              <a:t>及</a:t>
            </a:r>
            <a:r>
              <a:rPr sz="800" b="1" spc="-30" dirty="0">
                <a:latin typeface="楷体" panose="02010609060101010101" charset="-122"/>
                <a:cs typeface="楷体" panose="02010609060101010101" charset="-122"/>
              </a:rPr>
              <a:t>市占率</a:t>
            </a:r>
            <a:endParaRPr sz="800">
              <a:latin typeface="楷体" panose="02010609060101010101" charset="-122"/>
              <a:cs typeface="楷体" panose="02010609060101010101" charset="-122"/>
            </a:endParaRPr>
          </a:p>
        </p:txBody>
      </p:sp>
      <p:pic>
        <p:nvPicPr>
          <p:cNvPr id="4" name="object 4"/>
          <p:cNvPicPr/>
          <p:nvPr/>
        </p:nvPicPr>
        <p:blipFill>
          <a:blip r:embed="rId1" cstate="print"/>
          <a:stretch>
            <a:fillRect/>
          </a:stretch>
        </p:blipFill>
        <p:spPr>
          <a:xfrm>
            <a:off x="555040" y="1009141"/>
            <a:ext cx="3146805" cy="6096"/>
          </a:xfrm>
          <a:prstGeom prst="rect">
            <a:avLst/>
          </a:prstGeom>
        </p:spPr>
      </p:pic>
      <p:pic>
        <p:nvPicPr>
          <p:cNvPr id="5" name="object 5"/>
          <p:cNvPicPr/>
          <p:nvPr/>
        </p:nvPicPr>
        <p:blipFill>
          <a:blip r:embed="rId2" cstate="print"/>
          <a:stretch>
            <a:fillRect/>
          </a:stretch>
        </p:blipFill>
        <p:spPr>
          <a:xfrm>
            <a:off x="3881628" y="1009141"/>
            <a:ext cx="3146805" cy="6096"/>
          </a:xfrm>
          <a:prstGeom prst="rect">
            <a:avLst/>
          </a:prstGeom>
        </p:spPr>
      </p:pic>
      <p:sp>
        <p:nvSpPr>
          <p:cNvPr id="6" name="object 6"/>
          <p:cNvSpPr txBox="1"/>
          <p:nvPr/>
        </p:nvSpPr>
        <p:spPr>
          <a:xfrm>
            <a:off x="542340" y="3200780"/>
            <a:ext cx="1268730" cy="132080"/>
          </a:xfrm>
          <a:prstGeom prst="rect">
            <a:avLst/>
          </a:prstGeom>
        </p:spPr>
        <p:txBody>
          <a:bodyPr vert="horz" wrap="square" lIns="0" tIns="12065" rIns="0" bIns="0" rtlCol="0">
            <a:spAutoFit/>
          </a:bodyPr>
          <a:lstStyle/>
          <a:p>
            <a:pPr marL="12700">
              <a:lnSpc>
                <a:spcPct val="100000"/>
              </a:lnSpc>
              <a:spcBef>
                <a:spcPts val="95"/>
              </a:spcBef>
            </a:pPr>
            <a:r>
              <a:rPr sz="700" spc="-10" dirty="0">
                <a:solidFill>
                  <a:srgbClr val="7E7E7E"/>
                </a:solidFill>
                <a:latin typeface="楷体" panose="02010609060101010101" charset="-122"/>
                <a:cs typeface="楷体" panose="02010609060101010101" charset="-122"/>
              </a:rPr>
              <a:t>资</a:t>
            </a:r>
            <a:r>
              <a:rPr sz="700" spc="-10" dirty="0">
                <a:solidFill>
                  <a:srgbClr val="7E7E7E"/>
                </a:solidFill>
                <a:latin typeface="楷体" panose="02010609060101010101" charset="-122"/>
                <a:cs typeface="楷体" panose="02010609060101010101" charset="-122"/>
              </a:rPr>
              <a:t>料</a:t>
            </a:r>
            <a:r>
              <a:rPr sz="700" dirty="0">
                <a:solidFill>
                  <a:srgbClr val="7E7E7E"/>
                </a:solidFill>
                <a:latin typeface="楷体" panose="02010609060101010101" charset="-122"/>
                <a:cs typeface="楷体" panose="02010609060101010101" charset="-122"/>
              </a:rPr>
              <a:t>来</a:t>
            </a:r>
            <a:r>
              <a:rPr sz="700" spc="-10" dirty="0">
                <a:solidFill>
                  <a:srgbClr val="7E7E7E"/>
                </a:solidFill>
                <a:latin typeface="楷体" panose="02010609060101010101" charset="-122"/>
                <a:cs typeface="楷体" panose="02010609060101010101" charset="-122"/>
              </a:rPr>
              <a:t>源</a:t>
            </a:r>
            <a:r>
              <a:rPr sz="700" spc="-10" dirty="0">
                <a:solidFill>
                  <a:srgbClr val="7E7E7E"/>
                </a:solidFill>
                <a:latin typeface="楷体" panose="02010609060101010101" charset="-122"/>
                <a:cs typeface="楷体" panose="02010609060101010101" charset="-122"/>
              </a:rPr>
              <a:t>：</a:t>
            </a:r>
            <a:r>
              <a:rPr sz="700" spc="-10" dirty="0">
                <a:solidFill>
                  <a:srgbClr val="7E7E7E"/>
                </a:solidFill>
                <a:latin typeface="楷体" panose="02010609060101010101" charset="-122"/>
                <a:cs typeface="楷体" panose="02010609060101010101" charset="-122"/>
              </a:rPr>
              <a:t>朝</a:t>
            </a:r>
            <a:r>
              <a:rPr sz="700" spc="-10" dirty="0">
                <a:solidFill>
                  <a:srgbClr val="7E7E7E"/>
                </a:solidFill>
                <a:latin typeface="楷体" panose="02010609060101010101" charset="-122"/>
                <a:cs typeface="楷体" panose="02010609060101010101" charset="-122"/>
              </a:rPr>
              <a:t>日</a:t>
            </a:r>
            <a:r>
              <a:rPr sz="700" spc="-10" dirty="0">
                <a:solidFill>
                  <a:srgbClr val="7E7E7E"/>
                </a:solidFill>
                <a:latin typeface="楷体" panose="02010609060101010101" charset="-122"/>
                <a:cs typeface="楷体" panose="02010609060101010101" charset="-122"/>
              </a:rPr>
              <a:t>公</a:t>
            </a:r>
            <a:r>
              <a:rPr sz="700" spc="-5" dirty="0">
                <a:solidFill>
                  <a:srgbClr val="7E7E7E"/>
                </a:solidFill>
                <a:latin typeface="楷体" panose="02010609060101010101" charset="-122"/>
                <a:cs typeface="楷体" panose="02010609060101010101" charset="-122"/>
              </a:rPr>
              <a:t>告，</a:t>
            </a:r>
            <a:r>
              <a:rPr sz="700" spc="-10" dirty="0">
                <a:solidFill>
                  <a:srgbClr val="7E7E7E"/>
                </a:solidFill>
                <a:latin typeface="楷体" panose="02010609060101010101" charset="-122"/>
                <a:cs typeface="楷体" panose="02010609060101010101" charset="-122"/>
              </a:rPr>
              <a:t>华</a:t>
            </a:r>
            <a:r>
              <a:rPr sz="700" spc="-10" dirty="0">
                <a:solidFill>
                  <a:srgbClr val="7E7E7E"/>
                </a:solidFill>
                <a:latin typeface="楷体" panose="02010609060101010101" charset="-122"/>
                <a:cs typeface="楷体" panose="02010609060101010101" charset="-122"/>
              </a:rPr>
              <a:t>泰</a:t>
            </a:r>
            <a:r>
              <a:rPr sz="700" spc="-10" dirty="0">
                <a:solidFill>
                  <a:srgbClr val="7E7E7E"/>
                </a:solidFill>
                <a:latin typeface="楷体" panose="02010609060101010101" charset="-122"/>
                <a:cs typeface="楷体" panose="02010609060101010101" charset="-122"/>
              </a:rPr>
              <a:t>研</a:t>
            </a:r>
            <a:r>
              <a:rPr sz="700" spc="-50" dirty="0">
                <a:solidFill>
                  <a:srgbClr val="7E7E7E"/>
                </a:solidFill>
                <a:latin typeface="楷体" panose="02010609060101010101" charset="-122"/>
                <a:cs typeface="楷体" panose="02010609060101010101" charset="-122"/>
              </a:rPr>
              <a:t>究</a:t>
            </a:r>
            <a:endParaRPr sz="700">
              <a:latin typeface="楷体" panose="02010609060101010101" charset="-122"/>
              <a:cs typeface="楷体" panose="02010609060101010101" charset="-122"/>
            </a:endParaRPr>
          </a:p>
        </p:txBody>
      </p:sp>
      <p:sp>
        <p:nvSpPr>
          <p:cNvPr id="7" name="object 7"/>
          <p:cNvSpPr txBox="1"/>
          <p:nvPr/>
        </p:nvSpPr>
        <p:spPr>
          <a:xfrm>
            <a:off x="3868928" y="3200780"/>
            <a:ext cx="1268730" cy="132080"/>
          </a:xfrm>
          <a:prstGeom prst="rect">
            <a:avLst/>
          </a:prstGeom>
        </p:spPr>
        <p:txBody>
          <a:bodyPr vert="horz" wrap="square" lIns="0" tIns="12065" rIns="0" bIns="0" rtlCol="0">
            <a:spAutoFit/>
          </a:bodyPr>
          <a:lstStyle/>
          <a:p>
            <a:pPr marL="12700">
              <a:lnSpc>
                <a:spcPct val="100000"/>
              </a:lnSpc>
              <a:spcBef>
                <a:spcPts val="95"/>
              </a:spcBef>
            </a:pPr>
            <a:r>
              <a:rPr sz="700" spc="-10" dirty="0">
                <a:solidFill>
                  <a:srgbClr val="7E7E7E"/>
                </a:solidFill>
                <a:latin typeface="楷体" panose="02010609060101010101" charset="-122"/>
                <a:cs typeface="楷体" panose="02010609060101010101" charset="-122"/>
              </a:rPr>
              <a:t>资</a:t>
            </a:r>
            <a:r>
              <a:rPr sz="700" spc="-10" dirty="0">
                <a:solidFill>
                  <a:srgbClr val="7E7E7E"/>
                </a:solidFill>
                <a:latin typeface="楷体" panose="02010609060101010101" charset="-122"/>
                <a:cs typeface="楷体" panose="02010609060101010101" charset="-122"/>
              </a:rPr>
              <a:t>料</a:t>
            </a:r>
            <a:r>
              <a:rPr sz="700" dirty="0">
                <a:solidFill>
                  <a:srgbClr val="7E7E7E"/>
                </a:solidFill>
                <a:latin typeface="楷体" panose="02010609060101010101" charset="-122"/>
                <a:cs typeface="楷体" panose="02010609060101010101" charset="-122"/>
              </a:rPr>
              <a:t>来</a:t>
            </a:r>
            <a:r>
              <a:rPr sz="700" spc="-10" dirty="0">
                <a:solidFill>
                  <a:srgbClr val="7E7E7E"/>
                </a:solidFill>
                <a:latin typeface="楷体" panose="02010609060101010101" charset="-122"/>
                <a:cs typeface="楷体" panose="02010609060101010101" charset="-122"/>
              </a:rPr>
              <a:t>源</a:t>
            </a:r>
            <a:r>
              <a:rPr sz="700" spc="-10" dirty="0">
                <a:solidFill>
                  <a:srgbClr val="7E7E7E"/>
                </a:solidFill>
                <a:latin typeface="楷体" panose="02010609060101010101" charset="-122"/>
                <a:cs typeface="楷体" panose="02010609060101010101" charset="-122"/>
              </a:rPr>
              <a:t>：</a:t>
            </a:r>
            <a:r>
              <a:rPr sz="700" spc="-10" dirty="0">
                <a:solidFill>
                  <a:srgbClr val="7E7E7E"/>
                </a:solidFill>
                <a:latin typeface="楷体" panose="02010609060101010101" charset="-122"/>
                <a:cs typeface="楷体" panose="02010609060101010101" charset="-122"/>
              </a:rPr>
              <a:t>朝</a:t>
            </a:r>
            <a:r>
              <a:rPr sz="700" spc="-10" dirty="0">
                <a:solidFill>
                  <a:srgbClr val="7E7E7E"/>
                </a:solidFill>
                <a:latin typeface="楷体" panose="02010609060101010101" charset="-122"/>
                <a:cs typeface="楷体" panose="02010609060101010101" charset="-122"/>
              </a:rPr>
              <a:t>日</a:t>
            </a:r>
            <a:r>
              <a:rPr sz="700" spc="-10" dirty="0">
                <a:solidFill>
                  <a:srgbClr val="7E7E7E"/>
                </a:solidFill>
                <a:latin typeface="楷体" panose="02010609060101010101" charset="-122"/>
                <a:cs typeface="楷体" panose="02010609060101010101" charset="-122"/>
              </a:rPr>
              <a:t>公</a:t>
            </a:r>
            <a:r>
              <a:rPr sz="700" spc="-5" dirty="0">
                <a:solidFill>
                  <a:srgbClr val="7E7E7E"/>
                </a:solidFill>
                <a:latin typeface="楷体" panose="02010609060101010101" charset="-122"/>
                <a:cs typeface="楷体" panose="02010609060101010101" charset="-122"/>
              </a:rPr>
              <a:t>告，</a:t>
            </a:r>
            <a:r>
              <a:rPr sz="700" spc="-10" dirty="0">
                <a:solidFill>
                  <a:srgbClr val="7E7E7E"/>
                </a:solidFill>
                <a:latin typeface="楷体" panose="02010609060101010101" charset="-122"/>
                <a:cs typeface="楷体" panose="02010609060101010101" charset="-122"/>
              </a:rPr>
              <a:t>华</a:t>
            </a:r>
            <a:r>
              <a:rPr sz="700" spc="-10" dirty="0">
                <a:solidFill>
                  <a:srgbClr val="7E7E7E"/>
                </a:solidFill>
                <a:latin typeface="楷体" panose="02010609060101010101" charset="-122"/>
                <a:cs typeface="楷体" panose="02010609060101010101" charset="-122"/>
              </a:rPr>
              <a:t>泰</a:t>
            </a:r>
            <a:r>
              <a:rPr sz="700" spc="-10" dirty="0">
                <a:solidFill>
                  <a:srgbClr val="7E7E7E"/>
                </a:solidFill>
                <a:latin typeface="楷体" panose="02010609060101010101" charset="-122"/>
                <a:cs typeface="楷体" panose="02010609060101010101" charset="-122"/>
              </a:rPr>
              <a:t>研</a:t>
            </a:r>
            <a:r>
              <a:rPr sz="700" spc="-50" dirty="0">
                <a:solidFill>
                  <a:srgbClr val="7E7E7E"/>
                </a:solidFill>
                <a:latin typeface="楷体" panose="02010609060101010101" charset="-122"/>
                <a:cs typeface="楷体" panose="02010609060101010101" charset="-122"/>
              </a:rPr>
              <a:t>究</a:t>
            </a:r>
            <a:endParaRPr sz="700">
              <a:latin typeface="楷体" panose="02010609060101010101" charset="-122"/>
              <a:cs typeface="楷体" panose="02010609060101010101" charset="-122"/>
            </a:endParaRPr>
          </a:p>
        </p:txBody>
      </p:sp>
      <p:pic>
        <p:nvPicPr>
          <p:cNvPr id="8" name="object 8"/>
          <p:cNvPicPr/>
          <p:nvPr/>
        </p:nvPicPr>
        <p:blipFill>
          <a:blip r:embed="rId1" cstate="print"/>
          <a:stretch>
            <a:fillRect/>
          </a:stretch>
        </p:blipFill>
        <p:spPr>
          <a:xfrm>
            <a:off x="555040" y="3195192"/>
            <a:ext cx="3146805" cy="6096"/>
          </a:xfrm>
          <a:prstGeom prst="rect">
            <a:avLst/>
          </a:prstGeom>
        </p:spPr>
      </p:pic>
      <p:pic>
        <p:nvPicPr>
          <p:cNvPr id="9" name="object 9"/>
          <p:cNvPicPr/>
          <p:nvPr/>
        </p:nvPicPr>
        <p:blipFill>
          <a:blip r:embed="rId2" cstate="print"/>
          <a:stretch>
            <a:fillRect/>
          </a:stretch>
        </p:blipFill>
        <p:spPr>
          <a:xfrm>
            <a:off x="3881628" y="3195192"/>
            <a:ext cx="3146805" cy="6096"/>
          </a:xfrm>
          <a:prstGeom prst="rect">
            <a:avLst/>
          </a:prstGeom>
        </p:spPr>
      </p:pic>
      <p:sp>
        <p:nvSpPr>
          <p:cNvPr id="10" name="object 10"/>
          <p:cNvSpPr txBox="1"/>
          <p:nvPr/>
        </p:nvSpPr>
        <p:spPr>
          <a:xfrm>
            <a:off x="1999869" y="3482415"/>
            <a:ext cx="5096510" cy="3053080"/>
          </a:xfrm>
          <a:prstGeom prst="rect">
            <a:avLst/>
          </a:prstGeom>
        </p:spPr>
        <p:txBody>
          <a:bodyPr vert="horz" wrap="square" lIns="0" tIns="13970" rIns="0" bIns="0" rtlCol="0">
            <a:spAutoFit/>
          </a:bodyPr>
          <a:lstStyle/>
          <a:p>
            <a:pPr marL="12700" marR="63500" algn="just">
              <a:lnSpc>
                <a:spcPct val="117000"/>
              </a:lnSpc>
              <a:spcBef>
                <a:spcPts val="110"/>
              </a:spcBef>
            </a:pPr>
            <a:r>
              <a:rPr sz="1000" b="1" spc="-5" dirty="0">
                <a:latin typeface="楷体" panose="02010609060101010101" charset="-122"/>
                <a:cs typeface="楷体" panose="02010609060101010101" charset="-122"/>
              </a:rPr>
              <a:t>三得利：后起之秀，强大洞察力</a:t>
            </a:r>
            <a:r>
              <a:rPr sz="1000" b="1" spc="-15" dirty="0">
                <a:latin typeface="Arial" panose="020B0604020202020204"/>
                <a:cs typeface="Arial" panose="020B0604020202020204"/>
              </a:rPr>
              <a:t>+</a:t>
            </a:r>
            <a:r>
              <a:rPr sz="1000" b="1" spc="-15" dirty="0">
                <a:latin typeface="楷体" panose="02010609060101010101" charset="-122"/>
                <a:cs typeface="楷体" panose="02010609060101010101" charset="-122"/>
              </a:rPr>
              <a:t>精准营销走赢差异化之路。</a:t>
            </a:r>
            <a:r>
              <a:rPr sz="1000" dirty="0">
                <a:latin typeface="Arial" panose="020B0604020202020204"/>
                <a:cs typeface="Arial" panose="020B0604020202020204"/>
              </a:rPr>
              <a:t>1994 </a:t>
            </a:r>
            <a:r>
              <a:rPr sz="1000" spc="-25" dirty="0">
                <a:latin typeface="楷体" panose="02010609060101010101" charset="-122"/>
                <a:cs typeface="楷体" panose="02010609060101010101" charset="-122"/>
              </a:rPr>
              <a:t>年日本开始对啤酒按照</a:t>
            </a:r>
            <a:r>
              <a:rPr sz="1000" spc="-5" dirty="0">
                <a:latin typeface="楷体" panose="02010609060101010101" charset="-122"/>
                <a:cs typeface="楷体" panose="02010609060101010101" charset="-122"/>
              </a:rPr>
              <a:t>麦芽比例征收从量税，麦芽含量更低的发泡酒、利口酒等产品凭借较低的税率替代啤酒实</a:t>
            </a:r>
            <a:r>
              <a:rPr sz="1000" spc="-5" dirty="0">
                <a:latin typeface="楷体" panose="02010609060101010101" charset="-122"/>
                <a:cs typeface="楷体" panose="02010609060101010101" charset="-122"/>
              </a:rPr>
              <a:t>现较快增长，三得利作为啤酒行业新进入者，面对强大的麒麟与朝日，三得利抓住啤酒税</a:t>
            </a:r>
            <a:r>
              <a:rPr sz="1000" spc="-20" dirty="0">
                <a:latin typeface="楷体" panose="02010609060101010101" charset="-122"/>
                <a:cs typeface="楷体" panose="02010609060101010101" charset="-122"/>
              </a:rPr>
              <a:t>改及下游需求更迭的机会，通过强大洞察力</a:t>
            </a:r>
            <a:r>
              <a:rPr sz="1000" dirty="0">
                <a:latin typeface="Arial" panose="020B0604020202020204"/>
                <a:cs typeface="Arial" panose="020B0604020202020204"/>
              </a:rPr>
              <a:t>+</a:t>
            </a:r>
            <a:r>
              <a:rPr sz="1000" spc="-20" dirty="0">
                <a:latin typeface="楷体" panose="02010609060101010101" charset="-122"/>
                <a:cs typeface="楷体" panose="02010609060101010101" charset="-122"/>
              </a:rPr>
              <a:t>精准营销能力成为日本低度酒龙头</a:t>
            </a:r>
            <a:r>
              <a:rPr sz="1000" dirty="0">
                <a:latin typeface="楷体" panose="02010609060101010101" charset="-122"/>
                <a:cs typeface="楷体" panose="02010609060101010101" charset="-122"/>
              </a:rPr>
              <a:t>（</a:t>
            </a:r>
            <a:r>
              <a:rPr sz="1000" dirty="0">
                <a:latin typeface="Arial" panose="020B0604020202020204"/>
                <a:cs typeface="Arial" panose="020B0604020202020204"/>
              </a:rPr>
              <a:t>2020 </a:t>
            </a:r>
            <a:r>
              <a:rPr sz="1000" spc="-50" dirty="0">
                <a:latin typeface="楷体" panose="02010609060101010101" charset="-122"/>
                <a:cs typeface="楷体" panose="02010609060101010101" charset="-122"/>
              </a:rPr>
              <a:t>年</a:t>
            </a:r>
            <a:r>
              <a:rPr sz="1000" dirty="0">
                <a:latin typeface="楷体" panose="02010609060101010101" charset="-122"/>
                <a:cs typeface="楷体" panose="02010609060101010101" charset="-122"/>
              </a:rPr>
              <a:t>在啤酒</a:t>
            </a:r>
            <a:r>
              <a:rPr sz="1000" spc="-10" dirty="0">
                <a:latin typeface="Arial" panose="020B0604020202020204"/>
                <a:cs typeface="Arial" panose="020B0604020202020204"/>
              </a:rPr>
              <a:t>/RTD</a:t>
            </a:r>
            <a:r>
              <a:rPr sz="1000" spc="-40" dirty="0">
                <a:latin typeface="Arial" panose="020B0604020202020204"/>
                <a:cs typeface="Arial" panose="020B0604020202020204"/>
              </a:rPr>
              <a:t> </a:t>
            </a:r>
            <a:r>
              <a:rPr sz="1000" spc="-40" dirty="0">
                <a:latin typeface="楷体" panose="02010609060101010101" charset="-122"/>
                <a:cs typeface="楷体" panose="02010609060101010101" charset="-122"/>
              </a:rPr>
              <a:t>行业销量市占率 </a:t>
            </a:r>
            <a:r>
              <a:rPr sz="1000" spc="-10" dirty="0">
                <a:latin typeface="Arial" panose="020B0604020202020204"/>
                <a:cs typeface="Arial" panose="020B0604020202020204"/>
              </a:rPr>
              <a:t>16.9%/38.4%</a:t>
            </a:r>
            <a:r>
              <a:rPr sz="1000" spc="-15" dirty="0">
                <a:latin typeface="楷体" panose="02010609060101010101" charset="-122"/>
                <a:cs typeface="楷体" panose="02010609060101010101" charset="-122"/>
              </a:rPr>
              <a:t>，排名第三</a:t>
            </a:r>
            <a:r>
              <a:rPr sz="1000" spc="-20" dirty="0">
                <a:latin typeface="Arial" panose="020B0604020202020204"/>
                <a:cs typeface="Arial" panose="020B0604020202020204"/>
              </a:rPr>
              <a:t>/</a:t>
            </a:r>
            <a:r>
              <a:rPr sz="1000" dirty="0">
                <a:latin typeface="楷体" panose="02010609060101010101" charset="-122"/>
                <a:cs typeface="楷体" panose="02010609060101010101" charset="-122"/>
              </a:rPr>
              <a:t>第一</a:t>
            </a:r>
            <a:r>
              <a:rPr sz="1000" spc="-505" dirty="0">
                <a:latin typeface="楷体" panose="02010609060101010101" charset="-122"/>
                <a:cs typeface="楷体" panose="02010609060101010101" charset="-122"/>
              </a:rPr>
              <a:t>）</a:t>
            </a:r>
            <a:r>
              <a:rPr sz="1000" spc="-50" dirty="0">
                <a:latin typeface="楷体" panose="02010609060101010101" charset="-122"/>
                <a:cs typeface="楷体" panose="02010609060101010101" charset="-122"/>
              </a:rPr>
              <a:t>。</a:t>
            </a:r>
            <a:endParaRPr sz="1000">
              <a:latin typeface="楷体" panose="02010609060101010101" charset="-122"/>
              <a:cs typeface="楷体" panose="02010609060101010101" charset="-122"/>
            </a:endParaRPr>
          </a:p>
          <a:p>
            <a:pPr>
              <a:lnSpc>
                <a:spcPct val="100000"/>
              </a:lnSpc>
              <a:spcBef>
                <a:spcPts val="30"/>
              </a:spcBef>
            </a:pPr>
            <a:endParaRPr sz="1050">
              <a:latin typeface="楷体" panose="02010609060101010101" charset="-122"/>
              <a:cs typeface="楷体" panose="02010609060101010101" charset="-122"/>
            </a:endParaRPr>
          </a:p>
          <a:p>
            <a:pPr marL="12700" marR="62865" algn="just">
              <a:lnSpc>
                <a:spcPct val="117000"/>
              </a:lnSpc>
              <a:buSzPct val="90000"/>
              <a:buFont typeface="Arial" panose="020B0604020202020204"/>
              <a:buAutoNum type="arabicPlain"/>
              <a:tabLst>
                <a:tab pos="210820" algn="l"/>
              </a:tabLst>
            </a:pPr>
            <a:r>
              <a:rPr sz="1000" b="1" spc="-10" dirty="0">
                <a:latin typeface="楷体" panose="02010609060101010101" charset="-122"/>
                <a:cs typeface="楷体" panose="02010609060101010101" charset="-122"/>
              </a:rPr>
              <a:t>产品：</a:t>
            </a:r>
            <a:r>
              <a:rPr sz="1000" spc="-20" dirty="0">
                <a:latin typeface="楷体" panose="02010609060101010101" charset="-122"/>
                <a:cs typeface="楷体" panose="02010609060101010101" charset="-122"/>
              </a:rPr>
              <a:t>一方面，精准把握趋势打造大单品，三得利坚持每年对不同定位的数千名消费</a:t>
            </a:r>
            <a:r>
              <a:rPr sz="1000" spc="-40" dirty="0">
                <a:latin typeface="楷体" panose="02010609060101010101" charset="-122"/>
                <a:cs typeface="楷体" panose="02010609060101010101" charset="-122"/>
              </a:rPr>
              <a:t>者展开深入调研以精准把握消费趋势，创新高度数、零卡的</a:t>
            </a:r>
            <a:r>
              <a:rPr sz="1000" dirty="0">
                <a:latin typeface="Arial" panose="020B0604020202020204"/>
                <a:cs typeface="Arial" panose="020B0604020202020204"/>
              </a:rPr>
              <a:t>-</a:t>
            </a:r>
            <a:r>
              <a:rPr sz="1000" spc="-10" dirty="0">
                <a:latin typeface="Arial" panose="020B0604020202020204"/>
                <a:cs typeface="Arial" panose="020B0604020202020204"/>
              </a:rPr>
              <a:t>196</a:t>
            </a:r>
            <a:r>
              <a:rPr sz="1000" dirty="0">
                <a:latin typeface="Arial" panose="020B0604020202020204"/>
                <a:cs typeface="Arial" panose="020B0604020202020204"/>
              </a:rPr>
              <a:t>˚C</a:t>
            </a:r>
            <a:r>
              <a:rPr sz="1000" spc="-25" dirty="0">
                <a:latin typeface="Arial" panose="020B0604020202020204"/>
                <a:cs typeface="Arial" panose="020B0604020202020204"/>
              </a:rPr>
              <a:t> </a:t>
            </a:r>
            <a:r>
              <a:rPr sz="1000" spc="5" dirty="0">
                <a:latin typeface="Arial" panose="020B0604020202020204"/>
                <a:cs typeface="Arial" panose="020B0604020202020204"/>
              </a:rPr>
              <a:t>S</a:t>
            </a:r>
            <a:r>
              <a:rPr sz="1000" spc="5" dirty="0">
                <a:latin typeface="Arial" panose="020B0604020202020204"/>
                <a:cs typeface="Arial" panose="020B0604020202020204"/>
              </a:rPr>
              <a:t>t</a:t>
            </a:r>
            <a:r>
              <a:rPr sz="1000" dirty="0">
                <a:latin typeface="Arial" panose="020B0604020202020204"/>
                <a:cs typeface="Arial" panose="020B0604020202020204"/>
              </a:rPr>
              <a:t>r</a:t>
            </a:r>
            <a:r>
              <a:rPr sz="1000" spc="-10" dirty="0">
                <a:latin typeface="Arial" panose="020B0604020202020204"/>
                <a:cs typeface="Arial" panose="020B0604020202020204"/>
              </a:rPr>
              <a:t>on</a:t>
            </a:r>
            <a:r>
              <a:rPr sz="1000" dirty="0">
                <a:latin typeface="Arial" panose="020B0604020202020204"/>
                <a:cs typeface="Arial" panose="020B0604020202020204"/>
              </a:rPr>
              <a:t>g</a:t>
            </a:r>
            <a:r>
              <a:rPr sz="1000" spc="-50" dirty="0">
                <a:latin typeface="Arial" panose="020B0604020202020204"/>
                <a:cs typeface="Arial" panose="020B0604020202020204"/>
              </a:rPr>
              <a:t> </a:t>
            </a:r>
            <a:r>
              <a:rPr sz="1000" spc="5" dirty="0">
                <a:latin typeface="Arial" panose="020B0604020202020204"/>
                <a:cs typeface="Arial" panose="020B0604020202020204"/>
              </a:rPr>
              <a:t>Z</a:t>
            </a:r>
            <a:r>
              <a:rPr sz="1000" spc="-10" dirty="0">
                <a:latin typeface="Arial" panose="020B0604020202020204"/>
                <a:cs typeface="Arial" panose="020B0604020202020204"/>
              </a:rPr>
              <a:t>e</a:t>
            </a:r>
            <a:r>
              <a:rPr sz="1000" dirty="0">
                <a:latin typeface="Arial" panose="020B0604020202020204"/>
                <a:cs typeface="Arial" panose="020B0604020202020204"/>
              </a:rPr>
              <a:t>ro</a:t>
            </a:r>
            <a:r>
              <a:rPr sz="1000" spc="-45" dirty="0">
                <a:latin typeface="Arial" panose="020B0604020202020204"/>
                <a:cs typeface="Arial" panose="020B0604020202020204"/>
              </a:rPr>
              <a:t> </a:t>
            </a:r>
            <a:r>
              <a:rPr sz="1000" spc="-70" dirty="0">
                <a:latin typeface="楷体" panose="02010609060101010101" charset="-122"/>
                <a:cs typeface="楷体" panose="02010609060101010101" charset="-122"/>
              </a:rPr>
              <a:t>大单品</a:t>
            </a:r>
            <a:r>
              <a:rPr sz="1000" dirty="0">
                <a:latin typeface="楷体" panose="02010609060101010101" charset="-122"/>
                <a:cs typeface="楷体" panose="02010609060101010101" charset="-122"/>
              </a:rPr>
              <a:t>（</a:t>
            </a:r>
            <a:r>
              <a:rPr sz="1000" spc="-10" dirty="0">
                <a:latin typeface="Arial" panose="020B0604020202020204"/>
                <a:cs typeface="Arial" panose="020B0604020202020204"/>
              </a:rPr>
              <a:t>202</a:t>
            </a:r>
            <a:r>
              <a:rPr sz="1000" dirty="0">
                <a:latin typeface="Arial" panose="020B0604020202020204"/>
                <a:cs typeface="Arial" panose="020B0604020202020204"/>
              </a:rPr>
              <a:t>0</a:t>
            </a:r>
            <a:r>
              <a:rPr sz="1000" spc="65" dirty="0">
                <a:latin typeface="楷体" panose="02010609060101010101" charset="-122"/>
                <a:cs typeface="楷体" panose="02010609060101010101" charset="-122"/>
              </a:rPr>
              <a:t>年为日本</a:t>
            </a:r>
            <a:r>
              <a:rPr sz="1000" spc="-30" dirty="0">
                <a:latin typeface="Arial" panose="020B0604020202020204"/>
                <a:cs typeface="Arial" panose="020B0604020202020204"/>
              </a:rPr>
              <a:t>R</a:t>
            </a:r>
            <a:r>
              <a:rPr sz="1000" spc="5" dirty="0">
                <a:latin typeface="Arial" panose="020B0604020202020204"/>
                <a:cs typeface="Arial" panose="020B0604020202020204"/>
              </a:rPr>
              <a:t>T</a:t>
            </a:r>
            <a:r>
              <a:rPr sz="1000" spc="5" dirty="0">
                <a:latin typeface="Arial" panose="020B0604020202020204"/>
                <a:cs typeface="Arial" panose="020B0604020202020204"/>
              </a:rPr>
              <a:t>D</a:t>
            </a:r>
            <a:r>
              <a:rPr sz="1000" spc="-45" dirty="0">
                <a:latin typeface="Arial" panose="020B0604020202020204"/>
                <a:cs typeface="Arial" panose="020B0604020202020204"/>
              </a:rPr>
              <a:t> </a:t>
            </a:r>
            <a:r>
              <a:rPr sz="1000" spc="-10" dirty="0">
                <a:latin typeface="楷体" panose="02010609060101010101" charset="-122"/>
                <a:cs typeface="楷体" panose="02010609060101010101" charset="-122"/>
              </a:rPr>
              <a:t>第一大单品</a:t>
            </a:r>
            <a:r>
              <a:rPr sz="1000" spc="-500" dirty="0">
                <a:latin typeface="楷体" panose="02010609060101010101" charset="-122"/>
                <a:cs typeface="楷体" panose="02010609060101010101" charset="-122"/>
              </a:rPr>
              <a:t>）</a:t>
            </a:r>
            <a:r>
              <a:rPr sz="1000" spc="-65" dirty="0">
                <a:latin typeface="楷体" panose="02010609060101010101" charset="-122"/>
                <a:cs typeface="楷体" panose="02010609060101010101" charset="-122"/>
              </a:rPr>
              <a:t>；另一方面，公司完善产品矩阵覆盖更多场景及人群，</a:t>
            </a:r>
            <a:r>
              <a:rPr sz="1000" spc="10" dirty="0">
                <a:latin typeface="楷体" panose="02010609060101010101" charset="-122"/>
                <a:cs typeface="楷体" panose="02010609060101010101" charset="-122"/>
              </a:rPr>
              <a:t>如</a:t>
            </a:r>
            <a:r>
              <a:rPr sz="1000" dirty="0">
                <a:latin typeface="Arial" panose="020B0604020202020204"/>
                <a:cs typeface="Arial" panose="020B0604020202020204"/>
              </a:rPr>
              <a:t>-</a:t>
            </a:r>
            <a:r>
              <a:rPr sz="1000" spc="-10" dirty="0">
                <a:latin typeface="Arial" panose="020B0604020202020204"/>
                <a:cs typeface="Arial" panose="020B0604020202020204"/>
              </a:rPr>
              <a:t>196</a:t>
            </a:r>
            <a:r>
              <a:rPr sz="1000" spc="5" dirty="0">
                <a:latin typeface="楷体" panose="02010609060101010101" charset="-122"/>
                <a:cs typeface="楷体" panose="02010609060101010101" charset="-122"/>
              </a:rPr>
              <a:t>℃ </a:t>
            </a:r>
            <a:r>
              <a:rPr sz="1000" spc="5" dirty="0">
                <a:latin typeface="Arial" panose="020B0604020202020204"/>
                <a:cs typeface="Arial" panose="020B0604020202020204"/>
              </a:rPr>
              <a:t>S</a:t>
            </a:r>
            <a:r>
              <a:rPr sz="1000" spc="5" dirty="0">
                <a:latin typeface="Arial" panose="020B0604020202020204"/>
                <a:cs typeface="Arial" panose="020B0604020202020204"/>
              </a:rPr>
              <a:t>t</a:t>
            </a:r>
            <a:r>
              <a:rPr sz="1000" dirty="0">
                <a:latin typeface="Arial" panose="020B0604020202020204"/>
                <a:cs typeface="Arial" panose="020B0604020202020204"/>
              </a:rPr>
              <a:t>r</a:t>
            </a:r>
            <a:r>
              <a:rPr sz="1000" spc="-10" dirty="0">
                <a:latin typeface="Arial" panose="020B0604020202020204"/>
                <a:cs typeface="Arial" panose="020B0604020202020204"/>
              </a:rPr>
              <a:t>on</a:t>
            </a:r>
            <a:r>
              <a:rPr sz="1000" dirty="0">
                <a:latin typeface="Arial" panose="020B0604020202020204"/>
                <a:cs typeface="Arial" panose="020B0604020202020204"/>
              </a:rPr>
              <a:t>g</a:t>
            </a:r>
            <a:r>
              <a:rPr sz="1000" spc="-25" dirty="0">
                <a:latin typeface="Arial" panose="020B0604020202020204"/>
                <a:cs typeface="Arial" panose="020B0604020202020204"/>
              </a:rPr>
              <a:t> </a:t>
            </a:r>
            <a:r>
              <a:rPr sz="1000" spc="10" dirty="0">
                <a:latin typeface="Arial" panose="020B0604020202020204"/>
                <a:cs typeface="Arial" panose="020B0604020202020204"/>
              </a:rPr>
              <a:t>Z</a:t>
            </a:r>
            <a:r>
              <a:rPr sz="1000" spc="-10" dirty="0">
                <a:latin typeface="Arial" panose="020B0604020202020204"/>
                <a:cs typeface="Arial" panose="020B0604020202020204"/>
              </a:rPr>
              <a:t>e</a:t>
            </a:r>
            <a:r>
              <a:rPr sz="1000" dirty="0">
                <a:latin typeface="Arial" panose="020B0604020202020204"/>
                <a:cs typeface="Arial" panose="020B0604020202020204"/>
              </a:rPr>
              <a:t>ro</a:t>
            </a:r>
            <a:r>
              <a:rPr sz="1000" spc="-45" dirty="0">
                <a:latin typeface="Arial" panose="020B0604020202020204"/>
                <a:cs typeface="Arial" panose="020B0604020202020204"/>
              </a:rPr>
              <a:t> </a:t>
            </a:r>
            <a:r>
              <a:rPr sz="1000" spc="-25" dirty="0">
                <a:latin typeface="楷体" panose="02010609060101010101" charset="-122"/>
                <a:cs typeface="楷体" panose="02010609060101010101" charset="-122"/>
              </a:rPr>
              <a:t>酒精度数高、甜度低，主要针对男性消费者和佐餐场景推出，而针</a:t>
            </a:r>
            <a:r>
              <a:rPr sz="1000" spc="-20" dirty="0">
                <a:latin typeface="楷体" panose="02010609060101010101" charset="-122"/>
                <a:cs typeface="楷体" panose="02010609060101010101" charset="-122"/>
              </a:rPr>
              <a:t>对女性消费者和独处微醺场景则推出低度果味的和乐怡。</a:t>
            </a:r>
            <a:endParaRPr sz="1000">
              <a:latin typeface="楷体" panose="02010609060101010101" charset="-122"/>
              <a:cs typeface="楷体" panose="02010609060101010101" charset="-122"/>
            </a:endParaRPr>
          </a:p>
          <a:p>
            <a:pPr>
              <a:lnSpc>
                <a:spcPct val="100000"/>
              </a:lnSpc>
              <a:spcBef>
                <a:spcPts val="35"/>
              </a:spcBef>
              <a:buFont typeface="Arial" panose="020B0604020202020204"/>
              <a:buAutoNum type="arabicPlain"/>
            </a:pPr>
            <a:endParaRPr sz="1050">
              <a:latin typeface="楷体" panose="02010609060101010101" charset="-122"/>
              <a:cs typeface="楷体" panose="02010609060101010101" charset="-122"/>
            </a:endParaRPr>
          </a:p>
          <a:p>
            <a:pPr marL="12700" marR="5080">
              <a:lnSpc>
                <a:spcPct val="117000"/>
              </a:lnSpc>
              <a:buSzPct val="90000"/>
              <a:buFont typeface="Arial" panose="020B0604020202020204"/>
              <a:buAutoNum type="arabicPlain"/>
              <a:tabLst>
                <a:tab pos="213995" algn="l"/>
              </a:tabLst>
            </a:pPr>
            <a:r>
              <a:rPr sz="1000" b="1" dirty="0">
                <a:latin typeface="楷体" panose="02010609060101010101" charset="-122"/>
                <a:cs typeface="楷体" panose="02010609060101010101" charset="-122"/>
              </a:rPr>
              <a:t>营销：</a:t>
            </a:r>
            <a:r>
              <a:rPr sz="1000" spc="-5" dirty="0">
                <a:latin typeface="楷体" panose="02010609060101010101" charset="-122"/>
                <a:cs typeface="楷体" panose="02010609060101010101" charset="-122"/>
              </a:rPr>
              <a:t>公司通过差异化定位和精准营销迎合不同消费群体的喜好，塑造产品独特调性。</a:t>
            </a:r>
            <a:r>
              <a:rPr sz="1000" spc="-5" dirty="0">
                <a:latin typeface="楷体" panose="02010609060101010101" charset="-122"/>
                <a:cs typeface="楷体" panose="02010609060101010101" charset="-122"/>
              </a:rPr>
              <a:t>一方面，公司营销端高举高打，新品推出后在电视、公交、电梯等多渠道进行全方位立体</a:t>
            </a:r>
            <a:r>
              <a:rPr sz="1000" spc="-5" dirty="0">
                <a:latin typeface="楷体" panose="02010609060101010101" charset="-122"/>
                <a:cs typeface="楷体" panose="02010609060101010101" charset="-122"/>
              </a:rPr>
              <a:t>化宣传；另外，公司注重差异化定位与精准营销，针对产品特性和目标客群选择合适的代</a:t>
            </a:r>
            <a:r>
              <a:rPr sz="1000" spc="-25" dirty="0">
                <a:latin typeface="楷体" panose="02010609060101010101" charset="-122"/>
                <a:cs typeface="楷体" panose="02010609060101010101" charset="-122"/>
              </a:rPr>
              <a:t>言人，比如通过天海佑希等中年艺人代言来凸显</a:t>
            </a:r>
            <a:r>
              <a:rPr sz="1000" dirty="0">
                <a:latin typeface="Arial" panose="020B0604020202020204"/>
                <a:cs typeface="Arial" panose="020B0604020202020204"/>
              </a:rPr>
              <a:t>-196</a:t>
            </a:r>
            <a:r>
              <a:rPr sz="1000" spc="80" dirty="0">
                <a:latin typeface="微软雅黑" panose="020B0503020204020204" charset="-122"/>
                <a:cs typeface="微软雅黑" panose="020B0503020204020204" charset="-122"/>
              </a:rPr>
              <a:t>℃ </a:t>
            </a:r>
            <a:r>
              <a:rPr sz="1000" dirty="0">
                <a:latin typeface="Arial" panose="020B0604020202020204"/>
                <a:cs typeface="Arial" panose="020B0604020202020204"/>
              </a:rPr>
              <a:t>Strong</a:t>
            </a:r>
            <a:r>
              <a:rPr sz="1000" spc="190" dirty="0">
                <a:latin typeface="Arial" panose="020B0604020202020204"/>
                <a:cs typeface="Arial" panose="020B0604020202020204"/>
              </a:rPr>
              <a:t> </a:t>
            </a:r>
            <a:r>
              <a:rPr sz="1000" dirty="0">
                <a:latin typeface="Arial" panose="020B0604020202020204"/>
                <a:cs typeface="Arial" panose="020B0604020202020204"/>
              </a:rPr>
              <a:t>Zero</a:t>
            </a:r>
            <a:r>
              <a:rPr sz="1000" spc="110" dirty="0">
                <a:latin typeface="Arial" panose="020B0604020202020204"/>
                <a:cs typeface="Arial" panose="020B0604020202020204"/>
              </a:rPr>
              <a:t> </a:t>
            </a:r>
            <a:r>
              <a:rPr sz="1000" spc="-20" dirty="0">
                <a:latin typeface="楷体" panose="02010609060101010101" charset="-122"/>
                <a:cs typeface="楷体" panose="02010609060101010101" charset="-122"/>
              </a:rPr>
              <a:t>的成熟性；选择崛北</a:t>
            </a:r>
            <a:r>
              <a:rPr sz="1000" spc="-30" dirty="0">
                <a:latin typeface="楷体" panose="02010609060101010101" charset="-122"/>
                <a:cs typeface="楷体" panose="02010609060101010101" charset="-122"/>
              </a:rPr>
              <a:t>真希等年轻女艺人作为和乐怡代言人，强调都市女性时尚独立的特性。</a:t>
            </a:r>
            <a:endParaRPr sz="1000">
              <a:latin typeface="楷体" panose="02010609060101010101" charset="-122"/>
              <a:cs typeface="楷体" panose="02010609060101010101" charset="-122"/>
            </a:endParaRPr>
          </a:p>
        </p:txBody>
      </p:sp>
      <p:sp>
        <p:nvSpPr>
          <p:cNvPr id="11" name="object 11"/>
          <p:cNvSpPr txBox="1"/>
          <p:nvPr/>
        </p:nvSpPr>
        <p:spPr>
          <a:xfrm>
            <a:off x="542340" y="6737350"/>
            <a:ext cx="3123565" cy="146685"/>
          </a:xfrm>
          <a:prstGeom prst="rect">
            <a:avLst/>
          </a:prstGeom>
        </p:spPr>
        <p:txBody>
          <a:bodyPr vert="horz" wrap="square" lIns="0" tIns="11430" rIns="0" bIns="0" rtlCol="0">
            <a:spAutoFit/>
          </a:bodyPr>
          <a:lstStyle/>
          <a:p>
            <a:pPr marL="12700">
              <a:lnSpc>
                <a:spcPct val="100000"/>
              </a:lnSpc>
              <a:spcBef>
                <a:spcPts val="90"/>
              </a:spcBef>
            </a:pPr>
            <a:r>
              <a:rPr sz="800" b="1" spc="-15" dirty="0">
                <a:latin typeface="楷体" panose="02010609060101010101" charset="-122"/>
                <a:cs typeface="楷体" panose="02010609060101010101" charset="-122"/>
              </a:rPr>
              <a:t>图表</a:t>
            </a:r>
            <a:r>
              <a:rPr sz="800" b="1" spc="-10" dirty="0">
                <a:latin typeface="Arial" panose="020B0604020202020204"/>
                <a:cs typeface="Arial" panose="020B0604020202020204"/>
              </a:rPr>
              <a:t>11</a:t>
            </a:r>
            <a:r>
              <a:rPr sz="800" b="1" spc="50" dirty="0">
                <a:latin typeface="楷体" panose="02010609060101010101" charset="-122"/>
                <a:cs typeface="楷体" panose="02010609060101010101" charset="-122"/>
              </a:rPr>
              <a:t>： </a:t>
            </a:r>
            <a:r>
              <a:rPr sz="800" b="1" spc="-30" dirty="0">
                <a:latin typeface="Arial" panose="020B0604020202020204"/>
                <a:cs typeface="Arial" panose="020B0604020202020204"/>
              </a:rPr>
              <a:t>1994</a:t>
            </a:r>
            <a:r>
              <a:rPr sz="800" b="1" spc="-15" dirty="0">
                <a:latin typeface="Arial" panose="020B0604020202020204"/>
                <a:cs typeface="Arial" panose="020B0604020202020204"/>
              </a:rPr>
              <a:t> </a:t>
            </a:r>
            <a:r>
              <a:rPr sz="800" b="1" dirty="0">
                <a:latin typeface="楷体" panose="02010609060101010101" charset="-122"/>
                <a:cs typeface="楷体" panose="02010609060101010101" charset="-122"/>
              </a:rPr>
              <a:t>年</a:t>
            </a:r>
            <a:r>
              <a:rPr sz="800" b="1" spc="-25" dirty="0">
                <a:latin typeface="楷体" panose="02010609060101010101" charset="-122"/>
                <a:cs typeface="楷体" panose="02010609060101010101" charset="-122"/>
              </a:rPr>
              <a:t>税</a:t>
            </a:r>
            <a:r>
              <a:rPr sz="800" b="1" spc="-25" dirty="0">
                <a:latin typeface="楷体" panose="02010609060101010101" charset="-122"/>
                <a:cs typeface="楷体" panose="02010609060101010101" charset="-122"/>
              </a:rPr>
              <a:t>改</a:t>
            </a:r>
            <a:r>
              <a:rPr sz="800" b="1" spc="-25" dirty="0">
                <a:latin typeface="楷体" panose="02010609060101010101" charset="-122"/>
                <a:cs typeface="楷体" panose="02010609060101010101" charset="-122"/>
              </a:rPr>
              <a:t>之</a:t>
            </a:r>
            <a:r>
              <a:rPr sz="800" b="1" spc="-50" dirty="0">
                <a:latin typeface="楷体" panose="02010609060101010101" charset="-122"/>
                <a:cs typeface="楷体" panose="02010609060101010101" charset="-122"/>
              </a:rPr>
              <a:t>后</a:t>
            </a:r>
            <a:r>
              <a:rPr sz="800" b="1" spc="-25" dirty="0">
                <a:latin typeface="楷体" panose="02010609060101010101" charset="-122"/>
                <a:cs typeface="楷体" panose="02010609060101010101" charset="-122"/>
              </a:rPr>
              <a:t>发</a:t>
            </a:r>
            <a:r>
              <a:rPr sz="800" b="1" spc="-25" dirty="0">
                <a:latin typeface="楷体" panose="02010609060101010101" charset="-122"/>
                <a:cs typeface="楷体" panose="02010609060101010101" charset="-122"/>
              </a:rPr>
              <a:t>泡</a:t>
            </a:r>
            <a:r>
              <a:rPr sz="800" b="1" spc="-90" dirty="0">
                <a:latin typeface="楷体" panose="02010609060101010101" charset="-122"/>
                <a:cs typeface="楷体" panose="02010609060101010101" charset="-122"/>
              </a:rPr>
              <a:t>酒、利口酒</a:t>
            </a:r>
            <a:r>
              <a:rPr sz="800" b="1" spc="-25" dirty="0">
                <a:latin typeface="楷体" panose="02010609060101010101" charset="-122"/>
                <a:cs typeface="楷体" panose="02010609060101010101" charset="-122"/>
              </a:rPr>
              <a:t>替</a:t>
            </a:r>
            <a:r>
              <a:rPr sz="800" b="1" spc="-25" dirty="0">
                <a:latin typeface="楷体" panose="02010609060101010101" charset="-122"/>
                <a:cs typeface="楷体" panose="02010609060101010101" charset="-122"/>
              </a:rPr>
              <a:t>代</a:t>
            </a:r>
            <a:r>
              <a:rPr sz="800" b="1" spc="-50" dirty="0">
                <a:latin typeface="楷体" panose="02010609060101010101" charset="-122"/>
                <a:cs typeface="楷体" panose="02010609060101010101" charset="-122"/>
              </a:rPr>
              <a:t>传</a:t>
            </a:r>
            <a:r>
              <a:rPr sz="800" b="1" spc="-25" dirty="0">
                <a:latin typeface="楷体" panose="02010609060101010101" charset="-122"/>
                <a:cs typeface="楷体" panose="02010609060101010101" charset="-122"/>
              </a:rPr>
              <a:t>统</a:t>
            </a:r>
            <a:r>
              <a:rPr sz="800" b="1" spc="-25" dirty="0">
                <a:latin typeface="楷体" panose="02010609060101010101" charset="-122"/>
                <a:cs typeface="楷体" panose="02010609060101010101" charset="-122"/>
              </a:rPr>
              <a:t>啤</a:t>
            </a:r>
            <a:r>
              <a:rPr sz="800" b="1" spc="-285" dirty="0">
                <a:latin typeface="楷体" panose="02010609060101010101" charset="-122"/>
                <a:cs typeface="楷体" panose="02010609060101010101" charset="-122"/>
              </a:rPr>
              <a:t>酒</a:t>
            </a:r>
            <a:r>
              <a:rPr sz="800" b="1" spc="-25" dirty="0">
                <a:latin typeface="楷体" panose="02010609060101010101" charset="-122"/>
                <a:cs typeface="楷体" panose="02010609060101010101" charset="-122"/>
              </a:rPr>
              <a:t>（</a:t>
            </a:r>
            <a:r>
              <a:rPr sz="800" b="1" spc="-50" dirty="0">
                <a:latin typeface="楷体" panose="02010609060101010101" charset="-122"/>
                <a:cs typeface="楷体" panose="02010609060101010101" charset="-122"/>
              </a:rPr>
              <a:t>销</a:t>
            </a:r>
            <a:r>
              <a:rPr sz="800" b="1" spc="-50" dirty="0">
                <a:latin typeface="楷体" panose="02010609060101010101" charset="-122"/>
                <a:cs typeface="楷体" panose="02010609060101010101" charset="-122"/>
              </a:rPr>
              <a:t>量</a:t>
            </a:r>
            <a:r>
              <a:rPr sz="800" b="1" spc="-100" dirty="0">
                <a:latin typeface="楷体" panose="02010609060101010101" charset="-122"/>
                <a:cs typeface="楷体" panose="02010609060101010101" charset="-122"/>
              </a:rPr>
              <a:t>，万千升</a:t>
            </a:r>
            <a:endParaRPr sz="800">
              <a:latin typeface="楷体" panose="02010609060101010101" charset="-122"/>
              <a:cs typeface="楷体" panose="02010609060101010101" charset="-122"/>
            </a:endParaRPr>
          </a:p>
        </p:txBody>
      </p:sp>
      <p:sp>
        <p:nvSpPr>
          <p:cNvPr id="12" name="object 12"/>
          <p:cNvSpPr txBox="1"/>
          <p:nvPr/>
        </p:nvSpPr>
        <p:spPr>
          <a:xfrm>
            <a:off x="3868928" y="6737350"/>
            <a:ext cx="2124710" cy="146685"/>
          </a:xfrm>
          <a:prstGeom prst="rect">
            <a:avLst/>
          </a:prstGeom>
        </p:spPr>
        <p:txBody>
          <a:bodyPr vert="horz" wrap="square" lIns="0" tIns="11430" rIns="0" bIns="0" rtlCol="0">
            <a:spAutoFit/>
          </a:bodyPr>
          <a:lstStyle/>
          <a:p>
            <a:pPr marL="12700">
              <a:lnSpc>
                <a:spcPct val="100000"/>
              </a:lnSpc>
              <a:spcBef>
                <a:spcPts val="90"/>
              </a:spcBef>
            </a:pPr>
            <a:r>
              <a:rPr sz="800" b="1" dirty="0">
                <a:latin typeface="楷体" panose="02010609060101010101" charset="-122"/>
                <a:cs typeface="楷体" panose="02010609060101010101" charset="-122"/>
              </a:rPr>
              <a:t>图</a:t>
            </a:r>
            <a:r>
              <a:rPr sz="800" b="1" dirty="0">
                <a:latin typeface="楷体" panose="02010609060101010101" charset="-122"/>
                <a:cs typeface="楷体" panose="02010609060101010101" charset="-122"/>
              </a:rPr>
              <a:t>表</a:t>
            </a:r>
            <a:r>
              <a:rPr sz="800" b="1" dirty="0">
                <a:latin typeface="Arial" panose="020B0604020202020204"/>
                <a:cs typeface="Arial" panose="020B0604020202020204"/>
              </a:rPr>
              <a:t>12</a:t>
            </a:r>
            <a:r>
              <a:rPr sz="800" b="1" spc="-15" dirty="0">
                <a:latin typeface="楷体" panose="02010609060101010101" charset="-122"/>
                <a:cs typeface="楷体" panose="02010609060101010101" charset="-122"/>
              </a:rPr>
              <a:t>： 三得利顺应消费趋势</a:t>
            </a:r>
            <a:r>
              <a:rPr sz="800" b="1" spc="-25" dirty="0">
                <a:latin typeface="楷体" panose="02010609060101010101" charset="-122"/>
                <a:cs typeface="楷体" panose="02010609060101010101" charset="-122"/>
              </a:rPr>
              <a:t>不</a:t>
            </a:r>
            <a:r>
              <a:rPr sz="800" b="1" spc="-25" dirty="0">
                <a:latin typeface="楷体" panose="02010609060101010101" charset="-122"/>
                <a:cs typeface="楷体" panose="02010609060101010101" charset="-122"/>
              </a:rPr>
              <a:t>断</a:t>
            </a:r>
            <a:r>
              <a:rPr sz="800" b="1" spc="-10" dirty="0">
                <a:latin typeface="楷体" panose="02010609060101010101" charset="-122"/>
                <a:cs typeface="楷体" panose="02010609060101010101" charset="-122"/>
              </a:rPr>
              <a:t>推出新</a:t>
            </a:r>
            <a:r>
              <a:rPr sz="800" b="1" spc="-25" dirty="0">
                <a:latin typeface="楷体" panose="02010609060101010101" charset="-122"/>
                <a:cs typeface="楷体" panose="02010609060101010101" charset="-122"/>
              </a:rPr>
              <a:t>品</a:t>
            </a:r>
            <a:r>
              <a:rPr sz="800" b="1" spc="-50" dirty="0">
                <a:latin typeface="楷体" panose="02010609060101010101" charset="-122"/>
                <a:cs typeface="楷体" panose="02010609060101010101" charset="-122"/>
              </a:rPr>
              <a:t>类</a:t>
            </a:r>
            <a:endParaRPr sz="800">
              <a:latin typeface="楷体" panose="02010609060101010101" charset="-122"/>
              <a:cs typeface="楷体" panose="02010609060101010101" charset="-122"/>
            </a:endParaRPr>
          </a:p>
        </p:txBody>
      </p:sp>
      <p:pic>
        <p:nvPicPr>
          <p:cNvPr id="13" name="object 13"/>
          <p:cNvPicPr/>
          <p:nvPr/>
        </p:nvPicPr>
        <p:blipFill>
          <a:blip r:embed="rId1" cstate="print"/>
          <a:stretch>
            <a:fillRect/>
          </a:stretch>
        </p:blipFill>
        <p:spPr>
          <a:xfrm>
            <a:off x="555040" y="6881113"/>
            <a:ext cx="3146805" cy="6096"/>
          </a:xfrm>
          <a:prstGeom prst="rect">
            <a:avLst/>
          </a:prstGeom>
        </p:spPr>
      </p:pic>
      <p:sp>
        <p:nvSpPr>
          <p:cNvPr id="14" name="object 14"/>
          <p:cNvSpPr txBox="1"/>
          <p:nvPr/>
        </p:nvSpPr>
        <p:spPr>
          <a:xfrm>
            <a:off x="542340" y="9072752"/>
            <a:ext cx="1358265" cy="132080"/>
          </a:xfrm>
          <a:prstGeom prst="rect">
            <a:avLst/>
          </a:prstGeom>
        </p:spPr>
        <p:txBody>
          <a:bodyPr vert="horz" wrap="square" lIns="0" tIns="12065" rIns="0" bIns="0" rtlCol="0">
            <a:spAutoFit/>
          </a:bodyPr>
          <a:lstStyle/>
          <a:p>
            <a:pPr marL="12700">
              <a:lnSpc>
                <a:spcPct val="100000"/>
              </a:lnSpc>
              <a:spcBef>
                <a:spcPts val="95"/>
              </a:spcBef>
            </a:pPr>
            <a:r>
              <a:rPr sz="700" spc="-10" dirty="0">
                <a:solidFill>
                  <a:srgbClr val="7E7E7E"/>
                </a:solidFill>
                <a:latin typeface="楷体" panose="02010609060101010101" charset="-122"/>
                <a:cs typeface="楷体" panose="02010609060101010101" charset="-122"/>
              </a:rPr>
              <a:t>资</a:t>
            </a:r>
            <a:r>
              <a:rPr sz="700" spc="-10" dirty="0">
                <a:solidFill>
                  <a:srgbClr val="7E7E7E"/>
                </a:solidFill>
                <a:latin typeface="楷体" panose="02010609060101010101" charset="-122"/>
                <a:cs typeface="楷体" panose="02010609060101010101" charset="-122"/>
              </a:rPr>
              <a:t>料</a:t>
            </a:r>
            <a:r>
              <a:rPr sz="700" dirty="0">
                <a:solidFill>
                  <a:srgbClr val="7E7E7E"/>
                </a:solidFill>
                <a:latin typeface="楷体" panose="02010609060101010101" charset="-122"/>
                <a:cs typeface="楷体" panose="02010609060101010101" charset="-122"/>
              </a:rPr>
              <a:t>来</a:t>
            </a:r>
            <a:r>
              <a:rPr sz="700" spc="-10" dirty="0">
                <a:solidFill>
                  <a:srgbClr val="7E7E7E"/>
                </a:solidFill>
                <a:latin typeface="楷体" panose="02010609060101010101" charset="-122"/>
                <a:cs typeface="楷体" panose="02010609060101010101" charset="-122"/>
              </a:rPr>
              <a:t>源</a:t>
            </a:r>
            <a:r>
              <a:rPr sz="700" spc="-10" dirty="0">
                <a:solidFill>
                  <a:srgbClr val="7E7E7E"/>
                </a:solidFill>
                <a:latin typeface="楷体" panose="02010609060101010101" charset="-122"/>
                <a:cs typeface="楷体" panose="02010609060101010101" charset="-122"/>
              </a:rPr>
              <a:t>：</a:t>
            </a:r>
            <a:r>
              <a:rPr sz="700" spc="-10" dirty="0">
                <a:solidFill>
                  <a:srgbClr val="7E7E7E"/>
                </a:solidFill>
                <a:latin typeface="楷体" panose="02010609060101010101" charset="-122"/>
                <a:cs typeface="楷体" panose="02010609060101010101" charset="-122"/>
              </a:rPr>
              <a:t>日</a:t>
            </a:r>
            <a:r>
              <a:rPr sz="700" spc="-10" dirty="0">
                <a:solidFill>
                  <a:srgbClr val="7E7E7E"/>
                </a:solidFill>
                <a:latin typeface="楷体" panose="02010609060101010101" charset="-122"/>
                <a:cs typeface="楷体" panose="02010609060101010101" charset="-122"/>
              </a:rPr>
              <a:t>本</a:t>
            </a:r>
            <a:r>
              <a:rPr sz="700" spc="-10" dirty="0">
                <a:solidFill>
                  <a:srgbClr val="7E7E7E"/>
                </a:solidFill>
                <a:latin typeface="楷体" panose="02010609060101010101" charset="-122"/>
                <a:cs typeface="楷体" panose="02010609060101010101" charset="-122"/>
              </a:rPr>
              <a:t>国</a:t>
            </a:r>
            <a:r>
              <a:rPr sz="700" dirty="0">
                <a:solidFill>
                  <a:srgbClr val="7E7E7E"/>
                </a:solidFill>
                <a:latin typeface="楷体" panose="02010609060101010101" charset="-122"/>
                <a:cs typeface="楷体" panose="02010609060101010101" charset="-122"/>
              </a:rPr>
              <a:t>税</a:t>
            </a:r>
            <a:r>
              <a:rPr sz="700" spc="-10" dirty="0">
                <a:solidFill>
                  <a:srgbClr val="7E7E7E"/>
                </a:solidFill>
                <a:latin typeface="楷体" panose="02010609060101010101" charset="-122"/>
                <a:cs typeface="楷体" panose="02010609060101010101" charset="-122"/>
              </a:rPr>
              <a:t>局</a:t>
            </a:r>
            <a:r>
              <a:rPr sz="700" spc="-10" dirty="0">
                <a:solidFill>
                  <a:srgbClr val="7E7E7E"/>
                </a:solidFill>
                <a:latin typeface="楷体" panose="02010609060101010101" charset="-122"/>
                <a:cs typeface="楷体" panose="02010609060101010101" charset="-122"/>
              </a:rPr>
              <a:t>，</a:t>
            </a:r>
            <a:r>
              <a:rPr sz="700" spc="-10" dirty="0">
                <a:solidFill>
                  <a:srgbClr val="7E7E7E"/>
                </a:solidFill>
                <a:latin typeface="楷体" panose="02010609060101010101" charset="-122"/>
                <a:cs typeface="楷体" panose="02010609060101010101" charset="-122"/>
              </a:rPr>
              <a:t>华</a:t>
            </a:r>
            <a:r>
              <a:rPr sz="700" spc="-10" dirty="0">
                <a:solidFill>
                  <a:srgbClr val="7E7E7E"/>
                </a:solidFill>
                <a:latin typeface="楷体" panose="02010609060101010101" charset="-122"/>
                <a:cs typeface="楷体" panose="02010609060101010101" charset="-122"/>
              </a:rPr>
              <a:t>泰</a:t>
            </a:r>
            <a:r>
              <a:rPr sz="700" spc="-10" dirty="0">
                <a:solidFill>
                  <a:srgbClr val="7E7E7E"/>
                </a:solidFill>
                <a:latin typeface="楷体" panose="02010609060101010101" charset="-122"/>
                <a:cs typeface="楷体" panose="02010609060101010101" charset="-122"/>
              </a:rPr>
              <a:t>研</a:t>
            </a:r>
            <a:r>
              <a:rPr sz="700" spc="-50" dirty="0">
                <a:solidFill>
                  <a:srgbClr val="7E7E7E"/>
                </a:solidFill>
                <a:latin typeface="楷体" panose="02010609060101010101" charset="-122"/>
                <a:cs typeface="楷体" panose="02010609060101010101" charset="-122"/>
              </a:rPr>
              <a:t>究</a:t>
            </a:r>
            <a:endParaRPr sz="700">
              <a:latin typeface="楷体" panose="02010609060101010101" charset="-122"/>
              <a:cs typeface="楷体" panose="02010609060101010101" charset="-122"/>
            </a:endParaRPr>
          </a:p>
        </p:txBody>
      </p:sp>
      <p:sp>
        <p:nvSpPr>
          <p:cNvPr id="15" name="object 15"/>
          <p:cNvSpPr txBox="1"/>
          <p:nvPr/>
        </p:nvSpPr>
        <p:spPr>
          <a:xfrm>
            <a:off x="3868928" y="9072752"/>
            <a:ext cx="1269365" cy="132080"/>
          </a:xfrm>
          <a:prstGeom prst="rect">
            <a:avLst/>
          </a:prstGeom>
        </p:spPr>
        <p:txBody>
          <a:bodyPr vert="horz" wrap="square" lIns="0" tIns="12065" rIns="0" bIns="0" rtlCol="0">
            <a:spAutoFit/>
          </a:bodyPr>
          <a:lstStyle/>
          <a:p>
            <a:pPr marL="12700">
              <a:lnSpc>
                <a:spcPct val="100000"/>
              </a:lnSpc>
              <a:spcBef>
                <a:spcPts val="95"/>
              </a:spcBef>
            </a:pPr>
            <a:r>
              <a:rPr sz="700" spc="-10" dirty="0">
                <a:solidFill>
                  <a:srgbClr val="7E7E7E"/>
                </a:solidFill>
                <a:latin typeface="楷体" panose="02010609060101010101" charset="-122"/>
                <a:cs typeface="楷体" panose="02010609060101010101" charset="-122"/>
              </a:rPr>
              <a:t>资</a:t>
            </a:r>
            <a:r>
              <a:rPr sz="700" spc="-10" dirty="0">
                <a:solidFill>
                  <a:srgbClr val="7E7E7E"/>
                </a:solidFill>
                <a:latin typeface="楷体" panose="02010609060101010101" charset="-122"/>
                <a:cs typeface="楷体" panose="02010609060101010101" charset="-122"/>
              </a:rPr>
              <a:t>料</a:t>
            </a:r>
            <a:r>
              <a:rPr sz="700" dirty="0">
                <a:solidFill>
                  <a:srgbClr val="7E7E7E"/>
                </a:solidFill>
                <a:latin typeface="楷体" panose="02010609060101010101" charset="-122"/>
                <a:cs typeface="楷体" panose="02010609060101010101" charset="-122"/>
              </a:rPr>
              <a:t>来</a:t>
            </a:r>
            <a:r>
              <a:rPr sz="700" spc="-10" dirty="0">
                <a:solidFill>
                  <a:srgbClr val="7E7E7E"/>
                </a:solidFill>
                <a:latin typeface="楷体" panose="02010609060101010101" charset="-122"/>
                <a:cs typeface="楷体" panose="02010609060101010101" charset="-122"/>
              </a:rPr>
              <a:t>源</a:t>
            </a:r>
            <a:r>
              <a:rPr sz="700" spc="-10" dirty="0">
                <a:solidFill>
                  <a:srgbClr val="7E7E7E"/>
                </a:solidFill>
                <a:latin typeface="楷体" panose="02010609060101010101" charset="-122"/>
                <a:cs typeface="楷体" panose="02010609060101010101" charset="-122"/>
              </a:rPr>
              <a:t>：</a:t>
            </a:r>
            <a:r>
              <a:rPr sz="700" spc="-10" dirty="0">
                <a:solidFill>
                  <a:srgbClr val="7E7E7E"/>
                </a:solidFill>
                <a:latin typeface="楷体" panose="02010609060101010101" charset="-122"/>
                <a:cs typeface="楷体" panose="02010609060101010101" charset="-122"/>
              </a:rPr>
              <a:t>公</a:t>
            </a:r>
            <a:r>
              <a:rPr sz="700" spc="-10" dirty="0">
                <a:solidFill>
                  <a:srgbClr val="7E7E7E"/>
                </a:solidFill>
                <a:latin typeface="楷体" panose="02010609060101010101" charset="-122"/>
                <a:cs typeface="楷体" panose="02010609060101010101" charset="-122"/>
              </a:rPr>
              <a:t>司</a:t>
            </a:r>
            <a:r>
              <a:rPr sz="700" spc="-10" dirty="0">
                <a:solidFill>
                  <a:srgbClr val="7E7E7E"/>
                </a:solidFill>
                <a:latin typeface="楷体" panose="02010609060101010101" charset="-122"/>
                <a:cs typeface="楷体" panose="02010609060101010101" charset="-122"/>
              </a:rPr>
              <a:t>官</a:t>
            </a:r>
            <a:r>
              <a:rPr sz="700" spc="-5" dirty="0">
                <a:solidFill>
                  <a:srgbClr val="7E7E7E"/>
                </a:solidFill>
                <a:latin typeface="楷体" panose="02010609060101010101" charset="-122"/>
                <a:cs typeface="楷体" panose="02010609060101010101" charset="-122"/>
              </a:rPr>
              <a:t>网，</a:t>
            </a:r>
            <a:r>
              <a:rPr sz="700" spc="-10" dirty="0">
                <a:solidFill>
                  <a:srgbClr val="7E7E7E"/>
                </a:solidFill>
                <a:latin typeface="楷体" panose="02010609060101010101" charset="-122"/>
                <a:cs typeface="楷体" panose="02010609060101010101" charset="-122"/>
              </a:rPr>
              <a:t>华</a:t>
            </a:r>
            <a:r>
              <a:rPr sz="700" spc="-10" dirty="0">
                <a:solidFill>
                  <a:srgbClr val="7E7E7E"/>
                </a:solidFill>
                <a:latin typeface="楷体" panose="02010609060101010101" charset="-122"/>
                <a:cs typeface="楷体" panose="02010609060101010101" charset="-122"/>
              </a:rPr>
              <a:t>泰</a:t>
            </a:r>
            <a:r>
              <a:rPr sz="700" spc="-10" dirty="0">
                <a:solidFill>
                  <a:srgbClr val="7E7E7E"/>
                </a:solidFill>
                <a:latin typeface="楷体" panose="02010609060101010101" charset="-122"/>
                <a:cs typeface="楷体" panose="02010609060101010101" charset="-122"/>
              </a:rPr>
              <a:t>研</a:t>
            </a:r>
            <a:r>
              <a:rPr sz="700" spc="-50" dirty="0">
                <a:solidFill>
                  <a:srgbClr val="7E7E7E"/>
                </a:solidFill>
                <a:latin typeface="楷体" panose="02010609060101010101" charset="-122"/>
                <a:cs typeface="楷体" panose="02010609060101010101" charset="-122"/>
              </a:rPr>
              <a:t>究</a:t>
            </a:r>
            <a:endParaRPr sz="700">
              <a:latin typeface="楷体" panose="02010609060101010101" charset="-122"/>
              <a:cs typeface="楷体" panose="02010609060101010101" charset="-122"/>
            </a:endParaRPr>
          </a:p>
        </p:txBody>
      </p:sp>
      <p:pic>
        <p:nvPicPr>
          <p:cNvPr id="16" name="object 16"/>
          <p:cNvPicPr/>
          <p:nvPr/>
        </p:nvPicPr>
        <p:blipFill>
          <a:blip r:embed="rId1" cstate="print"/>
          <a:stretch>
            <a:fillRect/>
          </a:stretch>
        </p:blipFill>
        <p:spPr>
          <a:xfrm>
            <a:off x="555040" y="9067165"/>
            <a:ext cx="3146805" cy="6095"/>
          </a:xfrm>
          <a:prstGeom prst="rect">
            <a:avLst/>
          </a:prstGeom>
        </p:spPr>
      </p:pic>
      <p:pic>
        <p:nvPicPr>
          <p:cNvPr id="17" name="object 17"/>
          <p:cNvPicPr/>
          <p:nvPr/>
        </p:nvPicPr>
        <p:blipFill>
          <a:blip r:embed="rId3" cstate="print"/>
          <a:stretch>
            <a:fillRect/>
          </a:stretch>
        </p:blipFill>
        <p:spPr>
          <a:xfrm>
            <a:off x="802005" y="1411350"/>
            <a:ext cx="2759964" cy="1520825"/>
          </a:xfrm>
          <a:prstGeom prst="rect">
            <a:avLst/>
          </a:prstGeom>
        </p:spPr>
      </p:pic>
      <p:sp>
        <p:nvSpPr>
          <p:cNvPr id="18" name="object 18"/>
          <p:cNvSpPr txBox="1"/>
          <p:nvPr/>
        </p:nvSpPr>
        <p:spPr>
          <a:xfrm>
            <a:off x="611225" y="2831973"/>
            <a:ext cx="153035" cy="132080"/>
          </a:xfrm>
          <a:prstGeom prst="rect">
            <a:avLst/>
          </a:prstGeom>
        </p:spPr>
        <p:txBody>
          <a:bodyPr vert="horz" wrap="square" lIns="0" tIns="12065" rIns="0" bIns="0" rtlCol="0">
            <a:spAutoFit/>
          </a:bodyPr>
          <a:lstStyle/>
          <a:p>
            <a:pPr marL="12700">
              <a:lnSpc>
                <a:spcPct val="100000"/>
              </a:lnSpc>
              <a:spcBef>
                <a:spcPts val="95"/>
              </a:spcBef>
            </a:pPr>
            <a:r>
              <a:rPr sz="700" spc="-25" dirty="0">
                <a:latin typeface="Arial" panose="020B0604020202020204"/>
                <a:cs typeface="Arial" panose="020B0604020202020204"/>
              </a:rPr>
              <a:t>0%</a:t>
            </a:r>
            <a:endParaRPr sz="700">
              <a:latin typeface="Arial" panose="020B0604020202020204"/>
              <a:cs typeface="Arial" panose="020B0604020202020204"/>
            </a:endParaRPr>
          </a:p>
        </p:txBody>
      </p:sp>
      <p:sp>
        <p:nvSpPr>
          <p:cNvPr id="19" name="object 19"/>
          <p:cNvSpPr txBox="1"/>
          <p:nvPr/>
        </p:nvSpPr>
        <p:spPr>
          <a:xfrm>
            <a:off x="561848" y="2618993"/>
            <a:ext cx="201295" cy="132080"/>
          </a:xfrm>
          <a:prstGeom prst="rect">
            <a:avLst/>
          </a:prstGeom>
        </p:spPr>
        <p:txBody>
          <a:bodyPr vert="horz" wrap="square" lIns="0" tIns="12065" rIns="0" bIns="0" rtlCol="0">
            <a:spAutoFit/>
          </a:bodyPr>
          <a:lstStyle/>
          <a:p>
            <a:pPr marL="12700">
              <a:lnSpc>
                <a:spcPct val="100000"/>
              </a:lnSpc>
              <a:spcBef>
                <a:spcPts val="95"/>
              </a:spcBef>
            </a:pPr>
            <a:r>
              <a:rPr sz="700" spc="-25" dirty="0">
                <a:latin typeface="Arial" panose="020B0604020202020204"/>
                <a:cs typeface="Arial" panose="020B0604020202020204"/>
              </a:rPr>
              <a:t>10%</a:t>
            </a:r>
            <a:endParaRPr sz="700">
              <a:latin typeface="Arial" panose="020B0604020202020204"/>
              <a:cs typeface="Arial" panose="020B0604020202020204"/>
            </a:endParaRPr>
          </a:p>
        </p:txBody>
      </p:sp>
      <p:sp>
        <p:nvSpPr>
          <p:cNvPr id="20" name="object 20"/>
          <p:cNvSpPr txBox="1"/>
          <p:nvPr/>
        </p:nvSpPr>
        <p:spPr>
          <a:xfrm>
            <a:off x="561848" y="2405582"/>
            <a:ext cx="201295" cy="132080"/>
          </a:xfrm>
          <a:prstGeom prst="rect">
            <a:avLst/>
          </a:prstGeom>
        </p:spPr>
        <p:txBody>
          <a:bodyPr vert="horz" wrap="square" lIns="0" tIns="12065" rIns="0" bIns="0" rtlCol="0">
            <a:spAutoFit/>
          </a:bodyPr>
          <a:lstStyle/>
          <a:p>
            <a:pPr marL="12700">
              <a:lnSpc>
                <a:spcPct val="100000"/>
              </a:lnSpc>
              <a:spcBef>
                <a:spcPts val="95"/>
              </a:spcBef>
            </a:pPr>
            <a:r>
              <a:rPr sz="700" spc="-25" dirty="0">
                <a:latin typeface="Arial" panose="020B0604020202020204"/>
                <a:cs typeface="Arial" panose="020B0604020202020204"/>
              </a:rPr>
              <a:t>20%</a:t>
            </a:r>
            <a:endParaRPr sz="700">
              <a:latin typeface="Arial" panose="020B0604020202020204"/>
              <a:cs typeface="Arial" panose="020B0604020202020204"/>
            </a:endParaRPr>
          </a:p>
        </p:txBody>
      </p:sp>
      <p:sp>
        <p:nvSpPr>
          <p:cNvPr id="21" name="object 21"/>
          <p:cNvSpPr txBox="1"/>
          <p:nvPr/>
        </p:nvSpPr>
        <p:spPr>
          <a:xfrm>
            <a:off x="561848" y="2193162"/>
            <a:ext cx="201295" cy="132080"/>
          </a:xfrm>
          <a:prstGeom prst="rect">
            <a:avLst/>
          </a:prstGeom>
        </p:spPr>
        <p:txBody>
          <a:bodyPr vert="horz" wrap="square" lIns="0" tIns="12065" rIns="0" bIns="0" rtlCol="0">
            <a:spAutoFit/>
          </a:bodyPr>
          <a:lstStyle/>
          <a:p>
            <a:pPr marL="12700">
              <a:lnSpc>
                <a:spcPct val="100000"/>
              </a:lnSpc>
              <a:spcBef>
                <a:spcPts val="95"/>
              </a:spcBef>
            </a:pPr>
            <a:r>
              <a:rPr sz="700" spc="-25" dirty="0">
                <a:latin typeface="Arial" panose="020B0604020202020204"/>
                <a:cs typeface="Arial" panose="020B0604020202020204"/>
              </a:rPr>
              <a:t>30%</a:t>
            </a:r>
            <a:endParaRPr sz="700">
              <a:latin typeface="Arial" panose="020B0604020202020204"/>
              <a:cs typeface="Arial" panose="020B0604020202020204"/>
            </a:endParaRPr>
          </a:p>
        </p:txBody>
      </p:sp>
      <p:sp>
        <p:nvSpPr>
          <p:cNvPr id="22" name="object 22"/>
          <p:cNvSpPr txBox="1"/>
          <p:nvPr/>
        </p:nvSpPr>
        <p:spPr>
          <a:xfrm>
            <a:off x="561848" y="1980056"/>
            <a:ext cx="201295" cy="132080"/>
          </a:xfrm>
          <a:prstGeom prst="rect">
            <a:avLst/>
          </a:prstGeom>
        </p:spPr>
        <p:txBody>
          <a:bodyPr vert="horz" wrap="square" lIns="0" tIns="12065" rIns="0" bIns="0" rtlCol="0">
            <a:spAutoFit/>
          </a:bodyPr>
          <a:lstStyle/>
          <a:p>
            <a:pPr marL="12700">
              <a:lnSpc>
                <a:spcPct val="100000"/>
              </a:lnSpc>
              <a:spcBef>
                <a:spcPts val="95"/>
              </a:spcBef>
            </a:pPr>
            <a:r>
              <a:rPr sz="700" spc="-25" dirty="0">
                <a:latin typeface="Arial" panose="020B0604020202020204"/>
                <a:cs typeface="Arial" panose="020B0604020202020204"/>
              </a:rPr>
              <a:t>40%</a:t>
            </a:r>
            <a:endParaRPr sz="700">
              <a:latin typeface="Arial" panose="020B0604020202020204"/>
              <a:cs typeface="Arial" panose="020B0604020202020204"/>
            </a:endParaRPr>
          </a:p>
        </p:txBody>
      </p:sp>
      <p:sp>
        <p:nvSpPr>
          <p:cNvPr id="23" name="object 23"/>
          <p:cNvSpPr txBox="1"/>
          <p:nvPr/>
        </p:nvSpPr>
        <p:spPr>
          <a:xfrm>
            <a:off x="561848" y="1767077"/>
            <a:ext cx="201295" cy="132080"/>
          </a:xfrm>
          <a:prstGeom prst="rect">
            <a:avLst/>
          </a:prstGeom>
        </p:spPr>
        <p:txBody>
          <a:bodyPr vert="horz" wrap="square" lIns="0" tIns="12065" rIns="0" bIns="0" rtlCol="0">
            <a:spAutoFit/>
          </a:bodyPr>
          <a:lstStyle/>
          <a:p>
            <a:pPr marL="12700">
              <a:lnSpc>
                <a:spcPct val="100000"/>
              </a:lnSpc>
              <a:spcBef>
                <a:spcPts val="95"/>
              </a:spcBef>
            </a:pPr>
            <a:r>
              <a:rPr sz="700" spc="-25" dirty="0">
                <a:latin typeface="Arial" panose="020B0604020202020204"/>
                <a:cs typeface="Arial" panose="020B0604020202020204"/>
              </a:rPr>
              <a:t>50%</a:t>
            </a:r>
            <a:endParaRPr sz="700">
              <a:latin typeface="Arial" panose="020B0604020202020204"/>
              <a:cs typeface="Arial" panose="020B0604020202020204"/>
            </a:endParaRPr>
          </a:p>
        </p:txBody>
      </p:sp>
      <p:sp>
        <p:nvSpPr>
          <p:cNvPr id="24" name="object 24"/>
          <p:cNvSpPr txBox="1"/>
          <p:nvPr/>
        </p:nvSpPr>
        <p:spPr>
          <a:xfrm>
            <a:off x="561848" y="1553972"/>
            <a:ext cx="201295" cy="132080"/>
          </a:xfrm>
          <a:prstGeom prst="rect">
            <a:avLst/>
          </a:prstGeom>
        </p:spPr>
        <p:txBody>
          <a:bodyPr vert="horz" wrap="square" lIns="0" tIns="12065" rIns="0" bIns="0" rtlCol="0">
            <a:spAutoFit/>
          </a:bodyPr>
          <a:lstStyle/>
          <a:p>
            <a:pPr marL="12700">
              <a:lnSpc>
                <a:spcPct val="100000"/>
              </a:lnSpc>
              <a:spcBef>
                <a:spcPts val="95"/>
              </a:spcBef>
            </a:pPr>
            <a:r>
              <a:rPr sz="700" spc="-25" dirty="0">
                <a:latin typeface="Arial" panose="020B0604020202020204"/>
                <a:cs typeface="Arial" panose="020B0604020202020204"/>
              </a:rPr>
              <a:t>60%</a:t>
            </a:r>
            <a:endParaRPr sz="700">
              <a:latin typeface="Arial" panose="020B0604020202020204"/>
              <a:cs typeface="Arial" panose="020B0604020202020204"/>
            </a:endParaRPr>
          </a:p>
        </p:txBody>
      </p:sp>
      <p:sp>
        <p:nvSpPr>
          <p:cNvPr id="25" name="object 25"/>
          <p:cNvSpPr txBox="1"/>
          <p:nvPr/>
        </p:nvSpPr>
        <p:spPr>
          <a:xfrm>
            <a:off x="561848" y="1340865"/>
            <a:ext cx="201295" cy="132080"/>
          </a:xfrm>
          <a:prstGeom prst="rect">
            <a:avLst/>
          </a:prstGeom>
        </p:spPr>
        <p:txBody>
          <a:bodyPr vert="horz" wrap="square" lIns="0" tIns="12065" rIns="0" bIns="0" rtlCol="0">
            <a:spAutoFit/>
          </a:bodyPr>
          <a:lstStyle/>
          <a:p>
            <a:pPr marL="12700">
              <a:lnSpc>
                <a:spcPct val="100000"/>
              </a:lnSpc>
              <a:spcBef>
                <a:spcPts val="95"/>
              </a:spcBef>
            </a:pPr>
            <a:r>
              <a:rPr sz="700" spc="-25" dirty="0">
                <a:latin typeface="Arial" panose="020B0604020202020204"/>
                <a:cs typeface="Arial" panose="020B0604020202020204"/>
              </a:rPr>
              <a:t>70%</a:t>
            </a:r>
            <a:endParaRPr sz="700">
              <a:latin typeface="Arial" panose="020B0604020202020204"/>
              <a:cs typeface="Arial" panose="020B0604020202020204"/>
            </a:endParaRPr>
          </a:p>
        </p:txBody>
      </p:sp>
      <p:sp>
        <p:nvSpPr>
          <p:cNvPr id="26" name="object 26"/>
          <p:cNvSpPr txBox="1"/>
          <p:nvPr/>
        </p:nvSpPr>
        <p:spPr>
          <a:xfrm>
            <a:off x="785133" y="2946435"/>
            <a:ext cx="2816860" cy="224154"/>
          </a:xfrm>
          <a:prstGeom prst="rect">
            <a:avLst/>
          </a:prstGeom>
        </p:spPr>
        <p:txBody>
          <a:bodyPr vert="vert270" wrap="square" lIns="0" tIns="3810" rIns="0" bIns="0" rtlCol="0">
            <a:spAutoFit/>
          </a:bodyPr>
          <a:lstStyle/>
          <a:p>
            <a:pPr marL="12700">
              <a:lnSpc>
                <a:spcPct val="100000"/>
              </a:lnSpc>
              <a:spcBef>
                <a:spcPts val="30"/>
              </a:spcBef>
            </a:pPr>
            <a:r>
              <a:rPr sz="700" spc="-20" dirty="0">
                <a:latin typeface="Arial" panose="020B0604020202020204"/>
                <a:cs typeface="Arial" panose="020B0604020202020204"/>
              </a:rPr>
              <a:t>1949</a:t>
            </a:r>
            <a:endParaRPr sz="700">
              <a:latin typeface="Arial" panose="020B0604020202020204"/>
              <a:cs typeface="Arial" panose="020B0604020202020204"/>
            </a:endParaRPr>
          </a:p>
          <a:p>
            <a:pPr marL="12700">
              <a:lnSpc>
                <a:spcPct val="100000"/>
              </a:lnSpc>
              <a:spcBef>
                <a:spcPts val="80"/>
              </a:spcBef>
            </a:pPr>
            <a:r>
              <a:rPr sz="700" spc="-20" dirty="0">
                <a:latin typeface="Arial" panose="020B0604020202020204"/>
                <a:cs typeface="Arial" panose="020B0604020202020204"/>
              </a:rPr>
              <a:t>1952</a:t>
            </a:r>
            <a:endParaRPr sz="700">
              <a:latin typeface="Arial" panose="020B0604020202020204"/>
              <a:cs typeface="Arial" panose="020B0604020202020204"/>
            </a:endParaRPr>
          </a:p>
          <a:p>
            <a:pPr marL="12700">
              <a:lnSpc>
                <a:spcPct val="100000"/>
              </a:lnSpc>
              <a:spcBef>
                <a:spcPts val="85"/>
              </a:spcBef>
            </a:pPr>
            <a:r>
              <a:rPr sz="700" spc="-20" dirty="0">
                <a:latin typeface="Arial" panose="020B0604020202020204"/>
                <a:cs typeface="Arial" panose="020B0604020202020204"/>
              </a:rPr>
              <a:t>1955</a:t>
            </a:r>
            <a:endParaRPr sz="700">
              <a:latin typeface="Arial" panose="020B0604020202020204"/>
              <a:cs typeface="Arial" panose="020B0604020202020204"/>
            </a:endParaRPr>
          </a:p>
          <a:p>
            <a:pPr marL="12700">
              <a:lnSpc>
                <a:spcPct val="100000"/>
              </a:lnSpc>
              <a:spcBef>
                <a:spcPts val="80"/>
              </a:spcBef>
            </a:pPr>
            <a:r>
              <a:rPr sz="700" spc="-20" dirty="0">
                <a:latin typeface="Arial" panose="020B0604020202020204"/>
                <a:cs typeface="Arial" panose="020B0604020202020204"/>
              </a:rPr>
              <a:t>1958</a:t>
            </a:r>
            <a:endParaRPr sz="700">
              <a:latin typeface="Arial" panose="020B0604020202020204"/>
              <a:cs typeface="Arial" panose="020B0604020202020204"/>
            </a:endParaRPr>
          </a:p>
          <a:p>
            <a:pPr marL="12700">
              <a:lnSpc>
                <a:spcPct val="100000"/>
              </a:lnSpc>
              <a:spcBef>
                <a:spcPts val="80"/>
              </a:spcBef>
            </a:pPr>
            <a:r>
              <a:rPr sz="700" spc="-20" dirty="0">
                <a:latin typeface="Arial" panose="020B0604020202020204"/>
                <a:cs typeface="Arial" panose="020B0604020202020204"/>
              </a:rPr>
              <a:t>1961</a:t>
            </a:r>
            <a:endParaRPr sz="700">
              <a:latin typeface="Arial" panose="020B0604020202020204"/>
              <a:cs typeface="Arial" panose="020B0604020202020204"/>
            </a:endParaRPr>
          </a:p>
          <a:p>
            <a:pPr marL="12700">
              <a:lnSpc>
                <a:spcPct val="100000"/>
              </a:lnSpc>
              <a:spcBef>
                <a:spcPts val="85"/>
              </a:spcBef>
            </a:pPr>
            <a:r>
              <a:rPr sz="700" spc="-20" dirty="0">
                <a:latin typeface="Arial" panose="020B0604020202020204"/>
                <a:cs typeface="Arial" panose="020B0604020202020204"/>
              </a:rPr>
              <a:t>1964</a:t>
            </a:r>
            <a:endParaRPr sz="700">
              <a:latin typeface="Arial" panose="020B0604020202020204"/>
              <a:cs typeface="Arial" panose="020B0604020202020204"/>
            </a:endParaRPr>
          </a:p>
          <a:p>
            <a:pPr marL="12700">
              <a:lnSpc>
                <a:spcPct val="100000"/>
              </a:lnSpc>
              <a:spcBef>
                <a:spcPts val="80"/>
              </a:spcBef>
            </a:pPr>
            <a:r>
              <a:rPr sz="700" spc="-20" dirty="0">
                <a:latin typeface="Arial" panose="020B0604020202020204"/>
                <a:cs typeface="Arial" panose="020B0604020202020204"/>
              </a:rPr>
              <a:t>1967</a:t>
            </a:r>
            <a:endParaRPr sz="700">
              <a:latin typeface="Arial" panose="020B0604020202020204"/>
              <a:cs typeface="Arial" panose="020B0604020202020204"/>
            </a:endParaRPr>
          </a:p>
          <a:p>
            <a:pPr marL="12700">
              <a:lnSpc>
                <a:spcPct val="100000"/>
              </a:lnSpc>
              <a:spcBef>
                <a:spcPts val="80"/>
              </a:spcBef>
            </a:pPr>
            <a:r>
              <a:rPr sz="700" spc="-20" dirty="0">
                <a:latin typeface="Arial" panose="020B0604020202020204"/>
                <a:cs typeface="Arial" panose="020B0604020202020204"/>
              </a:rPr>
              <a:t>1970</a:t>
            </a:r>
            <a:endParaRPr sz="700">
              <a:latin typeface="Arial" panose="020B0604020202020204"/>
              <a:cs typeface="Arial" panose="020B0604020202020204"/>
            </a:endParaRPr>
          </a:p>
          <a:p>
            <a:pPr marL="12700">
              <a:lnSpc>
                <a:spcPct val="100000"/>
              </a:lnSpc>
              <a:spcBef>
                <a:spcPts val="85"/>
              </a:spcBef>
            </a:pPr>
            <a:r>
              <a:rPr sz="700" spc="-20" dirty="0">
                <a:latin typeface="Arial" panose="020B0604020202020204"/>
                <a:cs typeface="Arial" panose="020B0604020202020204"/>
              </a:rPr>
              <a:t>1973</a:t>
            </a:r>
            <a:endParaRPr sz="700">
              <a:latin typeface="Arial" panose="020B0604020202020204"/>
              <a:cs typeface="Arial" panose="020B0604020202020204"/>
            </a:endParaRPr>
          </a:p>
          <a:p>
            <a:pPr marL="12700">
              <a:lnSpc>
                <a:spcPct val="100000"/>
              </a:lnSpc>
              <a:spcBef>
                <a:spcPts val="80"/>
              </a:spcBef>
            </a:pPr>
            <a:r>
              <a:rPr sz="700" spc="-20" dirty="0">
                <a:latin typeface="Arial" panose="020B0604020202020204"/>
                <a:cs typeface="Arial" panose="020B0604020202020204"/>
              </a:rPr>
              <a:t>1976</a:t>
            </a:r>
            <a:endParaRPr sz="700">
              <a:latin typeface="Arial" panose="020B0604020202020204"/>
              <a:cs typeface="Arial" panose="020B0604020202020204"/>
            </a:endParaRPr>
          </a:p>
          <a:p>
            <a:pPr marL="12700">
              <a:lnSpc>
                <a:spcPct val="100000"/>
              </a:lnSpc>
              <a:spcBef>
                <a:spcPts val="80"/>
              </a:spcBef>
            </a:pPr>
            <a:r>
              <a:rPr sz="700" spc="-20" dirty="0">
                <a:latin typeface="Arial" panose="020B0604020202020204"/>
                <a:cs typeface="Arial" panose="020B0604020202020204"/>
              </a:rPr>
              <a:t>1979</a:t>
            </a:r>
            <a:endParaRPr sz="700">
              <a:latin typeface="Arial" panose="020B0604020202020204"/>
              <a:cs typeface="Arial" panose="020B0604020202020204"/>
            </a:endParaRPr>
          </a:p>
          <a:p>
            <a:pPr marL="12700">
              <a:lnSpc>
                <a:spcPct val="100000"/>
              </a:lnSpc>
              <a:spcBef>
                <a:spcPts val="85"/>
              </a:spcBef>
            </a:pPr>
            <a:r>
              <a:rPr sz="700" spc="-20" dirty="0">
                <a:latin typeface="Arial" panose="020B0604020202020204"/>
                <a:cs typeface="Arial" panose="020B0604020202020204"/>
              </a:rPr>
              <a:t>1982</a:t>
            </a:r>
            <a:endParaRPr sz="700">
              <a:latin typeface="Arial" panose="020B0604020202020204"/>
              <a:cs typeface="Arial" panose="020B0604020202020204"/>
            </a:endParaRPr>
          </a:p>
          <a:p>
            <a:pPr marL="12700">
              <a:lnSpc>
                <a:spcPct val="100000"/>
              </a:lnSpc>
              <a:spcBef>
                <a:spcPts val="80"/>
              </a:spcBef>
            </a:pPr>
            <a:r>
              <a:rPr sz="700" spc="-20" dirty="0">
                <a:latin typeface="Arial" panose="020B0604020202020204"/>
                <a:cs typeface="Arial" panose="020B0604020202020204"/>
              </a:rPr>
              <a:t>1985</a:t>
            </a:r>
            <a:endParaRPr sz="700">
              <a:latin typeface="Arial" panose="020B0604020202020204"/>
              <a:cs typeface="Arial" panose="020B0604020202020204"/>
            </a:endParaRPr>
          </a:p>
          <a:p>
            <a:pPr marL="12700">
              <a:lnSpc>
                <a:spcPct val="100000"/>
              </a:lnSpc>
              <a:spcBef>
                <a:spcPts val="80"/>
              </a:spcBef>
            </a:pPr>
            <a:r>
              <a:rPr sz="700" spc="-20" dirty="0">
                <a:latin typeface="Arial" panose="020B0604020202020204"/>
                <a:cs typeface="Arial" panose="020B0604020202020204"/>
              </a:rPr>
              <a:t>1988</a:t>
            </a:r>
            <a:endParaRPr sz="700">
              <a:latin typeface="Arial" panose="020B0604020202020204"/>
              <a:cs typeface="Arial" panose="020B0604020202020204"/>
            </a:endParaRPr>
          </a:p>
          <a:p>
            <a:pPr marL="12700">
              <a:lnSpc>
                <a:spcPct val="100000"/>
              </a:lnSpc>
              <a:spcBef>
                <a:spcPts val="85"/>
              </a:spcBef>
            </a:pPr>
            <a:r>
              <a:rPr sz="700" spc="-20" dirty="0">
                <a:latin typeface="Arial" panose="020B0604020202020204"/>
                <a:cs typeface="Arial" panose="020B0604020202020204"/>
              </a:rPr>
              <a:t>1991</a:t>
            </a:r>
            <a:endParaRPr sz="700">
              <a:latin typeface="Arial" panose="020B0604020202020204"/>
              <a:cs typeface="Arial" panose="020B0604020202020204"/>
            </a:endParaRPr>
          </a:p>
          <a:p>
            <a:pPr marL="12700">
              <a:lnSpc>
                <a:spcPct val="100000"/>
              </a:lnSpc>
              <a:spcBef>
                <a:spcPts val="80"/>
              </a:spcBef>
            </a:pPr>
            <a:r>
              <a:rPr sz="700" spc="-20" dirty="0">
                <a:latin typeface="Arial" panose="020B0604020202020204"/>
                <a:cs typeface="Arial" panose="020B0604020202020204"/>
              </a:rPr>
              <a:t>1994</a:t>
            </a:r>
            <a:endParaRPr sz="700">
              <a:latin typeface="Arial" panose="020B0604020202020204"/>
              <a:cs typeface="Arial" panose="020B0604020202020204"/>
            </a:endParaRPr>
          </a:p>
          <a:p>
            <a:pPr marL="12700">
              <a:lnSpc>
                <a:spcPct val="100000"/>
              </a:lnSpc>
              <a:spcBef>
                <a:spcPts val="80"/>
              </a:spcBef>
            </a:pPr>
            <a:r>
              <a:rPr sz="700" spc="-20" dirty="0">
                <a:latin typeface="Arial" panose="020B0604020202020204"/>
                <a:cs typeface="Arial" panose="020B0604020202020204"/>
              </a:rPr>
              <a:t>1997</a:t>
            </a:r>
            <a:endParaRPr sz="700">
              <a:latin typeface="Arial" panose="020B0604020202020204"/>
              <a:cs typeface="Arial" panose="020B0604020202020204"/>
            </a:endParaRPr>
          </a:p>
          <a:p>
            <a:pPr marL="12700">
              <a:lnSpc>
                <a:spcPct val="100000"/>
              </a:lnSpc>
              <a:spcBef>
                <a:spcPts val="85"/>
              </a:spcBef>
            </a:pPr>
            <a:r>
              <a:rPr sz="700" spc="-20" dirty="0">
                <a:latin typeface="Arial" panose="020B0604020202020204"/>
                <a:cs typeface="Arial" panose="020B0604020202020204"/>
              </a:rPr>
              <a:t>2000</a:t>
            </a:r>
            <a:endParaRPr sz="700">
              <a:latin typeface="Arial" panose="020B0604020202020204"/>
              <a:cs typeface="Arial" panose="020B0604020202020204"/>
            </a:endParaRPr>
          </a:p>
          <a:p>
            <a:pPr marL="12700">
              <a:lnSpc>
                <a:spcPct val="100000"/>
              </a:lnSpc>
              <a:spcBef>
                <a:spcPts val="80"/>
              </a:spcBef>
            </a:pPr>
            <a:r>
              <a:rPr sz="700" spc="-20" dirty="0">
                <a:latin typeface="Arial" panose="020B0604020202020204"/>
                <a:cs typeface="Arial" panose="020B0604020202020204"/>
              </a:rPr>
              <a:t>2003</a:t>
            </a:r>
            <a:endParaRPr sz="700">
              <a:latin typeface="Arial" panose="020B0604020202020204"/>
              <a:cs typeface="Arial" panose="020B0604020202020204"/>
            </a:endParaRPr>
          </a:p>
          <a:p>
            <a:pPr marL="12700">
              <a:lnSpc>
                <a:spcPct val="100000"/>
              </a:lnSpc>
              <a:spcBef>
                <a:spcPts val="80"/>
              </a:spcBef>
            </a:pPr>
            <a:r>
              <a:rPr sz="700" spc="-20" dirty="0">
                <a:latin typeface="Arial" panose="020B0604020202020204"/>
                <a:cs typeface="Arial" panose="020B0604020202020204"/>
              </a:rPr>
              <a:t>2006</a:t>
            </a:r>
            <a:endParaRPr sz="700">
              <a:latin typeface="Arial" panose="020B0604020202020204"/>
              <a:cs typeface="Arial" panose="020B0604020202020204"/>
            </a:endParaRPr>
          </a:p>
          <a:p>
            <a:pPr marL="12700">
              <a:lnSpc>
                <a:spcPct val="100000"/>
              </a:lnSpc>
              <a:spcBef>
                <a:spcPts val="80"/>
              </a:spcBef>
            </a:pPr>
            <a:r>
              <a:rPr sz="700" spc="-20" dirty="0">
                <a:latin typeface="Arial" panose="020B0604020202020204"/>
                <a:cs typeface="Arial" panose="020B0604020202020204"/>
              </a:rPr>
              <a:t>2009</a:t>
            </a:r>
            <a:endParaRPr sz="700">
              <a:latin typeface="Arial" panose="020B0604020202020204"/>
              <a:cs typeface="Arial" panose="020B0604020202020204"/>
            </a:endParaRPr>
          </a:p>
          <a:p>
            <a:pPr marL="12700">
              <a:lnSpc>
                <a:spcPct val="100000"/>
              </a:lnSpc>
              <a:spcBef>
                <a:spcPts val="85"/>
              </a:spcBef>
            </a:pPr>
            <a:r>
              <a:rPr sz="700" spc="-20" dirty="0">
                <a:latin typeface="Arial" panose="020B0604020202020204"/>
                <a:cs typeface="Arial" panose="020B0604020202020204"/>
              </a:rPr>
              <a:t>2012</a:t>
            </a:r>
            <a:endParaRPr sz="700">
              <a:latin typeface="Arial" panose="020B0604020202020204"/>
              <a:cs typeface="Arial" panose="020B0604020202020204"/>
            </a:endParaRPr>
          </a:p>
          <a:p>
            <a:pPr marL="12700">
              <a:lnSpc>
                <a:spcPct val="100000"/>
              </a:lnSpc>
              <a:spcBef>
                <a:spcPts val="80"/>
              </a:spcBef>
            </a:pPr>
            <a:r>
              <a:rPr sz="700" spc="-20" dirty="0">
                <a:latin typeface="Arial" panose="020B0604020202020204"/>
                <a:cs typeface="Arial" panose="020B0604020202020204"/>
              </a:rPr>
              <a:t>2015</a:t>
            </a:r>
            <a:endParaRPr sz="700">
              <a:latin typeface="Arial" panose="020B0604020202020204"/>
              <a:cs typeface="Arial" panose="020B0604020202020204"/>
            </a:endParaRPr>
          </a:p>
          <a:p>
            <a:pPr marL="12700">
              <a:lnSpc>
                <a:spcPct val="100000"/>
              </a:lnSpc>
              <a:spcBef>
                <a:spcPts val="80"/>
              </a:spcBef>
            </a:pPr>
            <a:r>
              <a:rPr sz="700" spc="-20" dirty="0">
                <a:latin typeface="Arial" panose="020B0604020202020204"/>
                <a:cs typeface="Arial" panose="020B0604020202020204"/>
              </a:rPr>
              <a:t>2018</a:t>
            </a:r>
            <a:endParaRPr sz="700">
              <a:latin typeface="Arial" panose="020B0604020202020204"/>
              <a:cs typeface="Arial" panose="020B0604020202020204"/>
            </a:endParaRPr>
          </a:p>
        </p:txBody>
      </p:sp>
      <p:pic>
        <p:nvPicPr>
          <p:cNvPr id="27" name="object 27"/>
          <p:cNvPicPr/>
          <p:nvPr/>
        </p:nvPicPr>
        <p:blipFill>
          <a:blip r:embed="rId4" cstate="print"/>
          <a:stretch>
            <a:fillRect/>
          </a:stretch>
        </p:blipFill>
        <p:spPr>
          <a:xfrm>
            <a:off x="1053553" y="1160652"/>
            <a:ext cx="320078" cy="12700"/>
          </a:xfrm>
          <a:prstGeom prst="rect">
            <a:avLst/>
          </a:prstGeom>
        </p:spPr>
      </p:pic>
      <p:pic>
        <p:nvPicPr>
          <p:cNvPr id="28" name="object 28"/>
          <p:cNvPicPr/>
          <p:nvPr/>
        </p:nvPicPr>
        <p:blipFill>
          <a:blip r:embed="rId5" cstate="print"/>
          <a:stretch>
            <a:fillRect/>
          </a:stretch>
        </p:blipFill>
        <p:spPr>
          <a:xfrm>
            <a:off x="1660651" y="1160652"/>
            <a:ext cx="320040" cy="12700"/>
          </a:xfrm>
          <a:prstGeom prst="rect">
            <a:avLst/>
          </a:prstGeom>
        </p:spPr>
      </p:pic>
      <p:sp>
        <p:nvSpPr>
          <p:cNvPr id="29" name="object 29"/>
          <p:cNvSpPr txBox="1"/>
          <p:nvPr/>
        </p:nvSpPr>
        <p:spPr>
          <a:xfrm>
            <a:off x="542340" y="865377"/>
            <a:ext cx="1765300" cy="360680"/>
          </a:xfrm>
          <a:prstGeom prst="rect">
            <a:avLst/>
          </a:prstGeom>
        </p:spPr>
        <p:txBody>
          <a:bodyPr vert="horz" wrap="square" lIns="0" tIns="11430" rIns="0" bIns="0" rtlCol="0">
            <a:spAutoFit/>
          </a:bodyPr>
          <a:lstStyle/>
          <a:p>
            <a:pPr marL="12700">
              <a:lnSpc>
                <a:spcPct val="100000"/>
              </a:lnSpc>
              <a:spcBef>
                <a:spcPts val="90"/>
              </a:spcBef>
            </a:pPr>
            <a:r>
              <a:rPr sz="800" b="1" dirty="0">
                <a:latin typeface="楷体" panose="02010609060101010101" charset="-122"/>
                <a:cs typeface="楷体" panose="02010609060101010101" charset="-122"/>
              </a:rPr>
              <a:t>图</a:t>
            </a:r>
            <a:r>
              <a:rPr sz="800" b="1" dirty="0">
                <a:latin typeface="楷体" panose="02010609060101010101" charset="-122"/>
                <a:cs typeface="楷体" panose="02010609060101010101" charset="-122"/>
              </a:rPr>
              <a:t>表</a:t>
            </a:r>
            <a:r>
              <a:rPr sz="800" b="1" dirty="0">
                <a:latin typeface="Arial" panose="020B0604020202020204"/>
                <a:cs typeface="Arial" panose="020B0604020202020204"/>
              </a:rPr>
              <a:t>9</a:t>
            </a:r>
            <a:r>
              <a:rPr sz="800" b="1" spc="-15" dirty="0">
                <a:latin typeface="楷体" panose="02010609060101010101" charset="-122"/>
                <a:cs typeface="楷体" panose="02010609060101010101" charset="-122"/>
              </a:rPr>
              <a:t>： 日本啤酒行业龙头市</a:t>
            </a:r>
            <a:r>
              <a:rPr sz="800" b="1" spc="-25" dirty="0">
                <a:latin typeface="楷体" panose="02010609060101010101" charset="-122"/>
                <a:cs typeface="楷体" panose="02010609060101010101" charset="-122"/>
              </a:rPr>
              <a:t>占</a:t>
            </a:r>
            <a:r>
              <a:rPr sz="800" b="1" spc="-25" dirty="0">
                <a:latin typeface="楷体" panose="02010609060101010101" charset="-122"/>
                <a:cs typeface="楷体" panose="02010609060101010101" charset="-122"/>
              </a:rPr>
              <a:t>率</a:t>
            </a:r>
            <a:r>
              <a:rPr sz="800" b="1" spc="-25" dirty="0">
                <a:latin typeface="楷体" panose="02010609060101010101" charset="-122"/>
                <a:cs typeface="楷体" panose="02010609060101010101" charset="-122"/>
              </a:rPr>
              <a:t>变化</a:t>
            </a:r>
            <a:endParaRPr sz="800">
              <a:latin typeface="楷体" panose="02010609060101010101" charset="-122"/>
              <a:cs typeface="楷体" panose="02010609060101010101" charset="-122"/>
            </a:endParaRPr>
          </a:p>
          <a:p>
            <a:pPr>
              <a:lnSpc>
                <a:spcPct val="100000"/>
              </a:lnSpc>
              <a:spcBef>
                <a:spcPts val="15"/>
              </a:spcBef>
            </a:pPr>
            <a:endParaRPr sz="650">
              <a:latin typeface="楷体" panose="02010609060101010101" charset="-122"/>
              <a:cs typeface="楷体" panose="02010609060101010101" charset="-122"/>
            </a:endParaRPr>
          </a:p>
          <a:p>
            <a:pPr marL="866775">
              <a:lnSpc>
                <a:spcPct val="100000"/>
              </a:lnSpc>
              <a:tabLst>
                <a:tab pos="1474470" algn="l"/>
              </a:tabLst>
            </a:pPr>
            <a:r>
              <a:rPr sz="700" spc="-10" dirty="0">
                <a:latin typeface="楷体" panose="02010609060101010101" charset="-122"/>
                <a:cs typeface="楷体" panose="02010609060101010101" charset="-122"/>
              </a:rPr>
              <a:t>麒</a:t>
            </a:r>
            <a:r>
              <a:rPr sz="700" spc="-50" dirty="0">
                <a:latin typeface="楷体" panose="02010609060101010101" charset="-122"/>
                <a:cs typeface="楷体" panose="02010609060101010101" charset="-122"/>
              </a:rPr>
              <a:t>麟</a:t>
            </a:r>
            <a:r>
              <a:rPr sz="700" dirty="0">
                <a:latin typeface="楷体" panose="02010609060101010101" charset="-122"/>
                <a:cs typeface="楷体" panose="02010609060101010101" charset="-122"/>
              </a:rPr>
              <a:t>	</a:t>
            </a:r>
            <a:r>
              <a:rPr sz="700" spc="-10" dirty="0">
                <a:latin typeface="楷体" panose="02010609060101010101" charset="-122"/>
                <a:cs typeface="楷体" panose="02010609060101010101" charset="-122"/>
              </a:rPr>
              <a:t>朝</a:t>
            </a:r>
            <a:r>
              <a:rPr sz="700" spc="-50" dirty="0">
                <a:latin typeface="楷体" panose="02010609060101010101" charset="-122"/>
                <a:cs typeface="楷体" panose="02010609060101010101" charset="-122"/>
              </a:rPr>
              <a:t>日</a:t>
            </a:r>
            <a:endParaRPr sz="700">
              <a:latin typeface="楷体" panose="02010609060101010101" charset="-122"/>
              <a:cs typeface="楷体" panose="02010609060101010101" charset="-122"/>
            </a:endParaRPr>
          </a:p>
        </p:txBody>
      </p:sp>
      <p:pic>
        <p:nvPicPr>
          <p:cNvPr id="30" name="object 30"/>
          <p:cNvPicPr/>
          <p:nvPr/>
        </p:nvPicPr>
        <p:blipFill>
          <a:blip r:embed="rId6" cstate="print"/>
          <a:stretch>
            <a:fillRect/>
          </a:stretch>
        </p:blipFill>
        <p:spPr>
          <a:xfrm>
            <a:off x="2267711" y="1160652"/>
            <a:ext cx="320039" cy="12700"/>
          </a:xfrm>
          <a:prstGeom prst="rect">
            <a:avLst/>
          </a:prstGeom>
        </p:spPr>
      </p:pic>
      <p:sp>
        <p:nvSpPr>
          <p:cNvPr id="31" name="object 31"/>
          <p:cNvSpPr txBox="1"/>
          <p:nvPr/>
        </p:nvSpPr>
        <p:spPr>
          <a:xfrm>
            <a:off x="2611373" y="1094359"/>
            <a:ext cx="202565" cy="132080"/>
          </a:xfrm>
          <a:prstGeom prst="rect">
            <a:avLst/>
          </a:prstGeom>
        </p:spPr>
        <p:txBody>
          <a:bodyPr vert="horz" wrap="square" lIns="0" tIns="12065" rIns="0" bIns="0" rtlCol="0">
            <a:spAutoFit/>
          </a:bodyPr>
          <a:lstStyle/>
          <a:p>
            <a:pPr marL="12700">
              <a:lnSpc>
                <a:spcPct val="100000"/>
              </a:lnSpc>
              <a:spcBef>
                <a:spcPts val="95"/>
              </a:spcBef>
            </a:pPr>
            <a:r>
              <a:rPr sz="700" spc="-10" dirty="0">
                <a:latin typeface="楷体" panose="02010609060101010101" charset="-122"/>
                <a:cs typeface="楷体" panose="02010609060101010101" charset="-122"/>
              </a:rPr>
              <a:t>札</a:t>
            </a:r>
            <a:r>
              <a:rPr sz="700" spc="-50" dirty="0">
                <a:latin typeface="楷体" panose="02010609060101010101" charset="-122"/>
                <a:cs typeface="楷体" panose="02010609060101010101" charset="-122"/>
              </a:rPr>
              <a:t>幌</a:t>
            </a:r>
            <a:endParaRPr sz="700">
              <a:latin typeface="楷体" panose="02010609060101010101" charset="-122"/>
              <a:cs typeface="楷体" panose="02010609060101010101" charset="-122"/>
            </a:endParaRPr>
          </a:p>
        </p:txBody>
      </p:sp>
      <p:pic>
        <p:nvPicPr>
          <p:cNvPr id="32" name="object 32"/>
          <p:cNvPicPr/>
          <p:nvPr/>
        </p:nvPicPr>
        <p:blipFill>
          <a:blip r:embed="rId7" cstate="print"/>
          <a:stretch>
            <a:fillRect/>
          </a:stretch>
        </p:blipFill>
        <p:spPr>
          <a:xfrm>
            <a:off x="2874898" y="1160652"/>
            <a:ext cx="320039" cy="12700"/>
          </a:xfrm>
          <a:prstGeom prst="rect">
            <a:avLst/>
          </a:prstGeom>
        </p:spPr>
      </p:pic>
      <p:sp>
        <p:nvSpPr>
          <p:cNvPr id="33" name="object 33"/>
          <p:cNvSpPr txBox="1"/>
          <p:nvPr/>
        </p:nvSpPr>
        <p:spPr>
          <a:xfrm>
            <a:off x="3218814" y="1094359"/>
            <a:ext cx="294005" cy="132080"/>
          </a:xfrm>
          <a:prstGeom prst="rect">
            <a:avLst/>
          </a:prstGeom>
        </p:spPr>
        <p:txBody>
          <a:bodyPr vert="horz" wrap="square" lIns="0" tIns="12065" rIns="0" bIns="0" rtlCol="0">
            <a:spAutoFit/>
          </a:bodyPr>
          <a:lstStyle/>
          <a:p>
            <a:pPr marL="12700">
              <a:lnSpc>
                <a:spcPct val="100000"/>
              </a:lnSpc>
              <a:spcBef>
                <a:spcPts val="95"/>
              </a:spcBef>
            </a:pPr>
            <a:r>
              <a:rPr sz="700" spc="-20" dirty="0">
                <a:latin typeface="楷体" panose="02010609060101010101" charset="-122"/>
                <a:cs typeface="楷体" panose="02010609060101010101" charset="-122"/>
              </a:rPr>
              <a:t>三得利</a:t>
            </a:r>
            <a:endParaRPr sz="700">
              <a:latin typeface="楷体" panose="02010609060101010101" charset="-122"/>
              <a:cs typeface="楷体" panose="02010609060101010101" charset="-122"/>
            </a:endParaRPr>
          </a:p>
        </p:txBody>
      </p:sp>
      <p:pic>
        <p:nvPicPr>
          <p:cNvPr id="34" name="object 34"/>
          <p:cNvPicPr/>
          <p:nvPr/>
        </p:nvPicPr>
        <p:blipFill>
          <a:blip r:embed="rId8" cstate="print"/>
          <a:stretch>
            <a:fillRect/>
          </a:stretch>
        </p:blipFill>
        <p:spPr>
          <a:xfrm>
            <a:off x="4123309" y="1305178"/>
            <a:ext cx="2657220" cy="1626997"/>
          </a:xfrm>
          <a:prstGeom prst="rect">
            <a:avLst/>
          </a:prstGeom>
        </p:spPr>
      </p:pic>
      <p:sp>
        <p:nvSpPr>
          <p:cNvPr id="35" name="object 35"/>
          <p:cNvSpPr txBox="1"/>
          <p:nvPr/>
        </p:nvSpPr>
        <p:spPr>
          <a:xfrm>
            <a:off x="6820027" y="2831973"/>
            <a:ext cx="152400" cy="132080"/>
          </a:xfrm>
          <a:prstGeom prst="rect">
            <a:avLst/>
          </a:prstGeom>
        </p:spPr>
        <p:txBody>
          <a:bodyPr vert="horz" wrap="square" lIns="0" tIns="12065" rIns="0" bIns="0" rtlCol="0">
            <a:spAutoFit/>
          </a:bodyPr>
          <a:lstStyle/>
          <a:p>
            <a:pPr marL="12700">
              <a:lnSpc>
                <a:spcPct val="100000"/>
              </a:lnSpc>
              <a:spcBef>
                <a:spcPts val="95"/>
              </a:spcBef>
            </a:pPr>
            <a:r>
              <a:rPr sz="700" spc="-25" dirty="0">
                <a:latin typeface="Arial" panose="020B0604020202020204"/>
                <a:cs typeface="Arial" panose="020B0604020202020204"/>
              </a:rPr>
              <a:t>0%</a:t>
            </a:r>
            <a:endParaRPr sz="700">
              <a:latin typeface="Arial" panose="020B0604020202020204"/>
              <a:cs typeface="Arial" panose="020B0604020202020204"/>
            </a:endParaRPr>
          </a:p>
        </p:txBody>
      </p:sp>
      <p:sp>
        <p:nvSpPr>
          <p:cNvPr id="36" name="object 36"/>
          <p:cNvSpPr txBox="1"/>
          <p:nvPr/>
        </p:nvSpPr>
        <p:spPr>
          <a:xfrm>
            <a:off x="6820027" y="2632328"/>
            <a:ext cx="152400" cy="132080"/>
          </a:xfrm>
          <a:prstGeom prst="rect">
            <a:avLst/>
          </a:prstGeom>
        </p:spPr>
        <p:txBody>
          <a:bodyPr vert="horz" wrap="square" lIns="0" tIns="12065" rIns="0" bIns="0" rtlCol="0">
            <a:spAutoFit/>
          </a:bodyPr>
          <a:lstStyle/>
          <a:p>
            <a:pPr marL="12700">
              <a:lnSpc>
                <a:spcPct val="100000"/>
              </a:lnSpc>
              <a:spcBef>
                <a:spcPts val="95"/>
              </a:spcBef>
            </a:pPr>
            <a:r>
              <a:rPr sz="700" spc="-25" dirty="0">
                <a:latin typeface="Arial" panose="020B0604020202020204"/>
                <a:cs typeface="Arial" panose="020B0604020202020204"/>
              </a:rPr>
              <a:t>5%</a:t>
            </a:r>
            <a:endParaRPr sz="700">
              <a:latin typeface="Arial" panose="020B0604020202020204"/>
              <a:cs typeface="Arial" panose="020B0604020202020204"/>
            </a:endParaRPr>
          </a:p>
        </p:txBody>
      </p:sp>
      <p:sp>
        <p:nvSpPr>
          <p:cNvPr id="37" name="object 37"/>
          <p:cNvSpPr txBox="1"/>
          <p:nvPr/>
        </p:nvSpPr>
        <p:spPr>
          <a:xfrm>
            <a:off x="6820027" y="2432685"/>
            <a:ext cx="201295" cy="132080"/>
          </a:xfrm>
          <a:prstGeom prst="rect">
            <a:avLst/>
          </a:prstGeom>
        </p:spPr>
        <p:txBody>
          <a:bodyPr vert="horz" wrap="square" lIns="0" tIns="12065" rIns="0" bIns="0" rtlCol="0">
            <a:spAutoFit/>
          </a:bodyPr>
          <a:lstStyle/>
          <a:p>
            <a:pPr marL="12700">
              <a:lnSpc>
                <a:spcPct val="100000"/>
              </a:lnSpc>
              <a:spcBef>
                <a:spcPts val="95"/>
              </a:spcBef>
            </a:pPr>
            <a:r>
              <a:rPr sz="700" spc="-25" dirty="0">
                <a:latin typeface="Arial" panose="020B0604020202020204"/>
                <a:cs typeface="Arial" panose="020B0604020202020204"/>
              </a:rPr>
              <a:t>10%</a:t>
            </a:r>
            <a:endParaRPr sz="700">
              <a:latin typeface="Arial" panose="020B0604020202020204"/>
              <a:cs typeface="Arial" panose="020B0604020202020204"/>
            </a:endParaRPr>
          </a:p>
        </p:txBody>
      </p:sp>
      <p:sp>
        <p:nvSpPr>
          <p:cNvPr id="38" name="object 38"/>
          <p:cNvSpPr txBox="1"/>
          <p:nvPr/>
        </p:nvSpPr>
        <p:spPr>
          <a:xfrm>
            <a:off x="6820027" y="2233040"/>
            <a:ext cx="201295" cy="132080"/>
          </a:xfrm>
          <a:prstGeom prst="rect">
            <a:avLst/>
          </a:prstGeom>
        </p:spPr>
        <p:txBody>
          <a:bodyPr vert="horz" wrap="square" lIns="0" tIns="12065" rIns="0" bIns="0" rtlCol="0">
            <a:spAutoFit/>
          </a:bodyPr>
          <a:lstStyle/>
          <a:p>
            <a:pPr marL="12700">
              <a:lnSpc>
                <a:spcPct val="100000"/>
              </a:lnSpc>
              <a:spcBef>
                <a:spcPts val="95"/>
              </a:spcBef>
            </a:pPr>
            <a:r>
              <a:rPr sz="700" spc="-25" dirty="0">
                <a:latin typeface="Arial" panose="020B0604020202020204"/>
                <a:cs typeface="Arial" panose="020B0604020202020204"/>
              </a:rPr>
              <a:t>15%</a:t>
            </a:r>
            <a:endParaRPr sz="700">
              <a:latin typeface="Arial" panose="020B0604020202020204"/>
              <a:cs typeface="Arial" panose="020B0604020202020204"/>
            </a:endParaRPr>
          </a:p>
        </p:txBody>
      </p:sp>
      <p:sp>
        <p:nvSpPr>
          <p:cNvPr id="39" name="object 39"/>
          <p:cNvSpPr txBox="1"/>
          <p:nvPr/>
        </p:nvSpPr>
        <p:spPr>
          <a:xfrm>
            <a:off x="6820027" y="2033397"/>
            <a:ext cx="201295" cy="132080"/>
          </a:xfrm>
          <a:prstGeom prst="rect">
            <a:avLst/>
          </a:prstGeom>
        </p:spPr>
        <p:txBody>
          <a:bodyPr vert="horz" wrap="square" lIns="0" tIns="12065" rIns="0" bIns="0" rtlCol="0">
            <a:spAutoFit/>
          </a:bodyPr>
          <a:lstStyle/>
          <a:p>
            <a:pPr marL="12700">
              <a:lnSpc>
                <a:spcPct val="100000"/>
              </a:lnSpc>
              <a:spcBef>
                <a:spcPts val="95"/>
              </a:spcBef>
            </a:pPr>
            <a:r>
              <a:rPr sz="700" spc="-25" dirty="0">
                <a:latin typeface="Arial" panose="020B0604020202020204"/>
                <a:cs typeface="Arial" panose="020B0604020202020204"/>
              </a:rPr>
              <a:t>20%</a:t>
            </a:r>
            <a:endParaRPr sz="700">
              <a:latin typeface="Arial" panose="020B0604020202020204"/>
              <a:cs typeface="Arial" panose="020B0604020202020204"/>
            </a:endParaRPr>
          </a:p>
        </p:txBody>
      </p:sp>
      <p:sp>
        <p:nvSpPr>
          <p:cNvPr id="40" name="object 40"/>
          <p:cNvSpPr txBox="1"/>
          <p:nvPr/>
        </p:nvSpPr>
        <p:spPr>
          <a:xfrm>
            <a:off x="6820027" y="1833752"/>
            <a:ext cx="201295" cy="132080"/>
          </a:xfrm>
          <a:prstGeom prst="rect">
            <a:avLst/>
          </a:prstGeom>
        </p:spPr>
        <p:txBody>
          <a:bodyPr vert="horz" wrap="square" lIns="0" tIns="12065" rIns="0" bIns="0" rtlCol="0">
            <a:spAutoFit/>
          </a:bodyPr>
          <a:lstStyle/>
          <a:p>
            <a:pPr marL="12700">
              <a:lnSpc>
                <a:spcPct val="100000"/>
              </a:lnSpc>
              <a:spcBef>
                <a:spcPts val="95"/>
              </a:spcBef>
            </a:pPr>
            <a:r>
              <a:rPr sz="700" spc="-25" dirty="0">
                <a:latin typeface="Arial" panose="020B0604020202020204"/>
                <a:cs typeface="Arial" panose="020B0604020202020204"/>
              </a:rPr>
              <a:t>25%</a:t>
            </a:r>
            <a:endParaRPr sz="700">
              <a:latin typeface="Arial" panose="020B0604020202020204"/>
              <a:cs typeface="Arial" panose="020B0604020202020204"/>
            </a:endParaRPr>
          </a:p>
        </p:txBody>
      </p:sp>
      <p:sp>
        <p:nvSpPr>
          <p:cNvPr id="41" name="object 41"/>
          <p:cNvSpPr txBox="1"/>
          <p:nvPr/>
        </p:nvSpPr>
        <p:spPr>
          <a:xfrm>
            <a:off x="6820027" y="1633550"/>
            <a:ext cx="201295" cy="132080"/>
          </a:xfrm>
          <a:prstGeom prst="rect">
            <a:avLst/>
          </a:prstGeom>
        </p:spPr>
        <p:txBody>
          <a:bodyPr vert="horz" wrap="square" lIns="0" tIns="12065" rIns="0" bIns="0" rtlCol="0">
            <a:spAutoFit/>
          </a:bodyPr>
          <a:lstStyle/>
          <a:p>
            <a:pPr marL="12700">
              <a:lnSpc>
                <a:spcPct val="100000"/>
              </a:lnSpc>
              <a:spcBef>
                <a:spcPts val="95"/>
              </a:spcBef>
            </a:pPr>
            <a:r>
              <a:rPr sz="700" spc="-25" dirty="0">
                <a:latin typeface="Arial" panose="020B0604020202020204"/>
                <a:cs typeface="Arial" panose="020B0604020202020204"/>
              </a:rPr>
              <a:t>30%</a:t>
            </a:r>
            <a:endParaRPr sz="700">
              <a:latin typeface="Arial" panose="020B0604020202020204"/>
              <a:cs typeface="Arial" panose="020B0604020202020204"/>
            </a:endParaRPr>
          </a:p>
        </p:txBody>
      </p:sp>
      <p:sp>
        <p:nvSpPr>
          <p:cNvPr id="42" name="object 42"/>
          <p:cNvSpPr txBox="1"/>
          <p:nvPr/>
        </p:nvSpPr>
        <p:spPr>
          <a:xfrm>
            <a:off x="6820027" y="1434210"/>
            <a:ext cx="201295" cy="132080"/>
          </a:xfrm>
          <a:prstGeom prst="rect">
            <a:avLst/>
          </a:prstGeom>
        </p:spPr>
        <p:txBody>
          <a:bodyPr vert="horz" wrap="square" lIns="0" tIns="12065" rIns="0" bIns="0" rtlCol="0">
            <a:spAutoFit/>
          </a:bodyPr>
          <a:lstStyle/>
          <a:p>
            <a:pPr marL="12700">
              <a:lnSpc>
                <a:spcPct val="100000"/>
              </a:lnSpc>
              <a:spcBef>
                <a:spcPts val="95"/>
              </a:spcBef>
            </a:pPr>
            <a:r>
              <a:rPr sz="700" spc="-25" dirty="0">
                <a:latin typeface="Arial" panose="020B0604020202020204"/>
                <a:cs typeface="Arial" panose="020B0604020202020204"/>
              </a:rPr>
              <a:t>35%</a:t>
            </a:r>
            <a:endParaRPr sz="700">
              <a:latin typeface="Arial" panose="020B0604020202020204"/>
              <a:cs typeface="Arial" panose="020B0604020202020204"/>
            </a:endParaRPr>
          </a:p>
        </p:txBody>
      </p:sp>
      <p:sp>
        <p:nvSpPr>
          <p:cNvPr id="43" name="object 43"/>
          <p:cNvSpPr txBox="1"/>
          <p:nvPr/>
        </p:nvSpPr>
        <p:spPr>
          <a:xfrm>
            <a:off x="6820027" y="1234566"/>
            <a:ext cx="201295" cy="132080"/>
          </a:xfrm>
          <a:prstGeom prst="rect">
            <a:avLst/>
          </a:prstGeom>
        </p:spPr>
        <p:txBody>
          <a:bodyPr vert="horz" wrap="square" lIns="0" tIns="12065" rIns="0" bIns="0" rtlCol="0">
            <a:spAutoFit/>
          </a:bodyPr>
          <a:lstStyle/>
          <a:p>
            <a:pPr marL="12700">
              <a:lnSpc>
                <a:spcPct val="100000"/>
              </a:lnSpc>
              <a:spcBef>
                <a:spcPts val="95"/>
              </a:spcBef>
            </a:pPr>
            <a:r>
              <a:rPr sz="700" spc="-25" dirty="0">
                <a:latin typeface="Arial" panose="020B0604020202020204"/>
                <a:cs typeface="Arial" panose="020B0604020202020204"/>
              </a:rPr>
              <a:t>40%</a:t>
            </a:r>
            <a:endParaRPr sz="700">
              <a:latin typeface="Arial" panose="020B0604020202020204"/>
              <a:cs typeface="Arial" panose="020B0604020202020204"/>
            </a:endParaRPr>
          </a:p>
        </p:txBody>
      </p:sp>
      <p:sp>
        <p:nvSpPr>
          <p:cNvPr id="44" name="object 44"/>
          <p:cNvSpPr txBox="1"/>
          <p:nvPr/>
        </p:nvSpPr>
        <p:spPr>
          <a:xfrm>
            <a:off x="3988053" y="2831973"/>
            <a:ext cx="74930" cy="132080"/>
          </a:xfrm>
          <a:prstGeom prst="rect">
            <a:avLst/>
          </a:prstGeom>
        </p:spPr>
        <p:txBody>
          <a:bodyPr vert="horz" wrap="square" lIns="0" tIns="12065" rIns="0" bIns="0" rtlCol="0">
            <a:spAutoFit/>
          </a:bodyPr>
          <a:lstStyle/>
          <a:p>
            <a:pPr marL="12700">
              <a:lnSpc>
                <a:spcPct val="100000"/>
              </a:lnSpc>
              <a:spcBef>
                <a:spcPts val="95"/>
              </a:spcBef>
            </a:pPr>
            <a:r>
              <a:rPr sz="700" spc="-5" dirty="0">
                <a:latin typeface="Arial" panose="020B0604020202020204"/>
                <a:cs typeface="Arial" panose="020B0604020202020204"/>
              </a:rPr>
              <a:t>0</a:t>
            </a:r>
            <a:endParaRPr sz="700">
              <a:latin typeface="Arial" panose="020B0604020202020204"/>
              <a:cs typeface="Arial" panose="020B0604020202020204"/>
            </a:endParaRPr>
          </a:p>
        </p:txBody>
      </p:sp>
      <p:sp>
        <p:nvSpPr>
          <p:cNvPr id="45" name="object 45"/>
          <p:cNvSpPr txBox="1"/>
          <p:nvPr/>
        </p:nvSpPr>
        <p:spPr>
          <a:xfrm>
            <a:off x="3938778" y="2512567"/>
            <a:ext cx="123189" cy="132080"/>
          </a:xfrm>
          <a:prstGeom prst="rect">
            <a:avLst/>
          </a:prstGeom>
        </p:spPr>
        <p:txBody>
          <a:bodyPr vert="horz" wrap="square" lIns="0" tIns="12065" rIns="0" bIns="0" rtlCol="0">
            <a:spAutoFit/>
          </a:bodyPr>
          <a:lstStyle/>
          <a:p>
            <a:pPr marL="12700">
              <a:lnSpc>
                <a:spcPct val="100000"/>
              </a:lnSpc>
              <a:spcBef>
                <a:spcPts val="95"/>
              </a:spcBef>
            </a:pPr>
            <a:r>
              <a:rPr sz="700" spc="-25" dirty="0">
                <a:latin typeface="Arial" panose="020B0604020202020204"/>
                <a:cs typeface="Arial" panose="020B0604020202020204"/>
              </a:rPr>
              <a:t>50</a:t>
            </a:r>
            <a:endParaRPr sz="700">
              <a:latin typeface="Arial" panose="020B0604020202020204"/>
              <a:cs typeface="Arial" panose="020B0604020202020204"/>
            </a:endParaRPr>
          </a:p>
        </p:txBody>
      </p:sp>
      <p:sp>
        <p:nvSpPr>
          <p:cNvPr id="46" name="object 46"/>
          <p:cNvSpPr txBox="1"/>
          <p:nvPr/>
        </p:nvSpPr>
        <p:spPr>
          <a:xfrm>
            <a:off x="3889375" y="2193162"/>
            <a:ext cx="172085" cy="132080"/>
          </a:xfrm>
          <a:prstGeom prst="rect">
            <a:avLst/>
          </a:prstGeom>
        </p:spPr>
        <p:txBody>
          <a:bodyPr vert="horz" wrap="square" lIns="0" tIns="12065" rIns="0" bIns="0" rtlCol="0">
            <a:spAutoFit/>
          </a:bodyPr>
          <a:lstStyle/>
          <a:p>
            <a:pPr marL="12700">
              <a:lnSpc>
                <a:spcPct val="100000"/>
              </a:lnSpc>
              <a:spcBef>
                <a:spcPts val="95"/>
              </a:spcBef>
            </a:pPr>
            <a:r>
              <a:rPr sz="700" spc="-25" dirty="0">
                <a:latin typeface="Arial" panose="020B0604020202020204"/>
                <a:cs typeface="Arial" panose="020B0604020202020204"/>
              </a:rPr>
              <a:t>100</a:t>
            </a:r>
            <a:endParaRPr sz="700">
              <a:latin typeface="Arial" panose="020B0604020202020204"/>
              <a:cs typeface="Arial" panose="020B0604020202020204"/>
            </a:endParaRPr>
          </a:p>
        </p:txBody>
      </p:sp>
      <p:sp>
        <p:nvSpPr>
          <p:cNvPr id="47" name="object 47"/>
          <p:cNvSpPr txBox="1"/>
          <p:nvPr/>
        </p:nvSpPr>
        <p:spPr>
          <a:xfrm>
            <a:off x="3889375" y="1873757"/>
            <a:ext cx="172085" cy="132080"/>
          </a:xfrm>
          <a:prstGeom prst="rect">
            <a:avLst/>
          </a:prstGeom>
        </p:spPr>
        <p:txBody>
          <a:bodyPr vert="horz" wrap="square" lIns="0" tIns="12065" rIns="0" bIns="0" rtlCol="0">
            <a:spAutoFit/>
          </a:bodyPr>
          <a:lstStyle/>
          <a:p>
            <a:pPr marL="12700">
              <a:lnSpc>
                <a:spcPct val="100000"/>
              </a:lnSpc>
              <a:spcBef>
                <a:spcPts val="95"/>
              </a:spcBef>
            </a:pPr>
            <a:r>
              <a:rPr sz="700" spc="-25" dirty="0">
                <a:latin typeface="Arial" panose="020B0604020202020204"/>
                <a:cs typeface="Arial" panose="020B0604020202020204"/>
              </a:rPr>
              <a:t>150</a:t>
            </a:r>
            <a:endParaRPr sz="700">
              <a:latin typeface="Arial" panose="020B0604020202020204"/>
              <a:cs typeface="Arial" panose="020B0604020202020204"/>
            </a:endParaRPr>
          </a:p>
        </p:txBody>
      </p:sp>
      <p:sp>
        <p:nvSpPr>
          <p:cNvPr id="48" name="object 48"/>
          <p:cNvSpPr txBox="1"/>
          <p:nvPr/>
        </p:nvSpPr>
        <p:spPr>
          <a:xfrm>
            <a:off x="3889375" y="1553972"/>
            <a:ext cx="172085" cy="132080"/>
          </a:xfrm>
          <a:prstGeom prst="rect">
            <a:avLst/>
          </a:prstGeom>
        </p:spPr>
        <p:txBody>
          <a:bodyPr vert="horz" wrap="square" lIns="0" tIns="12065" rIns="0" bIns="0" rtlCol="0">
            <a:spAutoFit/>
          </a:bodyPr>
          <a:lstStyle/>
          <a:p>
            <a:pPr marL="12700">
              <a:lnSpc>
                <a:spcPct val="100000"/>
              </a:lnSpc>
              <a:spcBef>
                <a:spcPts val="95"/>
              </a:spcBef>
            </a:pPr>
            <a:r>
              <a:rPr sz="700" spc="-25" dirty="0">
                <a:latin typeface="Arial" panose="020B0604020202020204"/>
                <a:cs typeface="Arial" panose="020B0604020202020204"/>
              </a:rPr>
              <a:t>200</a:t>
            </a:r>
            <a:endParaRPr sz="700">
              <a:latin typeface="Arial" panose="020B0604020202020204"/>
              <a:cs typeface="Arial" panose="020B0604020202020204"/>
            </a:endParaRPr>
          </a:p>
        </p:txBody>
      </p:sp>
      <p:sp>
        <p:nvSpPr>
          <p:cNvPr id="49" name="object 49"/>
          <p:cNvSpPr txBox="1"/>
          <p:nvPr/>
        </p:nvSpPr>
        <p:spPr>
          <a:xfrm>
            <a:off x="3889375" y="1234566"/>
            <a:ext cx="172085" cy="132080"/>
          </a:xfrm>
          <a:prstGeom prst="rect">
            <a:avLst/>
          </a:prstGeom>
        </p:spPr>
        <p:txBody>
          <a:bodyPr vert="horz" wrap="square" lIns="0" tIns="12065" rIns="0" bIns="0" rtlCol="0">
            <a:spAutoFit/>
          </a:bodyPr>
          <a:lstStyle/>
          <a:p>
            <a:pPr marL="12700">
              <a:lnSpc>
                <a:spcPct val="100000"/>
              </a:lnSpc>
              <a:spcBef>
                <a:spcPts val="95"/>
              </a:spcBef>
            </a:pPr>
            <a:r>
              <a:rPr sz="700" spc="-25" dirty="0">
                <a:latin typeface="Arial" panose="020B0604020202020204"/>
                <a:cs typeface="Arial" panose="020B0604020202020204"/>
              </a:rPr>
              <a:t>250</a:t>
            </a:r>
            <a:endParaRPr sz="700">
              <a:latin typeface="Arial" panose="020B0604020202020204"/>
              <a:cs typeface="Arial" panose="020B0604020202020204"/>
            </a:endParaRPr>
          </a:p>
        </p:txBody>
      </p:sp>
      <p:sp>
        <p:nvSpPr>
          <p:cNvPr id="50" name="object 50"/>
          <p:cNvSpPr txBox="1"/>
          <p:nvPr/>
        </p:nvSpPr>
        <p:spPr>
          <a:xfrm>
            <a:off x="4181466" y="2946587"/>
            <a:ext cx="124460" cy="224154"/>
          </a:xfrm>
          <a:prstGeom prst="rect">
            <a:avLst/>
          </a:prstGeom>
        </p:spPr>
        <p:txBody>
          <a:bodyPr vert="vert270" wrap="square" lIns="0" tIns="3810" rIns="0" bIns="0" rtlCol="0">
            <a:spAutoFit/>
          </a:bodyPr>
          <a:lstStyle/>
          <a:p>
            <a:pPr marL="12700">
              <a:lnSpc>
                <a:spcPct val="100000"/>
              </a:lnSpc>
              <a:spcBef>
                <a:spcPts val="30"/>
              </a:spcBef>
            </a:pPr>
            <a:r>
              <a:rPr sz="700" spc="-20" dirty="0">
                <a:latin typeface="Arial" panose="020B0604020202020204"/>
                <a:cs typeface="Arial" panose="020B0604020202020204"/>
              </a:rPr>
              <a:t>1987</a:t>
            </a:r>
            <a:endParaRPr sz="700">
              <a:latin typeface="Arial" panose="020B0604020202020204"/>
              <a:cs typeface="Arial" panose="020B0604020202020204"/>
            </a:endParaRPr>
          </a:p>
        </p:txBody>
      </p:sp>
      <p:sp>
        <p:nvSpPr>
          <p:cNvPr id="51" name="object 51"/>
          <p:cNvSpPr txBox="1"/>
          <p:nvPr/>
        </p:nvSpPr>
        <p:spPr>
          <a:xfrm>
            <a:off x="4367774" y="2946435"/>
            <a:ext cx="496570" cy="224154"/>
          </a:xfrm>
          <a:prstGeom prst="rect">
            <a:avLst/>
          </a:prstGeom>
        </p:spPr>
        <p:txBody>
          <a:bodyPr vert="vert270" wrap="square" lIns="0" tIns="3810" rIns="0" bIns="0" rtlCol="0">
            <a:spAutoFit/>
          </a:bodyPr>
          <a:lstStyle/>
          <a:p>
            <a:pPr marL="12700">
              <a:lnSpc>
                <a:spcPct val="100000"/>
              </a:lnSpc>
              <a:spcBef>
                <a:spcPts val="30"/>
              </a:spcBef>
            </a:pPr>
            <a:r>
              <a:rPr sz="700" spc="-20" dirty="0">
                <a:latin typeface="Arial" panose="020B0604020202020204"/>
                <a:cs typeface="Arial" panose="020B0604020202020204"/>
              </a:rPr>
              <a:t>1988</a:t>
            </a:r>
            <a:endParaRPr sz="700">
              <a:latin typeface="Arial" panose="020B0604020202020204"/>
              <a:cs typeface="Arial" panose="020B0604020202020204"/>
            </a:endParaRPr>
          </a:p>
          <a:p>
            <a:pPr marL="12700">
              <a:lnSpc>
                <a:spcPct val="100000"/>
              </a:lnSpc>
              <a:spcBef>
                <a:spcPts val="625"/>
              </a:spcBef>
            </a:pPr>
            <a:r>
              <a:rPr sz="700" spc="-20" dirty="0">
                <a:latin typeface="Arial" panose="020B0604020202020204"/>
                <a:cs typeface="Arial" panose="020B0604020202020204"/>
              </a:rPr>
              <a:t>1989</a:t>
            </a:r>
            <a:endParaRPr sz="700">
              <a:latin typeface="Arial" panose="020B0604020202020204"/>
              <a:cs typeface="Arial" panose="020B0604020202020204"/>
            </a:endParaRPr>
          </a:p>
          <a:p>
            <a:pPr marL="12700">
              <a:lnSpc>
                <a:spcPct val="100000"/>
              </a:lnSpc>
              <a:spcBef>
                <a:spcPts val="620"/>
              </a:spcBef>
            </a:pPr>
            <a:r>
              <a:rPr sz="700" spc="-20" dirty="0">
                <a:latin typeface="Arial" panose="020B0604020202020204"/>
                <a:cs typeface="Arial" panose="020B0604020202020204"/>
              </a:rPr>
              <a:t>1990</a:t>
            </a:r>
            <a:endParaRPr sz="700">
              <a:latin typeface="Arial" panose="020B0604020202020204"/>
              <a:cs typeface="Arial" panose="020B0604020202020204"/>
            </a:endParaRPr>
          </a:p>
        </p:txBody>
      </p:sp>
      <p:sp>
        <p:nvSpPr>
          <p:cNvPr id="52" name="object 52"/>
          <p:cNvSpPr txBox="1"/>
          <p:nvPr/>
        </p:nvSpPr>
        <p:spPr>
          <a:xfrm>
            <a:off x="4925812" y="2946587"/>
            <a:ext cx="310515" cy="224154"/>
          </a:xfrm>
          <a:prstGeom prst="rect">
            <a:avLst/>
          </a:prstGeom>
        </p:spPr>
        <p:txBody>
          <a:bodyPr vert="vert270" wrap="square" lIns="0" tIns="3810" rIns="0" bIns="0" rtlCol="0">
            <a:spAutoFit/>
          </a:bodyPr>
          <a:lstStyle/>
          <a:p>
            <a:pPr marL="12700">
              <a:lnSpc>
                <a:spcPct val="100000"/>
              </a:lnSpc>
              <a:spcBef>
                <a:spcPts val="30"/>
              </a:spcBef>
            </a:pPr>
            <a:r>
              <a:rPr sz="700" spc="-20" dirty="0">
                <a:latin typeface="Arial" panose="020B0604020202020204"/>
                <a:cs typeface="Arial" panose="020B0604020202020204"/>
              </a:rPr>
              <a:t>1991</a:t>
            </a:r>
            <a:endParaRPr sz="700">
              <a:latin typeface="Arial" panose="020B0604020202020204"/>
              <a:cs typeface="Arial" panose="020B0604020202020204"/>
            </a:endParaRPr>
          </a:p>
          <a:p>
            <a:pPr marL="12700">
              <a:lnSpc>
                <a:spcPct val="100000"/>
              </a:lnSpc>
              <a:spcBef>
                <a:spcPts val="625"/>
              </a:spcBef>
            </a:pPr>
            <a:r>
              <a:rPr sz="700" spc="-20" dirty="0">
                <a:latin typeface="Arial" panose="020B0604020202020204"/>
                <a:cs typeface="Arial" panose="020B0604020202020204"/>
              </a:rPr>
              <a:t>1992</a:t>
            </a:r>
            <a:endParaRPr sz="700">
              <a:latin typeface="Arial" panose="020B0604020202020204"/>
              <a:cs typeface="Arial" panose="020B0604020202020204"/>
            </a:endParaRPr>
          </a:p>
        </p:txBody>
      </p:sp>
      <p:sp>
        <p:nvSpPr>
          <p:cNvPr id="53" name="object 53"/>
          <p:cNvSpPr txBox="1"/>
          <p:nvPr/>
        </p:nvSpPr>
        <p:spPr>
          <a:xfrm>
            <a:off x="5297923" y="2946587"/>
            <a:ext cx="124460" cy="224154"/>
          </a:xfrm>
          <a:prstGeom prst="rect">
            <a:avLst/>
          </a:prstGeom>
        </p:spPr>
        <p:txBody>
          <a:bodyPr vert="vert270" wrap="square" lIns="0" tIns="3810" rIns="0" bIns="0" rtlCol="0">
            <a:spAutoFit/>
          </a:bodyPr>
          <a:lstStyle/>
          <a:p>
            <a:pPr marL="12700">
              <a:lnSpc>
                <a:spcPct val="100000"/>
              </a:lnSpc>
              <a:spcBef>
                <a:spcPts val="30"/>
              </a:spcBef>
            </a:pPr>
            <a:r>
              <a:rPr sz="700" spc="-20" dirty="0">
                <a:latin typeface="Arial" panose="020B0604020202020204"/>
                <a:cs typeface="Arial" panose="020B0604020202020204"/>
              </a:rPr>
              <a:t>1993</a:t>
            </a:r>
            <a:endParaRPr sz="700">
              <a:latin typeface="Arial" panose="020B0604020202020204"/>
              <a:cs typeface="Arial" panose="020B0604020202020204"/>
            </a:endParaRPr>
          </a:p>
        </p:txBody>
      </p:sp>
      <p:sp>
        <p:nvSpPr>
          <p:cNvPr id="54" name="object 54"/>
          <p:cNvSpPr txBox="1"/>
          <p:nvPr/>
        </p:nvSpPr>
        <p:spPr>
          <a:xfrm>
            <a:off x="5483850" y="2946587"/>
            <a:ext cx="310515" cy="224154"/>
          </a:xfrm>
          <a:prstGeom prst="rect">
            <a:avLst/>
          </a:prstGeom>
        </p:spPr>
        <p:txBody>
          <a:bodyPr vert="vert270" wrap="square" lIns="0" tIns="3810" rIns="0" bIns="0" rtlCol="0">
            <a:spAutoFit/>
          </a:bodyPr>
          <a:lstStyle/>
          <a:p>
            <a:pPr marL="12700">
              <a:lnSpc>
                <a:spcPct val="100000"/>
              </a:lnSpc>
              <a:spcBef>
                <a:spcPts val="30"/>
              </a:spcBef>
            </a:pPr>
            <a:r>
              <a:rPr sz="700" spc="-20" dirty="0">
                <a:latin typeface="Arial" panose="020B0604020202020204"/>
                <a:cs typeface="Arial" panose="020B0604020202020204"/>
              </a:rPr>
              <a:t>1994</a:t>
            </a:r>
            <a:endParaRPr sz="700">
              <a:latin typeface="Arial" panose="020B0604020202020204"/>
              <a:cs typeface="Arial" panose="020B0604020202020204"/>
            </a:endParaRPr>
          </a:p>
          <a:p>
            <a:pPr marL="12700">
              <a:lnSpc>
                <a:spcPct val="100000"/>
              </a:lnSpc>
              <a:spcBef>
                <a:spcPts val="625"/>
              </a:spcBef>
            </a:pPr>
            <a:r>
              <a:rPr sz="700" spc="-20" dirty="0">
                <a:latin typeface="Arial" panose="020B0604020202020204"/>
                <a:cs typeface="Arial" panose="020B0604020202020204"/>
              </a:rPr>
              <a:t>1995</a:t>
            </a:r>
            <a:endParaRPr sz="700">
              <a:latin typeface="Arial" panose="020B0604020202020204"/>
              <a:cs typeface="Arial" panose="020B0604020202020204"/>
            </a:endParaRPr>
          </a:p>
        </p:txBody>
      </p:sp>
      <p:sp>
        <p:nvSpPr>
          <p:cNvPr id="55" name="object 55"/>
          <p:cNvSpPr txBox="1"/>
          <p:nvPr/>
        </p:nvSpPr>
        <p:spPr>
          <a:xfrm>
            <a:off x="5856087" y="2946587"/>
            <a:ext cx="124460" cy="224154"/>
          </a:xfrm>
          <a:prstGeom prst="rect">
            <a:avLst/>
          </a:prstGeom>
        </p:spPr>
        <p:txBody>
          <a:bodyPr vert="vert270" wrap="square" lIns="0" tIns="3810" rIns="0" bIns="0" rtlCol="0">
            <a:spAutoFit/>
          </a:bodyPr>
          <a:lstStyle/>
          <a:p>
            <a:pPr marL="12700">
              <a:lnSpc>
                <a:spcPct val="100000"/>
              </a:lnSpc>
              <a:spcBef>
                <a:spcPts val="30"/>
              </a:spcBef>
            </a:pPr>
            <a:r>
              <a:rPr sz="700" spc="-20" dirty="0">
                <a:latin typeface="Arial" panose="020B0604020202020204"/>
                <a:cs typeface="Arial" panose="020B0604020202020204"/>
              </a:rPr>
              <a:t>1996</a:t>
            </a:r>
            <a:endParaRPr sz="700">
              <a:latin typeface="Arial" panose="020B0604020202020204"/>
              <a:cs typeface="Arial" panose="020B0604020202020204"/>
            </a:endParaRPr>
          </a:p>
        </p:txBody>
      </p:sp>
      <p:sp>
        <p:nvSpPr>
          <p:cNvPr id="56" name="object 56"/>
          <p:cNvSpPr txBox="1"/>
          <p:nvPr/>
        </p:nvSpPr>
        <p:spPr>
          <a:xfrm>
            <a:off x="6042016" y="2946435"/>
            <a:ext cx="310515" cy="224154"/>
          </a:xfrm>
          <a:prstGeom prst="rect">
            <a:avLst/>
          </a:prstGeom>
        </p:spPr>
        <p:txBody>
          <a:bodyPr vert="vert270" wrap="square" lIns="0" tIns="3810" rIns="0" bIns="0" rtlCol="0">
            <a:spAutoFit/>
          </a:bodyPr>
          <a:lstStyle/>
          <a:p>
            <a:pPr marL="12700">
              <a:lnSpc>
                <a:spcPct val="100000"/>
              </a:lnSpc>
              <a:spcBef>
                <a:spcPts val="30"/>
              </a:spcBef>
            </a:pPr>
            <a:r>
              <a:rPr sz="700" spc="-20" dirty="0">
                <a:latin typeface="Arial" panose="020B0604020202020204"/>
                <a:cs typeface="Arial" panose="020B0604020202020204"/>
              </a:rPr>
              <a:t>1997</a:t>
            </a:r>
            <a:endParaRPr sz="700">
              <a:latin typeface="Arial" panose="020B0604020202020204"/>
              <a:cs typeface="Arial" panose="020B0604020202020204"/>
            </a:endParaRPr>
          </a:p>
          <a:p>
            <a:pPr marL="12700">
              <a:lnSpc>
                <a:spcPct val="100000"/>
              </a:lnSpc>
              <a:spcBef>
                <a:spcPts val="625"/>
              </a:spcBef>
            </a:pPr>
            <a:r>
              <a:rPr sz="700" spc="-20" dirty="0">
                <a:latin typeface="Arial" panose="020B0604020202020204"/>
                <a:cs typeface="Arial" panose="020B0604020202020204"/>
              </a:rPr>
              <a:t>1998</a:t>
            </a:r>
            <a:endParaRPr sz="700">
              <a:latin typeface="Arial" panose="020B0604020202020204"/>
              <a:cs typeface="Arial" panose="020B0604020202020204"/>
            </a:endParaRPr>
          </a:p>
        </p:txBody>
      </p:sp>
      <p:sp>
        <p:nvSpPr>
          <p:cNvPr id="57" name="object 57"/>
          <p:cNvSpPr txBox="1"/>
          <p:nvPr/>
        </p:nvSpPr>
        <p:spPr>
          <a:xfrm>
            <a:off x="6414125" y="2946587"/>
            <a:ext cx="310515" cy="224154"/>
          </a:xfrm>
          <a:prstGeom prst="rect">
            <a:avLst/>
          </a:prstGeom>
        </p:spPr>
        <p:txBody>
          <a:bodyPr vert="vert270" wrap="square" lIns="0" tIns="3810" rIns="0" bIns="0" rtlCol="0">
            <a:spAutoFit/>
          </a:bodyPr>
          <a:lstStyle/>
          <a:p>
            <a:pPr marL="12700">
              <a:lnSpc>
                <a:spcPct val="100000"/>
              </a:lnSpc>
              <a:spcBef>
                <a:spcPts val="30"/>
              </a:spcBef>
            </a:pPr>
            <a:r>
              <a:rPr sz="700" spc="-20" dirty="0">
                <a:latin typeface="Arial" panose="020B0604020202020204"/>
                <a:cs typeface="Arial" panose="020B0604020202020204"/>
              </a:rPr>
              <a:t>1999</a:t>
            </a:r>
            <a:endParaRPr sz="700">
              <a:latin typeface="Arial" panose="020B0604020202020204"/>
              <a:cs typeface="Arial" panose="020B0604020202020204"/>
            </a:endParaRPr>
          </a:p>
          <a:p>
            <a:pPr marL="12700">
              <a:lnSpc>
                <a:spcPct val="100000"/>
              </a:lnSpc>
              <a:spcBef>
                <a:spcPts val="625"/>
              </a:spcBef>
            </a:pPr>
            <a:r>
              <a:rPr sz="700" spc="-20" dirty="0">
                <a:latin typeface="Arial" panose="020B0604020202020204"/>
                <a:cs typeface="Arial" panose="020B0604020202020204"/>
              </a:rPr>
              <a:t>2000</a:t>
            </a:r>
            <a:endParaRPr sz="700">
              <a:latin typeface="Arial" panose="020B0604020202020204"/>
              <a:cs typeface="Arial" panose="020B0604020202020204"/>
            </a:endParaRPr>
          </a:p>
        </p:txBody>
      </p:sp>
      <p:pic>
        <p:nvPicPr>
          <p:cNvPr id="58" name="object 58"/>
          <p:cNvPicPr/>
          <p:nvPr/>
        </p:nvPicPr>
        <p:blipFill>
          <a:blip r:embed="rId9" cstate="print"/>
          <a:stretch>
            <a:fillRect/>
          </a:stretch>
        </p:blipFill>
        <p:spPr>
          <a:xfrm>
            <a:off x="4605146" y="1172475"/>
            <a:ext cx="243839" cy="44692"/>
          </a:xfrm>
          <a:prstGeom prst="rect">
            <a:avLst/>
          </a:prstGeom>
        </p:spPr>
      </p:pic>
      <p:sp>
        <p:nvSpPr>
          <p:cNvPr id="59" name="object 59"/>
          <p:cNvSpPr txBox="1"/>
          <p:nvPr/>
        </p:nvSpPr>
        <p:spPr>
          <a:xfrm>
            <a:off x="4863846" y="1122044"/>
            <a:ext cx="1238885" cy="132080"/>
          </a:xfrm>
          <a:prstGeom prst="rect">
            <a:avLst/>
          </a:prstGeom>
        </p:spPr>
        <p:txBody>
          <a:bodyPr vert="horz" wrap="square" lIns="0" tIns="12065" rIns="0" bIns="0" rtlCol="0">
            <a:spAutoFit/>
          </a:bodyPr>
          <a:lstStyle/>
          <a:p>
            <a:pPr marL="12700">
              <a:lnSpc>
                <a:spcPct val="100000"/>
              </a:lnSpc>
              <a:spcBef>
                <a:spcPts val="95"/>
              </a:spcBef>
            </a:pPr>
            <a:r>
              <a:rPr sz="700" dirty="0">
                <a:latin typeface="楷体" panose="02010609060101010101" charset="-122"/>
                <a:cs typeface="楷体" panose="02010609060101010101" charset="-122"/>
              </a:rPr>
              <a:t>朝</a:t>
            </a:r>
            <a:r>
              <a:rPr sz="700" dirty="0">
                <a:latin typeface="楷体" panose="02010609060101010101" charset="-122"/>
                <a:cs typeface="楷体" panose="02010609060101010101" charset="-122"/>
              </a:rPr>
              <a:t>日</a:t>
            </a:r>
            <a:r>
              <a:rPr sz="700" spc="-10" dirty="0">
                <a:latin typeface="Arial" panose="020B0604020202020204"/>
                <a:cs typeface="Arial" panose="020B0604020202020204"/>
              </a:rPr>
              <a:t>Super</a:t>
            </a:r>
            <a:r>
              <a:rPr sz="700" spc="105" dirty="0">
                <a:latin typeface="Arial" panose="020B0604020202020204"/>
                <a:cs typeface="Arial" panose="020B0604020202020204"/>
              </a:rPr>
              <a:t> </a:t>
            </a:r>
            <a:r>
              <a:rPr sz="700" spc="-20" dirty="0">
                <a:latin typeface="Arial" panose="020B0604020202020204"/>
                <a:cs typeface="Arial" panose="020B0604020202020204"/>
              </a:rPr>
              <a:t>Dry</a:t>
            </a:r>
            <a:r>
              <a:rPr sz="700" dirty="0">
                <a:latin typeface="楷体" panose="02010609060101010101" charset="-122"/>
                <a:cs typeface="楷体" panose="02010609060101010101" charset="-122"/>
              </a:rPr>
              <a:t>销</a:t>
            </a:r>
            <a:r>
              <a:rPr sz="700" dirty="0">
                <a:latin typeface="楷体" panose="02010609060101010101" charset="-122"/>
                <a:cs typeface="楷体" panose="02010609060101010101" charset="-122"/>
              </a:rPr>
              <a:t>量</a:t>
            </a:r>
            <a:r>
              <a:rPr sz="700" dirty="0">
                <a:latin typeface="楷体" panose="02010609060101010101" charset="-122"/>
                <a:cs typeface="楷体" panose="02010609060101010101" charset="-122"/>
              </a:rPr>
              <a:t>（</a:t>
            </a:r>
            <a:r>
              <a:rPr sz="700" dirty="0">
                <a:latin typeface="楷体" panose="02010609060101010101" charset="-122"/>
                <a:cs typeface="楷体" panose="02010609060101010101" charset="-122"/>
              </a:rPr>
              <a:t>百</a:t>
            </a:r>
            <a:r>
              <a:rPr sz="700" dirty="0">
                <a:latin typeface="楷体" panose="02010609060101010101" charset="-122"/>
                <a:cs typeface="楷体" panose="02010609060101010101" charset="-122"/>
              </a:rPr>
              <a:t>万</a:t>
            </a:r>
            <a:r>
              <a:rPr sz="700" dirty="0">
                <a:latin typeface="楷体" panose="02010609060101010101" charset="-122"/>
                <a:cs typeface="楷体" panose="02010609060101010101" charset="-122"/>
              </a:rPr>
              <a:t>箱</a:t>
            </a:r>
            <a:r>
              <a:rPr sz="700" spc="-50" dirty="0">
                <a:latin typeface="楷体" panose="02010609060101010101" charset="-122"/>
                <a:cs typeface="楷体" panose="02010609060101010101" charset="-122"/>
              </a:rPr>
              <a:t>）</a:t>
            </a:r>
            <a:endParaRPr sz="700">
              <a:latin typeface="楷体" panose="02010609060101010101" charset="-122"/>
              <a:cs typeface="楷体" panose="02010609060101010101" charset="-122"/>
            </a:endParaRPr>
          </a:p>
        </p:txBody>
      </p:sp>
      <p:sp>
        <p:nvSpPr>
          <p:cNvPr id="60" name="object 60"/>
          <p:cNvSpPr txBox="1"/>
          <p:nvPr/>
        </p:nvSpPr>
        <p:spPr>
          <a:xfrm>
            <a:off x="4863846" y="1312544"/>
            <a:ext cx="1055370" cy="132080"/>
          </a:xfrm>
          <a:prstGeom prst="rect">
            <a:avLst/>
          </a:prstGeom>
        </p:spPr>
        <p:txBody>
          <a:bodyPr vert="horz" wrap="square" lIns="0" tIns="12065" rIns="0" bIns="0" rtlCol="0">
            <a:spAutoFit/>
          </a:bodyPr>
          <a:lstStyle/>
          <a:p>
            <a:pPr marL="12700">
              <a:lnSpc>
                <a:spcPct val="100000"/>
              </a:lnSpc>
              <a:spcBef>
                <a:spcPts val="95"/>
              </a:spcBef>
            </a:pPr>
            <a:r>
              <a:rPr sz="700" dirty="0">
                <a:latin typeface="Arial" panose="020B0604020202020204"/>
                <a:cs typeface="Arial" panose="020B0604020202020204"/>
              </a:rPr>
              <a:t>Super</a:t>
            </a:r>
            <a:r>
              <a:rPr sz="700" spc="65" dirty="0">
                <a:latin typeface="Arial" panose="020B0604020202020204"/>
                <a:cs typeface="Arial" panose="020B0604020202020204"/>
              </a:rPr>
              <a:t> </a:t>
            </a:r>
            <a:r>
              <a:rPr sz="700" spc="-20" dirty="0">
                <a:latin typeface="Arial" panose="020B0604020202020204"/>
                <a:cs typeface="Arial" panose="020B0604020202020204"/>
              </a:rPr>
              <a:t>Dry</a:t>
            </a:r>
            <a:r>
              <a:rPr sz="700" dirty="0">
                <a:latin typeface="楷体" panose="02010609060101010101" charset="-122"/>
                <a:cs typeface="楷体" panose="02010609060101010101" charset="-122"/>
              </a:rPr>
              <a:t>市</a:t>
            </a:r>
            <a:r>
              <a:rPr sz="700" dirty="0">
                <a:latin typeface="楷体" panose="02010609060101010101" charset="-122"/>
                <a:cs typeface="楷体" panose="02010609060101010101" charset="-122"/>
              </a:rPr>
              <a:t>占</a:t>
            </a:r>
            <a:r>
              <a:rPr sz="700" dirty="0">
                <a:latin typeface="楷体" panose="02010609060101010101" charset="-122"/>
                <a:cs typeface="楷体" panose="02010609060101010101" charset="-122"/>
              </a:rPr>
              <a:t>率</a:t>
            </a:r>
            <a:r>
              <a:rPr sz="700" dirty="0">
                <a:latin typeface="楷体" panose="02010609060101010101" charset="-122"/>
                <a:cs typeface="楷体" panose="02010609060101010101" charset="-122"/>
              </a:rPr>
              <a:t>（</a:t>
            </a:r>
            <a:r>
              <a:rPr sz="700" dirty="0">
                <a:latin typeface="楷体" panose="02010609060101010101" charset="-122"/>
                <a:cs typeface="楷体" panose="02010609060101010101" charset="-122"/>
              </a:rPr>
              <a:t>右</a:t>
            </a:r>
            <a:r>
              <a:rPr sz="700" spc="-10" dirty="0">
                <a:latin typeface="楷体" panose="02010609060101010101" charset="-122"/>
                <a:cs typeface="楷体" panose="02010609060101010101" charset="-122"/>
              </a:rPr>
              <a:t>轴</a:t>
            </a:r>
            <a:r>
              <a:rPr sz="700" spc="-50" dirty="0">
                <a:latin typeface="楷体" panose="02010609060101010101" charset="-122"/>
                <a:cs typeface="楷体" panose="02010609060101010101" charset="-122"/>
              </a:rPr>
              <a:t>）</a:t>
            </a:r>
            <a:endParaRPr sz="700">
              <a:latin typeface="楷体" panose="02010609060101010101" charset="-122"/>
              <a:cs typeface="楷体" panose="02010609060101010101" charset="-122"/>
            </a:endParaRPr>
          </a:p>
        </p:txBody>
      </p:sp>
      <p:pic>
        <p:nvPicPr>
          <p:cNvPr id="61" name="object 61"/>
          <p:cNvPicPr/>
          <p:nvPr/>
        </p:nvPicPr>
        <p:blipFill>
          <a:blip r:embed="rId10" cstate="print"/>
          <a:stretch>
            <a:fillRect/>
          </a:stretch>
        </p:blipFill>
        <p:spPr>
          <a:xfrm>
            <a:off x="907364" y="7126604"/>
            <a:ext cx="2643047" cy="1631822"/>
          </a:xfrm>
          <a:prstGeom prst="rect">
            <a:avLst/>
          </a:prstGeom>
        </p:spPr>
      </p:pic>
      <p:sp>
        <p:nvSpPr>
          <p:cNvPr id="62" name="object 62"/>
          <p:cNvSpPr txBox="1"/>
          <p:nvPr/>
        </p:nvSpPr>
        <p:spPr>
          <a:xfrm>
            <a:off x="696874" y="7057770"/>
            <a:ext cx="173990" cy="1733550"/>
          </a:xfrm>
          <a:prstGeom prst="rect">
            <a:avLst/>
          </a:prstGeom>
        </p:spPr>
        <p:txBody>
          <a:bodyPr vert="horz" wrap="square" lIns="0" tIns="12065" rIns="0" bIns="0" rtlCol="0">
            <a:spAutoFit/>
          </a:bodyPr>
          <a:lstStyle/>
          <a:p>
            <a:pPr marR="7620" algn="r">
              <a:lnSpc>
                <a:spcPct val="100000"/>
              </a:lnSpc>
              <a:spcBef>
                <a:spcPts val="95"/>
              </a:spcBef>
            </a:pPr>
            <a:r>
              <a:rPr sz="700" spc="-25" dirty="0">
                <a:latin typeface="Arial" panose="020B0604020202020204"/>
                <a:cs typeface="Arial" panose="020B0604020202020204"/>
              </a:rPr>
              <a:t>800</a:t>
            </a:r>
            <a:endParaRPr sz="700">
              <a:latin typeface="Arial" panose="020B0604020202020204"/>
              <a:cs typeface="Arial" panose="020B0604020202020204"/>
            </a:endParaRPr>
          </a:p>
          <a:p>
            <a:pPr>
              <a:lnSpc>
                <a:spcPct val="100000"/>
              </a:lnSpc>
              <a:spcBef>
                <a:spcPts val="45"/>
              </a:spcBef>
            </a:pPr>
            <a:endParaRPr sz="600">
              <a:latin typeface="Arial" panose="020B0604020202020204"/>
              <a:cs typeface="Arial" panose="020B0604020202020204"/>
            </a:endParaRPr>
          </a:p>
          <a:p>
            <a:pPr marR="7620" algn="r">
              <a:lnSpc>
                <a:spcPct val="100000"/>
              </a:lnSpc>
            </a:pPr>
            <a:r>
              <a:rPr sz="700" spc="-25" dirty="0">
                <a:latin typeface="Arial" panose="020B0604020202020204"/>
                <a:cs typeface="Arial" panose="020B0604020202020204"/>
              </a:rPr>
              <a:t>700</a:t>
            </a:r>
            <a:endParaRPr sz="700">
              <a:latin typeface="Arial" panose="020B0604020202020204"/>
              <a:cs typeface="Arial" panose="020B0604020202020204"/>
            </a:endParaRPr>
          </a:p>
          <a:p>
            <a:pPr>
              <a:lnSpc>
                <a:spcPct val="100000"/>
              </a:lnSpc>
              <a:spcBef>
                <a:spcPts val="45"/>
              </a:spcBef>
            </a:pPr>
            <a:endParaRPr sz="600">
              <a:latin typeface="Arial" panose="020B0604020202020204"/>
              <a:cs typeface="Arial" panose="020B0604020202020204"/>
            </a:endParaRPr>
          </a:p>
          <a:p>
            <a:pPr marR="7620" algn="r">
              <a:lnSpc>
                <a:spcPct val="100000"/>
              </a:lnSpc>
              <a:spcBef>
                <a:spcPts val="5"/>
              </a:spcBef>
            </a:pPr>
            <a:r>
              <a:rPr sz="700" spc="-25" dirty="0">
                <a:latin typeface="Arial" panose="020B0604020202020204"/>
                <a:cs typeface="Arial" panose="020B0604020202020204"/>
              </a:rPr>
              <a:t>600</a:t>
            </a:r>
            <a:endParaRPr sz="700">
              <a:latin typeface="Arial" panose="020B0604020202020204"/>
              <a:cs typeface="Arial" panose="020B0604020202020204"/>
            </a:endParaRPr>
          </a:p>
          <a:p>
            <a:pPr>
              <a:lnSpc>
                <a:spcPct val="100000"/>
              </a:lnSpc>
              <a:spcBef>
                <a:spcPts val="45"/>
              </a:spcBef>
            </a:pPr>
            <a:endParaRPr sz="600">
              <a:latin typeface="Arial" panose="020B0604020202020204"/>
              <a:cs typeface="Arial" panose="020B0604020202020204"/>
            </a:endParaRPr>
          </a:p>
          <a:p>
            <a:pPr marR="7620" algn="r">
              <a:lnSpc>
                <a:spcPct val="100000"/>
              </a:lnSpc>
            </a:pPr>
            <a:r>
              <a:rPr sz="700" spc="-25" dirty="0">
                <a:latin typeface="Arial" panose="020B0604020202020204"/>
                <a:cs typeface="Arial" panose="020B0604020202020204"/>
              </a:rPr>
              <a:t>500</a:t>
            </a:r>
            <a:endParaRPr sz="700">
              <a:latin typeface="Arial" panose="020B0604020202020204"/>
              <a:cs typeface="Arial" panose="020B0604020202020204"/>
            </a:endParaRPr>
          </a:p>
          <a:p>
            <a:pPr>
              <a:lnSpc>
                <a:spcPct val="100000"/>
              </a:lnSpc>
              <a:spcBef>
                <a:spcPts val="45"/>
              </a:spcBef>
            </a:pPr>
            <a:endParaRPr sz="600">
              <a:latin typeface="Arial" panose="020B0604020202020204"/>
              <a:cs typeface="Arial" panose="020B0604020202020204"/>
            </a:endParaRPr>
          </a:p>
          <a:p>
            <a:pPr marR="7620" algn="r">
              <a:lnSpc>
                <a:spcPct val="100000"/>
              </a:lnSpc>
            </a:pPr>
            <a:r>
              <a:rPr sz="700" spc="-25" dirty="0">
                <a:latin typeface="Arial" panose="020B0604020202020204"/>
                <a:cs typeface="Arial" panose="020B0604020202020204"/>
              </a:rPr>
              <a:t>400</a:t>
            </a:r>
            <a:endParaRPr sz="700">
              <a:latin typeface="Arial" panose="020B0604020202020204"/>
              <a:cs typeface="Arial" panose="020B0604020202020204"/>
            </a:endParaRPr>
          </a:p>
          <a:p>
            <a:pPr>
              <a:lnSpc>
                <a:spcPct val="100000"/>
              </a:lnSpc>
              <a:spcBef>
                <a:spcPts val="50"/>
              </a:spcBef>
            </a:pPr>
            <a:endParaRPr sz="600">
              <a:latin typeface="Arial" panose="020B0604020202020204"/>
              <a:cs typeface="Arial" panose="020B0604020202020204"/>
            </a:endParaRPr>
          </a:p>
          <a:p>
            <a:pPr marR="7620" algn="r">
              <a:lnSpc>
                <a:spcPct val="100000"/>
              </a:lnSpc>
            </a:pPr>
            <a:r>
              <a:rPr sz="700" spc="-25" dirty="0">
                <a:latin typeface="Arial" panose="020B0604020202020204"/>
                <a:cs typeface="Arial" panose="020B0604020202020204"/>
              </a:rPr>
              <a:t>300</a:t>
            </a:r>
            <a:endParaRPr sz="700">
              <a:latin typeface="Arial" panose="020B0604020202020204"/>
              <a:cs typeface="Arial" panose="020B0604020202020204"/>
            </a:endParaRPr>
          </a:p>
          <a:p>
            <a:pPr>
              <a:lnSpc>
                <a:spcPct val="100000"/>
              </a:lnSpc>
              <a:spcBef>
                <a:spcPts val="45"/>
              </a:spcBef>
            </a:pPr>
            <a:endParaRPr sz="600">
              <a:latin typeface="Arial" panose="020B0604020202020204"/>
              <a:cs typeface="Arial" panose="020B0604020202020204"/>
            </a:endParaRPr>
          </a:p>
          <a:p>
            <a:pPr marR="7620" algn="r">
              <a:lnSpc>
                <a:spcPct val="100000"/>
              </a:lnSpc>
            </a:pPr>
            <a:r>
              <a:rPr sz="700" spc="-25" dirty="0">
                <a:latin typeface="Arial" panose="020B0604020202020204"/>
                <a:cs typeface="Arial" panose="020B0604020202020204"/>
              </a:rPr>
              <a:t>200</a:t>
            </a:r>
            <a:endParaRPr sz="700">
              <a:latin typeface="Arial" panose="020B0604020202020204"/>
              <a:cs typeface="Arial" panose="020B0604020202020204"/>
            </a:endParaRPr>
          </a:p>
          <a:p>
            <a:pPr>
              <a:lnSpc>
                <a:spcPct val="100000"/>
              </a:lnSpc>
              <a:spcBef>
                <a:spcPts val="45"/>
              </a:spcBef>
            </a:pPr>
            <a:endParaRPr sz="600">
              <a:latin typeface="Arial" panose="020B0604020202020204"/>
              <a:cs typeface="Arial" panose="020B0604020202020204"/>
            </a:endParaRPr>
          </a:p>
          <a:p>
            <a:pPr marR="7620" algn="r">
              <a:lnSpc>
                <a:spcPct val="100000"/>
              </a:lnSpc>
            </a:pPr>
            <a:r>
              <a:rPr sz="700" spc="-25" dirty="0">
                <a:latin typeface="Arial" panose="020B0604020202020204"/>
                <a:cs typeface="Arial" panose="020B0604020202020204"/>
              </a:rPr>
              <a:t>100</a:t>
            </a:r>
            <a:endParaRPr sz="700">
              <a:latin typeface="Arial" panose="020B0604020202020204"/>
              <a:cs typeface="Arial" panose="020B0604020202020204"/>
            </a:endParaRPr>
          </a:p>
          <a:p>
            <a:pPr>
              <a:lnSpc>
                <a:spcPct val="100000"/>
              </a:lnSpc>
              <a:spcBef>
                <a:spcPts val="50"/>
              </a:spcBef>
            </a:pPr>
            <a:endParaRPr sz="600">
              <a:latin typeface="Arial" panose="020B0604020202020204"/>
              <a:cs typeface="Arial" panose="020B0604020202020204"/>
            </a:endParaRPr>
          </a:p>
          <a:p>
            <a:pPr marR="5080" algn="r">
              <a:lnSpc>
                <a:spcPct val="100000"/>
              </a:lnSpc>
            </a:pPr>
            <a:r>
              <a:rPr sz="700" spc="-5" dirty="0">
                <a:latin typeface="Arial" panose="020B0604020202020204"/>
                <a:cs typeface="Arial" panose="020B0604020202020204"/>
              </a:rPr>
              <a:t>0</a:t>
            </a:r>
            <a:endParaRPr sz="700">
              <a:latin typeface="Arial" panose="020B0604020202020204"/>
              <a:cs typeface="Arial" panose="020B0604020202020204"/>
            </a:endParaRPr>
          </a:p>
        </p:txBody>
      </p:sp>
      <p:sp>
        <p:nvSpPr>
          <p:cNvPr id="63" name="object 63"/>
          <p:cNvSpPr txBox="1"/>
          <p:nvPr/>
        </p:nvSpPr>
        <p:spPr>
          <a:xfrm>
            <a:off x="871363" y="8774211"/>
            <a:ext cx="2738755" cy="224154"/>
          </a:xfrm>
          <a:prstGeom prst="rect">
            <a:avLst/>
          </a:prstGeom>
        </p:spPr>
        <p:txBody>
          <a:bodyPr vert="vert270" wrap="square" lIns="0" tIns="3810" rIns="0" bIns="0" rtlCol="0">
            <a:spAutoFit/>
          </a:bodyPr>
          <a:lstStyle/>
          <a:p>
            <a:pPr marL="12700">
              <a:lnSpc>
                <a:spcPts val="830"/>
              </a:lnSpc>
              <a:spcBef>
                <a:spcPts val="30"/>
              </a:spcBef>
            </a:pPr>
            <a:r>
              <a:rPr sz="700" spc="-20" dirty="0">
                <a:latin typeface="Arial" panose="020B0604020202020204"/>
                <a:cs typeface="Arial" panose="020B0604020202020204"/>
              </a:rPr>
              <a:t>1970</a:t>
            </a:r>
            <a:endParaRPr sz="700">
              <a:latin typeface="Arial" panose="020B0604020202020204"/>
              <a:cs typeface="Arial" panose="020B0604020202020204"/>
            </a:endParaRPr>
          </a:p>
          <a:p>
            <a:pPr marL="12700">
              <a:lnSpc>
                <a:spcPts val="825"/>
              </a:lnSpc>
            </a:pPr>
            <a:r>
              <a:rPr sz="700" spc="-20" dirty="0">
                <a:latin typeface="Arial" panose="020B0604020202020204"/>
                <a:cs typeface="Arial" panose="020B0604020202020204"/>
              </a:rPr>
              <a:t>1972</a:t>
            </a:r>
            <a:endParaRPr sz="700">
              <a:latin typeface="Arial" panose="020B0604020202020204"/>
              <a:cs typeface="Arial" panose="020B0604020202020204"/>
            </a:endParaRPr>
          </a:p>
          <a:p>
            <a:pPr marL="12700">
              <a:lnSpc>
                <a:spcPts val="825"/>
              </a:lnSpc>
            </a:pPr>
            <a:r>
              <a:rPr sz="700" spc="-20" dirty="0">
                <a:latin typeface="Arial" panose="020B0604020202020204"/>
                <a:cs typeface="Arial" panose="020B0604020202020204"/>
              </a:rPr>
              <a:t>1974</a:t>
            </a:r>
            <a:endParaRPr sz="700">
              <a:latin typeface="Arial" panose="020B0604020202020204"/>
              <a:cs typeface="Arial" panose="020B0604020202020204"/>
            </a:endParaRPr>
          </a:p>
          <a:p>
            <a:pPr marL="12700">
              <a:lnSpc>
                <a:spcPts val="825"/>
              </a:lnSpc>
            </a:pPr>
            <a:r>
              <a:rPr sz="700" spc="-20" dirty="0">
                <a:latin typeface="Arial" panose="020B0604020202020204"/>
                <a:cs typeface="Arial" panose="020B0604020202020204"/>
              </a:rPr>
              <a:t>1976</a:t>
            </a:r>
            <a:endParaRPr sz="700">
              <a:latin typeface="Arial" panose="020B0604020202020204"/>
              <a:cs typeface="Arial" panose="020B0604020202020204"/>
            </a:endParaRPr>
          </a:p>
          <a:p>
            <a:pPr marL="12700">
              <a:lnSpc>
                <a:spcPts val="825"/>
              </a:lnSpc>
            </a:pPr>
            <a:r>
              <a:rPr sz="700" spc="-20" dirty="0">
                <a:latin typeface="Arial" panose="020B0604020202020204"/>
                <a:cs typeface="Arial" panose="020B0604020202020204"/>
              </a:rPr>
              <a:t>1978</a:t>
            </a:r>
            <a:endParaRPr sz="700">
              <a:latin typeface="Arial" panose="020B0604020202020204"/>
              <a:cs typeface="Arial" panose="020B0604020202020204"/>
            </a:endParaRPr>
          </a:p>
          <a:p>
            <a:pPr marL="12700">
              <a:lnSpc>
                <a:spcPts val="825"/>
              </a:lnSpc>
            </a:pPr>
            <a:r>
              <a:rPr sz="700" spc="-20" dirty="0">
                <a:latin typeface="Arial" panose="020B0604020202020204"/>
                <a:cs typeface="Arial" panose="020B0604020202020204"/>
              </a:rPr>
              <a:t>1980</a:t>
            </a:r>
            <a:endParaRPr sz="700">
              <a:latin typeface="Arial" panose="020B0604020202020204"/>
              <a:cs typeface="Arial" panose="020B0604020202020204"/>
            </a:endParaRPr>
          </a:p>
          <a:p>
            <a:pPr marL="12700">
              <a:lnSpc>
                <a:spcPts val="825"/>
              </a:lnSpc>
            </a:pPr>
            <a:r>
              <a:rPr sz="700" spc="-20" dirty="0">
                <a:latin typeface="Arial" panose="020B0604020202020204"/>
                <a:cs typeface="Arial" panose="020B0604020202020204"/>
              </a:rPr>
              <a:t>1982</a:t>
            </a:r>
            <a:endParaRPr sz="700">
              <a:latin typeface="Arial" panose="020B0604020202020204"/>
              <a:cs typeface="Arial" panose="020B0604020202020204"/>
            </a:endParaRPr>
          </a:p>
          <a:p>
            <a:pPr marL="12700">
              <a:lnSpc>
                <a:spcPts val="825"/>
              </a:lnSpc>
            </a:pPr>
            <a:r>
              <a:rPr sz="700" spc="-20" dirty="0">
                <a:latin typeface="Arial" panose="020B0604020202020204"/>
                <a:cs typeface="Arial" panose="020B0604020202020204"/>
              </a:rPr>
              <a:t>1984</a:t>
            </a:r>
            <a:endParaRPr sz="700">
              <a:latin typeface="Arial" panose="020B0604020202020204"/>
              <a:cs typeface="Arial" panose="020B0604020202020204"/>
            </a:endParaRPr>
          </a:p>
          <a:p>
            <a:pPr marL="12700">
              <a:lnSpc>
                <a:spcPts val="825"/>
              </a:lnSpc>
            </a:pPr>
            <a:r>
              <a:rPr sz="700" spc="-20" dirty="0">
                <a:latin typeface="Arial" panose="020B0604020202020204"/>
                <a:cs typeface="Arial" panose="020B0604020202020204"/>
              </a:rPr>
              <a:t>1986</a:t>
            </a:r>
            <a:endParaRPr sz="700">
              <a:latin typeface="Arial" panose="020B0604020202020204"/>
              <a:cs typeface="Arial" panose="020B0604020202020204"/>
            </a:endParaRPr>
          </a:p>
          <a:p>
            <a:pPr marL="12700">
              <a:lnSpc>
                <a:spcPts val="825"/>
              </a:lnSpc>
            </a:pPr>
            <a:r>
              <a:rPr sz="700" spc="-20" dirty="0">
                <a:latin typeface="Arial" panose="020B0604020202020204"/>
                <a:cs typeface="Arial" panose="020B0604020202020204"/>
              </a:rPr>
              <a:t>1988</a:t>
            </a:r>
            <a:endParaRPr sz="700">
              <a:latin typeface="Arial" panose="020B0604020202020204"/>
              <a:cs typeface="Arial" panose="020B0604020202020204"/>
            </a:endParaRPr>
          </a:p>
          <a:p>
            <a:pPr marL="12700">
              <a:lnSpc>
                <a:spcPts val="825"/>
              </a:lnSpc>
            </a:pPr>
            <a:r>
              <a:rPr sz="700" spc="-20" dirty="0">
                <a:latin typeface="Arial" panose="020B0604020202020204"/>
                <a:cs typeface="Arial" panose="020B0604020202020204"/>
              </a:rPr>
              <a:t>1990</a:t>
            </a:r>
            <a:endParaRPr sz="700">
              <a:latin typeface="Arial" panose="020B0604020202020204"/>
              <a:cs typeface="Arial" panose="020B0604020202020204"/>
            </a:endParaRPr>
          </a:p>
          <a:p>
            <a:pPr marL="12700">
              <a:lnSpc>
                <a:spcPts val="825"/>
              </a:lnSpc>
            </a:pPr>
            <a:r>
              <a:rPr sz="700" spc="-20" dirty="0">
                <a:latin typeface="Arial" panose="020B0604020202020204"/>
                <a:cs typeface="Arial" panose="020B0604020202020204"/>
              </a:rPr>
              <a:t>1992</a:t>
            </a:r>
            <a:endParaRPr sz="700">
              <a:latin typeface="Arial" panose="020B0604020202020204"/>
              <a:cs typeface="Arial" panose="020B0604020202020204"/>
            </a:endParaRPr>
          </a:p>
          <a:p>
            <a:pPr marL="12700">
              <a:lnSpc>
                <a:spcPts val="825"/>
              </a:lnSpc>
            </a:pPr>
            <a:r>
              <a:rPr sz="700" spc="-20" dirty="0">
                <a:latin typeface="Arial" panose="020B0604020202020204"/>
                <a:cs typeface="Arial" panose="020B0604020202020204"/>
              </a:rPr>
              <a:t>1994</a:t>
            </a:r>
            <a:endParaRPr sz="700">
              <a:latin typeface="Arial" panose="020B0604020202020204"/>
              <a:cs typeface="Arial" panose="020B0604020202020204"/>
            </a:endParaRPr>
          </a:p>
          <a:p>
            <a:pPr marL="12700">
              <a:lnSpc>
                <a:spcPts val="825"/>
              </a:lnSpc>
            </a:pPr>
            <a:r>
              <a:rPr sz="700" spc="-20" dirty="0">
                <a:latin typeface="Arial" panose="020B0604020202020204"/>
                <a:cs typeface="Arial" panose="020B0604020202020204"/>
              </a:rPr>
              <a:t>1996</a:t>
            </a:r>
            <a:endParaRPr sz="700">
              <a:latin typeface="Arial" panose="020B0604020202020204"/>
              <a:cs typeface="Arial" panose="020B0604020202020204"/>
            </a:endParaRPr>
          </a:p>
          <a:p>
            <a:pPr marL="12700">
              <a:lnSpc>
                <a:spcPts val="825"/>
              </a:lnSpc>
            </a:pPr>
            <a:r>
              <a:rPr sz="700" spc="-20" dirty="0">
                <a:latin typeface="Arial" panose="020B0604020202020204"/>
                <a:cs typeface="Arial" panose="020B0604020202020204"/>
              </a:rPr>
              <a:t>1998</a:t>
            </a:r>
            <a:endParaRPr sz="700">
              <a:latin typeface="Arial" panose="020B0604020202020204"/>
              <a:cs typeface="Arial" panose="020B0604020202020204"/>
            </a:endParaRPr>
          </a:p>
          <a:p>
            <a:pPr marL="12700">
              <a:lnSpc>
                <a:spcPts val="825"/>
              </a:lnSpc>
            </a:pPr>
            <a:r>
              <a:rPr sz="700" spc="-20" dirty="0">
                <a:latin typeface="Arial" panose="020B0604020202020204"/>
                <a:cs typeface="Arial" panose="020B0604020202020204"/>
              </a:rPr>
              <a:t>2000</a:t>
            </a:r>
            <a:endParaRPr sz="700">
              <a:latin typeface="Arial" panose="020B0604020202020204"/>
              <a:cs typeface="Arial" panose="020B0604020202020204"/>
            </a:endParaRPr>
          </a:p>
          <a:p>
            <a:pPr marL="12700">
              <a:lnSpc>
                <a:spcPts val="825"/>
              </a:lnSpc>
            </a:pPr>
            <a:r>
              <a:rPr sz="700" spc="-20" dirty="0">
                <a:latin typeface="Arial" panose="020B0604020202020204"/>
                <a:cs typeface="Arial" panose="020B0604020202020204"/>
              </a:rPr>
              <a:t>2002</a:t>
            </a:r>
            <a:endParaRPr sz="700">
              <a:latin typeface="Arial" panose="020B0604020202020204"/>
              <a:cs typeface="Arial" panose="020B0604020202020204"/>
            </a:endParaRPr>
          </a:p>
          <a:p>
            <a:pPr marL="12700">
              <a:lnSpc>
                <a:spcPts val="825"/>
              </a:lnSpc>
            </a:pPr>
            <a:r>
              <a:rPr sz="700" spc="-20" dirty="0">
                <a:latin typeface="Arial" panose="020B0604020202020204"/>
                <a:cs typeface="Arial" panose="020B0604020202020204"/>
              </a:rPr>
              <a:t>2004</a:t>
            </a:r>
            <a:endParaRPr sz="700">
              <a:latin typeface="Arial" panose="020B0604020202020204"/>
              <a:cs typeface="Arial" panose="020B0604020202020204"/>
            </a:endParaRPr>
          </a:p>
          <a:p>
            <a:pPr marL="12700">
              <a:lnSpc>
                <a:spcPts val="825"/>
              </a:lnSpc>
            </a:pPr>
            <a:r>
              <a:rPr sz="700" spc="-20" dirty="0">
                <a:latin typeface="Arial" panose="020B0604020202020204"/>
                <a:cs typeface="Arial" panose="020B0604020202020204"/>
              </a:rPr>
              <a:t>2006</a:t>
            </a:r>
            <a:endParaRPr sz="700">
              <a:latin typeface="Arial" panose="020B0604020202020204"/>
              <a:cs typeface="Arial" panose="020B0604020202020204"/>
            </a:endParaRPr>
          </a:p>
          <a:p>
            <a:pPr marL="12700">
              <a:lnSpc>
                <a:spcPts val="825"/>
              </a:lnSpc>
            </a:pPr>
            <a:r>
              <a:rPr sz="700" spc="-20" dirty="0">
                <a:latin typeface="Arial" panose="020B0604020202020204"/>
                <a:cs typeface="Arial" panose="020B0604020202020204"/>
              </a:rPr>
              <a:t>2008</a:t>
            </a:r>
            <a:endParaRPr sz="700">
              <a:latin typeface="Arial" panose="020B0604020202020204"/>
              <a:cs typeface="Arial" panose="020B0604020202020204"/>
            </a:endParaRPr>
          </a:p>
          <a:p>
            <a:pPr marL="12700">
              <a:lnSpc>
                <a:spcPts val="825"/>
              </a:lnSpc>
            </a:pPr>
            <a:r>
              <a:rPr sz="700" spc="-20" dirty="0">
                <a:latin typeface="Arial" panose="020B0604020202020204"/>
                <a:cs typeface="Arial" panose="020B0604020202020204"/>
              </a:rPr>
              <a:t>2010</a:t>
            </a:r>
            <a:endParaRPr sz="700">
              <a:latin typeface="Arial" panose="020B0604020202020204"/>
              <a:cs typeface="Arial" panose="020B0604020202020204"/>
            </a:endParaRPr>
          </a:p>
          <a:p>
            <a:pPr marL="12700">
              <a:lnSpc>
                <a:spcPts val="825"/>
              </a:lnSpc>
            </a:pPr>
            <a:r>
              <a:rPr sz="700" spc="-20" dirty="0">
                <a:latin typeface="Arial" panose="020B0604020202020204"/>
                <a:cs typeface="Arial" panose="020B0604020202020204"/>
              </a:rPr>
              <a:t>2012</a:t>
            </a:r>
            <a:endParaRPr sz="700">
              <a:latin typeface="Arial" panose="020B0604020202020204"/>
              <a:cs typeface="Arial" panose="020B0604020202020204"/>
            </a:endParaRPr>
          </a:p>
          <a:p>
            <a:pPr marL="12700">
              <a:lnSpc>
                <a:spcPts val="825"/>
              </a:lnSpc>
            </a:pPr>
            <a:r>
              <a:rPr sz="700" spc="-20" dirty="0">
                <a:latin typeface="Arial" panose="020B0604020202020204"/>
                <a:cs typeface="Arial" panose="020B0604020202020204"/>
              </a:rPr>
              <a:t>2014</a:t>
            </a:r>
            <a:endParaRPr sz="700">
              <a:latin typeface="Arial" panose="020B0604020202020204"/>
              <a:cs typeface="Arial" panose="020B0604020202020204"/>
            </a:endParaRPr>
          </a:p>
          <a:p>
            <a:pPr marL="12700">
              <a:lnSpc>
                <a:spcPts val="825"/>
              </a:lnSpc>
            </a:pPr>
            <a:r>
              <a:rPr sz="700" spc="-20" dirty="0">
                <a:latin typeface="Arial" panose="020B0604020202020204"/>
                <a:cs typeface="Arial" panose="020B0604020202020204"/>
              </a:rPr>
              <a:t>2016</a:t>
            </a:r>
            <a:endParaRPr sz="700">
              <a:latin typeface="Arial" panose="020B0604020202020204"/>
              <a:cs typeface="Arial" panose="020B0604020202020204"/>
            </a:endParaRPr>
          </a:p>
          <a:p>
            <a:pPr marL="12700">
              <a:lnSpc>
                <a:spcPts val="825"/>
              </a:lnSpc>
            </a:pPr>
            <a:r>
              <a:rPr sz="700" spc="-20" dirty="0">
                <a:latin typeface="Arial" panose="020B0604020202020204"/>
                <a:cs typeface="Arial" panose="020B0604020202020204"/>
              </a:rPr>
              <a:t>2018</a:t>
            </a:r>
            <a:endParaRPr sz="700">
              <a:latin typeface="Arial" panose="020B0604020202020204"/>
              <a:cs typeface="Arial" panose="020B0604020202020204"/>
            </a:endParaRPr>
          </a:p>
          <a:p>
            <a:pPr marL="12700">
              <a:lnSpc>
                <a:spcPts val="830"/>
              </a:lnSpc>
            </a:pPr>
            <a:r>
              <a:rPr sz="700" spc="-20" dirty="0">
                <a:latin typeface="Arial" panose="020B0604020202020204"/>
                <a:cs typeface="Arial" panose="020B0604020202020204"/>
              </a:rPr>
              <a:t>2020</a:t>
            </a:r>
            <a:endParaRPr sz="700">
              <a:latin typeface="Arial" panose="020B0604020202020204"/>
              <a:cs typeface="Arial" panose="020B0604020202020204"/>
            </a:endParaRPr>
          </a:p>
        </p:txBody>
      </p:sp>
      <p:pic>
        <p:nvPicPr>
          <p:cNvPr id="64" name="object 64"/>
          <p:cNvPicPr/>
          <p:nvPr/>
        </p:nvPicPr>
        <p:blipFill>
          <a:blip r:embed="rId11" cstate="print"/>
          <a:stretch>
            <a:fillRect/>
          </a:stretch>
        </p:blipFill>
        <p:spPr>
          <a:xfrm>
            <a:off x="1625091" y="6989711"/>
            <a:ext cx="44692" cy="44691"/>
          </a:xfrm>
          <a:prstGeom prst="rect">
            <a:avLst/>
          </a:prstGeom>
        </p:spPr>
      </p:pic>
      <p:pic>
        <p:nvPicPr>
          <p:cNvPr id="65" name="object 65"/>
          <p:cNvPicPr/>
          <p:nvPr/>
        </p:nvPicPr>
        <p:blipFill>
          <a:blip r:embed="rId12" cstate="print"/>
          <a:stretch>
            <a:fillRect/>
          </a:stretch>
        </p:blipFill>
        <p:spPr>
          <a:xfrm>
            <a:off x="2036064" y="6989711"/>
            <a:ext cx="44692" cy="44691"/>
          </a:xfrm>
          <a:prstGeom prst="rect">
            <a:avLst/>
          </a:prstGeom>
        </p:spPr>
      </p:pic>
      <p:pic>
        <p:nvPicPr>
          <p:cNvPr id="66" name="object 66"/>
          <p:cNvPicPr/>
          <p:nvPr/>
        </p:nvPicPr>
        <p:blipFill>
          <a:blip r:embed="rId13" cstate="print"/>
          <a:stretch>
            <a:fillRect/>
          </a:stretch>
        </p:blipFill>
        <p:spPr>
          <a:xfrm>
            <a:off x="2358008" y="6989711"/>
            <a:ext cx="44692" cy="44691"/>
          </a:xfrm>
          <a:prstGeom prst="rect">
            <a:avLst/>
          </a:prstGeom>
        </p:spPr>
      </p:pic>
      <p:sp>
        <p:nvSpPr>
          <p:cNvPr id="67" name="object 67"/>
          <p:cNvSpPr txBox="1"/>
          <p:nvPr/>
        </p:nvSpPr>
        <p:spPr>
          <a:xfrm>
            <a:off x="1675257" y="6941057"/>
            <a:ext cx="1027430" cy="132080"/>
          </a:xfrm>
          <a:prstGeom prst="rect">
            <a:avLst/>
          </a:prstGeom>
        </p:spPr>
        <p:txBody>
          <a:bodyPr vert="horz" wrap="square" lIns="0" tIns="12065" rIns="0" bIns="0" rtlCol="0">
            <a:spAutoFit/>
          </a:bodyPr>
          <a:lstStyle/>
          <a:p>
            <a:pPr marL="12700">
              <a:lnSpc>
                <a:spcPct val="100000"/>
              </a:lnSpc>
              <a:spcBef>
                <a:spcPts val="95"/>
              </a:spcBef>
              <a:tabLst>
                <a:tab pos="423545" algn="l"/>
                <a:tab pos="745490" algn="l"/>
              </a:tabLst>
            </a:pPr>
            <a:r>
              <a:rPr sz="700" spc="-10" dirty="0">
                <a:latin typeface="楷体" panose="02010609060101010101" charset="-122"/>
                <a:cs typeface="楷体" panose="02010609060101010101" charset="-122"/>
              </a:rPr>
              <a:t>利</a:t>
            </a:r>
            <a:r>
              <a:rPr sz="700" dirty="0">
                <a:latin typeface="楷体" panose="02010609060101010101" charset="-122"/>
                <a:cs typeface="楷体" panose="02010609060101010101" charset="-122"/>
              </a:rPr>
              <a:t>口</a:t>
            </a:r>
            <a:r>
              <a:rPr sz="700" spc="-50" dirty="0">
                <a:latin typeface="楷体" panose="02010609060101010101" charset="-122"/>
                <a:cs typeface="楷体" panose="02010609060101010101" charset="-122"/>
              </a:rPr>
              <a:t>酒</a:t>
            </a:r>
            <a:r>
              <a:rPr sz="700" dirty="0">
                <a:latin typeface="楷体" panose="02010609060101010101" charset="-122"/>
                <a:cs typeface="楷体" panose="02010609060101010101" charset="-122"/>
              </a:rPr>
              <a:t>	</a:t>
            </a:r>
            <a:r>
              <a:rPr sz="700" spc="-10" dirty="0">
                <a:latin typeface="楷体" panose="02010609060101010101" charset="-122"/>
                <a:cs typeface="楷体" panose="02010609060101010101" charset="-122"/>
              </a:rPr>
              <a:t>啤</a:t>
            </a:r>
            <a:r>
              <a:rPr sz="700" spc="-50" dirty="0">
                <a:latin typeface="楷体" panose="02010609060101010101" charset="-122"/>
                <a:cs typeface="楷体" panose="02010609060101010101" charset="-122"/>
              </a:rPr>
              <a:t>酒</a:t>
            </a:r>
            <a:r>
              <a:rPr sz="700" dirty="0">
                <a:latin typeface="楷体" panose="02010609060101010101" charset="-122"/>
                <a:cs typeface="楷体" panose="02010609060101010101" charset="-122"/>
              </a:rPr>
              <a:t>	</a:t>
            </a:r>
            <a:r>
              <a:rPr sz="700" spc="-10" dirty="0">
                <a:latin typeface="楷体" panose="02010609060101010101" charset="-122"/>
                <a:cs typeface="楷体" panose="02010609060101010101" charset="-122"/>
              </a:rPr>
              <a:t>发</a:t>
            </a:r>
            <a:r>
              <a:rPr sz="700" dirty="0">
                <a:latin typeface="楷体" panose="02010609060101010101" charset="-122"/>
                <a:cs typeface="楷体" panose="02010609060101010101" charset="-122"/>
              </a:rPr>
              <a:t>泡</a:t>
            </a:r>
            <a:r>
              <a:rPr sz="700" spc="-50" dirty="0">
                <a:latin typeface="楷体" panose="02010609060101010101" charset="-122"/>
                <a:cs typeface="楷体" panose="02010609060101010101" charset="-122"/>
              </a:rPr>
              <a:t>酒</a:t>
            </a:r>
            <a:endParaRPr sz="700">
              <a:latin typeface="楷体" panose="02010609060101010101" charset="-122"/>
              <a:cs typeface="楷体" panose="02010609060101010101" charset="-122"/>
            </a:endParaRPr>
          </a:p>
        </p:txBody>
      </p:sp>
      <p:pic>
        <p:nvPicPr>
          <p:cNvPr id="68" name="object 68"/>
          <p:cNvPicPr/>
          <p:nvPr/>
        </p:nvPicPr>
        <p:blipFill>
          <a:blip r:embed="rId14" cstate="print"/>
          <a:stretch>
            <a:fillRect/>
          </a:stretch>
        </p:blipFill>
        <p:spPr>
          <a:xfrm>
            <a:off x="3881501" y="6881113"/>
            <a:ext cx="3146932" cy="219214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3676" y="496569"/>
            <a:ext cx="488950" cy="164465"/>
          </a:xfrm>
          <a:prstGeom prst="rect">
            <a:avLst/>
          </a:prstGeom>
        </p:spPr>
        <p:txBody>
          <a:bodyPr vert="horz" wrap="square" lIns="0" tIns="13970" rIns="0" bIns="0" rtlCol="0">
            <a:spAutoFit/>
          </a:bodyPr>
          <a:lstStyle/>
          <a:p>
            <a:pPr marL="12700">
              <a:lnSpc>
                <a:spcPct val="100000"/>
              </a:lnSpc>
              <a:spcBef>
                <a:spcPts val="110"/>
              </a:spcBef>
            </a:pPr>
            <a:r>
              <a:rPr sz="900" b="1" spc="-15" dirty="0">
                <a:solidFill>
                  <a:srgbClr val="FFFFFF"/>
                </a:solidFill>
                <a:latin typeface="楷体" panose="02010609060101010101" charset="-122"/>
                <a:cs typeface="楷体" panose="02010609060101010101" charset="-122"/>
              </a:rPr>
              <a:t>食品饮料</a:t>
            </a:r>
            <a:endParaRPr sz="900">
              <a:latin typeface="楷体" panose="02010609060101010101" charset="-122"/>
              <a:cs typeface="楷体" panose="02010609060101010101" charset="-122"/>
            </a:endParaRPr>
          </a:p>
        </p:txBody>
      </p:sp>
      <p:sp>
        <p:nvSpPr>
          <p:cNvPr id="3" name="object 3"/>
          <p:cNvSpPr txBox="1"/>
          <p:nvPr/>
        </p:nvSpPr>
        <p:spPr>
          <a:xfrm>
            <a:off x="1999869" y="828801"/>
            <a:ext cx="5102225" cy="5292090"/>
          </a:xfrm>
          <a:prstGeom prst="rect">
            <a:avLst/>
          </a:prstGeom>
        </p:spPr>
        <p:txBody>
          <a:bodyPr vert="horz" wrap="square" lIns="0" tIns="11430" rIns="0" bIns="0" rtlCol="0">
            <a:spAutoFit/>
          </a:bodyPr>
          <a:lstStyle/>
          <a:p>
            <a:pPr marL="12700">
              <a:lnSpc>
                <a:spcPct val="100000"/>
              </a:lnSpc>
              <a:spcBef>
                <a:spcPts val="90"/>
              </a:spcBef>
            </a:pPr>
            <a:r>
              <a:rPr sz="1400" b="1" dirty="0">
                <a:solidFill>
                  <a:srgbClr val="003778"/>
                </a:solidFill>
                <a:latin typeface="楷体" panose="02010609060101010101" charset="-122"/>
                <a:cs typeface="楷体" panose="02010609060101010101" charset="-122"/>
              </a:rPr>
              <a:t>龙</a:t>
            </a:r>
            <a:r>
              <a:rPr sz="1400" b="1" dirty="0">
                <a:solidFill>
                  <a:srgbClr val="003778"/>
                </a:solidFill>
                <a:latin typeface="楷体" panose="02010609060101010101" charset="-122"/>
                <a:cs typeface="楷体" panose="02010609060101010101" charset="-122"/>
              </a:rPr>
              <a:t>头</a:t>
            </a:r>
            <a:r>
              <a:rPr sz="1400" b="1" spc="-15" dirty="0">
                <a:solidFill>
                  <a:srgbClr val="003778"/>
                </a:solidFill>
                <a:latin typeface="楷体" panose="02010609060101010101" charset="-122"/>
                <a:cs typeface="楷体" panose="02010609060101010101" charset="-122"/>
              </a:rPr>
              <a:t>跃迁：产品</a:t>
            </a:r>
            <a:r>
              <a:rPr sz="1400" b="1" dirty="0">
                <a:solidFill>
                  <a:srgbClr val="003778"/>
                </a:solidFill>
                <a:latin typeface="楷体" panose="02010609060101010101" charset="-122"/>
                <a:cs typeface="楷体" panose="02010609060101010101" charset="-122"/>
              </a:rPr>
              <a:t>多</a:t>
            </a:r>
            <a:r>
              <a:rPr sz="1400" b="1" dirty="0">
                <a:solidFill>
                  <a:srgbClr val="003778"/>
                </a:solidFill>
                <a:latin typeface="楷体" panose="02010609060101010101" charset="-122"/>
                <a:cs typeface="楷体" panose="02010609060101010101" charset="-122"/>
              </a:rPr>
              <a:t>元</a:t>
            </a:r>
            <a:r>
              <a:rPr sz="1400" b="1" spc="-20" dirty="0">
                <a:solidFill>
                  <a:srgbClr val="003778"/>
                </a:solidFill>
                <a:latin typeface="楷体" panose="02010609060101010101" charset="-122"/>
                <a:cs typeface="楷体" panose="02010609060101010101" charset="-122"/>
              </a:rPr>
              <a:t>、品牌强化、</a:t>
            </a:r>
            <a:r>
              <a:rPr sz="1400" b="1" spc="-20" dirty="0">
                <a:solidFill>
                  <a:srgbClr val="003778"/>
                </a:solidFill>
                <a:latin typeface="楷体" panose="02010609060101010101" charset="-122"/>
                <a:cs typeface="楷体" panose="02010609060101010101" charset="-122"/>
              </a:rPr>
              <a:t>渠</a:t>
            </a:r>
            <a:r>
              <a:rPr sz="1400" b="1" spc="-20" dirty="0">
                <a:solidFill>
                  <a:srgbClr val="003778"/>
                </a:solidFill>
                <a:latin typeface="楷体" panose="02010609060101010101" charset="-122"/>
                <a:cs typeface="楷体" panose="02010609060101010101" charset="-122"/>
              </a:rPr>
              <a:t>道</a:t>
            </a:r>
            <a:r>
              <a:rPr sz="1400" b="1" spc="-25" dirty="0">
                <a:solidFill>
                  <a:srgbClr val="003778"/>
                </a:solidFill>
                <a:latin typeface="楷体" panose="02010609060101010101" charset="-122"/>
                <a:cs typeface="楷体" panose="02010609060101010101" charset="-122"/>
              </a:rPr>
              <a:t>赋能</a:t>
            </a:r>
            <a:endParaRPr sz="1400">
              <a:latin typeface="楷体" panose="02010609060101010101" charset="-122"/>
              <a:cs typeface="楷体" panose="02010609060101010101" charset="-122"/>
            </a:endParaRPr>
          </a:p>
          <a:p>
            <a:pPr marL="12700" marR="68580" algn="just">
              <a:lnSpc>
                <a:spcPct val="117000"/>
              </a:lnSpc>
              <a:spcBef>
                <a:spcPts val="585"/>
              </a:spcBef>
            </a:pPr>
            <a:r>
              <a:rPr sz="1000" b="1" spc="-5" dirty="0">
                <a:latin typeface="楷体" panose="02010609060101010101" charset="-122"/>
                <a:cs typeface="楷体" panose="02010609060101010101" charset="-122"/>
              </a:rPr>
              <a:t>高端时代竞争逻辑切换，龙头发力产品、品牌、渠道，实现低端竞争向高端竞争的全方位</a:t>
            </a:r>
            <a:r>
              <a:rPr sz="1000" b="1" spc="-20" dirty="0">
                <a:latin typeface="楷体" panose="02010609060101010101" charset="-122"/>
                <a:cs typeface="楷体" panose="02010609060101010101" charset="-122"/>
              </a:rPr>
              <a:t>跃迁。产品端：</a:t>
            </a:r>
            <a:r>
              <a:rPr sz="1000" spc="-20" dirty="0">
                <a:latin typeface="楷体" panose="02010609060101010101" charset="-122"/>
                <a:cs typeface="楷体" panose="02010609060101010101" charset="-122"/>
              </a:rPr>
              <a:t>龙头建立大单品</a:t>
            </a:r>
            <a:r>
              <a:rPr sz="1000" dirty="0">
                <a:latin typeface="Arial" panose="020B0604020202020204"/>
                <a:cs typeface="Arial" panose="020B0604020202020204"/>
              </a:rPr>
              <a:t>+</a:t>
            </a:r>
            <a:r>
              <a:rPr sz="1000" spc="-30" dirty="0">
                <a:latin typeface="楷体" panose="02010609060101010101" charset="-122"/>
                <a:cs typeface="楷体" panose="02010609060101010101" charset="-122"/>
              </a:rPr>
              <a:t>多元化产品矩阵，立足高端主流价位带</a:t>
            </a:r>
            <a:r>
              <a:rPr sz="1000" spc="-10" dirty="0">
                <a:latin typeface="楷体" panose="02010609060101010101" charset="-122"/>
                <a:cs typeface="楷体" panose="02010609060101010101" charset="-122"/>
              </a:rPr>
              <a:t>（</a:t>
            </a:r>
            <a:r>
              <a:rPr sz="1000" spc="-10" dirty="0">
                <a:latin typeface="Arial" panose="020B0604020202020204"/>
                <a:cs typeface="Arial" panose="020B0604020202020204"/>
              </a:rPr>
              <a:t>8~12</a:t>
            </a:r>
            <a:r>
              <a:rPr sz="1000" spc="-30" dirty="0">
                <a:latin typeface="Arial" panose="020B0604020202020204"/>
                <a:cs typeface="Arial" panose="020B0604020202020204"/>
              </a:rPr>
              <a:t> </a:t>
            </a:r>
            <a:r>
              <a:rPr sz="1000" dirty="0">
                <a:latin typeface="楷体" panose="02010609060101010101" charset="-122"/>
                <a:cs typeface="楷体" panose="02010609060101010101" charset="-122"/>
              </a:rPr>
              <a:t>元</a:t>
            </a:r>
            <a:r>
              <a:rPr sz="1000" spc="-505" dirty="0">
                <a:latin typeface="楷体" panose="02010609060101010101" charset="-122"/>
                <a:cs typeface="楷体" panose="02010609060101010101" charset="-122"/>
              </a:rPr>
              <a:t>）</a:t>
            </a:r>
            <a:r>
              <a:rPr sz="1000" spc="-35" dirty="0">
                <a:latin typeface="楷体" panose="02010609060101010101" charset="-122"/>
                <a:cs typeface="楷体" panose="02010609060101010101" charset="-122"/>
              </a:rPr>
              <a:t>、消费</a:t>
            </a:r>
            <a:r>
              <a:rPr sz="1000" spc="-15" dirty="0">
                <a:latin typeface="楷体" panose="02010609060101010101" charset="-122"/>
                <a:cs typeface="楷体" panose="02010609060101010101" charset="-122"/>
              </a:rPr>
              <a:t>人群</a:t>
            </a:r>
            <a:r>
              <a:rPr sz="1000" dirty="0">
                <a:latin typeface="楷体" panose="02010609060101010101" charset="-122"/>
                <a:cs typeface="楷体" panose="02010609060101010101" charset="-122"/>
              </a:rPr>
              <a:t>（</a:t>
            </a:r>
            <a:r>
              <a:rPr sz="1000" spc="-15" dirty="0">
                <a:latin typeface="楷体" panose="02010609060101010101" charset="-122"/>
                <a:cs typeface="楷体" panose="02010609060101010101" charset="-122"/>
              </a:rPr>
              <a:t>男性与年轻人</a:t>
            </a:r>
            <a:r>
              <a:rPr sz="1000" spc="-25" dirty="0">
                <a:latin typeface="楷体" panose="02010609060101010101" charset="-122"/>
                <a:cs typeface="楷体" panose="02010609060101010101" charset="-122"/>
              </a:rPr>
              <a:t>）</a:t>
            </a:r>
            <a:r>
              <a:rPr sz="1000" spc="-15" dirty="0">
                <a:latin typeface="楷体" panose="02010609060101010101" charset="-122"/>
                <a:cs typeface="楷体" panose="02010609060101010101" charset="-122"/>
              </a:rPr>
              <a:t>与消费场景</a:t>
            </a:r>
            <a:r>
              <a:rPr sz="1000" spc="-25" dirty="0">
                <a:latin typeface="楷体" panose="02010609060101010101" charset="-122"/>
                <a:cs typeface="楷体" panose="02010609060101010101" charset="-122"/>
              </a:rPr>
              <a:t>（</a:t>
            </a:r>
            <a:r>
              <a:rPr sz="1000" spc="-10" dirty="0">
                <a:latin typeface="楷体" panose="02010609060101010101" charset="-122"/>
                <a:cs typeface="楷体" panose="02010609060101010101" charset="-122"/>
              </a:rPr>
              <a:t>餐饮为主</a:t>
            </a:r>
            <a:r>
              <a:rPr sz="1000" spc="-265" dirty="0">
                <a:latin typeface="楷体" panose="02010609060101010101" charset="-122"/>
                <a:cs typeface="楷体" panose="02010609060101010101" charset="-122"/>
              </a:rPr>
              <a:t>）</a:t>
            </a:r>
            <a:r>
              <a:rPr sz="1000" spc="-50" dirty="0">
                <a:latin typeface="楷体" panose="02010609060101010101" charset="-122"/>
                <a:cs typeface="楷体" panose="02010609060101010101" charset="-122"/>
              </a:rPr>
              <a:t>，聚焦资源推广高端大单品，目前形成数十</a:t>
            </a:r>
            <a:r>
              <a:rPr sz="1000" spc="-5" dirty="0">
                <a:latin typeface="楷体" panose="02010609060101010101" charset="-122"/>
                <a:cs typeface="楷体" panose="02010609060101010101" charset="-122"/>
              </a:rPr>
              <a:t>万吨乃至百万吨级别的大单品，在此基础上，龙头建立“价格×特色”产品矩阵满足消费</a:t>
            </a:r>
            <a:r>
              <a:rPr sz="1000" dirty="0">
                <a:latin typeface="楷体" panose="02010609060101010101" charset="-122"/>
                <a:cs typeface="楷体" panose="02010609060101010101" charset="-122"/>
              </a:rPr>
              <a:t>者多元化需求；</a:t>
            </a:r>
            <a:r>
              <a:rPr sz="1000" b="1" dirty="0">
                <a:latin typeface="楷体" panose="02010609060101010101" charset="-122"/>
                <a:cs typeface="楷体" panose="02010609060101010101" charset="-122"/>
              </a:rPr>
              <a:t>品牌端：</a:t>
            </a:r>
            <a:r>
              <a:rPr sz="1000" spc="-5" dirty="0">
                <a:latin typeface="楷体" panose="02010609060101010101" charset="-122"/>
                <a:cs typeface="楷体" panose="02010609060101010101" charset="-122"/>
              </a:rPr>
              <a:t>龙头费用投放高举高打、营销方式精细化，通过代言人、综艺植</a:t>
            </a:r>
            <a:r>
              <a:rPr sz="1000" dirty="0">
                <a:latin typeface="楷体" panose="02010609060101010101" charset="-122"/>
                <a:cs typeface="楷体" panose="02010609060101010101" charset="-122"/>
              </a:rPr>
              <a:t>入等多元化营销方式打造品牌独特调性，强化同消费者互动，谋求品牌溢价；</a:t>
            </a:r>
            <a:r>
              <a:rPr sz="1000" b="1" dirty="0">
                <a:latin typeface="楷体" panose="02010609060101010101" charset="-122"/>
                <a:cs typeface="楷体" panose="02010609060101010101" charset="-122"/>
              </a:rPr>
              <a:t>渠道端：</a:t>
            </a:r>
            <a:r>
              <a:rPr sz="1000" spc="-50" dirty="0">
                <a:latin typeface="楷体" panose="02010609060101010101" charset="-122"/>
                <a:cs typeface="楷体" panose="02010609060101010101" charset="-122"/>
              </a:rPr>
              <a:t>高</a:t>
            </a:r>
            <a:r>
              <a:rPr sz="1000" spc="-5" dirty="0">
                <a:latin typeface="楷体" panose="02010609060101010101" charset="-122"/>
                <a:cs typeface="楷体" panose="02010609060101010101" charset="-122"/>
              </a:rPr>
              <a:t>端渠道以夜店等现饮渠道为主，厂商强化经销商赋能，以提升高端餐饮等终端抢占能力以</a:t>
            </a:r>
            <a:r>
              <a:rPr sz="1000" spc="-30" dirty="0">
                <a:latin typeface="楷体" panose="02010609060101010101" charset="-122"/>
                <a:cs typeface="楷体" panose="02010609060101010101" charset="-122"/>
              </a:rPr>
              <a:t>及高端产品的运营能力，同时加强新零售等潜力较大的非现饮渠道布局。</a:t>
            </a:r>
            <a:endParaRPr sz="1000">
              <a:latin typeface="楷体" panose="02010609060101010101" charset="-122"/>
              <a:cs typeface="楷体" panose="02010609060101010101" charset="-122"/>
            </a:endParaRPr>
          </a:p>
          <a:p>
            <a:pPr>
              <a:lnSpc>
                <a:spcPct val="100000"/>
              </a:lnSpc>
              <a:spcBef>
                <a:spcPts val="30"/>
              </a:spcBef>
            </a:pPr>
            <a:endParaRPr sz="1100">
              <a:latin typeface="楷体" panose="02010609060101010101" charset="-122"/>
              <a:cs typeface="楷体" panose="02010609060101010101" charset="-122"/>
            </a:endParaRPr>
          </a:p>
          <a:p>
            <a:pPr marL="12700">
              <a:lnSpc>
                <a:spcPct val="100000"/>
              </a:lnSpc>
              <a:spcBef>
                <a:spcPts val="5"/>
              </a:spcBef>
            </a:pPr>
            <a:r>
              <a:rPr sz="1000" b="1" dirty="0">
                <a:solidFill>
                  <a:srgbClr val="003778"/>
                </a:solidFill>
                <a:latin typeface="楷体" panose="02010609060101010101" charset="-122"/>
                <a:cs typeface="楷体" panose="02010609060101010101" charset="-122"/>
              </a:rPr>
              <a:t>产品：内生</a:t>
            </a:r>
            <a:r>
              <a:rPr sz="1000" b="1" spc="-15" dirty="0">
                <a:solidFill>
                  <a:srgbClr val="003778"/>
                </a:solidFill>
                <a:latin typeface="Arial" panose="020B0604020202020204"/>
                <a:cs typeface="Arial" panose="020B0604020202020204"/>
              </a:rPr>
              <a:t>+</a:t>
            </a:r>
            <a:r>
              <a:rPr sz="1000" b="1" spc="-5" dirty="0">
                <a:solidFill>
                  <a:srgbClr val="003778"/>
                </a:solidFill>
                <a:latin typeface="楷体" panose="02010609060101010101" charset="-122"/>
                <a:cs typeface="楷体" panose="02010609060101010101" charset="-122"/>
              </a:rPr>
              <a:t>外延并举，大单品</a:t>
            </a:r>
            <a:r>
              <a:rPr sz="1000" b="1" spc="-15" dirty="0">
                <a:solidFill>
                  <a:srgbClr val="003778"/>
                </a:solidFill>
                <a:latin typeface="Arial" panose="020B0604020202020204"/>
                <a:cs typeface="Arial" panose="020B0604020202020204"/>
              </a:rPr>
              <a:t>+</a:t>
            </a:r>
            <a:r>
              <a:rPr sz="1000" b="1" spc="-20" dirty="0">
                <a:solidFill>
                  <a:srgbClr val="003778"/>
                </a:solidFill>
                <a:latin typeface="楷体" panose="02010609060101010101" charset="-122"/>
                <a:cs typeface="楷体" panose="02010609060101010101" charset="-122"/>
              </a:rPr>
              <a:t>多元化同行</a:t>
            </a:r>
            <a:endParaRPr sz="1000">
              <a:latin typeface="楷体" panose="02010609060101010101" charset="-122"/>
              <a:cs typeface="楷体" panose="02010609060101010101" charset="-122"/>
            </a:endParaRPr>
          </a:p>
          <a:p>
            <a:pPr marL="12700" marR="68580" algn="just">
              <a:lnSpc>
                <a:spcPct val="117000"/>
              </a:lnSpc>
              <a:spcBef>
                <a:spcPts val="160"/>
              </a:spcBef>
            </a:pPr>
            <a:r>
              <a:rPr sz="1000" b="1" spc="-20" dirty="0">
                <a:latin typeface="楷体" panose="02010609060101010101" charset="-122"/>
                <a:cs typeface="楷体" panose="02010609060101010101" charset="-122"/>
              </a:rPr>
              <a:t>低端时代产品单一，追求高周转降本；高端时代布局 </a:t>
            </a:r>
            <a:r>
              <a:rPr sz="1000" b="1" spc="-20" dirty="0">
                <a:latin typeface="Arial" panose="020B0604020202020204"/>
                <a:cs typeface="Arial" panose="020B0604020202020204"/>
              </a:rPr>
              <a:t>1+N</a:t>
            </a:r>
            <a:r>
              <a:rPr sz="1000" b="1" spc="-10" dirty="0">
                <a:latin typeface="楷体" panose="02010609060101010101" charset="-122"/>
                <a:cs typeface="楷体" panose="02010609060101010101" charset="-122"/>
              </a:rPr>
              <a:t>，平衡放量与多元。</a:t>
            </a:r>
            <a:r>
              <a:rPr sz="1000" spc="-25" dirty="0">
                <a:latin typeface="楷体" panose="02010609060101010101" charset="-122"/>
                <a:cs typeface="楷体" panose="02010609060101010101" charset="-122"/>
              </a:rPr>
              <a:t>在行业发展</a:t>
            </a:r>
            <a:r>
              <a:rPr sz="1000" spc="-5" dirty="0">
                <a:latin typeface="楷体" panose="02010609060101010101" charset="-122"/>
                <a:cs typeface="楷体" panose="02010609060101010101" charset="-122"/>
              </a:rPr>
              <a:t>早期，啤酒市场以同质化的低端产品为主，低价意味着份额，龙头追求高周转率与规模效</a:t>
            </a:r>
            <a:r>
              <a:rPr sz="1000" spc="-5" dirty="0">
                <a:latin typeface="楷体" panose="02010609060101010101" charset="-122"/>
                <a:cs typeface="楷体" panose="02010609060101010101" charset="-122"/>
              </a:rPr>
              <a:t>应降本；在高端市场竞争中，价格意味着站位，龙头集中资源打造高端大单品，主攻主流</a:t>
            </a:r>
            <a:r>
              <a:rPr sz="1000" spc="-10" dirty="0">
                <a:latin typeface="楷体" panose="02010609060101010101" charset="-122"/>
                <a:cs typeface="楷体" panose="02010609060101010101" charset="-122"/>
              </a:rPr>
              <a:t>的价格带（</a:t>
            </a:r>
            <a:r>
              <a:rPr sz="1000" spc="-10" dirty="0">
                <a:latin typeface="Arial" panose="020B0604020202020204"/>
                <a:cs typeface="Arial" panose="020B0604020202020204"/>
              </a:rPr>
              <a:t>8~12</a:t>
            </a:r>
            <a:r>
              <a:rPr sz="1000" spc="-30" dirty="0">
                <a:latin typeface="Arial" panose="020B0604020202020204"/>
                <a:cs typeface="Arial" panose="020B0604020202020204"/>
              </a:rPr>
              <a:t> </a:t>
            </a:r>
            <a:r>
              <a:rPr sz="1000" dirty="0">
                <a:latin typeface="楷体" panose="02010609060101010101" charset="-122"/>
                <a:cs typeface="楷体" panose="02010609060101010101" charset="-122"/>
              </a:rPr>
              <a:t>元</a:t>
            </a:r>
            <a:r>
              <a:rPr sz="1000" spc="-505" dirty="0">
                <a:latin typeface="楷体" panose="02010609060101010101" charset="-122"/>
                <a:cs typeface="楷体" panose="02010609060101010101" charset="-122"/>
              </a:rPr>
              <a:t>）</a:t>
            </a:r>
            <a:r>
              <a:rPr sz="1000" spc="-15" dirty="0">
                <a:latin typeface="楷体" panose="02010609060101010101" charset="-122"/>
                <a:cs typeface="楷体" panose="02010609060101010101" charset="-122"/>
              </a:rPr>
              <a:t>、消费人群</a:t>
            </a:r>
            <a:r>
              <a:rPr sz="1000" spc="-25" dirty="0">
                <a:latin typeface="楷体" panose="02010609060101010101" charset="-122"/>
                <a:cs typeface="楷体" panose="02010609060101010101" charset="-122"/>
              </a:rPr>
              <a:t>（</a:t>
            </a:r>
            <a:r>
              <a:rPr sz="1000" spc="-15" dirty="0">
                <a:latin typeface="楷体" panose="02010609060101010101" charset="-122"/>
                <a:cs typeface="楷体" panose="02010609060101010101" charset="-122"/>
              </a:rPr>
              <a:t>年轻男性</a:t>
            </a:r>
            <a:r>
              <a:rPr sz="1000" dirty="0">
                <a:latin typeface="楷体" panose="02010609060101010101" charset="-122"/>
                <a:cs typeface="楷体" panose="02010609060101010101" charset="-122"/>
              </a:rPr>
              <a:t>）</a:t>
            </a:r>
            <a:r>
              <a:rPr sz="1000" spc="-15" dirty="0">
                <a:latin typeface="楷体" panose="02010609060101010101" charset="-122"/>
                <a:cs typeface="楷体" panose="02010609060101010101" charset="-122"/>
              </a:rPr>
              <a:t>及消费场景</a:t>
            </a:r>
            <a:r>
              <a:rPr sz="1000" dirty="0">
                <a:latin typeface="楷体" panose="02010609060101010101" charset="-122"/>
                <a:cs typeface="楷体" panose="02010609060101010101" charset="-122"/>
              </a:rPr>
              <a:t>（</a:t>
            </a:r>
            <a:r>
              <a:rPr sz="1000" spc="-10" dirty="0">
                <a:latin typeface="楷体" panose="02010609060101010101" charset="-122"/>
                <a:cs typeface="楷体" panose="02010609060101010101" charset="-122"/>
              </a:rPr>
              <a:t>餐饮等</a:t>
            </a:r>
            <a:r>
              <a:rPr sz="1000" spc="-530" dirty="0">
                <a:latin typeface="楷体" panose="02010609060101010101" charset="-122"/>
                <a:cs typeface="楷体" panose="02010609060101010101" charset="-122"/>
              </a:rPr>
              <a:t>）</a:t>
            </a:r>
            <a:r>
              <a:rPr sz="1000" spc="-30" dirty="0">
                <a:latin typeface="楷体" panose="02010609060101010101" charset="-122"/>
                <a:cs typeface="楷体" panose="02010609060101010101" charset="-122"/>
              </a:rPr>
              <a:t>，另外，随着啤酒消费</a:t>
            </a:r>
            <a:r>
              <a:rPr sz="1000" dirty="0">
                <a:latin typeface="楷体" panose="02010609060101010101" charset="-122"/>
                <a:cs typeface="楷体" panose="02010609060101010101" charset="-122"/>
              </a:rPr>
              <a:t>人群（女性等</a:t>
            </a:r>
            <a:r>
              <a:rPr sz="1000" spc="-480" dirty="0">
                <a:latin typeface="楷体" panose="02010609060101010101" charset="-122"/>
                <a:cs typeface="楷体" panose="02010609060101010101" charset="-122"/>
              </a:rPr>
              <a:t>）</a:t>
            </a:r>
            <a:r>
              <a:rPr sz="1000" dirty="0">
                <a:latin typeface="楷体" panose="02010609060101010101" charset="-122"/>
                <a:cs typeface="楷体" panose="02010609060101010101" charset="-122"/>
              </a:rPr>
              <a:t>、消费需求（健康、解压、品鉴等</a:t>
            </a:r>
            <a:r>
              <a:rPr sz="1000" spc="-480" dirty="0">
                <a:latin typeface="楷体" panose="02010609060101010101" charset="-122"/>
                <a:cs typeface="楷体" panose="02010609060101010101" charset="-122"/>
              </a:rPr>
              <a:t>）</a:t>
            </a:r>
            <a:r>
              <a:rPr sz="1000" dirty="0">
                <a:latin typeface="楷体" panose="02010609060101010101" charset="-122"/>
                <a:cs typeface="楷体" panose="02010609060101010101" charset="-122"/>
              </a:rPr>
              <a:t>、消费场景（居家、礼赠等）</a:t>
            </a:r>
            <a:r>
              <a:rPr sz="1000" spc="-15" dirty="0">
                <a:latin typeface="楷体" panose="02010609060101010101" charset="-122"/>
                <a:cs typeface="楷体" panose="02010609060101010101" charset="-122"/>
              </a:rPr>
              <a:t>的拓展与</a:t>
            </a:r>
            <a:r>
              <a:rPr sz="1000" spc="-5" dirty="0">
                <a:latin typeface="楷体" panose="02010609060101010101" charset="-122"/>
                <a:cs typeface="楷体" panose="02010609060101010101" charset="-122"/>
              </a:rPr>
              <a:t>多元，龙头构建“价格×品类”的多元产品矩阵以覆盖多层次市场需求，在实际的市场竞</a:t>
            </a:r>
            <a:r>
              <a:rPr sz="1000" spc="-90" dirty="0">
                <a:latin typeface="楷体" panose="02010609060101010101" charset="-122"/>
                <a:cs typeface="楷体" panose="02010609060101010101" charset="-122"/>
              </a:rPr>
              <a:t>争中，当前百威、嘉士伯、华润、青啤等国内外啤酒厂商基本形成“大单品</a:t>
            </a:r>
            <a:r>
              <a:rPr sz="1000" dirty="0">
                <a:latin typeface="Arial" panose="020B0604020202020204"/>
                <a:cs typeface="Arial" panose="020B0604020202020204"/>
              </a:rPr>
              <a:t>+</a:t>
            </a:r>
            <a:r>
              <a:rPr sz="1000" spc="-20" dirty="0">
                <a:latin typeface="楷体" panose="02010609060101010101" charset="-122"/>
                <a:cs typeface="楷体" panose="02010609060101010101" charset="-122"/>
              </a:rPr>
              <a:t>特色产品矩阵”</a:t>
            </a:r>
            <a:r>
              <a:rPr sz="1000" spc="-30" dirty="0">
                <a:latin typeface="楷体" panose="02010609060101010101" charset="-122"/>
                <a:cs typeface="楷体" panose="02010609060101010101" charset="-122"/>
              </a:rPr>
              <a:t>的产品组合，追求高端放量的同时布局细分市场。</a:t>
            </a:r>
            <a:endParaRPr sz="1000">
              <a:latin typeface="楷体" panose="02010609060101010101" charset="-122"/>
              <a:cs typeface="楷体" panose="02010609060101010101" charset="-122"/>
            </a:endParaRPr>
          </a:p>
          <a:p>
            <a:pPr>
              <a:lnSpc>
                <a:spcPct val="100000"/>
              </a:lnSpc>
              <a:spcBef>
                <a:spcPts val="60"/>
              </a:spcBef>
            </a:pPr>
            <a:endParaRPr sz="1050">
              <a:latin typeface="楷体" panose="02010609060101010101" charset="-122"/>
              <a:cs typeface="楷体" panose="02010609060101010101" charset="-122"/>
            </a:endParaRPr>
          </a:p>
          <a:p>
            <a:pPr marL="12700" marR="5080">
              <a:lnSpc>
                <a:spcPct val="117000"/>
              </a:lnSpc>
            </a:pPr>
            <a:r>
              <a:rPr sz="1000" b="1" spc="-20" dirty="0">
                <a:latin typeface="楷体" panose="02010609060101010101" charset="-122"/>
                <a:cs typeface="楷体" panose="02010609060101010101" charset="-122"/>
              </a:rPr>
              <a:t>百威为鉴：大单品升级</a:t>
            </a:r>
            <a:r>
              <a:rPr sz="1000" b="1" spc="-15" dirty="0">
                <a:latin typeface="Arial" panose="020B0604020202020204"/>
                <a:cs typeface="Arial" panose="020B0604020202020204"/>
              </a:rPr>
              <a:t>+</a:t>
            </a:r>
            <a:r>
              <a:rPr sz="1000" b="1" spc="-30" dirty="0">
                <a:latin typeface="楷体" panose="02010609060101010101" charset="-122"/>
                <a:cs typeface="楷体" panose="02010609060101010101" charset="-122"/>
              </a:rPr>
              <a:t>多品牌布局，成就高端市场绝对王者。</a:t>
            </a:r>
            <a:r>
              <a:rPr sz="1000" spc="-15" dirty="0">
                <a:latin typeface="楷体" panose="02010609060101010101" charset="-122"/>
                <a:cs typeface="楷体" panose="02010609060101010101" charset="-122"/>
              </a:rPr>
              <a:t>百威作为国内高端啤酒最早</a:t>
            </a:r>
            <a:r>
              <a:rPr sz="1000" spc="5" dirty="0">
                <a:latin typeface="楷体" panose="02010609060101010101" charset="-122"/>
                <a:cs typeface="楷体" panose="02010609060101010101" charset="-122"/>
              </a:rPr>
              <a:t>入局者，在中国成立高端公司</a:t>
            </a:r>
            <a:r>
              <a:rPr sz="1000" spc="30" dirty="0">
                <a:latin typeface="楷体" panose="02010609060101010101" charset="-122"/>
                <a:cs typeface="楷体" panose="02010609060101010101" charset="-122"/>
              </a:rPr>
              <a:t>（</a:t>
            </a:r>
            <a:r>
              <a:rPr sz="1000" spc="-30" dirty="0">
                <a:latin typeface="Arial" panose="020B0604020202020204"/>
                <a:cs typeface="Arial" panose="020B0604020202020204"/>
              </a:rPr>
              <a:t>H</a:t>
            </a:r>
            <a:r>
              <a:rPr sz="1000" spc="15" dirty="0">
                <a:latin typeface="Arial" panose="020B0604020202020204"/>
                <a:cs typeface="Arial" panose="020B0604020202020204"/>
              </a:rPr>
              <a:t>i</a:t>
            </a:r>
            <a:r>
              <a:rPr sz="1000" spc="-10" dirty="0">
                <a:latin typeface="Arial" panose="020B0604020202020204"/>
                <a:cs typeface="Arial" panose="020B0604020202020204"/>
              </a:rPr>
              <a:t>g</a:t>
            </a:r>
            <a:r>
              <a:rPr sz="1000" dirty="0">
                <a:latin typeface="Arial" panose="020B0604020202020204"/>
                <a:cs typeface="Arial" panose="020B0604020202020204"/>
              </a:rPr>
              <a:t>h</a:t>
            </a:r>
            <a:r>
              <a:rPr sz="1000" spc="-20" dirty="0">
                <a:latin typeface="Arial" panose="020B0604020202020204"/>
                <a:cs typeface="Arial" panose="020B0604020202020204"/>
              </a:rPr>
              <a:t>  </a:t>
            </a:r>
            <a:r>
              <a:rPr sz="1000" dirty="0">
                <a:latin typeface="Arial" panose="020B0604020202020204"/>
                <a:cs typeface="Arial" panose="020B0604020202020204"/>
              </a:rPr>
              <a:t>E</a:t>
            </a:r>
            <a:r>
              <a:rPr sz="1000" spc="-10" dirty="0">
                <a:latin typeface="Arial" panose="020B0604020202020204"/>
                <a:cs typeface="Arial" panose="020B0604020202020204"/>
              </a:rPr>
              <a:t>n</a:t>
            </a:r>
            <a:r>
              <a:rPr sz="1000" dirty="0">
                <a:latin typeface="Arial" panose="020B0604020202020204"/>
                <a:cs typeface="Arial" panose="020B0604020202020204"/>
              </a:rPr>
              <a:t>d</a:t>
            </a:r>
            <a:r>
              <a:rPr sz="1000" spc="-20" dirty="0">
                <a:latin typeface="Arial" panose="020B0604020202020204"/>
                <a:cs typeface="Arial" panose="020B0604020202020204"/>
              </a:rPr>
              <a:t>  </a:t>
            </a:r>
            <a:r>
              <a:rPr sz="1000" spc="-5" dirty="0">
                <a:latin typeface="Arial" panose="020B0604020202020204"/>
                <a:cs typeface="Arial" panose="020B0604020202020204"/>
              </a:rPr>
              <a:t>C</a:t>
            </a:r>
            <a:r>
              <a:rPr sz="1000" spc="-35" dirty="0">
                <a:latin typeface="Arial" panose="020B0604020202020204"/>
                <a:cs typeface="Arial" panose="020B0604020202020204"/>
              </a:rPr>
              <a:t>o</a:t>
            </a:r>
            <a:r>
              <a:rPr sz="1000" spc="25" dirty="0">
                <a:latin typeface="Arial" panose="020B0604020202020204"/>
                <a:cs typeface="Arial" panose="020B0604020202020204"/>
              </a:rPr>
              <a:t>m</a:t>
            </a:r>
            <a:r>
              <a:rPr sz="1000" spc="-10" dirty="0">
                <a:latin typeface="Arial" panose="020B0604020202020204"/>
                <a:cs typeface="Arial" panose="020B0604020202020204"/>
              </a:rPr>
              <a:t>pan</a:t>
            </a:r>
            <a:r>
              <a:rPr sz="1000" spc="20" dirty="0">
                <a:latin typeface="Arial" panose="020B0604020202020204"/>
                <a:cs typeface="Arial" panose="020B0604020202020204"/>
              </a:rPr>
              <a:t>y</a:t>
            </a:r>
            <a:r>
              <a:rPr sz="1000" spc="5" dirty="0">
                <a:latin typeface="楷体" panose="02010609060101010101" charset="-122"/>
                <a:cs typeface="楷体" panose="02010609060101010101" charset="-122"/>
              </a:rPr>
              <a:t>）</a:t>
            </a:r>
            <a:r>
              <a:rPr sz="1000" spc="10" dirty="0">
                <a:latin typeface="楷体" panose="02010609060101010101" charset="-122"/>
                <a:cs typeface="楷体" panose="02010609060101010101" charset="-122"/>
              </a:rPr>
              <a:t>主攻高端市场，产品端：</a:t>
            </a:r>
            <a:r>
              <a:rPr sz="1000" b="1" spc="-10" dirty="0">
                <a:latin typeface="Arial" panose="020B0604020202020204"/>
                <a:cs typeface="Arial" panose="020B0604020202020204"/>
              </a:rPr>
              <a:t>1</a:t>
            </a:r>
            <a:r>
              <a:rPr sz="1000" b="1" spc="20" dirty="0">
                <a:latin typeface="楷体" panose="02010609060101010101" charset="-122"/>
                <a:cs typeface="楷体" panose="02010609060101010101" charset="-122"/>
              </a:rPr>
              <a:t>）主推 </a:t>
            </a:r>
            <a:r>
              <a:rPr sz="1000" b="1" spc="-5" dirty="0">
                <a:latin typeface="Arial" panose="020B0604020202020204"/>
                <a:cs typeface="Arial" panose="020B0604020202020204"/>
              </a:rPr>
              <a:t>B</a:t>
            </a:r>
            <a:r>
              <a:rPr sz="1000" b="1" spc="5" dirty="0">
                <a:latin typeface="Arial" panose="020B0604020202020204"/>
                <a:cs typeface="Arial" panose="020B0604020202020204"/>
              </a:rPr>
              <a:t>u</a:t>
            </a:r>
            <a:r>
              <a:rPr sz="1000" b="1" spc="-20" dirty="0">
                <a:latin typeface="Arial" panose="020B0604020202020204"/>
                <a:cs typeface="Arial" panose="020B0604020202020204"/>
              </a:rPr>
              <a:t>d</a:t>
            </a:r>
            <a:r>
              <a:rPr sz="1000" b="1" spc="10" dirty="0">
                <a:latin typeface="Arial" panose="020B0604020202020204"/>
                <a:cs typeface="Arial" panose="020B0604020202020204"/>
              </a:rPr>
              <a:t>w</a:t>
            </a:r>
            <a:r>
              <a:rPr sz="1000" b="1" spc="-10" dirty="0">
                <a:latin typeface="Arial" panose="020B0604020202020204"/>
                <a:cs typeface="Arial" panose="020B0604020202020204"/>
              </a:rPr>
              <a:t>e</a:t>
            </a:r>
            <a:r>
              <a:rPr sz="1000" b="1" spc="5" dirty="0">
                <a:latin typeface="Arial" panose="020B0604020202020204"/>
                <a:cs typeface="Arial" panose="020B0604020202020204"/>
              </a:rPr>
              <a:t>i</a:t>
            </a:r>
            <a:r>
              <a:rPr sz="1000" b="1" spc="-10" dirty="0">
                <a:latin typeface="Arial" panose="020B0604020202020204"/>
                <a:cs typeface="Arial" panose="020B0604020202020204"/>
              </a:rPr>
              <a:t>se</a:t>
            </a:r>
            <a:r>
              <a:rPr sz="1000" b="1" spc="-35" dirty="0">
                <a:latin typeface="Arial" panose="020B0604020202020204"/>
                <a:cs typeface="Arial" panose="020B0604020202020204"/>
              </a:rPr>
              <a:t>r</a:t>
            </a:r>
            <a:r>
              <a:rPr sz="1000" b="1" spc="-385" dirty="0">
                <a:latin typeface="楷体" panose="02010609060101010101" charset="-122"/>
                <a:cs typeface="楷体" panose="02010609060101010101" charset="-122"/>
              </a:rPr>
              <a:t>、</a:t>
            </a:r>
            <a:r>
              <a:rPr sz="1000" b="1" spc="-5" dirty="0">
                <a:latin typeface="Arial" panose="020B0604020202020204"/>
                <a:cs typeface="Arial" panose="020B0604020202020204"/>
              </a:rPr>
              <a:t>C</a:t>
            </a:r>
            <a:r>
              <a:rPr sz="1000" b="1" spc="5" dirty="0">
                <a:latin typeface="Arial" panose="020B0604020202020204"/>
                <a:cs typeface="Arial" panose="020B0604020202020204"/>
              </a:rPr>
              <a:t>o</a:t>
            </a:r>
            <a:r>
              <a:rPr sz="1000" b="1" spc="-10" dirty="0">
                <a:latin typeface="Arial" panose="020B0604020202020204"/>
                <a:cs typeface="Arial" panose="020B0604020202020204"/>
              </a:rPr>
              <a:t>r</a:t>
            </a:r>
            <a:r>
              <a:rPr sz="1000" b="1" spc="-20" dirty="0">
                <a:latin typeface="Arial" panose="020B0604020202020204"/>
                <a:cs typeface="Arial" panose="020B0604020202020204"/>
              </a:rPr>
              <a:t>o</a:t>
            </a:r>
            <a:r>
              <a:rPr sz="1000" b="1" spc="5" dirty="0">
                <a:latin typeface="Arial" panose="020B0604020202020204"/>
                <a:cs typeface="Arial" panose="020B0604020202020204"/>
              </a:rPr>
              <a:t>n</a:t>
            </a:r>
            <a:r>
              <a:rPr sz="1000" b="1" dirty="0">
                <a:latin typeface="Arial" panose="020B0604020202020204"/>
                <a:cs typeface="Arial" panose="020B0604020202020204"/>
              </a:rPr>
              <a:t>a</a:t>
            </a:r>
            <a:r>
              <a:rPr sz="1000" b="1" spc="-45" dirty="0">
                <a:latin typeface="Arial" panose="020B0604020202020204"/>
                <a:cs typeface="Arial" panose="020B0604020202020204"/>
              </a:rPr>
              <a:t> </a:t>
            </a:r>
            <a:r>
              <a:rPr sz="1000" b="1" spc="-65" dirty="0">
                <a:latin typeface="楷体" panose="02010609060101010101" charset="-122"/>
                <a:cs typeface="楷体" panose="02010609060101010101" charset="-122"/>
              </a:rPr>
              <a:t>两大高端品牌：</a:t>
            </a:r>
            <a:r>
              <a:rPr sz="1000" spc="5" dirty="0">
                <a:latin typeface="楷体" panose="02010609060101010101" charset="-122"/>
                <a:cs typeface="楷体" panose="02010609060101010101" charset="-122"/>
              </a:rPr>
              <a:t>据</a:t>
            </a:r>
            <a:r>
              <a:rPr sz="1000" spc="-260" dirty="0">
                <a:latin typeface="楷体" panose="02010609060101010101" charset="-122"/>
                <a:cs typeface="楷体" panose="02010609060101010101" charset="-122"/>
              </a:rPr>
              <a:t> </a:t>
            </a:r>
            <a:r>
              <a:rPr sz="1000" spc="5" dirty="0">
                <a:latin typeface="Arial" panose="020B0604020202020204"/>
                <a:cs typeface="Arial" panose="020B0604020202020204"/>
              </a:rPr>
              <a:t>E</a:t>
            </a:r>
            <a:r>
              <a:rPr sz="1000" spc="-10" dirty="0">
                <a:latin typeface="Arial" panose="020B0604020202020204"/>
                <a:cs typeface="Arial" panose="020B0604020202020204"/>
              </a:rPr>
              <a:t>u</a:t>
            </a:r>
            <a:r>
              <a:rPr sz="1000" dirty="0">
                <a:latin typeface="Arial" panose="020B0604020202020204"/>
                <a:cs typeface="Arial" panose="020B0604020202020204"/>
              </a:rPr>
              <a:t>r</a:t>
            </a:r>
            <a:r>
              <a:rPr sz="1000" spc="-35" dirty="0">
                <a:latin typeface="Arial" panose="020B0604020202020204"/>
                <a:cs typeface="Arial" panose="020B0604020202020204"/>
              </a:rPr>
              <a:t>o</a:t>
            </a:r>
            <a:r>
              <a:rPr sz="1000" spc="25" dirty="0">
                <a:latin typeface="Arial" panose="020B0604020202020204"/>
                <a:cs typeface="Arial" panose="020B0604020202020204"/>
              </a:rPr>
              <a:t>m</a:t>
            </a:r>
            <a:r>
              <a:rPr sz="1000" spc="-10" dirty="0">
                <a:latin typeface="Arial" panose="020B0604020202020204"/>
                <a:cs typeface="Arial" panose="020B0604020202020204"/>
              </a:rPr>
              <a:t>oni</a:t>
            </a:r>
            <a:r>
              <a:rPr sz="1000" spc="5" dirty="0">
                <a:latin typeface="Arial" panose="020B0604020202020204"/>
                <a:cs typeface="Arial" panose="020B0604020202020204"/>
              </a:rPr>
              <a:t>t</a:t>
            </a:r>
            <a:r>
              <a:rPr sz="1000" spc="-10" dirty="0">
                <a:latin typeface="Arial" panose="020B0604020202020204"/>
                <a:cs typeface="Arial" panose="020B0604020202020204"/>
              </a:rPr>
              <a:t>o</a:t>
            </a:r>
            <a:r>
              <a:rPr sz="1000" dirty="0">
                <a:latin typeface="Arial" panose="020B0604020202020204"/>
                <a:cs typeface="Arial" panose="020B0604020202020204"/>
              </a:rPr>
              <a:t>r</a:t>
            </a:r>
            <a:r>
              <a:rPr sz="1000" spc="-405" dirty="0">
                <a:latin typeface="楷体" panose="02010609060101010101" charset="-122"/>
                <a:cs typeface="楷体" panose="02010609060101010101" charset="-122"/>
              </a:rPr>
              <a:t>，</a:t>
            </a:r>
            <a:r>
              <a:rPr sz="1000" spc="5" dirty="0">
                <a:latin typeface="Arial" panose="020B0604020202020204"/>
                <a:cs typeface="Arial" panose="020B0604020202020204"/>
              </a:rPr>
              <a:t>B</a:t>
            </a:r>
            <a:r>
              <a:rPr sz="1000" spc="-35" dirty="0">
                <a:latin typeface="Arial" panose="020B0604020202020204"/>
                <a:cs typeface="Arial" panose="020B0604020202020204"/>
              </a:rPr>
              <a:t>u</a:t>
            </a:r>
            <a:r>
              <a:rPr sz="1000" spc="-10" dirty="0">
                <a:latin typeface="Arial" panose="020B0604020202020204"/>
                <a:cs typeface="Arial" panose="020B0604020202020204"/>
              </a:rPr>
              <a:t>d</a:t>
            </a:r>
            <a:r>
              <a:rPr sz="1000" spc="-30" dirty="0">
                <a:latin typeface="Arial" panose="020B0604020202020204"/>
                <a:cs typeface="Arial" panose="020B0604020202020204"/>
              </a:rPr>
              <a:t>w</a:t>
            </a:r>
            <a:r>
              <a:rPr sz="1000" spc="-10" dirty="0">
                <a:latin typeface="Arial" panose="020B0604020202020204"/>
                <a:cs typeface="Arial" panose="020B0604020202020204"/>
              </a:rPr>
              <a:t>e</a:t>
            </a:r>
            <a:r>
              <a:rPr sz="1000" spc="35" dirty="0">
                <a:latin typeface="Arial" panose="020B0604020202020204"/>
                <a:cs typeface="Arial" panose="020B0604020202020204"/>
              </a:rPr>
              <a:t>i</a:t>
            </a:r>
            <a:r>
              <a:rPr sz="1000" spc="-25" dirty="0">
                <a:latin typeface="Arial" panose="020B0604020202020204"/>
                <a:cs typeface="Arial" panose="020B0604020202020204"/>
              </a:rPr>
              <a:t>s</a:t>
            </a:r>
            <a:r>
              <a:rPr sz="1000" spc="-10" dirty="0">
                <a:latin typeface="Arial" panose="020B0604020202020204"/>
                <a:cs typeface="Arial" panose="020B0604020202020204"/>
              </a:rPr>
              <a:t>e</a:t>
            </a:r>
            <a:r>
              <a:rPr sz="1000" dirty="0">
                <a:latin typeface="Arial" panose="020B0604020202020204"/>
                <a:cs typeface="Arial" panose="020B0604020202020204"/>
              </a:rPr>
              <a:t>r</a:t>
            </a:r>
            <a:r>
              <a:rPr sz="1000" spc="-35" dirty="0">
                <a:latin typeface="Arial" panose="020B0604020202020204"/>
                <a:cs typeface="Arial" panose="020B0604020202020204"/>
              </a:rPr>
              <a:t> </a:t>
            </a:r>
            <a:r>
              <a:rPr sz="1000" spc="5" dirty="0">
                <a:latin typeface="楷体" panose="02010609060101010101" charset="-122"/>
                <a:cs typeface="楷体" panose="02010609060101010101" charset="-122"/>
              </a:rPr>
              <a:t>品牌销量</a:t>
            </a:r>
            <a:r>
              <a:rPr sz="1000" spc="-260" dirty="0">
                <a:latin typeface="楷体" panose="02010609060101010101" charset="-122"/>
                <a:cs typeface="楷体" panose="02010609060101010101" charset="-122"/>
              </a:rPr>
              <a:t> </a:t>
            </a:r>
            <a:r>
              <a:rPr sz="1000" spc="-10" dirty="0">
                <a:latin typeface="Arial" panose="020B0604020202020204"/>
                <a:cs typeface="Arial" panose="020B0604020202020204"/>
              </a:rPr>
              <a:t>16</a:t>
            </a:r>
            <a:r>
              <a:rPr sz="1000" dirty="0">
                <a:latin typeface="Arial" panose="020B0604020202020204"/>
                <a:cs typeface="Arial" panose="020B0604020202020204"/>
              </a:rPr>
              <a:t>-</a:t>
            </a:r>
            <a:r>
              <a:rPr sz="1000" spc="-10" dirty="0">
                <a:latin typeface="Arial" panose="020B0604020202020204"/>
                <a:cs typeface="Arial" panose="020B0604020202020204"/>
              </a:rPr>
              <a:t>2</a:t>
            </a:r>
            <a:r>
              <a:rPr sz="1000" dirty="0">
                <a:latin typeface="Arial" panose="020B0604020202020204"/>
                <a:cs typeface="Arial" panose="020B0604020202020204"/>
              </a:rPr>
              <a:t>1</a:t>
            </a:r>
            <a:r>
              <a:rPr sz="1000" spc="-50" dirty="0">
                <a:latin typeface="Arial" panose="020B0604020202020204"/>
                <a:cs typeface="Arial" panose="020B0604020202020204"/>
              </a:rPr>
              <a:t> </a:t>
            </a:r>
            <a:r>
              <a:rPr sz="1000" spc="245" dirty="0">
                <a:latin typeface="楷体" panose="02010609060101010101" charset="-122"/>
                <a:cs typeface="楷体" panose="02010609060101010101" charset="-122"/>
              </a:rPr>
              <a:t>年</a:t>
            </a:r>
            <a:r>
              <a:rPr sz="1000" spc="-5" dirty="0">
                <a:latin typeface="Arial" panose="020B0604020202020204"/>
                <a:cs typeface="Arial" panose="020B0604020202020204"/>
              </a:rPr>
              <a:t>C</a:t>
            </a:r>
            <a:r>
              <a:rPr sz="1000" spc="5" dirty="0">
                <a:latin typeface="Arial" panose="020B0604020202020204"/>
                <a:cs typeface="Arial" panose="020B0604020202020204"/>
              </a:rPr>
              <a:t>A</a:t>
            </a:r>
            <a:r>
              <a:rPr sz="1000" spc="10" dirty="0">
                <a:latin typeface="Arial" panose="020B0604020202020204"/>
                <a:cs typeface="Arial" panose="020B0604020202020204"/>
              </a:rPr>
              <a:t>G</a:t>
            </a:r>
            <a:r>
              <a:rPr sz="1000" spc="5" dirty="0">
                <a:latin typeface="Arial" panose="020B0604020202020204"/>
                <a:cs typeface="Arial" panose="020B0604020202020204"/>
              </a:rPr>
              <a:t>R</a:t>
            </a:r>
            <a:r>
              <a:rPr sz="1000" spc="5" dirty="0">
                <a:latin typeface="楷体" panose="02010609060101010101" charset="-122"/>
                <a:cs typeface="楷体" panose="02010609060101010101" charset="-122"/>
              </a:rPr>
              <a:t>为</a:t>
            </a:r>
            <a:r>
              <a:rPr sz="1000" spc="-190" dirty="0">
                <a:latin typeface="楷体" panose="02010609060101010101" charset="-122"/>
                <a:cs typeface="楷体" panose="02010609060101010101" charset="-122"/>
              </a:rPr>
              <a:t> </a:t>
            </a:r>
            <a:r>
              <a:rPr sz="1000" spc="-10" dirty="0">
                <a:latin typeface="Arial" panose="020B0604020202020204"/>
                <a:cs typeface="Arial" panose="020B0604020202020204"/>
              </a:rPr>
              <a:t>5</a:t>
            </a:r>
            <a:r>
              <a:rPr sz="1000" spc="5" dirty="0">
                <a:latin typeface="Arial" panose="020B0604020202020204"/>
                <a:cs typeface="Arial" panose="020B0604020202020204"/>
              </a:rPr>
              <a:t>.</a:t>
            </a:r>
            <a:r>
              <a:rPr sz="1000" spc="-5" dirty="0">
                <a:latin typeface="Arial" panose="020B0604020202020204"/>
                <a:cs typeface="Arial" panose="020B0604020202020204"/>
              </a:rPr>
              <a:t>2%</a:t>
            </a:r>
            <a:r>
              <a:rPr sz="1000" spc="5" dirty="0">
                <a:latin typeface="楷体" panose="02010609060101010101" charset="-122"/>
                <a:cs typeface="楷体" panose="02010609060101010101" charset="-122"/>
              </a:rPr>
              <a:t>，</a:t>
            </a:r>
            <a:r>
              <a:rPr sz="1000" spc="-10" dirty="0">
                <a:latin typeface="Arial" panose="020B0604020202020204"/>
                <a:cs typeface="Arial" panose="020B0604020202020204"/>
              </a:rPr>
              <a:t>2</a:t>
            </a:r>
            <a:r>
              <a:rPr sz="1000" dirty="0">
                <a:latin typeface="Arial" panose="020B0604020202020204"/>
                <a:cs typeface="Arial" panose="020B0604020202020204"/>
              </a:rPr>
              <a:t>1</a:t>
            </a:r>
            <a:r>
              <a:rPr sz="1000" spc="25" dirty="0">
                <a:latin typeface="Arial" panose="020B0604020202020204"/>
                <a:cs typeface="Arial" panose="020B0604020202020204"/>
              </a:rPr>
              <a:t> </a:t>
            </a:r>
            <a:r>
              <a:rPr sz="1000" spc="5" dirty="0">
                <a:latin typeface="楷体" panose="02010609060101010101" charset="-122"/>
                <a:cs typeface="楷体" panose="02010609060101010101" charset="-122"/>
              </a:rPr>
              <a:t>年销量约</a:t>
            </a:r>
            <a:r>
              <a:rPr sz="1000" spc="-190" dirty="0">
                <a:latin typeface="楷体" panose="02010609060101010101" charset="-122"/>
                <a:cs typeface="楷体" panose="02010609060101010101" charset="-122"/>
              </a:rPr>
              <a:t> </a:t>
            </a:r>
            <a:r>
              <a:rPr sz="1000" spc="-10" dirty="0">
                <a:latin typeface="Arial" panose="020B0604020202020204"/>
                <a:cs typeface="Arial" panose="020B0604020202020204"/>
              </a:rPr>
              <a:t>21</a:t>
            </a:r>
            <a:r>
              <a:rPr sz="1000" dirty="0">
                <a:latin typeface="Arial" panose="020B0604020202020204"/>
                <a:cs typeface="Arial" panose="020B0604020202020204"/>
              </a:rPr>
              <a:t>5</a:t>
            </a:r>
            <a:r>
              <a:rPr sz="1000" spc="25" dirty="0">
                <a:latin typeface="Arial" panose="020B0604020202020204"/>
                <a:cs typeface="Arial" panose="020B0604020202020204"/>
              </a:rPr>
              <a:t> </a:t>
            </a:r>
            <a:r>
              <a:rPr sz="1000" spc="-20" dirty="0">
                <a:latin typeface="楷体" panose="02010609060101010101" charset="-122"/>
                <a:cs typeface="楷体" panose="02010609060101010101" charset="-122"/>
              </a:rPr>
              <a:t>万吨，为高端啤酒市场第一大品牌，</a:t>
            </a:r>
            <a:r>
              <a:rPr sz="1000" spc="-5" dirty="0">
                <a:latin typeface="Arial" panose="020B0604020202020204"/>
                <a:cs typeface="Arial" panose="020B0604020202020204"/>
              </a:rPr>
              <a:t>C</a:t>
            </a:r>
            <a:r>
              <a:rPr sz="1000" spc="-10" dirty="0">
                <a:latin typeface="Arial" panose="020B0604020202020204"/>
                <a:cs typeface="Arial" panose="020B0604020202020204"/>
              </a:rPr>
              <a:t>o</a:t>
            </a:r>
            <a:r>
              <a:rPr sz="1000" dirty="0">
                <a:latin typeface="Arial" panose="020B0604020202020204"/>
                <a:cs typeface="Arial" panose="020B0604020202020204"/>
              </a:rPr>
              <a:t>r</a:t>
            </a:r>
            <a:r>
              <a:rPr sz="1000" spc="-10" dirty="0">
                <a:latin typeface="Arial" panose="020B0604020202020204"/>
                <a:cs typeface="Arial" panose="020B0604020202020204"/>
              </a:rPr>
              <a:t>on</a:t>
            </a:r>
            <a:r>
              <a:rPr sz="1000" dirty="0">
                <a:latin typeface="Arial" panose="020B0604020202020204"/>
                <a:cs typeface="Arial" panose="020B0604020202020204"/>
              </a:rPr>
              <a:t>a</a:t>
            </a:r>
            <a:r>
              <a:rPr sz="1000" spc="25" dirty="0">
                <a:latin typeface="Arial" panose="020B0604020202020204"/>
                <a:cs typeface="Arial" panose="020B0604020202020204"/>
              </a:rPr>
              <a:t> </a:t>
            </a:r>
            <a:r>
              <a:rPr sz="1000" spc="-10" dirty="0">
                <a:latin typeface="楷体" panose="02010609060101010101" charset="-122"/>
                <a:cs typeface="楷体" panose="02010609060101010101" charset="-122"/>
              </a:rPr>
              <a:t>导入后加速放量， </a:t>
            </a:r>
            <a:r>
              <a:rPr sz="1000" spc="-10" dirty="0">
                <a:latin typeface="Arial" panose="020B0604020202020204"/>
                <a:cs typeface="Arial" panose="020B0604020202020204"/>
              </a:rPr>
              <a:t>16</a:t>
            </a:r>
            <a:r>
              <a:rPr sz="1000" dirty="0">
                <a:latin typeface="Arial" panose="020B0604020202020204"/>
                <a:cs typeface="Arial" panose="020B0604020202020204"/>
              </a:rPr>
              <a:t>-</a:t>
            </a:r>
            <a:r>
              <a:rPr sz="1000" spc="-10" dirty="0">
                <a:latin typeface="Arial" panose="020B0604020202020204"/>
                <a:cs typeface="Arial" panose="020B0604020202020204"/>
              </a:rPr>
              <a:t>2</a:t>
            </a:r>
            <a:r>
              <a:rPr sz="1000" dirty="0">
                <a:latin typeface="Arial" panose="020B0604020202020204"/>
                <a:cs typeface="Arial" panose="020B0604020202020204"/>
              </a:rPr>
              <a:t>1</a:t>
            </a:r>
            <a:r>
              <a:rPr sz="1000" spc="-50" dirty="0">
                <a:latin typeface="Arial" panose="020B0604020202020204"/>
                <a:cs typeface="Arial" panose="020B0604020202020204"/>
              </a:rPr>
              <a:t> </a:t>
            </a:r>
            <a:r>
              <a:rPr sz="1000" spc="80" dirty="0">
                <a:latin typeface="楷体" panose="02010609060101010101" charset="-122"/>
                <a:cs typeface="楷体" panose="02010609060101010101" charset="-122"/>
              </a:rPr>
              <a:t>年销量</a:t>
            </a:r>
            <a:r>
              <a:rPr sz="1000" spc="-5" dirty="0">
                <a:latin typeface="Arial" panose="020B0604020202020204"/>
                <a:cs typeface="Arial" panose="020B0604020202020204"/>
              </a:rPr>
              <a:t>C</a:t>
            </a:r>
            <a:r>
              <a:rPr sz="1000" spc="5" dirty="0">
                <a:latin typeface="Arial" panose="020B0604020202020204"/>
                <a:cs typeface="Arial" panose="020B0604020202020204"/>
              </a:rPr>
              <a:t>A</a:t>
            </a:r>
            <a:r>
              <a:rPr sz="1000" spc="10" dirty="0">
                <a:latin typeface="Arial" panose="020B0604020202020204"/>
                <a:cs typeface="Arial" panose="020B0604020202020204"/>
              </a:rPr>
              <a:t>G</a:t>
            </a:r>
            <a:r>
              <a:rPr sz="1000" spc="5" dirty="0">
                <a:latin typeface="Arial" panose="020B0604020202020204"/>
                <a:cs typeface="Arial" panose="020B0604020202020204"/>
              </a:rPr>
              <a:t>R</a:t>
            </a:r>
            <a:r>
              <a:rPr sz="1000" spc="-45" dirty="0">
                <a:latin typeface="Arial" panose="020B0604020202020204"/>
                <a:cs typeface="Arial" panose="020B0604020202020204"/>
              </a:rPr>
              <a:t> </a:t>
            </a:r>
            <a:r>
              <a:rPr sz="1000" spc="5" dirty="0">
                <a:latin typeface="楷体" panose="02010609060101010101" charset="-122"/>
                <a:cs typeface="楷体" panose="02010609060101010101" charset="-122"/>
              </a:rPr>
              <a:t>达</a:t>
            </a:r>
            <a:r>
              <a:rPr sz="1000" spc="-260" dirty="0">
                <a:latin typeface="楷体" panose="02010609060101010101" charset="-122"/>
                <a:cs typeface="楷体" panose="02010609060101010101" charset="-122"/>
              </a:rPr>
              <a:t> </a:t>
            </a:r>
            <a:r>
              <a:rPr sz="1000" spc="-10" dirty="0">
                <a:latin typeface="Arial" panose="020B0604020202020204"/>
                <a:cs typeface="Arial" panose="020B0604020202020204"/>
              </a:rPr>
              <a:t>38</a:t>
            </a:r>
            <a:r>
              <a:rPr sz="1000" spc="5" dirty="0">
                <a:latin typeface="Arial" panose="020B0604020202020204"/>
                <a:cs typeface="Arial" panose="020B0604020202020204"/>
              </a:rPr>
              <a:t>.</a:t>
            </a:r>
            <a:r>
              <a:rPr sz="1000" spc="-5" dirty="0">
                <a:latin typeface="Arial" panose="020B0604020202020204"/>
                <a:cs typeface="Arial" panose="020B0604020202020204"/>
              </a:rPr>
              <a:t>2%</a:t>
            </a:r>
            <a:r>
              <a:rPr sz="1000" spc="-114" dirty="0">
                <a:latin typeface="楷体" panose="02010609060101010101" charset="-122"/>
                <a:cs typeface="楷体" panose="02010609060101010101" charset="-122"/>
              </a:rPr>
              <a:t>；</a:t>
            </a:r>
            <a:r>
              <a:rPr sz="1000" b="1" spc="-10" dirty="0">
                <a:latin typeface="Arial" panose="020B0604020202020204"/>
                <a:cs typeface="Arial" panose="020B0604020202020204"/>
              </a:rPr>
              <a:t>2</a:t>
            </a:r>
            <a:r>
              <a:rPr sz="1000" b="1" spc="-120" dirty="0">
                <a:latin typeface="楷体" panose="02010609060101010101" charset="-122"/>
                <a:cs typeface="楷体" panose="02010609060101010101" charset="-122"/>
              </a:rPr>
              <a:t>）</a:t>
            </a:r>
            <a:r>
              <a:rPr sz="1000" b="1" spc="-30" dirty="0">
                <a:latin typeface="楷体" panose="02010609060101010101" charset="-122"/>
                <a:cs typeface="楷体" panose="02010609060101010101" charset="-122"/>
              </a:rPr>
              <a:t>品牌内部再升级，放大品牌效能：</a:t>
            </a:r>
            <a:r>
              <a:rPr sz="1000" spc="-15" dirty="0">
                <a:latin typeface="楷体" panose="02010609060101010101" charset="-122"/>
                <a:cs typeface="楷体" panose="02010609060101010101" charset="-122"/>
              </a:rPr>
              <a:t>百威通过包装更新及</a:t>
            </a:r>
            <a:r>
              <a:rPr sz="1000" spc="-20" dirty="0">
                <a:latin typeface="楷体" panose="02010609060101010101" charset="-122"/>
                <a:cs typeface="楷体" panose="02010609060101010101" charset="-122"/>
              </a:rPr>
              <a:t>消费场景拓展对产品进行不断升级，</a:t>
            </a:r>
            <a:r>
              <a:rPr sz="1000" spc="-10" dirty="0">
                <a:latin typeface="Arial" panose="020B0604020202020204"/>
                <a:cs typeface="Arial" panose="020B0604020202020204"/>
              </a:rPr>
              <a:t>1</a:t>
            </a:r>
            <a:r>
              <a:rPr sz="1000" dirty="0">
                <a:latin typeface="Arial" panose="020B0604020202020204"/>
                <a:cs typeface="Arial" panose="020B0604020202020204"/>
              </a:rPr>
              <a:t>4</a:t>
            </a:r>
            <a:r>
              <a:rPr sz="1000" spc="25" dirty="0">
                <a:latin typeface="Arial" panose="020B0604020202020204"/>
                <a:cs typeface="Arial" panose="020B0604020202020204"/>
              </a:rPr>
              <a:t> </a:t>
            </a:r>
            <a:r>
              <a:rPr sz="1000" spc="-20" dirty="0">
                <a:latin typeface="楷体" panose="02010609060101010101" charset="-122"/>
                <a:cs typeface="楷体" panose="02010609060101010101" charset="-122"/>
              </a:rPr>
              <a:t>年升级红色铝罐装，时尚品味吸引年轻人群，另外</a:t>
            </a:r>
            <a:r>
              <a:rPr sz="1000" spc="-35" dirty="0">
                <a:latin typeface="楷体" panose="02010609060101010101" charset="-122"/>
                <a:cs typeface="楷体" panose="02010609060101010101" charset="-122"/>
              </a:rPr>
              <a:t>推出金尊、大师系列，定位高端宴请及礼赠收藏场景；</a:t>
            </a:r>
            <a:r>
              <a:rPr sz="1000" b="1" spc="-35" dirty="0">
                <a:latin typeface="Arial" panose="020B0604020202020204"/>
                <a:cs typeface="Arial" panose="020B0604020202020204"/>
              </a:rPr>
              <a:t>3</a:t>
            </a:r>
            <a:r>
              <a:rPr sz="1000" b="1" spc="-580" dirty="0">
                <a:latin typeface="楷体" panose="02010609060101010101" charset="-122"/>
                <a:cs typeface="楷体" panose="02010609060101010101" charset="-122"/>
              </a:rPr>
              <a:t>）</a:t>
            </a:r>
            <a:r>
              <a:rPr sz="1000" b="1" spc="-25" dirty="0">
                <a:latin typeface="楷体" panose="02010609060101010101" charset="-122"/>
                <a:cs typeface="楷体" panose="02010609060101010101" charset="-122"/>
              </a:rPr>
              <a:t>“价格×特色”多元布局：</a:t>
            </a:r>
            <a:r>
              <a:rPr sz="1000" spc="-10" dirty="0">
                <a:latin typeface="楷体" panose="02010609060101010101" charset="-122"/>
                <a:cs typeface="楷体" panose="02010609060101010101" charset="-122"/>
              </a:rPr>
              <a:t>百威</a:t>
            </a:r>
            <a:r>
              <a:rPr sz="1000" spc="-260" dirty="0">
                <a:latin typeface="楷体" panose="02010609060101010101" charset="-122"/>
                <a:cs typeface="楷体" panose="02010609060101010101" charset="-122"/>
              </a:rPr>
              <a:t> </a:t>
            </a:r>
            <a:r>
              <a:rPr sz="1000" dirty="0">
                <a:latin typeface="Arial" panose="020B0604020202020204"/>
                <a:cs typeface="Arial" panose="020B0604020202020204"/>
              </a:rPr>
              <a:t>5</a:t>
            </a:r>
            <a:r>
              <a:rPr sz="1000" spc="5" dirty="0">
                <a:latin typeface="楷体" panose="02010609060101010101" charset="-122"/>
                <a:cs typeface="楷体" panose="02010609060101010101" charset="-122"/>
              </a:rPr>
              <a:t>元以上各个价格带均有产品布局，同时布局精酿等新品类，形成多元品牌矩阵，精准卡位</a:t>
            </a:r>
            <a:r>
              <a:rPr sz="1000" spc="-20" dirty="0">
                <a:latin typeface="楷体" panose="02010609060101010101" charset="-122"/>
                <a:cs typeface="楷体" panose="02010609060101010101" charset="-122"/>
              </a:rPr>
              <a:t>各价位带需求，持续享受消费升级红利。</a:t>
            </a:r>
            <a:endParaRPr sz="1000">
              <a:latin typeface="楷体" panose="02010609060101010101" charset="-122"/>
              <a:cs typeface="楷体" panose="02010609060101010101" charset="-122"/>
            </a:endParaRPr>
          </a:p>
        </p:txBody>
      </p:sp>
      <p:sp>
        <p:nvSpPr>
          <p:cNvPr id="4" name="object 4"/>
          <p:cNvSpPr txBox="1"/>
          <p:nvPr/>
        </p:nvSpPr>
        <p:spPr>
          <a:xfrm>
            <a:off x="542340" y="6322821"/>
            <a:ext cx="1311910" cy="146685"/>
          </a:xfrm>
          <a:prstGeom prst="rect">
            <a:avLst/>
          </a:prstGeom>
        </p:spPr>
        <p:txBody>
          <a:bodyPr vert="horz" wrap="square" lIns="0" tIns="11430" rIns="0" bIns="0" rtlCol="0">
            <a:spAutoFit/>
          </a:bodyPr>
          <a:lstStyle/>
          <a:p>
            <a:pPr marL="12700">
              <a:lnSpc>
                <a:spcPct val="100000"/>
              </a:lnSpc>
              <a:spcBef>
                <a:spcPts val="90"/>
              </a:spcBef>
            </a:pPr>
            <a:r>
              <a:rPr sz="800" b="1" dirty="0">
                <a:latin typeface="楷体" panose="02010609060101010101" charset="-122"/>
                <a:cs typeface="楷体" panose="02010609060101010101" charset="-122"/>
              </a:rPr>
              <a:t>图</a:t>
            </a:r>
            <a:r>
              <a:rPr sz="800" b="1" dirty="0">
                <a:latin typeface="楷体" panose="02010609060101010101" charset="-122"/>
                <a:cs typeface="楷体" panose="02010609060101010101" charset="-122"/>
              </a:rPr>
              <a:t>表</a:t>
            </a:r>
            <a:r>
              <a:rPr sz="800" b="1" dirty="0">
                <a:latin typeface="Arial" panose="020B0604020202020204"/>
                <a:cs typeface="Arial" panose="020B0604020202020204"/>
              </a:rPr>
              <a:t>13</a:t>
            </a:r>
            <a:r>
              <a:rPr sz="800" b="1" spc="-25" dirty="0">
                <a:latin typeface="楷体" panose="02010609060101010101" charset="-122"/>
                <a:cs typeface="楷体" panose="02010609060101010101" charset="-122"/>
              </a:rPr>
              <a:t>： 百威品牌持续升级</a:t>
            </a:r>
            <a:endParaRPr sz="800">
              <a:latin typeface="楷体" panose="02010609060101010101" charset="-122"/>
              <a:cs typeface="楷体" panose="02010609060101010101" charset="-122"/>
            </a:endParaRPr>
          </a:p>
        </p:txBody>
      </p:sp>
      <p:sp>
        <p:nvSpPr>
          <p:cNvPr id="5" name="object 5"/>
          <p:cNvSpPr txBox="1"/>
          <p:nvPr/>
        </p:nvSpPr>
        <p:spPr>
          <a:xfrm>
            <a:off x="3868928" y="6322821"/>
            <a:ext cx="1819910" cy="146685"/>
          </a:xfrm>
          <a:prstGeom prst="rect">
            <a:avLst/>
          </a:prstGeom>
        </p:spPr>
        <p:txBody>
          <a:bodyPr vert="horz" wrap="square" lIns="0" tIns="11430" rIns="0" bIns="0" rtlCol="0">
            <a:spAutoFit/>
          </a:bodyPr>
          <a:lstStyle/>
          <a:p>
            <a:pPr marL="12700">
              <a:lnSpc>
                <a:spcPct val="100000"/>
              </a:lnSpc>
              <a:spcBef>
                <a:spcPts val="90"/>
              </a:spcBef>
            </a:pPr>
            <a:r>
              <a:rPr sz="800" b="1" dirty="0">
                <a:latin typeface="楷体" panose="02010609060101010101" charset="-122"/>
                <a:cs typeface="楷体" panose="02010609060101010101" charset="-122"/>
              </a:rPr>
              <a:t>图</a:t>
            </a:r>
            <a:r>
              <a:rPr sz="800" b="1" dirty="0">
                <a:latin typeface="楷体" panose="02010609060101010101" charset="-122"/>
                <a:cs typeface="楷体" panose="02010609060101010101" charset="-122"/>
              </a:rPr>
              <a:t>表</a:t>
            </a:r>
            <a:r>
              <a:rPr sz="800" b="1" dirty="0">
                <a:latin typeface="Arial" panose="020B0604020202020204"/>
                <a:cs typeface="Arial" panose="020B0604020202020204"/>
              </a:rPr>
              <a:t>14</a:t>
            </a:r>
            <a:r>
              <a:rPr sz="800" b="1" spc="-20" dirty="0">
                <a:latin typeface="楷体" panose="02010609060101010101" charset="-122"/>
                <a:cs typeface="楷体" panose="02010609060101010101" charset="-122"/>
              </a:rPr>
              <a:t>： 百威“价格×类别”</a:t>
            </a:r>
            <a:r>
              <a:rPr sz="800" b="1" spc="-25" dirty="0">
                <a:latin typeface="楷体" panose="02010609060101010101" charset="-122"/>
                <a:cs typeface="楷体" panose="02010609060101010101" charset="-122"/>
              </a:rPr>
              <a:t>产</a:t>
            </a:r>
            <a:r>
              <a:rPr sz="800" b="1" spc="-25" dirty="0">
                <a:latin typeface="楷体" panose="02010609060101010101" charset="-122"/>
                <a:cs typeface="楷体" panose="02010609060101010101" charset="-122"/>
              </a:rPr>
              <a:t>品</a:t>
            </a:r>
            <a:r>
              <a:rPr sz="800" b="1" spc="-25" dirty="0">
                <a:latin typeface="楷体" panose="02010609060101010101" charset="-122"/>
                <a:cs typeface="楷体" panose="02010609060101010101" charset="-122"/>
              </a:rPr>
              <a:t>矩阵</a:t>
            </a:r>
            <a:endParaRPr sz="800">
              <a:latin typeface="楷体" panose="02010609060101010101" charset="-122"/>
              <a:cs typeface="楷体" panose="02010609060101010101" charset="-122"/>
            </a:endParaRPr>
          </a:p>
        </p:txBody>
      </p:sp>
      <p:pic>
        <p:nvPicPr>
          <p:cNvPr id="6" name="object 6"/>
          <p:cNvPicPr/>
          <p:nvPr/>
        </p:nvPicPr>
        <p:blipFill>
          <a:blip r:embed="rId1" cstate="print"/>
          <a:stretch>
            <a:fillRect/>
          </a:stretch>
        </p:blipFill>
        <p:spPr>
          <a:xfrm>
            <a:off x="555040" y="6466585"/>
            <a:ext cx="3146805" cy="6096"/>
          </a:xfrm>
          <a:prstGeom prst="rect">
            <a:avLst/>
          </a:prstGeom>
        </p:spPr>
      </p:pic>
      <p:sp>
        <p:nvSpPr>
          <p:cNvPr id="7" name="object 7"/>
          <p:cNvSpPr txBox="1"/>
          <p:nvPr/>
        </p:nvSpPr>
        <p:spPr>
          <a:xfrm>
            <a:off x="542340" y="8658225"/>
            <a:ext cx="1715135" cy="132080"/>
          </a:xfrm>
          <a:prstGeom prst="rect">
            <a:avLst/>
          </a:prstGeom>
        </p:spPr>
        <p:txBody>
          <a:bodyPr vert="horz" wrap="square" lIns="0" tIns="12065" rIns="0" bIns="0" rtlCol="0">
            <a:spAutoFit/>
          </a:bodyPr>
          <a:lstStyle/>
          <a:p>
            <a:pPr marL="12700">
              <a:lnSpc>
                <a:spcPct val="100000"/>
              </a:lnSpc>
              <a:spcBef>
                <a:spcPts val="95"/>
              </a:spcBef>
            </a:pPr>
            <a:r>
              <a:rPr sz="700" spc="-10" dirty="0">
                <a:solidFill>
                  <a:srgbClr val="7E7E7E"/>
                </a:solidFill>
                <a:latin typeface="楷体" panose="02010609060101010101" charset="-122"/>
                <a:cs typeface="楷体" panose="02010609060101010101" charset="-122"/>
              </a:rPr>
              <a:t>资</a:t>
            </a:r>
            <a:r>
              <a:rPr sz="700" spc="-10" dirty="0">
                <a:solidFill>
                  <a:srgbClr val="7E7E7E"/>
                </a:solidFill>
                <a:latin typeface="楷体" panose="02010609060101010101" charset="-122"/>
                <a:cs typeface="楷体" panose="02010609060101010101" charset="-122"/>
              </a:rPr>
              <a:t>料</a:t>
            </a:r>
            <a:r>
              <a:rPr sz="700" dirty="0">
                <a:solidFill>
                  <a:srgbClr val="7E7E7E"/>
                </a:solidFill>
                <a:latin typeface="楷体" panose="02010609060101010101" charset="-122"/>
                <a:cs typeface="楷体" panose="02010609060101010101" charset="-122"/>
              </a:rPr>
              <a:t>来</a:t>
            </a:r>
            <a:r>
              <a:rPr sz="700" spc="-10" dirty="0">
                <a:solidFill>
                  <a:srgbClr val="7E7E7E"/>
                </a:solidFill>
                <a:latin typeface="楷体" panose="02010609060101010101" charset="-122"/>
                <a:cs typeface="楷体" panose="02010609060101010101" charset="-122"/>
              </a:rPr>
              <a:t>源</a:t>
            </a:r>
            <a:r>
              <a:rPr sz="700" spc="-10" dirty="0">
                <a:solidFill>
                  <a:srgbClr val="7E7E7E"/>
                </a:solidFill>
                <a:latin typeface="楷体" panose="02010609060101010101" charset="-122"/>
                <a:cs typeface="楷体" panose="02010609060101010101" charset="-122"/>
              </a:rPr>
              <a:t>：</a:t>
            </a:r>
            <a:r>
              <a:rPr sz="700" spc="-10" dirty="0">
                <a:solidFill>
                  <a:srgbClr val="7E7E7E"/>
                </a:solidFill>
                <a:latin typeface="楷体" panose="02010609060101010101" charset="-122"/>
                <a:cs typeface="楷体" panose="02010609060101010101" charset="-122"/>
              </a:rPr>
              <a:t>百</a:t>
            </a:r>
            <a:r>
              <a:rPr sz="700" spc="-10" dirty="0">
                <a:solidFill>
                  <a:srgbClr val="7E7E7E"/>
                </a:solidFill>
                <a:latin typeface="楷体" panose="02010609060101010101" charset="-122"/>
                <a:cs typeface="楷体" panose="02010609060101010101" charset="-122"/>
              </a:rPr>
              <a:t>威</a:t>
            </a:r>
            <a:r>
              <a:rPr sz="700" spc="-10" dirty="0">
                <a:solidFill>
                  <a:srgbClr val="7E7E7E"/>
                </a:solidFill>
                <a:latin typeface="楷体" panose="02010609060101010101" charset="-122"/>
                <a:cs typeface="楷体" panose="02010609060101010101" charset="-122"/>
              </a:rPr>
              <a:t>亚</a:t>
            </a:r>
            <a:r>
              <a:rPr sz="700" dirty="0">
                <a:solidFill>
                  <a:srgbClr val="7E7E7E"/>
                </a:solidFill>
                <a:latin typeface="楷体" panose="02010609060101010101" charset="-122"/>
                <a:cs typeface="楷体" panose="02010609060101010101" charset="-122"/>
              </a:rPr>
              <a:t>太</a:t>
            </a:r>
            <a:r>
              <a:rPr sz="700" spc="-10" dirty="0">
                <a:solidFill>
                  <a:srgbClr val="7E7E7E"/>
                </a:solidFill>
                <a:latin typeface="楷体" panose="02010609060101010101" charset="-122"/>
                <a:cs typeface="楷体" panose="02010609060101010101" charset="-122"/>
              </a:rPr>
              <a:t>招</a:t>
            </a:r>
            <a:r>
              <a:rPr sz="700" spc="-10" dirty="0">
                <a:solidFill>
                  <a:srgbClr val="7E7E7E"/>
                </a:solidFill>
                <a:latin typeface="楷体" panose="02010609060101010101" charset="-122"/>
                <a:cs typeface="楷体" panose="02010609060101010101" charset="-122"/>
              </a:rPr>
              <a:t>股</a:t>
            </a:r>
            <a:r>
              <a:rPr sz="700" spc="-10" dirty="0">
                <a:solidFill>
                  <a:srgbClr val="7E7E7E"/>
                </a:solidFill>
                <a:latin typeface="楷体" panose="02010609060101010101" charset="-122"/>
                <a:cs typeface="楷体" panose="02010609060101010101" charset="-122"/>
              </a:rPr>
              <a:t>说</a:t>
            </a:r>
            <a:r>
              <a:rPr sz="700" spc="-10" dirty="0">
                <a:solidFill>
                  <a:srgbClr val="7E7E7E"/>
                </a:solidFill>
                <a:latin typeface="楷体" panose="02010609060101010101" charset="-122"/>
                <a:cs typeface="楷体" panose="02010609060101010101" charset="-122"/>
              </a:rPr>
              <a:t>明</a:t>
            </a:r>
            <a:r>
              <a:rPr sz="700" spc="-10" dirty="0">
                <a:solidFill>
                  <a:srgbClr val="7E7E7E"/>
                </a:solidFill>
                <a:latin typeface="楷体" panose="02010609060101010101" charset="-122"/>
                <a:cs typeface="楷体" panose="02010609060101010101" charset="-122"/>
              </a:rPr>
              <a:t>书</a:t>
            </a:r>
            <a:r>
              <a:rPr sz="700" dirty="0">
                <a:solidFill>
                  <a:srgbClr val="7E7E7E"/>
                </a:solidFill>
                <a:latin typeface="楷体" panose="02010609060101010101" charset="-122"/>
                <a:cs typeface="楷体" panose="02010609060101010101" charset="-122"/>
              </a:rPr>
              <a:t>，</a:t>
            </a:r>
            <a:r>
              <a:rPr sz="700" spc="-10" dirty="0">
                <a:solidFill>
                  <a:srgbClr val="7E7E7E"/>
                </a:solidFill>
                <a:latin typeface="楷体" panose="02010609060101010101" charset="-122"/>
                <a:cs typeface="楷体" panose="02010609060101010101" charset="-122"/>
              </a:rPr>
              <a:t>华</a:t>
            </a:r>
            <a:r>
              <a:rPr sz="700" spc="-10" dirty="0">
                <a:solidFill>
                  <a:srgbClr val="7E7E7E"/>
                </a:solidFill>
                <a:latin typeface="楷体" panose="02010609060101010101" charset="-122"/>
                <a:cs typeface="楷体" panose="02010609060101010101" charset="-122"/>
              </a:rPr>
              <a:t>泰</a:t>
            </a:r>
            <a:r>
              <a:rPr sz="700" spc="-10" dirty="0">
                <a:solidFill>
                  <a:srgbClr val="7E7E7E"/>
                </a:solidFill>
                <a:latin typeface="楷体" panose="02010609060101010101" charset="-122"/>
                <a:cs typeface="楷体" panose="02010609060101010101" charset="-122"/>
              </a:rPr>
              <a:t>研</a:t>
            </a:r>
            <a:r>
              <a:rPr sz="700" spc="-50" dirty="0">
                <a:solidFill>
                  <a:srgbClr val="7E7E7E"/>
                </a:solidFill>
                <a:latin typeface="楷体" panose="02010609060101010101" charset="-122"/>
                <a:cs typeface="楷体" panose="02010609060101010101" charset="-122"/>
              </a:rPr>
              <a:t>究</a:t>
            </a:r>
            <a:endParaRPr sz="700">
              <a:latin typeface="楷体" panose="02010609060101010101" charset="-122"/>
              <a:cs typeface="楷体" panose="02010609060101010101" charset="-122"/>
            </a:endParaRPr>
          </a:p>
        </p:txBody>
      </p:sp>
      <p:sp>
        <p:nvSpPr>
          <p:cNvPr id="8" name="object 8"/>
          <p:cNvSpPr txBox="1"/>
          <p:nvPr/>
        </p:nvSpPr>
        <p:spPr>
          <a:xfrm>
            <a:off x="3868928" y="8658225"/>
            <a:ext cx="1715135" cy="132080"/>
          </a:xfrm>
          <a:prstGeom prst="rect">
            <a:avLst/>
          </a:prstGeom>
        </p:spPr>
        <p:txBody>
          <a:bodyPr vert="horz" wrap="square" lIns="0" tIns="12065" rIns="0" bIns="0" rtlCol="0">
            <a:spAutoFit/>
          </a:bodyPr>
          <a:lstStyle/>
          <a:p>
            <a:pPr marL="12700">
              <a:lnSpc>
                <a:spcPct val="100000"/>
              </a:lnSpc>
              <a:spcBef>
                <a:spcPts val="95"/>
              </a:spcBef>
            </a:pPr>
            <a:r>
              <a:rPr sz="700" spc="-10" dirty="0">
                <a:solidFill>
                  <a:srgbClr val="7E7E7E"/>
                </a:solidFill>
                <a:latin typeface="楷体" panose="02010609060101010101" charset="-122"/>
                <a:cs typeface="楷体" panose="02010609060101010101" charset="-122"/>
              </a:rPr>
              <a:t>资</a:t>
            </a:r>
            <a:r>
              <a:rPr sz="700" spc="-10" dirty="0">
                <a:solidFill>
                  <a:srgbClr val="7E7E7E"/>
                </a:solidFill>
                <a:latin typeface="楷体" panose="02010609060101010101" charset="-122"/>
                <a:cs typeface="楷体" panose="02010609060101010101" charset="-122"/>
              </a:rPr>
              <a:t>料</a:t>
            </a:r>
            <a:r>
              <a:rPr sz="700" dirty="0">
                <a:solidFill>
                  <a:srgbClr val="7E7E7E"/>
                </a:solidFill>
                <a:latin typeface="楷体" panose="02010609060101010101" charset="-122"/>
                <a:cs typeface="楷体" panose="02010609060101010101" charset="-122"/>
              </a:rPr>
              <a:t>来</a:t>
            </a:r>
            <a:r>
              <a:rPr sz="700" spc="-10" dirty="0">
                <a:solidFill>
                  <a:srgbClr val="7E7E7E"/>
                </a:solidFill>
                <a:latin typeface="楷体" panose="02010609060101010101" charset="-122"/>
                <a:cs typeface="楷体" panose="02010609060101010101" charset="-122"/>
              </a:rPr>
              <a:t>源</a:t>
            </a:r>
            <a:r>
              <a:rPr sz="700" spc="-10" dirty="0">
                <a:solidFill>
                  <a:srgbClr val="7E7E7E"/>
                </a:solidFill>
                <a:latin typeface="楷体" panose="02010609060101010101" charset="-122"/>
                <a:cs typeface="楷体" panose="02010609060101010101" charset="-122"/>
              </a:rPr>
              <a:t>：</a:t>
            </a:r>
            <a:r>
              <a:rPr sz="700" spc="-10" dirty="0">
                <a:solidFill>
                  <a:srgbClr val="7E7E7E"/>
                </a:solidFill>
                <a:latin typeface="楷体" panose="02010609060101010101" charset="-122"/>
                <a:cs typeface="楷体" panose="02010609060101010101" charset="-122"/>
              </a:rPr>
              <a:t>百</a:t>
            </a:r>
            <a:r>
              <a:rPr sz="700" spc="-10" dirty="0">
                <a:solidFill>
                  <a:srgbClr val="7E7E7E"/>
                </a:solidFill>
                <a:latin typeface="楷体" panose="02010609060101010101" charset="-122"/>
                <a:cs typeface="楷体" panose="02010609060101010101" charset="-122"/>
              </a:rPr>
              <a:t>威</a:t>
            </a:r>
            <a:r>
              <a:rPr sz="700" spc="-10" dirty="0">
                <a:solidFill>
                  <a:srgbClr val="7E7E7E"/>
                </a:solidFill>
                <a:latin typeface="楷体" panose="02010609060101010101" charset="-122"/>
                <a:cs typeface="楷体" panose="02010609060101010101" charset="-122"/>
              </a:rPr>
              <a:t>亚</a:t>
            </a:r>
            <a:r>
              <a:rPr sz="700" dirty="0">
                <a:solidFill>
                  <a:srgbClr val="7E7E7E"/>
                </a:solidFill>
                <a:latin typeface="楷体" panose="02010609060101010101" charset="-122"/>
                <a:cs typeface="楷体" panose="02010609060101010101" charset="-122"/>
              </a:rPr>
              <a:t>太</a:t>
            </a:r>
            <a:r>
              <a:rPr sz="700" spc="-10" dirty="0">
                <a:solidFill>
                  <a:srgbClr val="7E7E7E"/>
                </a:solidFill>
                <a:latin typeface="楷体" panose="02010609060101010101" charset="-122"/>
                <a:cs typeface="楷体" panose="02010609060101010101" charset="-122"/>
              </a:rPr>
              <a:t>招</a:t>
            </a:r>
            <a:r>
              <a:rPr sz="700" spc="-10" dirty="0">
                <a:solidFill>
                  <a:srgbClr val="7E7E7E"/>
                </a:solidFill>
                <a:latin typeface="楷体" panose="02010609060101010101" charset="-122"/>
                <a:cs typeface="楷体" panose="02010609060101010101" charset="-122"/>
              </a:rPr>
              <a:t>股</a:t>
            </a:r>
            <a:r>
              <a:rPr sz="700" spc="-10" dirty="0">
                <a:solidFill>
                  <a:srgbClr val="7E7E7E"/>
                </a:solidFill>
                <a:latin typeface="楷体" panose="02010609060101010101" charset="-122"/>
                <a:cs typeface="楷体" panose="02010609060101010101" charset="-122"/>
              </a:rPr>
              <a:t>说</a:t>
            </a:r>
            <a:r>
              <a:rPr sz="700" spc="-10" dirty="0">
                <a:solidFill>
                  <a:srgbClr val="7E7E7E"/>
                </a:solidFill>
                <a:latin typeface="楷体" panose="02010609060101010101" charset="-122"/>
                <a:cs typeface="楷体" panose="02010609060101010101" charset="-122"/>
              </a:rPr>
              <a:t>明</a:t>
            </a:r>
            <a:r>
              <a:rPr sz="700" spc="-10" dirty="0">
                <a:solidFill>
                  <a:srgbClr val="7E7E7E"/>
                </a:solidFill>
                <a:latin typeface="楷体" panose="02010609060101010101" charset="-122"/>
                <a:cs typeface="楷体" panose="02010609060101010101" charset="-122"/>
              </a:rPr>
              <a:t>书</a:t>
            </a:r>
            <a:r>
              <a:rPr sz="700" dirty="0">
                <a:solidFill>
                  <a:srgbClr val="7E7E7E"/>
                </a:solidFill>
                <a:latin typeface="楷体" panose="02010609060101010101" charset="-122"/>
                <a:cs typeface="楷体" panose="02010609060101010101" charset="-122"/>
              </a:rPr>
              <a:t>，</a:t>
            </a:r>
            <a:r>
              <a:rPr sz="700" spc="-10" dirty="0">
                <a:solidFill>
                  <a:srgbClr val="7E7E7E"/>
                </a:solidFill>
                <a:latin typeface="楷体" panose="02010609060101010101" charset="-122"/>
                <a:cs typeface="楷体" panose="02010609060101010101" charset="-122"/>
              </a:rPr>
              <a:t>华</a:t>
            </a:r>
            <a:r>
              <a:rPr sz="700" spc="-10" dirty="0">
                <a:solidFill>
                  <a:srgbClr val="7E7E7E"/>
                </a:solidFill>
                <a:latin typeface="楷体" panose="02010609060101010101" charset="-122"/>
                <a:cs typeface="楷体" panose="02010609060101010101" charset="-122"/>
              </a:rPr>
              <a:t>泰</a:t>
            </a:r>
            <a:r>
              <a:rPr sz="700" spc="-10" dirty="0">
                <a:solidFill>
                  <a:srgbClr val="7E7E7E"/>
                </a:solidFill>
                <a:latin typeface="楷体" panose="02010609060101010101" charset="-122"/>
                <a:cs typeface="楷体" panose="02010609060101010101" charset="-122"/>
              </a:rPr>
              <a:t>研</a:t>
            </a:r>
            <a:r>
              <a:rPr sz="700" spc="-50" dirty="0">
                <a:solidFill>
                  <a:srgbClr val="7E7E7E"/>
                </a:solidFill>
                <a:latin typeface="楷体" panose="02010609060101010101" charset="-122"/>
                <a:cs typeface="楷体" panose="02010609060101010101" charset="-122"/>
              </a:rPr>
              <a:t>究</a:t>
            </a:r>
            <a:endParaRPr sz="700">
              <a:latin typeface="楷体" panose="02010609060101010101" charset="-122"/>
              <a:cs typeface="楷体" panose="02010609060101010101" charset="-122"/>
            </a:endParaRPr>
          </a:p>
        </p:txBody>
      </p:sp>
      <p:pic>
        <p:nvPicPr>
          <p:cNvPr id="9" name="object 9"/>
          <p:cNvPicPr/>
          <p:nvPr/>
        </p:nvPicPr>
        <p:blipFill>
          <a:blip r:embed="rId1" cstate="print"/>
          <a:stretch>
            <a:fillRect/>
          </a:stretch>
        </p:blipFill>
        <p:spPr>
          <a:xfrm>
            <a:off x="555040" y="8652636"/>
            <a:ext cx="3146805" cy="6095"/>
          </a:xfrm>
          <a:prstGeom prst="rect">
            <a:avLst/>
          </a:prstGeom>
        </p:spPr>
      </p:pic>
      <p:pic>
        <p:nvPicPr>
          <p:cNvPr id="10" name="object 10"/>
          <p:cNvPicPr/>
          <p:nvPr/>
        </p:nvPicPr>
        <p:blipFill>
          <a:blip r:embed="rId2" cstate="print"/>
          <a:stretch>
            <a:fillRect/>
          </a:stretch>
        </p:blipFill>
        <p:spPr>
          <a:xfrm>
            <a:off x="715860" y="6695947"/>
            <a:ext cx="2649512" cy="1735963"/>
          </a:xfrm>
          <a:prstGeom prst="rect">
            <a:avLst/>
          </a:prstGeom>
        </p:spPr>
      </p:pic>
      <p:sp>
        <p:nvSpPr>
          <p:cNvPr id="11" name="object 11"/>
          <p:cNvSpPr txBox="1"/>
          <p:nvPr/>
        </p:nvSpPr>
        <p:spPr>
          <a:xfrm>
            <a:off x="3410839" y="8322055"/>
            <a:ext cx="260985" cy="146685"/>
          </a:xfrm>
          <a:prstGeom prst="rect">
            <a:avLst/>
          </a:prstGeom>
        </p:spPr>
        <p:txBody>
          <a:bodyPr vert="horz" wrap="square" lIns="0" tIns="11430" rIns="0" bIns="0" rtlCol="0">
            <a:spAutoFit/>
          </a:bodyPr>
          <a:lstStyle/>
          <a:p>
            <a:pPr marL="12700">
              <a:lnSpc>
                <a:spcPct val="100000"/>
              </a:lnSpc>
              <a:spcBef>
                <a:spcPts val="90"/>
              </a:spcBef>
            </a:pPr>
            <a:r>
              <a:rPr sz="800" spc="-10" dirty="0">
                <a:latin typeface="Arial" panose="020B0604020202020204"/>
                <a:cs typeface="Arial" panose="020B0604020202020204"/>
              </a:rPr>
              <a:t>-</a:t>
            </a:r>
            <a:r>
              <a:rPr sz="800" spc="-25" dirty="0">
                <a:latin typeface="Arial" panose="020B0604020202020204"/>
                <a:cs typeface="Arial" panose="020B0604020202020204"/>
              </a:rPr>
              <a:t>50%</a:t>
            </a:r>
            <a:endParaRPr sz="800">
              <a:latin typeface="Arial" panose="020B0604020202020204"/>
              <a:cs typeface="Arial" panose="020B0604020202020204"/>
            </a:endParaRPr>
          </a:p>
        </p:txBody>
      </p:sp>
      <p:sp>
        <p:nvSpPr>
          <p:cNvPr id="12" name="object 12"/>
          <p:cNvSpPr txBox="1"/>
          <p:nvPr/>
        </p:nvSpPr>
        <p:spPr>
          <a:xfrm>
            <a:off x="3410839" y="8041639"/>
            <a:ext cx="175260" cy="146685"/>
          </a:xfrm>
          <a:prstGeom prst="rect">
            <a:avLst/>
          </a:prstGeom>
        </p:spPr>
        <p:txBody>
          <a:bodyPr vert="horz" wrap="square" lIns="0" tIns="11430" rIns="0" bIns="0" rtlCol="0">
            <a:spAutoFit/>
          </a:bodyPr>
          <a:lstStyle/>
          <a:p>
            <a:pPr marL="12700">
              <a:lnSpc>
                <a:spcPct val="100000"/>
              </a:lnSpc>
              <a:spcBef>
                <a:spcPts val="90"/>
              </a:spcBef>
            </a:pPr>
            <a:r>
              <a:rPr sz="800" spc="-25" dirty="0">
                <a:latin typeface="Arial" panose="020B0604020202020204"/>
                <a:cs typeface="Arial" panose="020B0604020202020204"/>
              </a:rPr>
              <a:t>0%</a:t>
            </a:r>
            <a:endParaRPr sz="800">
              <a:latin typeface="Arial" panose="020B0604020202020204"/>
              <a:cs typeface="Arial" panose="020B0604020202020204"/>
            </a:endParaRPr>
          </a:p>
        </p:txBody>
      </p:sp>
      <p:sp>
        <p:nvSpPr>
          <p:cNvPr id="13" name="object 13"/>
          <p:cNvSpPr txBox="1"/>
          <p:nvPr/>
        </p:nvSpPr>
        <p:spPr>
          <a:xfrm>
            <a:off x="3410839" y="7761223"/>
            <a:ext cx="227965" cy="146685"/>
          </a:xfrm>
          <a:prstGeom prst="rect">
            <a:avLst/>
          </a:prstGeom>
        </p:spPr>
        <p:txBody>
          <a:bodyPr vert="horz" wrap="square" lIns="0" tIns="11430" rIns="0" bIns="0" rtlCol="0">
            <a:spAutoFit/>
          </a:bodyPr>
          <a:lstStyle/>
          <a:p>
            <a:pPr marL="12700">
              <a:lnSpc>
                <a:spcPct val="100000"/>
              </a:lnSpc>
              <a:spcBef>
                <a:spcPts val="90"/>
              </a:spcBef>
            </a:pPr>
            <a:r>
              <a:rPr sz="800" spc="-25" dirty="0">
                <a:latin typeface="Arial" panose="020B0604020202020204"/>
                <a:cs typeface="Arial" panose="020B0604020202020204"/>
              </a:rPr>
              <a:t>50%</a:t>
            </a:r>
            <a:endParaRPr sz="800">
              <a:latin typeface="Arial" panose="020B0604020202020204"/>
              <a:cs typeface="Arial" panose="020B0604020202020204"/>
            </a:endParaRPr>
          </a:p>
        </p:txBody>
      </p:sp>
      <p:sp>
        <p:nvSpPr>
          <p:cNvPr id="14" name="object 14"/>
          <p:cNvSpPr txBox="1"/>
          <p:nvPr/>
        </p:nvSpPr>
        <p:spPr>
          <a:xfrm>
            <a:off x="3410839" y="7480807"/>
            <a:ext cx="285750" cy="146685"/>
          </a:xfrm>
          <a:prstGeom prst="rect">
            <a:avLst/>
          </a:prstGeom>
        </p:spPr>
        <p:txBody>
          <a:bodyPr vert="horz" wrap="square" lIns="0" tIns="11430" rIns="0" bIns="0" rtlCol="0">
            <a:spAutoFit/>
          </a:bodyPr>
          <a:lstStyle/>
          <a:p>
            <a:pPr marL="12700">
              <a:lnSpc>
                <a:spcPct val="100000"/>
              </a:lnSpc>
              <a:spcBef>
                <a:spcPts val="90"/>
              </a:spcBef>
            </a:pPr>
            <a:r>
              <a:rPr sz="800" spc="-20" dirty="0">
                <a:latin typeface="Arial" panose="020B0604020202020204"/>
                <a:cs typeface="Arial" panose="020B0604020202020204"/>
              </a:rPr>
              <a:t>100%</a:t>
            </a:r>
            <a:endParaRPr sz="800">
              <a:latin typeface="Arial" panose="020B0604020202020204"/>
              <a:cs typeface="Arial" panose="020B0604020202020204"/>
            </a:endParaRPr>
          </a:p>
        </p:txBody>
      </p:sp>
      <p:sp>
        <p:nvSpPr>
          <p:cNvPr id="15" name="object 15"/>
          <p:cNvSpPr txBox="1"/>
          <p:nvPr/>
        </p:nvSpPr>
        <p:spPr>
          <a:xfrm>
            <a:off x="3410839" y="7200391"/>
            <a:ext cx="285750" cy="146685"/>
          </a:xfrm>
          <a:prstGeom prst="rect">
            <a:avLst/>
          </a:prstGeom>
        </p:spPr>
        <p:txBody>
          <a:bodyPr vert="horz" wrap="square" lIns="0" tIns="11430" rIns="0" bIns="0" rtlCol="0">
            <a:spAutoFit/>
          </a:bodyPr>
          <a:lstStyle/>
          <a:p>
            <a:pPr marL="12700">
              <a:lnSpc>
                <a:spcPct val="100000"/>
              </a:lnSpc>
              <a:spcBef>
                <a:spcPts val="90"/>
              </a:spcBef>
            </a:pPr>
            <a:r>
              <a:rPr sz="800" spc="-20" dirty="0">
                <a:latin typeface="Arial" panose="020B0604020202020204"/>
                <a:cs typeface="Arial" panose="020B0604020202020204"/>
              </a:rPr>
              <a:t>150%</a:t>
            </a:r>
            <a:endParaRPr sz="800">
              <a:latin typeface="Arial" panose="020B0604020202020204"/>
              <a:cs typeface="Arial" panose="020B0604020202020204"/>
            </a:endParaRPr>
          </a:p>
        </p:txBody>
      </p:sp>
      <p:sp>
        <p:nvSpPr>
          <p:cNvPr id="16" name="object 16"/>
          <p:cNvSpPr txBox="1"/>
          <p:nvPr/>
        </p:nvSpPr>
        <p:spPr>
          <a:xfrm>
            <a:off x="3410839" y="6919671"/>
            <a:ext cx="285750" cy="146685"/>
          </a:xfrm>
          <a:prstGeom prst="rect">
            <a:avLst/>
          </a:prstGeom>
        </p:spPr>
        <p:txBody>
          <a:bodyPr vert="horz" wrap="square" lIns="0" tIns="12065" rIns="0" bIns="0" rtlCol="0">
            <a:spAutoFit/>
          </a:bodyPr>
          <a:lstStyle/>
          <a:p>
            <a:pPr marL="12700">
              <a:lnSpc>
                <a:spcPct val="100000"/>
              </a:lnSpc>
              <a:spcBef>
                <a:spcPts val="95"/>
              </a:spcBef>
            </a:pPr>
            <a:r>
              <a:rPr sz="800" spc="-20" dirty="0">
                <a:latin typeface="Arial" panose="020B0604020202020204"/>
                <a:cs typeface="Arial" panose="020B0604020202020204"/>
              </a:rPr>
              <a:t>200%</a:t>
            </a:r>
            <a:endParaRPr sz="800">
              <a:latin typeface="Arial" panose="020B0604020202020204"/>
              <a:cs typeface="Arial" panose="020B0604020202020204"/>
            </a:endParaRPr>
          </a:p>
        </p:txBody>
      </p:sp>
      <p:sp>
        <p:nvSpPr>
          <p:cNvPr id="17" name="object 17"/>
          <p:cNvSpPr txBox="1"/>
          <p:nvPr/>
        </p:nvSpPr>
        <p:spPr>
          <a:xfrm>
            <a:off x="3410839" y="6639814"/>
            <a:ext cx="285750" cy="146685"/>
          </a:xfrm>
          <a:prstGeom prst="rect">
            <a:avLst/>
          </a:prstGeom>
        </p:spPr>
        <p:txBody>
          <a:bodyPr vert="horz" wrap="square" lIns="0" tIns="11430" rIns="0" bIns="0" rtlCol="0">
            <a:spAutoFit/>
          </a:bodyPr>
          <a:lstStyle/>
          <a:p>
            <a:pPr marL="12700">
              <a:lnSpc>
                <a:spcPct val="100000"/>
              </a:lnSpc>
              <a:spcBef>
                <a:spcPts val="90"/>
              </a:spcBef>
            </a:pPr>
            <a:r>
              <a:rPr sz="800" spc="-20" dirty="0">
                <a:latin typeface="Arial" panose="020B0604020202020204"/>
                <a:cs typeface="Arial" panose="020B0604020202020204"/>
              </a:rPr>
              <a:t>250%</a:t>
            </a:r>
            <a:endParaRPr sz="800">
              <a:latin typeface="Arial" panose="020B0604020202020204"/>
              <a:cs typeface="Arial" panose="020B0604020202020204"/>
            </a:endParaRPr>
          </a:p>
        </p:txBody>
      </p:sp>
      <p:sp>
        <p:nvSpPr>
          <p:cNvPr id="18" name="object 18"/>
          <p:cNvSpPr txBox="1"/>
          <p:nvPr/>
        </p:nvSpPr>
        <p:spPr>
          <a:xfrm>
            <a:off x="561848" y="8322055"/>
            <a:ext cx="81915" cy="146685"/>
          </a:xfrm>
          <a:prstGeom prst="rect">
            <a:avLst/>
          </a:prstGeom>
        </p:spPr>
        <p:txBody>
          <a:bodyPr vert="horz" wrap="square" lIns="0" tIns="11430" rIns="0" bIns="0" rtlCol="0">
            <a:spAutoFit/>
          </a:bodyPr>
          <a:lstStyle/>
          <a:p>
            <a:pPr marL="12700">
              <a:lnSpc>
                <a:spcPct val="100000"/>
              </a:lnSpc>
              <a:spcBef>
                <a:spcPts val="90"/>
              </a:spcBef>
            </a:pPr>
            <a:r>
              <a:rPr sz="800" spc="-5" dirty="0">
                <a:latin typeface="Arial" panose="020B0604020202020204"/>
                <a:cs typeface="Arial" panose="020B0604020202020204"/>
              </a:rPr>
              <a:t>0</a:t>
            </a:r>
            <a:endParaRPr sz="800">
              <a:latin typeface="Arial" panose="020B0604020202020204"/>
              <a:cs typeface="Arial" panose="020B0604020202020204"/>
            </a:endParaRPr>
          </a:p>
        </p:txBody>
      </p:sp>
      <p:sp>
        <p:nvSpPr>
          <p:cNvPr id="19" name="object 19"/>
          <p:cNvSpPr txBox="1"/>
          <p:nvPr/>
        </p:nvSpPr>
        <p:spPr>
          <a:xfrm>
            <a:off x="561848" y="7985505"/>
            <a:ext cx="81915" cy="146685"/>
          </a:xfrm>
          <a:prstGeom prst="rect">
            <a:avLst/>
          </a:prstGeom>
        </p:spPr>
        <p:txBody>
          <a:bodyPr vert="horz" wrap="square" lIns="0" tIns="11430" rIns="0" bIns="0" rtlCol="0">
            <a:spAutoFit/>
          </a:bodyPr>
          <a:lstStyle/>
          <a:p>
            <a:pPr marL="12700">
              <a:lnSpc>
                <a:spcPct val="100000"/>
              </a:lnSpc>
              <a:spcBef>
                <a:spcPts val="90"/>
              </a:spcBef>
            </a:pPr>
            <a:r>
              <a:rPr sz="800" spc="-5" dirty="0">
                <a:latin typeface="Arial" panose="020B0604020202020204"/>
                <a:cs typeface="Arial" panose="020B0604020202020204"/>
              </a:rPr>
              <a:t>1</a:t>
            </a:r>
            <a:endParaRPr sz="800">
              <a:latin typeface="Arial" panose="020B0604020202020204"/>
              <a:cs typeface="Arial" panose="020B0604020202020204"/>
            </a:endParaRPr>
          </a:p>
        </p:txBody>
      </p:sp>
      <p:sp>
        <p:nvSpPr>
          <p:cNvPr id="20" name="object 20"/>
          <p:cNvSpPr txBox="1"/>
          <p:nvPr/>
        </p:nvSpPr>
        <p:spPr>
          <a:xfrm>
            <a:off x="561848" y="7649082"/>
            <a:ext cx="81915" cy="146685"/>
          </a:xfrm>
          <a:prstGeom prst="rect">
            <a:avLst/>
          </a:prstGeom>
        </p:spPr>
        <p:txBody>
          <a:bodyPr vert="horz" wrap="square" lIns="0" tIns="11430" rIns="0" bIns="0" rtlCol="0">
            <a:spAutoFit/>
          </a:bodyPr>
          <a:lstStyle/>
          <a:p>
            <a:pPr marL="12700">
              <a:lnSpc>
                <a:spcPct val="100000"/>
              </a:lnSpc>
              <a:spcBef>
                <a:spcPts val="90"/>
              </a:spcBef>
            </a:pPr>
            <a:r>
              <a:rPr sz="800" spc="-5" dirty="0">
                <a:latin typeface="Arial" panose="020B0604020202020204"/>
                <a:cs typeface="Arial" panose="020B0604020202020204"/>
              </a:rPr>
              <a:t>2</a:t>
            </a:r>
            <a:endParaRPr sz="800">
              <a:latin typeface="Arial" panose="020B0604020202020204"/>
              <a:cs typeface="Arial" panose="020B0604020202020204"/>
            </a:endParaRPr>
          </a:p>
        </p:txBody>
      </p:sp>
      <p:sp>
        <p:nvSpPr>
          <p:cNvPr id="21" name="object 21"/>
          <p:cNvSpPr txBox="1"/>
          <p:nvPr/>
        </p:nvSpPr>
        <p:spPr>
          <a:xfrm>
            <a:off x="561848" y="7312532"/>
            <a:ext cx="81915" cy="146685"/>
          </a:xfrm>
          <a:prstGeom prst="rect">
            <a:avLst/>
          </a:prstGeom>
        </p:spPr>
        <p:txBody>
          <a:bodyPr vert="horz" wrap="square" lIns="0" tIns="11430" rIns="0" bIns="0" rtlCol="0">
            <a:spAutoFit/>
          </a:bodyPr>
          <a:lstStyle/>
          <a:p>
            <a:pPr marL="12700">
              <a:lnSpc>
                <a:spcPct val="100000"/>
              </a:lnSpc>
              <a:spcBef>
                <a:spcPts val="90"/>
              </a:spcBef>
            </a:pPr>
            <a:r>
              <a:rPr sz="800" spc="-5" dirty="0">
                <a:latin typeface="Arial" panose="020B0604020202020204"/>
                <a:cs typeface="Arial" panose="020B0604020202020204"/>
              </a:rPr>
              <a:t>3</a:t>
            </a:r>
            <a:endParaRPr sz="800">
              <a:latin typeface="Arial" panose="020B0604020202020204"/>
              <a:cs typeface="Arial" panose="020B0604020202020204"/>
            </a:endParaRPr>
          </a:p>
        </p:txBody>
      </p:sp>
      <p:sp>
        <p:nvSpPr>
          <p:cNvPr id="22" name="object 22"/>
          <p:cNvSpPr txBox="1"/>
          <p:nvPr/>
        </p:nvSpPr>
        <p:spPr>
          <a:xfrm>
            <a:off x="561848" y="6975805"/>
            <a:ext cx="81915" cy="146685"/>
          </a:xfrm>
          <a:prstGeom prst="rect">
            <a:avLst/>
          </a:prstGeom>
        </p:spPr>
        <p:txBody>
          <a:bodyPr vert="horz" wrap="square" lIns="0" tIns="12065" rIns="0" bIns="0" rtlCol="0">
            <a:spAutoFit/>
          </a:bodyPr>
          <a:lstStyle/>
          <a:p>
            <a:pPr marL="12700">
              <a:lnSpc>
                <a:spcPct val="100000"/>
              </a:lnSpc>
              <a:spcBef>
                <a:spcPts val="95"/>
              </a:spcBef>
            </a:pPr>
            <a:r>
              <a:rPr sz="800" spc="-5" dirty="0">
                <a:latin typeface="Arial" panose="020B0604020202020204"/>
                <a:cs typeface="Arial" panose="020B0604020202020204"/>
              </a:rPr>
              <a:t>4</a:t>
            </a:r>
            <a:endParaRPr sz="800">
              <a:latin typeface="Arial" panose="020B0604020202020204"/>
              <a:cs typeface="Arial" panose="020B0604020202020204"/>
            </a:endParaRPr>
          </a:p>
        </p:txBody>
      </p:sp>
      <p:sp>
        <p:nvSpPr>
          <p:cNvPr id="23" name="object 23"/>
          <p:cNvSpPr txBox="1"/>
          <p:nvPr/>
        </p:nvSpPr>
        <p:spPr>
          <a:xfrm>
            <a:off x="561848" y="6639814"/>
            <a:ext cx="81915" cy="146685"/>
          </a:xfrm>
          <a:prstGeom prst="rect">
            <a:avLst/>
          </a:prstGeom>
        </p:spPr>
        <p:txBody>
          <a:bodyPr vert="horz" wrap="square" lIns="0" tIns="11430" rIns="0" bIns="0" rtlCol="0">
            <a:spAutoFit/>
          </a:bodyPr>
          <a:lstStyle/>
          <a:p>
            <a:pPr marL="12700">
              <a:lnSpc>
                <a:spcPct val="100000"/>
              </a:lnSpc>
              <a:spcBef>
                <a:spcPts val="90"/>
              </a:spcBef>
            </a:pPr>
            <a:r>
              <a:rPr sz="800" spc="-5" dirty="0">
                <a:latin typeface="Arial" panose="020B0604020202020204"/>
                <a:cs typeface="Arial" panose="020B0604020202020204"/>
              </a:rPr>
              <a:t>5</a:t>
            </a:r>
            <a:endParaRPr sz="800">
              <a:latin typeface="Arial" panose="020B0604020202020204"/>
              <a:cs typeface="Arial" panose="020B0604020202020204"/>
            </a:endParaRPr>
          </a:p>
        </p:txBody>
      </p:sp>
      <p:sp>
        <p:nvSpPr>
          <p:cNvPr id="24" name="object 24"/>
          <p:cNvSpPr txBox="1"/>
          <p:nvPr/>
        </p:nvSpPr>
        <p:spPr>
          <a:xfrm>
            <a:off x="750519" y="8443086"/>
            <a:ext cx="2582545" cy="146685"/>
          </a:xfrm>
          <a:prstGeom prst="rect">
            <a:avLst/>
          </a:prstGeom>
        </p:spPr>
        <p:txBody>
          <a:bodyPr vert="horz" wrap="square" lIns="0" tIns="11430" rIns="0" bIns="0" rtlCol="0">
            <a:spAutoFit/>
          </a:bodyPr>
          <a:lstStyle/>
          <a:p>
            <a:pPr marL="12700">
              <a:lnSpc>
                <a:spcPct val="100000"/>
              </a:lnSpc>
              <a:spcBef>
                <a:spcPts val="90"/>
              </a:spcBef>
            </a:pPr>
            <a:r>
              <a:rPr sz="800" dirty="0">
                <a:latin typeface="Arial" panose="020B0604020202020204"/>
                <a:cs typeface="Arial" panose="020B0604020202020204"/>
              </a:rPr>
              <a:t>2010</a:t>
            </a:r>
            <a:r>
              <a:rPr sz="800" spc="10" dirty="0">
                <a:latin typeface="Arial" panose="020B0604020202020204"/>
                <a:cs typeface="Arial" panose="020B0604020202020204"/>
              </a:rPr>
              <a:t> </a:t>
            </a:r>
            <a:r>
              <a:rPr sz="800" dirty="0">
                <a:latin typeface="Arial" panose="020B0604020202020204"/>
                <a:cs typeface="Arial" panose="020B0604020202020204"/>
              </a:rPr>
              <a:t>2011</a:t>
            </a:r>
            <a:r>
              <a:rPr sz="800" spc="15" dirty="0">
                <a:latin typeface="Arial" panose="020B0604020202020204"/>
                <a:cs typeface="Arial" panose="020B0604020202020204"/>
              </a:rPr>
              <a:t> </a:t>
            </a:r>
            <a:r>
              <a:rPr sz="800" dirty="0">
                <a:latin typeface="Arial" panose="020B0604020202020204"/>
                <a:cs typeface="Arial" panose="020B0604020202020204"/>
              </a:rPr>
              <a:t>2012</a:t>
            </a:r>
            <a:r>
              <a:rPr sz="800" spc="15" dirty="0">
                <a:latin typeface="Arial" panose="020B0604020202020204"/>
                <a:cs typeface="Arial" panose="020B0604020202020204"/>
              </a:rPr>
              <a:t> </a:t>
            </a:r>
            <a:r>
              <a:rPr sz="800" dirty="0">
                <a:latin typeface="Arial" panose="020B0604020202020204"/>
                <a:cs typeface="Arial" panose="020B0604020202020204"/>
              </a:rPr>
              <a:t>2013</a:t>
            </a:r>
            <a:r>
              <a:rPr sz="800" spc="15" dirty="0">
                <a:latin typeface="Arial" panose="020B0604020202020204"/>
                <a:cs typeface="Arial" panose="020B0604020202020204"/>
              </a:rPr>
              <a:t> </a:t>
            </a:r>
            <a:r>
              <a:rPr sz="800" dirty="0">
                <a:latin typeface="Arial" panose="020B0604020202020204"/>
                <a:cs typeface="Arial" panose="020B0604020202020204"/>
              </a:rPr>
              <a:t>2014</a:t>
            </a:r>
            <a:r>
              <a:rPr sz="800" spc="15" dirty="0">
                <a:latin typeface="Arial" panose="020B0604020202020204"/>
                <a:cs typeface="Arial" panose="020B0604020202020204"/>
              </a:rPr>
              <a:t> </a:t>
            </a:r>
            <a:r>
              <a:rPr sz="800" dirty="0">
                <a:latin typeface="Arial" panose="020B0604020202020204"/>
                <a:cs typeface="Arial" panose="020B0604020202020204"/>
              </a:rPr>
              <a:t>2015</a:t>
            </a:r>
            <a:r>
              <a:rPr sz="800" spc="15" dirty="0">
                <a:latin typeface="Arial" panose="020B0604020202020204"/>
                <a:cs typeface="Arial" panose="020B0604020202020204"/>
              </a:rPr>
              <a:t> </a:t>
            </a:r>
            <a:r>
              <a:rPr sz="800" dirty="0">
                <a:latin typeface="Arial" panose="020B0604020202020204"/>
                <a:cs typeface="Arial" panose="020B0604020202020204"/>
              </a:rPr>
              <a:t>2016</a:t>
            </a:r>
            <a:r>
              <a:rPr sz="800" spc="15" dirty="0">
                <a:latin typeface="Arial" panose="020B0604020202020204"/>
                <a:cs typeface="Arial" panose="020B0604020202020204"/>
              </a:rPr>
              <a:t> </a:t>
            </a:r>
            <a:r>
              <a:rPr sz="800" dirty="0">
                <a:latin typeface="Arial" panose="020B0604020202020204"/>
                <a:cs typeface="Arial" panose="020B0604020202020204"/>
              </a:rPr>
              <a:t>2017</a:t>
            </a:r>
            <a:r>
              <a:rPr sz="800" spc="15" dirty="0">
                <a:latin typeface="Arial" panose="020B0604020202020204"/>
                <a:cs typeface="Arial" panose="020B0604020202020204"/>
              </a:rPr>
              <a:t> </a:t>
            </a:r>
            <a:r>
              <a:rPr sz="800" dirty="0">
                <a:latin typeface="Arial" panose="020B0604020202020204"/>
                <a:cs typeface="Arial" panose="020B0604020202020204"/>
              </a:rPr>
              <a:t>2018</a:t>
            </a:r>
            <a:r>
              <a:rPr sz="800" spc="10" dirty="0">
                <a:latin typeface="Arial" panose="020B0604020202020204"/>
                <a:cs typeface="Arial" panose="020B0604020202020204"/>
              </a:rPr>
              <a:t> </a:t>
            </a:r>
            <a:r>
              <a:rPr sz="800" spc="-20" dirty="0">
                <a:latin typeface="Arial" panose="020B0604020202020204"/>
                <a:cs typeface="Arial" panose="020B0604020202020204"/>
              </a:rPr>
              <a:t>2019</a:t>
            </a:r>
            <a:endParaRPr sz="800">
              <a:latin typeface="Arial" panose="020B0604020202020204"/>
              <a:cs typeface="Arial" panose="020B0604020202020204"/>
            </a:endParaRPr>
          </a:p>
        </p:txBody>
      </p:sp>
      <p:pic>
        <p:nvPicPr>
          <p:cNvPr id="25" name="object 25"/>
          <p:cNvPicPr/>
          <p:nvPr/>
        </p:nvPicPr>
        <p:blipFill>
          <a:blip r:embed="rId3" cstate="print"/>
          <a:stretch>
            <a:fillRect/>
          </a:stretch>
        </p:blipFill>
        <p:spPr>
          <a:xfrm>
            <a:off x="1393189" y="6546204"/>
            <a:ext cx="243840" cy="51064"/>
          </a:xfrm>
          <a:prstGeom prst="rect">
            <a:avLst/>
          </a:prstGeom>
        </p:spPr>
      </p:pic>
      <p:sp>
        <p:nvSpPr>
          <p:cNvPr id="26" name="object 26"/>
          <p:cNvSpPr txBox="1"/>
          <p:nvPr/>
        </p:nvSpPr>
        <p:spPr>
          <a:xfrm>
            <a:off x="1650619" y="6481622"/>
            <a:ext cx="1150620" cy="293370"/>
          </a:xfrm>
          <a:prstGeom prst="rect">
            <a:avLst/>
          </a:prstGeom>
        </p:spPr>
        <p:txBody>
          <a:bodyPr vert="horz" wrap="square" lIns="0" tIns="12700" rIns="0" bIns="0" rtlCol="0">
            <a:spAutoFit/>
          </a:bodyPr>
          <a:lstStyle/>
          <a:p>
            <a:pPr marL="12700" marR="5080">
              <a:lnSpc>
                <a:spcPct val="110000"/>
              </a:lnSpc>
              <a:spcBef>
                <a:spcPts val="100"/>
              </a:spcBef>
            </a:pPr>
            <a:r>
              <a:rPr sz="800" spc="-20" dirty="0">
                <a:latin typeface="Arial" panose="020B0604020202020204"/>
                <a:cs typeface="Arial" panose="020B0604020202020204"/>
              </a:rPr>
              <a:t>Budweiser</a:t>
            </a:r>
            <a:r>
              <a:rPr sz="800" spc="-20" dirty="0">
                <a:latin typeface="楷体" panose="02010609060101010101" charset="-122"/>
                <a:cs typeface="楷体" panose="02010609060101010101" charset="-122"/>
              </a:rPr>
              <a:t>（</a:t>
            </a:r>
            <a:r>
              <a:rPr sz="800" dirty="0">
                <a:latin typeface="楷体" panose="02010609060101010101" charset="-122"/>
                <a:cs typeface="楷体" panose="02010609060101010101" charset="-122"/>
              </a:rPr>
              <a:t>百</a:t>
            </a:r>
            <a:r>
              <a:rPr sz="800" dirty="0">
                <a:latin typeface="楷体" panose="02010609060101010101" charset="-122"/>
                <a:cs typeface="楷体" panose="02010609060101010101" charset="-122"/>
              </a:rPr>
              <a:t>万</a:t>
            </a:r>
            <a:r>
              <a:rPr sz="800" dirty="0">
                <a:latin typeface="楷体" panose="02010609060101010101" charset="-122"/>
                <a:cs typeface="楷体" panose="02010609060101010101" charset="-122"/>
              </a:rPr>
              <a:t>升</a:t>
            </a:r>
            <a:r>
              <a:rPr sz="800" spc="-50" dirty="0">
                <a:latin typeface="楷体" panose="02010609060101010101" charset="-122"/>
                <a:cs typeface="楷体" panose="02010609060101010101" charset="-122"/>
              </a:rPr>
              <a:t>） </a:t>
            </a:r>
            <a:r>
              <a:rPr sz="800" spc="-10" dirty="0">
                <a:latin typeface="Arial" panose="020B0604020202020204"/>
                <a:cs typeface="Arial" panose="020B0604020202020204"/>
              </a:rPr>
              <a:t>Budweiser</a:t>
            </a:r>
            <a:r>
              <a:rPr sz="800" spc="130" dirty="0">
                <a:latin typeface="Arial" panose="020B0604020202020204"/>
                <a:cs typeface="Arial" panose="020B0604020202020204"/>
              </a:rPr>
              <a:t> </a:t>
            </a:r>
            <a:r>
              <a:rPr sz="800" spc="-20" dirty="0">
                <a:latin typeface="Arial" panose="020B0604020202020204"/>
                <a:cs typeface="Arial" panose="020B0604020202020204"/>
              </a:rPr>
              <a:t>YOY</a:t>
            </a:r>
            <a:r>
              <a:rPr sz="800" spc="-20" dirty="0">
                <a:latin typeface="楷体" panose="02010609060101010101" charset="-122"/>
                <a:cs typeface="楷体" panose="02010609060101010101" charset="-122"/>
              </a:rPr>
              <a:t>（</a:t>
            </a:r>
            <a:r>
              <a:rPr sz="800" dirty="0">
                <a:latin typeface="楷体" panose="02010609060101010101" charset="-122"/>
                <a:cs typeface="楷体" panose="02010609060101010101" charset="-122"/>
              </a:rPr>
              <a:t>右</a:t>
            </a:r>
            <a:r>
              <a:rPr sz="800" dirty="0">
                <a:latin typeface="楷体" panose="02010609060101010101" charset="-122"/>
                <a:cs typeface="楷体" panose="02010609060101010101" charset="-122"/>
              </a:rPr>
              <a:t>轴</a:t>
            </a:r>
            <a:r>
              <a:rPr sz="800" spc="-50" dirty="0">
                <a:latin typeface="楷体" panose="02010609060101010101" charset="-122"/>
                <a:cs typeface="楷体" panose="02010609060101010101" charset="-122"/>
              </a:rPr>
              <a:t>）</a:t>
            </a:r>
            <a:endParaRPr sz="800">
              <a:latin typeface="楷体" panose="02010609060101010101" charset="-122"/>
              <a:cs typeface="楷体" panose="02010609060101010101" charset="-122"/>
            </a:endParaRPr>
          </a:p>
        </p:txBody>
      </p:sp>
      <p:sp>
        <p:nvSpPr>
          <p:cNvPr id="27" name="object 27"/>
          <p:cNvSpPr txBox="1"/>
          <p:nvPr/>
        </p:nvSpPr>
        <p:spPr>
          <a:xfrm>
            <a:off x="1650619" y="6749211"/>
            <a:ext cx="1010285" cy="293370"/>
          </a:xfrm>
          <a:prstGeom prst="rect">
            <a:avLst/>
          </a:prstGeom>
        </p:spPr>
        <p:txBody>
          <a:bodyPr vert="horz" wrap="square" lIns="0" tIns="12700" rIns="0" bIns="0" rtlCol="0">
            <a:spAutoFit/>
          </a:bodyPr>
          <a:lstStyle/>
          <a:p>
            <a:pPr marL="12700" marR="5080">
              <a:lnSpc>
                <a:spcPct val="110000"/>
              </a:lnSpc>
              <a:spcBef>
                <a:spcPts val="100"/>
              </a:spcBef>
            </a:pPr>
            <a:r>
              <a:rPr sz="800" spc="-25" dirty="0">
                <a:latin typeface="Arial" panose="020B0604020202020204"/>
                <a:cs typeface="Arial" panose="020B0604020202020204"/>
              </a:rPr>
              <a:t>Corona</a:t>
            </a:r>
            <a:r>
              <a:rPr sz="800" spc="-25" dirty="0">
                <a:latin typeface="楷体" panose="02010609060101010101" charset="-122"/>
                <a:cs typeface="楷体" panose="02010609060101010101" charset="-122"/>
              </a:rPr>
              <a:t>（</a:t>
            </a:r>
            <a:r>
              <a:rPr sz="800" dirty="0">
                <a:latin typeface="楷体" panose="02010609060101010101" charset="-122"/>
                <a:cs typeface="楷体" panose="02010609060101010101" charset="-122"/>
              </a:rPr>
              <a:t>百</a:t>
            </a:r>
            <a:r>
              <a:rPr sz="800" dirty="0">
                <a:latin typeface="楷体" panose="02010609060101010101" charset="-122"/>
                <a:cs typeface="楷体" panose="02010609060101010101" charset="-122"/>
              </a:rPr>
              <a:t>万</a:t>
            </a:r>
            <a:r>
              <a:rPr sz="800" dirty="0">
                <a:latin typeface="楷体" panose="02010609060101010101" charset="-122"/>
                <a:cs typeface="楷体" panose="02010609060101010101" charset="-122"/>
              </a:rPr>
              <a:t>升</a:t>
            </a:r>
            <a:r>
              <a:rPr sz="800" spc="-50" dirty="0">
                <a:latin typeface="楷体" panose="02010609060101010101" charset="-122"/>
                <a:cs typeface="楷体" panose="02010609060101010101" charset="-122"/>
              </a:rPr>
              <a:t>） </a:t>
            </a:r>
            <a:r>
              <a:rPr sz="800" dirty="0">
                <a:latin typeface="Arial" panose="020B0604020202020204"/>
                <a:cs typeface="Arial" panose="020B0604020202020204"/>
              </a:rPr>
              <a:t>Corona</a:t>
            </a:r>
            <a:r>
              <a:rPr sz="800" spc="45" dirty="0">
                <a:latin typeface="Arial" panose="020B0604020202020204"/>
                <a:cs typeface="Arial" panose="020B0604020202020204"/>
              </a:rPr>
              <a:t> </a:t>
            </a:r>
            <a:r>
              <a:rPr sz="800" spc="-20" dirty="0">
                <a:latin typeface="Arial" panose="020B0604020202020204"/>
                <a:cs typeface="Arial" panose="020B0604020202020204"/>
              </a:rPr>
              <a:t>YOY</a:t>
            </a:r>
            <a:r>
              <a:rPr sz="800" spc="-20" dirty="0">
                <a:latin typeface="楷体" panose="02010609060101010101" charset="-122"/>
                <a:cs typeface="楷体" panose="02010609060101010101" charset="-122"/>
              </a:rPr>
              <a:t>（</a:t>
            </a:r>
            <a:r>
              <a:rPr sz="800" dirty="0">
                <a:latin typeface="楷体" panose="02010609060101010101" charset="-122"/>
                <a:cs typeface="楷体" panose="02010609060101010101" charset="-122"/>
              </a:rPr>
              <a:t>右</a:t>
            </a:r>
            <a:r>
              <a:rPr sz="800" dirty="0">
                <a:latin typeface="楷体" panose="02010609060101010101" charset="-122"/>
                <a:cs typeface="楷体" panose="02010609060101010101" charset="-122"/>
              </a:rPr>
              <a:t>轴</a:t>
            </a:r>
            <a:r>
              <a:rPr sz="800" spc="-50" dirty="0">
                <a:latin typeface="楷体" panose="02010609060101010101" charset="-122"/>
                <a:cs typeface="楷体" panose="02010609060101010101" charset="-122"/>
              </a:rPr>
              <a:t>）</a:t>
            </a:r>
            <a:endParaRPr sz="800">
              <a:latin typeface="楷体" panose="02010609060101010101" charset="-122"/>
              <a:cs typeface="楷体" panose="02010609060101010101" charset="-122"/>
            </a:endParaRPr>
          </a:p>
        </p:txBody>
      </p:sp>
      <p:pic>
        <p:nvPicPr>
          <p:cNvPr id="28" name="object 28"/>
          <p:cNvPicPr/>
          <p:nvPr/>
        </p:nvPicPr>
        <p:blipFill>
          <a:blip r:embed="rId4" cstate="print"/>
          <a:stretch>
            <a:fillRect/>
          </a:stretch>
        </p:blipFill>
        <p:spPr>
          <a:xfrm>
            <a:off x="555307" y="6489953"/>
            <a:ext cx="3144964" cy="2141854"/>
          </a:xfrm>
          <a:prstGeom prst="rect">
            <a:avLst/>
          </a:prstGeom>
        </p:spPr>
      </p:pic>
      <p:pic>
        <p:nvPicPr>
          <p:cNvPr id="29" name="object 29"/>
          <p:cNvPicPr/>
          <p:nvPr/>
        </p:nvPicPr>
        <p:blipFill>
          <a:blip r:embed="rId5" cstate="print"/>
          <a:stretch>
            <a:fillRect/>
          </a:stretch>
        </p:blipFill>
        <p:spPr>
          <a:xfrm>
            <a:off x="3881501" y="6466585"/>
            <a:ext cx="3146932" cy="2192147"/>
          </a:xfrm>
          <a:prstGeom prst="rect">
            <a:avLst/>
          </a:prstGeom>
        </p:spPr>
      </p:pic>
    </p:spTree>
  </p:cSld>
  <p:clrMapOvr>
    <a:masterClrMapping/>
  </p:clrMapOvr>
</p:sld>
</file>

<file path=ppt/tags/tag1.xml><?xml version="1.0" encoding="utf-8"?>
<p:tagLst xmlns:p="http://schemas.openxmlformats.org/presentationml/2006/main">
  <p:tag name="COMMONDATA" val="eyJoZGlkIjoiNzJkMzdmYWNhYTA2ZTBjYTE5NDRmYzVmYTE3ZWEwYmY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25090</Words>
  <Application>WPS 演示</Application>
  <PresentationFormat>On-screen Show (4:3)</PresentationFormat>
  <Paragraphs>1698</Paragraphs>
  <Slides>20</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20</vt:i4>
      </vt:variant>
    </vt:vector>
  </HeadingPairs>
  <TitlesOfParts>
    <vt:vector size="31" baseType="lpstr">
      <vt:lpstr>Arial</vt:lpstr>
      <vt:lpstr>宋体</vt:lpstr>
      <vt:lpstr>Wingdings</vt:lpstr>
      <vt:lpstr>Arial</vt:lpstr>
      <vt:lpstr>楷体</vt:lpstr>
      <vt:lpstr>微软雅黑</vt:lpstr>
      <vt:lpstr>Arial Unicode MS</vt:lpstr>
      <vt:lpstr>Calibri</vt:lpstr>
      <vt:lpstr>Times New Roman</vt:lpstr>
      <vt:lpstr>Symbol</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1</cp:revision>
  <dcterms:created xsi:type="dcterms:W3CDTF">2022-08-11T03:07:04Z</dcterms:created>
  <dcterms:modified xsi:type="dcterms:W3CDTF">2022-08-11T03:07:04Z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2022-08-09T08:00:00Z</vt:filetime>
  </property>
  <property fmtid="{D5CDD505-2E9C-101B-9397-08002B2CF9AE}" pid="3" name="Creator">
    <vt:lpwstr>Aspose Ltd.</vt:lpwstr>
  </property>
  <property fmtid="{D5CDD505-2E9C-101B-9397-08002B2CF9AE}" pid="4" name="LastSaved">
    <vt:filetime>2022-08-09T08:00:00Z</vt:filetime>
  </property>
  <property fmtid="{D5CDD505-2E9C-101B-9397-08002B2CF9AE}" pid="5" name="ICV">
    <vt:lpwstr>714D7D7CA7B842F89BE9B1B307C983FF</vt:lpwstr>
  </property>
  <property fmtid="{D5CDD505-2E9C-101B-9397-08002B2CF9AE}" pid="6" name="KSOProductBuildVer">
    <vt:lpwstr>2052-11.1.0.12302</vt:lpwstr>
  </property>
</Properties>
</file>