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94" r:id="rId3"/>
  </p:sldMasterIdLst>
  <p:notesMasterIdLst>
    <p:notesMasterId r:id="rId43"/>
  </p:notesMasterIdLst>
  <p:sldIdLst>
    <p:sldId id="257" r:id="rId4"/>
    <p:sldId id="28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7" r:id="rId14"/>
    <p:sldId id="262" r:id="rId15"/>
    <p:sldId id="264" r:id="rId16"/>
    <p:sldId id="288" r:id="rId17"/>
    <p:sldId id="289" r:id="rId18"/>
    <p:sldId id="290" r:id="rId19"/>
    <p:sldId id="295" r:id="rId20"/>
    <p:sldId id="291" r:id="rId21"/>
    <p:sldId id="292" r:id="rId22"/>
    <p:sldId id="293" r:id="rId23"/>
    <p:sldId id="294" r:id="rId24"/>
    <p:sldId id="296" r:id="rId25"/>
    <p:sldId id="300" r:id="rId26"/>
    <p:sldId id="301" r:id="rId27"/>
    <p:sldId id="302" r:id="rId28"/>
    <p:sldId id="303" r:id="rId29"/>
    <p:sldId id="306" r:id="rId30"/>
    <p:sldId id="307" r:id="rId31"/>
    <p:sldId id="308" r:id="rId32"/>
    <p:sldId id="313" r:id="rId33"/>
    <p:sldId id="315" r:id="rId34"/>
    <p:sldId id="316" r:id="rId35"/>
    <p:sldId id="314" r:id="rId36"/>
    <p:sldId id="305" r:id="rId37"/>
    <p:sldId id="312" r:id="rId38"/>
    <p:sldId id="309" r:id="rId39"/>
    <p:sldId id="310" r:id="rId40"/>
    <p:sldId id="311" r:id="rId41"/>
    <p:sldId id="297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25A"/>
    <a:srgbClr val="A4A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981" autoAdjust="0"/>
  </p:normalViewPr>
  <p:slideViewPr>
    <p:cSldViewPr snapToGrid="0" showGuides="1">
      <p:cViewPr varScale="1">
        <p:scale>
          <a:sx n="114" d="100"/>
          <a:sy n="114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0" i="0" u="none" strike="noStrike" kern="1200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en-US" sz="1600" b="0"/>
              <a:t>2017</a:t>
            </a:r>
            <a:r>
              <a:rPr lang="zh-CN" sz="1600" b="0"/>
              <a:t>年</a:t>
            </a:r>
            <a:r>
              <a:rPr lang="en-US" sz="1600" b="0"/>
              <a:t>1-7</a:t>
            </a:r>
            <a:r>
              <a:rPr lang="zh-CN" sz="1600" b="0"/>
              <a:t>月 移动视频类活跃用户规模（万人）</a:t>
            </a:r>
          </a:p>
        </c:rich>
      </c:tx>
      <c:layout>
        <c:manualLayout>
          <c:xMode val="edge"/>
          <c:yMode val="edge"/>
          <c:x val="0.18841430858821601"/>
          <c:y val="5.4376048589730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0" i="0" u="none" strike="noStrike" kern="1200" spc="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9.3406152192555103E-2"/>
          <c:y val="0.20483965200794299"/>
          <c:w val="0.88419910513266897"/>
          <c:h val="0.50651555199873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2017.1</c:v>
                </c:pt>
              </c:strCache>
            </c:strRef>
          </c:tx>
          <c:spPr>
            <a:solidFill>
              <a:srgbClr val="F8B8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综合视频</c:v>
                </c:pt>
                <c:pt idx="1">
                  <c:v>短视频平台</c:v>
                </c:pt>
                <c:pt idx="2">
                  <c:v>垂直视频</c:v>
                </c:pt>
                <c:pt idx="3">
                  <c:v>娱乐直播</c:v>
                </c:pt>
              </c:strCache>
            </c:strRef>
          </c:cat>
          <c:val>
            <c:numRef>
              <c:f>工作表1!$B$2:$B$5</c:f>
              <c:numCache>
                <c:formatCode>0.0_);[Red]\(0.0\)</c:formatCode>
                <c:ptCount val="4"/>
                <c:pt idx="0">
                  <c:v>55744.3</c:v>
                </c:pt>
                <c:pt idx="1">
                  <c:v>12167.7</c:v>
                </c:pt>
                <c:pt idx="2">
                  <c:v>5767.8</c:v>
                </c:pt>
                <c:pt idx="3">
                  <c:v>8923.5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5-4C11-A1A8-BCB44FDC16CB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2017.7</c:v>
                </c:pt>
              </c:strCache>
            </c:strRef>
          </c:tx>
          <c:spPr>
            <a:solidFill>
              <a:srgbClr val="FA1E4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37813801075544E-2"/>
                  <c:y val="2.38582332508636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45-4C11-A1A8-BCB44FDC16CB}"/>
                </c:ext>
              </c:extLst>
            </c:dLbl>
            <c:dLbl>
              <c:idx val="3"/>
              <c:layout>
                <c:manualLayout>
                  <c:x val="8.6133625672215296E-3"/>
                  <c:y val="-7.15746997525890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45-4C11-A1A8-BCB44FDC16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工作表1!$A$2:$A$5</c:f>
              <c:strCache>
                <c:ptCount val="4"/>
                <c:pt idx="0">
                  <c:v>综合视频</c:v>
                </c:pt>
                <c:pt idx="1">
                  <c:v>短视频平台</c:v>
                </c:pt>
                <c:pt idx="2">
                  <c:v>垂直视频</c:v>
                </c:pt>
                <c:pt idx="3">
                  <c:v>娱乐直播</c:v>
                </c:pt>
              </c:strCache>
            </c:strRef>
          </c:cat>
          <c:val>
            <c:numRef>
              <c:f>工作表1!$C$2:$C$5</c:f>
              <c:numCache>
                <c:formatCode>0.0_);[Red]\(0.0\)</c:formatCode>
                <c:ptCount val="4"/>
                <c:pt idx="0">
                  <c:v>75892.7</c:v>
                </c:pt>
                <c:pt idx="1">
                  <c:v>21157.1</c:v>
                </c:pt>
                <c:pt idx="2">
                  <c:v>7338.4</c:v>
                </c:pt>
                <c:pt idx="3">
                  <c:v>7867.8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45-4C11-A1A8-BCB44FDC1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8779200"/>
        <c:axId val="218779760"/>
      </c:barChart>
      <c:catAx>
        <c:axId val="21877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218779760"/>
        <c:crosses val="autoZero"/>
        <c:auto val="1"/>
        <c:lblAlgn val="ctr"/>
        <c:lblOffset val="100"/>
        <c:noMultiLvlLbl val="0"/>
      </c:catAx>
      <c:valAx>
        <c:axId val="218779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_);[Red]\(0.0\)" sourceLinked="1"/>
        <c:majorTickMark val="none"/>
        <c:minorTickMark val="none"/>
        <c:tickLblPos val="nextTo"/>
        <c:crossAx val="21877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140534514870005"/>
          <c:y val="0.144651407510765"/>
          <c:w val="0.215816412484303"/>
          <c:h val="5.1633913257475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8F-4D78-B643-4739DE99AC80}"/>
              </c:ext>
            </c:extLst>
          </c:dPt>
          <c:dPt>
            <c:idx val="1"/>
            <c:bubble3D val="0"/>
            <c:spPr>
              <a:solidFill>
                <a:srgbClr val="BB9F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8F-4D78-B643-4739DE99AC80}"/>
              </c:ext>
            </c:extLst>
          </c:dPt>
          <c:dPt>
            <c:idx val="2"/>
            <c:bubble3D val="0"/>
            <c:spPr>
              <a:solidFill>
                <a:srgbClr val="FF00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8F-4D78-B643-4739DE99AC80}"/>
              </c:ext>
            </c:extLst>
          </c:dPt>
          <c:dPt>
            <c:idx val="3"/>
            <c:bubble3D val="0"/>
            <c:spPr>
              <a:solidFill>
                <a:srgbClr val="FF00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8F-4D78-B643-4739DE99AC80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38F-4D78-B643-4739DE99AC80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38F-4D78-B643-4739DE99AC80}"/>
              </c:ext>
            </c:extLst>
          </c:dPt>
          <c:dLbls>
            <c:dLbl>
              <c:idx val="0"/>
              <c:layout>
                <c:manualLayout>
                  <c:x val="0.14585021646836599"/>
                  <c:y val="-0.137034726484819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14750132574901"/>
                      <c:h val="0.142114831719632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38F-4D78-B643-4739DE99AC80}"/>
                </c:ext>
              </c:extLst>
            </c:dLbl>
            <c:dLbl>
              <c:idx val="1"/>
              <c:layout>
                <c:manualLayout>
                  <c:x val="0.14719514354437199"/>
                  <c:y val="-1.7115542539651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475869586451"/>
                      <c:h val="0.1845967810724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38F-4D78-B643-4739DE99AC80}"/>
                </c:ext>
              </c:extLst>
            </c:dLbl>
            <c:dLbl>
              <c:idx val="2"/>
              <c:layout>
                <c:manualLayout>
                  <c:x val="0.183886609557256"/>
                  <c:y val="8.5637588831595904E-2"/>
                </c:manualLayout>
              </c:layout>
              <c:tx>
                <c:rich>
                  <a:bodyPr/>
                  <a:lstStyle/>
                  <a:p>
                    <a:fld id="{039615A6-EF0A-4D03-80D3-D350B26B5962}" type="CATEGORYNAME">
                      <a:rPr lang="zh-CN" altLang="en-US"/>
                      <a:pPr/>
                      <a:t>[类别名称]</a:t>
                    </a:fld>
                    <a:r>
                      <a:t>,</a:t>
                    </a:r>
                    <a:fld id="{D95A3E02-8A6C-4A7F-BF30-E6C2AAE6723C}" type="VALUE">
                      <a:rPr lang="zh-CN" altLang="en-US"/>
                      <a:pPr/>
                      <a:t>[值]</a:t>
                    </a:fld>
                    <a:endParaRPr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9661397716199"/>
                      <c:h val="8.929705753962610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38F-4D78-B643-4739DE99AC80}"/>
                </c:ext>
              </c:extLst>
            </c:dLbl>
            <c:dLbl>
              <c:idx val="3"/>
              <c:layout>
                <c:manualLayout>
                  <c:x val="-0.13027796348916601"/>
                  <c:y val="0.11894945818789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8F-4D78-B643-4739DE99AC80}"/>
                </c:ext>
              </c:extLst>
            </c:dLbl>
            <c:dLbl>
              <c:idx val="4"/>
              <c:layout>
                <c:manualLayout>
                  <c:x val="-0.11611731528382201"/>
                  <c:y val="-7.22193138997928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8F-4D78-B643-4739DE99AC80}"/>
                </c:ext>
              </c:extLst>
            </c:dLbl>
            <c:dLbl>
              <c:idx val="5"/>
              <c:layout>
                <c:manualLayout>
                  <c:x val="-2.8321296410688299E-2"/>
                  <c:y val="-0.135942237929021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8F-4D78-B643-4739DE99AC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05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&lt;18岁</c:v>
                </c:pt>
                <c:pt idx="1">
                  <c:v>18-23岁</c:v>
                </c:pt>
                <c:pt idx="2">
                  <c:v>24-30岁</c:v>
                </c:pt>
                <c:pt idx="3">
                  <c:v>31-40岁</c:v>
                </c:pt>
                <c:pt idx="4">
                  <c:v>41-49岁</c:v>
                </c:pt>
                <c:pt idx="5">
                  <c:v>&gt;50岁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0.1</c:v>
                </c:pt>
                <c:pt idx="1">
                  <c:v>0.18</c:v>
                </c:pt>
                <c:pt idx="2">
                  <c:v>0.27</c:v>
                </c:pt>
                <c:pt idx="3">
                  <c:v>0.2</c:v>
                </c:pt>
                <c:pt idx="4" formatCode="0%">
                  <c:v>0.17</c:v>
                </c:pt>
                <c:pt idx="5" formatCode="0%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8F-4D78-B643-4739DE99AC80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05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A8CEB-E47B-49DF-9A42-8061392F6C01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E8C7E-A50D-40AE-B497-1A6307E0CB5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88455-6923-4AEF-84EB-CC518EC1DB2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D708B-C391-45FD-8AA9-7053C22C7066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  <a:ea typeface="等线" panose="02010600030101010101" charset="-122"/>
              </a:rPr>
              <a:t>16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2FC4C-2CA8-D04E-820E-48CF7302AC28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2FC4C-2CA8-D04E-820E-48CF7302AC28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2FC4C-2CA8-D04E-820E-48CF7302AC28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99666-DAFA-0F41-AA90-B43E0166A023}" type="slidenum">
              <a:rPr kumimoji="1" lang="zh-CN" altLang="en-US" smtClean="0">
                <a:solidFill>
                  <a:prstClr val="black"/>
                </a:solidFill>
              </a:rPr>
              <a:t>3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实力的基础，是大数据，是流量，是互联网入口的抢占</a:t>
            </a:r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B92E22-139C-492B-A6F2-10DDE347ED3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99666-DAFA-0F41-AA90-B43E0166A023}" type="slidenum">
              <a:rPr kumimoji="1" lang="zh-CN" altLang="en-US" smtClean="0">
                <a:solidFill>
                  <a:prstClr val="black"/>
                </a:solidFill>
              </a:rPr>
              <a:t>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>
                <a:sym typeface="宋体" panose="02010600030101010101" pitchFamily="2" charset="-122"/>
              </a:rPr>
              <a:t>如需更多优质活动方案原版</a:t>
            </a:r>
            <a:r>
              <a:rPr lang="en-US" altLang="zh-CN">
                <a:sym typeface="宋体" panose="02010600030101010101" pitchFamily="2" charset="-122"/>
              </a:rPr>
              <a:t>PPT</a:t>
            </a:r>
            <a:r>
              <a:rPr lang="zh-CN" altLang="en-US">
                <a:sym typeface="宋体" panose="02010600030101010101" pitchFamily="2" charset="-122"/>
              </a:rPr>
              <a:t>，请添加策划人</a:t>
            </a:r>
            <a:r>
              <a:rPr lang="en-US" altLang="zh-CN">
                <a:sym typeface="宋体" panose="02010600030101010101" pitchFamily="2" charset="-122"/>
              </a:rPr>
              <a:t>-</a:t>
            </a:r>
            <a:r>
              <a:rPr lang="zh-CN" altLang="en-US">
                <a:sym typeface="宋体" panose="02010600030101010101" pitchFamily="2" charset="-122"/>
              </a:rPr>
              <a:t>私享圈微信：</a:t>
            </a:r>
            <a:r>
              <a:rPr lang="en-US" altLang="zh-CN">
                <a:sym typeface="宋体" panose="02010600030101010101" pitchFamily="2" charset="-122"/>
              </a:rPr>
              <a:t>Nkt677</a:t>
            </a:r>
            <a:endParaRPr lang="zh-CN" altLang="en-US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C2B8F3-3272-41D9-845D-699A6DE91719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用户兴趣的个性化趋势不断促进移动资讯的海量生产和垂直细分，文章与人的特征精细化匹配加速内容生态的良性循环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99666-DAFA-0F41-AA90-B43E0166A023}" type="slidenum">
              <a:rPr kumimoji="1" lang="zh-CN" altLang="en-US" smtClean="0">
                <a:solidFill>
                  <a:prstClr val="black"/>
                </a:solidFill>
              </a:rPr>
              <a:t>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99666-DAFA-0F41-AA90-B43E0166A02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</a:blip>
          <a:srcRect/>
          <a:stretch>
            <a:fillRect/>
          </a:stretch>
        </p:blipFill>
        <p:spPr>
          <a:xfrm>
            <a:off x="0" y="30933"/>
            <a:ext cx="12185425" cy="682706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47484" y="117385"/>
            <a:ext cx="11933603" cy="6613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</a:blip>
          <a:srcRect/>
          <a:stretch>
            <a:fillRect/>
          </a:stretch>
        </p:blipFill>
        <p:spPr>
          <a:xfrm>
            <a:off x="0" y="0"/>
            <a:ext cx="12185425" cy="682706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47484" y="117385"/>
            <a:ext cx="11933603" cy="6613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1"/>
          </a:xfrm>
        </p:spPr>
        <p:txBody>
          <a:bodyPr/>
          <a:lstStyle>
            <a:lvl1pPr marL="0" indent="0" algn="ctr">
              <a:buNone/>
              <a:defRPr sz="1425"/>
            </a:lvl1pPr>
            <a:lvl2pPr marL="271145" indent="0" algn="ctr">
              <a:buNone/>
              <a:defRPr sz="1185"/>
            </a:lvl2pPr>
            <a:lvl3pPr marL="541655" indent="0" algn="ctr">
              <a:buNone/>
              <a:defRPr sz="1065"/>
            </a:lvl3pPr>
            <a:lvl4pPr marL="812800" indent="0" algn="ctr">
              <a:buNone/>
              <a:defRPr sz="950"/>
            </a:lvl4pPr>
            <a:lvl5pPr marL="1083945" indent="0" algn="ctr">
              <a:buNone/>
              <a:defRPr sz="950"/>
            </a:lvl5pPr>
            <a:lvl6pPr marL="1355090" indent="0" algn="ctr">
              <a:buNone/>
              <a:defRPr sz="950"/>
            </a:lvl6pPr>
            <a:lvl7pPr marL="1625600" indent="0" algn="ctr">
              <a:buNone/>
              <a:defRPr sz="950"/>
            </a:lvl7pPr>
            <a:lvl8pPr marL="1896745" indent="0" algn="ctr">
              <a:buNone/>
              <a:defRPr sz="950"/>
            </a:lvl8pPr>
            <a:lvl9pPr marL="2167890" indent="0" algn="ctr">
              <a:buNone/>
              <a:defRPr sz="95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DCFC-8715-4919-926A-C0D6DEBADE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2020-11-02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D314-034A-4A50-A7C2-9F5DCE10C14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DCFC-8715-4919-926A-C0D6DEBADE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2020-11-02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9D314-034A-4A50-A7C2-9F5DCE10C14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87093"/>
            <a:ext cx="12192000" cy="69450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254727"/>
            <a:ext cx="12192000" cy="634854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59381"/>
            <a:ext cx="12192000" cy="6917383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3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-59381"/>
            <a:ext cx="12192000" cy="697676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5376" y="0"/>
            <a:ext cx="12197376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3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-17011"/>
            <a:ext cx="12192000" cy="6879083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2698" y="6445"/>
            <a:ext cx="12214217" cy="6879083"/>
          </a:xfrm>
          <a:prstGeom prst="rect">
            <a:avLst/>
          </a:prstGeom>
          <a:gradFill flip="none" rotWithShape="1">
            <a:gsLst>
              <a:gs pos="13000">
                <a:srgbClr val="000000">
                  <a:alpha val="90000"/>
                </a:srgbClr>
              </a:gs>
              <a:gs pos="53000">
                <a:srgbClr val="000000">
                  <a:alpha val="54000"/>
                </a:srgbClr>
              </a:gs>
              <a:gs pos="31000">
                <a:schemeClr val="tx1">
                  <a:alpha val="54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 dirty="0">
              <a:solidFill>
                <a:prstClr val="white"/>
              </a:solidFill>
              <a:effectLst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43181" y="-17011"/>
            <a:ext cx="12235183" cy="68750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26393"/>
            <a:ext cx="12192000" cy="6889207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1507" y="2"/>
            <a:ext cx="12161087" cy="6858756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21507" y="-27210"/>
            <a:ext cx="12170495" cy="688521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203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"/>
            <a:ext cx="12192000" cy="6880531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43421"/>
            <a:ext cx="12192000" cy="501457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2"/>
            <a:ext cx="12192000" cy="2109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0"/>
            <a:ext cx="13799452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" y="0"/>
            <a:ext cx="1379945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" y="-1"/>
            <a:ext cx="1379945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rgbClr val="C0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0" y="2"/>
            <a:ext cx="12192000" cy="6889207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61647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0" y="-18145"/>
            <a:ext cx="12192000" cy="6894295"/>
            <a:chOff x="3990888" y="-76210"/>
            <a:chExt cx="43200638" cy="14476423"/>
          </a:xfrm>
        </p:grpSpPr>
        <p:sp>
          <p:nvSpPr>
            <p:cNvPr id="3" name="矩形 2"/>
            <p:cNvSpPr/>
            <p:nvPr userDrawn="1"/>
          </p:nvSpPr>
          <p:spPr>
            <a:xfrm>
              <a:off x="3990888" y="-76210"/>
              <a:ext cx="43200638" cy="1447642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17000"/>
                  </a:schemeClr>
                </a:gs>
                <a:gs pos="99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0415" hangingPunct="1"/>
              <a:endParaRPr lang="zh-CN" altLang="en-US" sz="950" kern="1200">
                <a:solidFill>
                  <a:prstClr val="white"/>
                </a:solidFill>
                <a:effectLst/>
              </a:endParaRPr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4267200" y="-38106"/>
              <a:ext cx="42648014" cy="14400214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17000"/>
                  </a:schemeClr>
                </a:gs>
                <a:gs pos="99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0415" hangingPunct="1"/>
              <a:endParaRPr lang="zh-CN" altLang="en-US" sz="950" kern="1200">
                <a:solidFill>
                  <a:prstClr val="white"/>
                </a:solidFill>
                <a:effectLst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/>
        </p:nvPicPr>
        <p:blipFill rotWithShape="1">
          <a:blip r:embed="rId2" cstate="screen"/>
          <a:srcRect r="30411"/>
          <a:stretch>
            <a:fillRect/>
          </a:stretch>
        </p:blipFill>
        <p:spPr>
          <a:xfrm>
            <a:off x="0" y="2"/>
            <a:ext cx="12217400" cy="685799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3"/>
            <a:ext cx="12192000" cy="689580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1535" kern="1200">
              <a:solidFill>
                <a:prstClr val="white"/>
              </a:solidFill>
              <a:effectLst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254727"/>
            <a:ext cx="12192000" cy="63485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5" kern="1200">
              <a:solidFill>
                <a:prstClr val="white"/>
              </a:solidFill>
              <a:effectLst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8" y="3"/>
            <a:ext cx="12192008" cy="6857999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979" y="2"/>
            <a:ext cx="12166023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0" kern="1200">
              <a:solidFill>
                <a:prstClr val="white"/>
              </a:solidFill>
              <a:effectLst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8" y="2"/>
            <a:ext cx="12192008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0" kern="1200">
              <a:solidFill>
                <a:prstClr val="white"/>
              </a:solidFill>
              <a:effectLst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2"/>
            <a:ext cx="12192008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-8" y="3"/>
            <a:ext cx="12500259" cy="6857999"/>
          </a:xfrm>
          <a:prstGeom prst="rect">
            <a:avLst/>
          </a:prstGeom>
        </p:spPr>
      </p:pic>
      <p:sp>
        <p:nvSpPr>
          <p:cNvPr id="101" name="矩形 100"/>
          <p:cNvSpPr/>
          <p:nvPr userDrawn="1"/>
        </p:nvSpPr>
        <p:spPr>
          <a:xfrm>
            <a:off x="25979" y="0"/>
            <a:ext cx="12469596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0" kern="1200">
              <a:solidFill>
                <a:prstClr val="white"/>
              </a:solidFill>
              <a:effectLst/>
            </a:endParaRPr>
          </a:p>
        </p:txBody>
      </p:sp>
      <p:sp>
        <p:nvSpPr>
          <p:cNvPr id="102" name="矩形 101"/>
          <p:cNvSpPr/>
          <p:nvPr userDrawn="1"/>
        </p:nvSpPr>
        <p:spPr>
          <a:xfrm>
            <a:off x="-8" y="-1"/>
            <a:ext cx="12500259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0" kern="1200">
              <a:solidFill>
                <a:prstClr val="white"/>
              </a:solidFill>
              <a:effectLst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4686" y="0"/>
            <a:ext cx="12500259" cy="689780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5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3070" kern="1200">
              <a:solidFill>
                <a:prstClr val="white"/>
              </a:solidFill>
              <a:effectLst/>
            </a:endParaRPr>
          </a:p>
        </p:txBody>
      </p:sp>
      <p:grpSp>
        <p:nvGrpSpPr>
          <p:cNvPr id="5" name="Shape 2900"/>
          <p:cNvGrpSpPr/>
          <p:nvPr userDrawn="1"/>
        </p:nvGrpSpPr>
        <p:grpSpPr>
          <a:xfrm>
            <a:off x="-9" y="828987"/>
            <a:ext cx="3833821" cy="6008269"/>
            <a:chOff x="2299416" y="1113226"/>
            <a:chExt cx="6040543" cy="5609420"/>
          </a:xfrm>
        </p:grpSpPr>
        <p:pic>
          <p:nvPicPr>
            <p:cNvPr id="6" name="Shape 2901"/>
            <p:cNvPicPr preferRelativeResize="0"/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4908146" y="1113226"/>
              <a:ext cx="3431813" cy="5600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2902"/>
            <p:cNvPicPr preferRelativeResize="0"/>
            <p:nvPr/>
          </p:nvPicPr>
          <p:blipFill rotWithShape="1">
            <a:blip r:embed="rId4" cstate="screen"/>
            <a:srcRect l="10057"/>
            <a:stretch>
              <a:fillRect/>
            </a:stretch>
          </p:blipFill>
          <p:spPr>
            <a:xfrm>
              <a:off x="2299416" y="1752290"/>
              <a:ext cx="2608728" cy="49703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 userDrawn="1"/>
        </p:nvGrpSpPr>
        <p:grpSpPr>
          <a:xfrm>
            <a:off x="0" y="-795115"/>
            <a:ext cx="12192144" cy="8348333"/>
            <a:chOff x="-255" y="-1436642"/>
            <a:chExt cx="23083392" cy="9365773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-1" y="-575161"/>
              <a:ext cx="23083138" cy="7776061"/>
            </a:xfrm>
            <a:prstGeom prst="rect">
              <a:avLst/>
            </a:prstGeom>
          </p:spPr>
        </p:pic>
        <p:sp>
          <p:nvSpPr>
            <p:cNvPr id="3" name="矩形 2"/>
            <p:cNvSpPr/>
            <p:nvPr userDrawn="1"/>
          </p:nvSpPr>
          <p:spPr>
            <a:xfrm>
              <a:off x="-255" y="-575161"/>
              <a:ext cx="23083392" cy="7774472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32000"/>
                  </a:schemeClr>
                </a:gs>
                <a:gs pos="99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0415" hangingPunct="1"/>
              <a:endParaRPr lang="zh-CN" altLang="en-US" sz="3070" kern="1200">
                <a:solidFill>
                  <a:prstClr val="white"/>
                </a:solidFill>
                <a:effectLst/>
              </a:endParaRPr>
            </a:p>
          </p:txBody>
        </p:sp>
        <p:grpSp>
          <p:nvGrpSpPr>
            <p:cNvPr id="4" name="组合 3"/>
            <p:cNvGrpSpPr/>
            <p:nvPr userDrawn="1"/>
          </p:nvGrpSpPr>
          <p:grpSpPr>
            <a:xfrm>
              <a:off x="1668147" y="-1436642"/>
              <a:ext cx="9368651" cy="9365773"/>
              <a:chOff x="-2115992" y="-2008142"/>
              <a:chExt cx="9368651" cy="9365773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187122" y="296638"/>
                <a:ext cx="4757880" cy="475621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80415" hangingPunct="1">
                  <a:defRPr/>
                </a:pPr>
                <a:endParaRPr lang="zh-CN" altLang="en-US" sz="1370" kern="1200">
                  <a:solidFill>
                    <a:prstClr val="white"/>
                  </a:solidFill>
                  <a:effectLst/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-2115992" y="-2008142"/>
                <a:ext cx="9365772" cy="936577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80415" hangingPunct="1">
                  <a:defRPr/>
                </a:pPr>
                <a:endParaRPr lang="zh-CN" altLang="en-US" sz="1370" kern="1200">
                  <a:solidFill>
                    <a:prstClr val="white"/>
                  </a:solidFill>
                  <a:effectLst/>
                </a:endParaRPr>
              </a:p>
            </p:txBody>
          </p:sp>
          <p:sp>
            <p:nvSpPr>
              <p:cNvPr id="7" name="椭圆 6"/>
              <p:cNvSpPr>
                <a:spLocks noChangeAspect="1"/>
              </p:cNvSpPr>
              <p:nvPr/>
            </p:nvSpPr>
            <p:spPr>
              <a:xfrm>
                <a:off x="7101007" y="1779623"/>
                <a:ext cx="151652" cy="151652"/>
              </a:xfrm>
              <a:prstGeom prst="ellipse">
                <a:avLst/>
              </a:prstGeom>
              <a:solidFill>
                <a:srgbClr val="FA36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80415" hangingPunct="1">
                  <a:defRPr/>
                </a:pPr>
                <a:endParaRPr lang="zh-CN" altLang="en-US" sz="1370" kern="1200">
                  <a:solidFill>
                    <a:prstClr val="white"/>
                  </a:solidFill>
                  <a:effectLst/>
                </a:endParaRPr>
              </a:p>
            </p:txBody>
          </p:sp>
          <p:sp>
            <p:nvSpPr>
              <p:cNvPr id="8" name="椭圆 7"/>
              <p:cNvSpPr>
                <a:spLocks noChangeAspect="1"/>
              </p:cNvSpPr>
              <p:nvPr/>
            </p:nvSpPr>
            <p:spPr>
              <a:xfrm>
                <a:off x="5579939" y="6177743"/>
                <a:ext cx="113323" cy="113323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80415" hangingPunct="1">
                  <a:defRPr/>
                </a:pPr>
                <a:endParaRPr lang="zh-CN" altLang="en-US" sz="1370" kern="1200">
                  <a:solidFill>
                    <a:prstClr val="white"/>
                  </a:solidFill>
                  <a:effectLst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2332566" y="2200262"/>
                <a:ext cx="1423251" cy="730617"/>
                <a:chOff x="9108494" y="1615276"/>
                <a:chExt cx="1423251" cy="730617"/>
              </a:xfrm>
            </p:grpSpPr>
            <p:sp>
              <p:nvSpPr>
                <p:cNvPr id="14" name="圆角矩形 13"/>
                <p:cNvSpPr/>
                <p:nvPr/>
              </p:nvSpPr>
              <p:spPr>
                <a:xfrm rot="-3240000" flipH="1">
                  <a:off x="9945910" y="1760057"/>
                  <a:ext cx="46580" cy="1125091"/>
                </a:xfrm>
                <a:prstGeom prst="roundRect">
                  <a:avLst>
                    <a:gd name="adj" fmla="val 41696"/>
                  </a:avLst>
                </a:prstGeom>
                <a:gradFill>
                  <a:gsLst>
                    <a:gs pos="21000">
                      <a:srgbClr val="3558FB">
                        <a:alpha val="20000"/>
                      </a:srgbClr>
                    </a:gs>
                    <a:gs pos="80000">
                      <a:srgbClr val="BE1DFB">
                        <a:alpha val="80000"/>
                      </a:srgbClr>
                    </a:gs>
                  </a:gsLst>
                  <a:lin ang="13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80415" hangingPunct="1">
                    <a:defRPr/>
                  </a:pPr>
                  <a:endParaRPr lang="zh-CN" altLang="en-US" sz="1370" kern="1200">
                    <a:solidFill>
                      <a:prstClr val="white"/>
                    </a:solidFill>
                    <a:effectLst/>
                  </a:endParaRPr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 rot="-3240000" flipH="1">
                  <a:off x="9538300" y="1185470"/>
                  <a:ext cx="45719" cy="905331"/>
                </a:xfrm>
                <a:prstGeom prst="roundRect">
                  <a:avLst>
                    <a:gd name="adj" fmla="val 41696"/>
                  </a:avLst>
                </a:prstGeom>
                <a:gradFill>
                  <a:gsLst>
                    <a:gs pos="21000">
                      <a:srgbClr val="00ECFE">
                        <a:alpha val="70000"/>
                      </a:srgbClr>
                    </a:gs>
                    <a:gs pos="90000">
                      <a:srgbClr val="0094FA">
                        <a:alpha val="40000"/>
                      </a:srgbClr>
                    </a:gs>
                  </a:gsLst>
                  <a:lin ang="36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80415" hangingPunct="1">
                    <a:defRPr/>
                  </a:pPr>
                  <a:endParaRPr lang="zh-CN" altLang="en-US" sz="1370" kern="1200">
                    <a:solidFill>
                      <a:prstClr val="white"/>
                    </a:solidFill>
                    <a:effectLst/>
                  </a:endParaRPr>
                </a:p>
              </p:txBody>
            </p:sp>
          </p:grpSp>
          <p:grpSp>
            <p:nvGrpSpPr>
              <p:cNvPr id="10" name="组合 1"/>
              <p:cNvGrpSpPr/>
              <p:nvPr/>
            </p:nvGrpSpPr>
            <p:grpSpPr bwMode="auto">
              <a:xfrm>
                <a:off x="1149530" y="786126"/>
                <a:ext cx="2833063" cy="3886296"/>
                <a:chOff x="607688" y="308017"/>
                <a:chExt cx="2699392" cy="3702599"/>
              </a:xfrm>
            </p:grpSpPr>
            <p:sp>
              <p:nvSpPr>
                <p:cNvPr id="12" name="椭圆 11"/>
                <p:cNvSpPr>
                  <a:spLocks noChangeAspect="1"/>
                </p:cNvSpPr>
                <p:nvPr/>
              </p:nvSpPr>
              <p:spPr>
                <a:xfrm>
                  <a:off x="607688" y="809741"/>
                  <a:ext cx="2699392" cy="2699150"/>
                </a:xfrm>
                <a:prstGeom prst="ellipse">
                  <a:avLst/>
                </a:prstGeom>
                <a:gradFill>
                  <a:gsLst>
                    <a:gs pos="0">
                      <a:srgbClr val="313745"/>
                    </a:gs>
                    <a:gs pos="100000">
                      <a:srgbClr val="1E222E"/>
                    </a:gs>
                  </a:gsLst>
                  <a:lin ang="72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80415" hangingPunct="1">
                    <a:defRPr/>
                  </a:pPr>
                  <a:endParaRPr lang="zh-CN" altLang="en-US" sz="1370" kern="1200">
                    <a:solidFill>
                      <a:prstClr val="white"/>
                    </a:solidFill>
                    <a:effectLst/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 rot="19558047">
                  <a:off x="1335170" y="308017"/>
                  <a:ext cx="1244427" cy="3702599"/>
                </a:xfrm>
                <a:prstGeom prst="ellipse">
                  <a:avLst/>
                </a:prstGeom>
                <a:noFill/>
                <a:ln>
                  <a:gradFill>
                    <a:gsLst>
                      <a:gs pos="78000">
                        <a:schemeClr val="accent1">
                          <a:lumMod val="5000"/>
                          <a:lumOff val="95000"/>
                          <a:alpha val="48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0" scaled="0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780415" hangingPunct="1">
                    <a:defRPr/>
                  </a:pPr>
                  <a:endParaRPr lang="zh-CN" altLang="en-US" sz="1370" kern="1200">
                    <a:solidFill>
                      <a:prstClr val="white"/>
                    </a:solidFill>
                    <a:effectLst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90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905" hangingPunct="1"/>
            <a:endParaRPr lang="zh-CN" altLang="en-US" sz="95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" y="1"/>
            <a:ext cx="12218041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805" kern="1200">
              <a:solidFill>
                <a:prstClr val="white"/>
              </a:solidFill>
              <a:effectLst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2604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80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80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0" y="-1"/>
            <a:ext cx="12192000" cy="6919240"/>
            <a:chOff x="0" y="-1"/>
            <a:chExt cx="43200638" cy="14528802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-1"/>
              <a:ext cx="43200638" cy="14400214"/>
              <a:chOff x="0" y="-1"/>
              <a:chExt cx="43200638" cy="1440021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2" cstate="screen"/>
              <a:srcRect/>
              <a:stretch>
                <a:fillRect/>
              </a:stretch>
            </p:blipFill>
            <p:spPr>
              <a:xfrm>
                <a:off x="0" y="3870757"/>
                <a:ext cx="43200638" cy="10529456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0" y="-1"/>
                <a:ext cx="43200638" cy="44291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80415" hangingPunct="1"/>
                <a:endParaRPr lang="zh-CN" altLang="en-US" sz="1535" kern="1200">
                  <a:solidFill>
                    <a:prstClr val="white"/>
                  </a:solidFill>
                  <a:effectLst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0" y="0"/>
              <a:ext cx="43200638" cy="14528801"/>
            </a:xfrm>
            <a:prstGeom prst="rect">
              <a:avLst/>
            </a:prstGeom>
            <a:gradFill>
              <a:gsLst>
                <a:gs pos="20000">
                  <a:schemeClr val="tx1">
                    <a:alpha val="48000"/>
                  </a:schemeClr>
                </a:gs>
                <a:gs pos="83000">
                  <a:schemeClr val="tx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0415" hangingPunct="1"/>
              <a:endParaRPr lang="zh-CN" altLang="en-US" sz="1355" kern="1200">
                <a:solidFill>
                  <a:prstClr val="white"/>
                </a:solidFill>
                <a:effectLst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27218"/>
            <a:ext cx="12192000" cy="6886732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0415" hangingPunct="1"/>
            <a:endParaRPr lang="zh-CN" altLang="en-US" sz="805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blipFill>
            <a:blip r:embed="rId2"/>
            <a:srcRect/>
            <a:stretch>
              <a:fillRect t="-39102" b="-201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zh-CN" altLang="en-US" sz="1800" kern="120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imgsa.baidu.com/timg?image&amp;quality=80&amp;size=b9999_10000&amp;sec=1503643653504&amp;di=41a43190f5fce95e2b8c835c5a3d6bb2&amp;imgtype=0&amp;src=http%3A%2F%2Fp.pptfans.cn%2F2014%2F12%2F05%2Fpptfans_6512bd43d9caa6e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63084" y="4406902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t>标题文本</a:t>
            </a:r>
          </a:p>
        </p:txBody>
      </p:sp>
      <p:sp>
        <p:nvSpPr>
          <p:cNvPr id="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5"/>
              </a:spcBef>
              <a:buSzTx/>
              <a:buFontTx/>
              <a:buNone/>
              <a:defRPr sz="2665">
                <a:solidFill>
                  <a:srgbClr val="888888"/>
                </a:solidFill>
              </a:defRPr>
            </a:lvl1pPr>
            <a:lvl2pPr marL="0" indent="609600">
              <a:spcBef>
                <a:spcPts val="535"/>
              </a:spcBef>
              <a:buSzTx/>
              <a:buFontTx/>
              <a:buNone/>
              <a:defRPr sz="2665">
                <a:solidFill>
                  <a:srgbClr val="888888"/>
                </a:solidFill>
              </a:defRPr>
            </a:lvl2pPr>
            <a:lvl3pPr marL="0" indent="1219200">
              <a:spcBef>
                <a:spcPts val="535"/>
              </a:spcBef>
              <a:buSzTx/>
              <a:buFontTx/>
              <a:buNone/>
              <a:defRPr sz="2665">
                <a:solidFill>
                  <a:srgbClr val="888888"/>
                </a:solidFill>
              </a:defRPr>
            </a:lvl3pPr>
            <a:lvl4pPr marL="0" indent="1828800">
              <a:spcBef>
                <a:spcPts val="535"/>
              </a:spcBef>
              <a:buSzTx/>
              <a:buFontTx/>
              <a:buNone/>
              <a:defRPr sz="2665">
                <a:solidFill>
                  <a:srgbClr val="888888"/>
                </a:solidFill>
              </a:defRPr>
            </a:lvl4pPr>
            <a:lvl5pPr marL="0" indent="2438400">
              <a:spcBef>
                <a:spcPts val="535"/>
              </a:spcBef>
              <a:buSzTx/>
              <a:buFontTx/>
              <a:buNone/>
              <a:defRPr sz="2665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3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200150"/>
            <a:ext cx="5384800" cy="3394077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735"/>
            </a:lvl1pPr>
            <a:lvl2pPr marL="1054100" indent="-444500">
              <a:spcBef>
                <a:spcPts val="800"/>
              </a:spcBef>
              <a:defRPr sz="3735"/>
            </a:lvl2pPr>
            <a:lvl3pPr marL="1645920" indent="-426720">
              <a:spcBef>
                <a:spcPts val="800"/>
              </a:spcBef>
              <a:defRPr sz="3735"/>
            </a:lvl3pPr>
            <a:lvl4pPr marL="2303145" indent="-474345">
              <a:spcBef>
                <a:spcPts val="800"/>
              </a:spcBef>
              <a:defRPr sz="3735"/>
            </a:lvl4pPr>
            <a:lvl5pPr marL="2912745" indent="-474345">
              <a:spcBef>
                <a:spcPts val="800"/>
              </a:spcBef>
              <a:defRPr sz="3735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3"/>
            <a:ext cx="5386917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65"/>
              </a:spcBef>
              <a:buSzTx/>
              <a:buFontTx/>
              <a:buNone/>
              <a:defRPr sz="3200" b="1"/>
            </a:lvl1pPr>
            <a:lvl2pPr marL="0" indent="609600">
              <a:spcBef>
                <a:spcPts val="665"/>
              </a:spcBef>
              <a:buSzTx/>
              <a:buFontTx/>
              <a:buNone/>
              <a:defRPr sz="3200" b="1"/>
            </a:lvl2pPr>
            <a:lvl3pPr marL="0" indent="1219200">
              <a:spcBef>
                <a:spcPts val="665"/>
              </a:spcBef>
              <a:buSzTx/>
              <a:buFontTx/>
              <a:buNone/>
              <a:defRPr sz="3200" b="1"/>
            </a:lvl3pPr>
            <a:lvl4pPr marL="0" indent="1828800">
              <a:spcBef>
                <a:spcPts val="665"/>
              </a:spcBef>
              <a:buSzTx/>
              <a:buFontTx/>
              <a:buNone/>
              <a:defRPr sz="3200" b="1"/>
            </a:lvl4pPr>
            <a:lvl5pPr marL="0" indent="2438400">
              <a:spcBef>
                <a:spcPts val="665"/>
              </a:spcBef>
              <a:buSzTx/>
              <a:buFontTx/>
              <a:buNone/>
              <a:defRPr sz="32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3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193368" y="1535113"/>
            <a:ext cx="5389035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65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5" cy="1162052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1"/>
            <a:ext cx="6815667" cy="5853115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文本占位符 3"/>
          <p:cNvSpPr>
            <a:spLocks noGrp="1"/>
          </p:cNvSpPr>
          <p:nvPr>
            <p:ph type="body" sz="half" idx="13"/>
          </p:nvPr>
        </p:nvSpPr>
        <p:spPr>
          <a:xfrm>
            <a:off x="609601" y="1435102"/>
            <a:ext cx="4011087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2389718" y="4800600"/>
            <a:ext cx="7315201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t>标题文本</a:t>
            </a:r>
          </a:p>
        </p:txBody>
      </p:sp>
      <p:sp>
        <p:nvSpPr>
          <p:cNvPr id="87" name="图片占位符 2"/>
          <p:cNvSpPr>
            <a:spLocks noGrp="1"/>
          </p:cNvSpPr>
          <p:nvPr>
            <p:ph type="pic" sz="half" idx="13"/>
          </p:nvPr>
        </p:nvSpPr>
        <p:spPr>
          <a:xfrm>
            <a:off x="2389718" y="612776"/>
            <a:ext cx="7315201" cy="41148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8" y="5367337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65"/>
            </a:lvl1pPr>
            <a:lvl2pPr marL="0" indent="609600">
              <a:spcBef>
                <a:spcPts val="400"/>
              </a:spcBef>
              <a:buSzTx/>
              <a:buFontTx/>
              <a:buNone/>
              <a:defRPr sz="1865"/>
            </a:lvl2pPr>
            <a:lvl3pPr marL="0" indent="1219200">
              <a:spcBef>
                <a:spcPts val="400"/>
              </a:spcBef>
              <a:buSzTx/>
              <a:buFontTx/>
              <a:buNone/>
              <a:defRPr sz="1865"/>
            </a:lvl3pPr>
            <a:lvl4pPr marL="0" indent="1828800">
              <a:spcBef>
                <a:spcPts val="400"/>
              </a:spcBef>
              <a:buSzTx/>
              <a:buFontTx/>
              <a:buNone/>
              <a:defRPr sz="1865"/>
            </a:lvl4pPr>
            <a:lvl5pPr marL="0" indent="2438400">
              <a:spcBef>
                <a:spcPts val="400"/>
              </a:spcBef>
              <a:buSzTx/>
              <a:buFontTx/>
              <a:buNone/>
              <a:defRPr sz="1865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7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839200" y="206374"/>
            <a:ext cx="2743200" cy="4387852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6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206374"/>
            <a:ext cx="8026400" cy="4387852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图片占位符 29"/>
          <p:cNvSpPr>
            <a:spLocks noGrp="1"/>
          </p:cNvSpPr>
          <p:nvPr>
            <p:ph type="pic" idx="13"/>
          </p:nvPr>
        </p:nvSpPr>
        <p:spPr>
          <a:xfrm>
            <a:off x="-18794" y="1233488"/>
            <a:ext cx="12192001" cy="4393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" name="图片占位符 25"/>
          <p:cNvSpPr>
            <a:spLocks noGrp="1"/>
          </p:cNvSpPr>
          <p:nvPr>
            <p:ph type="pic" idx="14"/>
          </p:nvPr>
        </p:nvSpPr>
        <p:spPr>
          <a:xfrm>
            <a:off x="-3" y="0"/>
            <a:ext cx="821690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3" name="图片占位符 21"/>
          <p:cNvSpPr>
            <a:spLocks noGrp="1"/>
          </p:cNvSpPr>
          <p:nvPr>
            <p:ph type="pic" sz="half" idx="15"/>
          </p:nvPr>
        </p:nvSpPr>
        <p:spPr>
          <a:xfrm>
            <a:off x="4813801" y="-1"/>
            <a:ext cx="7425000" cy="33573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" name="图片占位符 13"/>
          <p:cNvSpPr>
            <a:spLocks noGrp="1"/>
          </p:cNvSpPr>
          <p:nvPr>
            <p:ph type="pic" idx="16"/>
          </p:nvPr>
        </p:nvSpPr>
        <p:spPr>
          <a:xfrm>
            <a:off x="-2" y="1294587"/>
            <a:ext cx="12192003" cy="36479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5" name="图片占位符 9"/>
          <p:cNvSpPr>
            <a:spLocks noGrp="1"/>
          </p:cNvSpPr>
          <p:nvPr>
            <p:ph type="pic" idx="17"/>
          </p:nvPr>
        </p:nvSpPr>
        <p:spPr>
          <a:xfrm>
            <a:off x="-1" y="0"/>
            <a:ext cx="12192001" cy="351439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6" name="图片占位符 5"/>
          <p:cNvSpPr>
            <a:spLocks noGrp="1"/>
          </p:cNvSpPr>
          <p:nvPr>
            <p:ph type="pic" idx="18"/>
          </p:nvPr>
        </p:nvSpPr>
        <p:spPr>
          <a:xfrm>
            <a:off x="0" y="2024064"/>
            <a:ext cx="12192000" cy="45158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7" name="图片占位符 7"/>
          <p:cNvSpPr>
            <a:spLocks noGrp="1"/>
          </p:cNvSpPr>
          <p:nvPr>
            <p:ph type="pic" idx="19"/>
          </p:nvPr>
        </p:nvSpPr>
        <p:spPr>
          <a:xfrm>
            <a:off x="-1" y="0"/>
            <a:ext cx="8323389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87073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水平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20"/>
          <p:cNvSpPr>
            <a:spLocks noGrp="1"/>
          </p:cNvSpPr>
          <p:nvPr>
            <p:ph type="pic" sz="half" idx="13"/>
          </p:nvPr>
        </p:nvSpPr>
        <p:spPr>
          <a:xfrm>
            <a:off x="2662534" y="464345"/>
            <a:ext cx="6861109" cy="415230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2416967" y="4723804"/>
            <a:ext cx="7358067" cy="1000128"/>
          </a:xfrm>
          <a:prstGeom prst="rect">
            <a:avLst/>
          </a:prstGeom>
        </p:spPr>
        <p:txBody>
          <a:bodyPr lIns="71434" tIns="71434" rIns="71434" bIns="71434"/>
          <a:lstStyle>
            <a:lvl1pPr defTabSz="410845"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14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16967" y="5759648"/>
            <a:ext cx="7358067" cy="794745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垂直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38"/>
          <p:cNvSpPr>
            <a:spLocks noGrp="1"/>
          </p:cNvSpPr>
          <p:nvPr>
            <p:ph type="pic" sz="half" idx="13"/>
          </p:nvPr>
        </p:nvSpPr>
        <p:spPr>
          <a:xfrm>
            <a:off x="6247805" y="449239"/>
            <a:ext cx="3744684" cy="577750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2193725" y="446483"/>
            <a:ext cx="3750472" cy="2803925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410845">
              <a:defRPr sz="4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16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93725" y="3348632"/>
            <a:ext cx="3750472" cy="2893221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0845">
              <a:spcBef>
                <a:spcPts val="0"/>
              </a:spcBef>
              <a:buSzTx/>
              <a:buFontTx/>
              <a:buNone/>
              <a:defRPr sz="21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与项目符号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2193726" y="178592"/>
            <a:ext cx="7804549" cy="1518051"/>
          </a:xfrm>
          <a:prstGeom prst="rect">
            <a:avLst/>
          </a:prstGeom>
        </p:spPr>
        <p:txBody>
          <a:bodyPr lIns="71434" tIns="71434" rIns="71434" bIns="71434"/>
          <a:lstStyle>
            <a:lvl1pPr defTabSz="410845"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179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2193726" y="1821655"/>
            <a:ext cx="7804549" cy="4420200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304165" indent="-304165" defTabSz="410845">
              <a:spcBef>
                <a:spcPts val="2935"/>
              </a:spcBef>
              <a:buSzPct val="75000"/>
              <a:buFontTx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2641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48665" indent="-304165" defTabSz="410845">
              <a:spcBef>
                <a:spcPts val="2935"/>
              </a:spcBef>
              <a:buSzPct val="75000"/>
              <a:buFontTx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7091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316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、项目符号与照片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65"/>
          <p:cNvSpPr>
            <a:spLocks noGrp="1"/>
          </p:cNvSpPr>
          <p:nvPr>
            <p:ph type="pic" sz="quarter" idx="13"/>
          </p:nvPr>
        </p:nvSpPr>
        <p:spPr>
          <a:xfrm>
            <a:off x="6247804" y="1821655"/>
            <a:ext cx="3750472" cy="4420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2193726" y="178592"/>
            <a:ext cx="7804549" cy="1518051"/>
          </a:xfrm>
          <a:prstGeom prst="rect">
            <a:avLst/>
          </a:prstGeom>
        </p:spPr>
        <p:txBody>
          <a:bodyPr lIns="71434" tIns="71434" rIns="71434" bIns="71434"/>
          <a:lstStyle>
            <a:lvl1pPr defTabSz="410845">
              <a:defRPr sz="5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18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93725" y="1821655"/>
            <a:ext cx="3750472" cy="4420200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233045" indent="-233045" defTabSz="410845">
              <a:spcBef>
                <a:spcPts val="2135"/>
              </a:spcBef>
              <a:buSzPct val="75000"/>
              <a:buFontTx/>
              <a:defRPr sz="186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403860" indent="-233045" defTabSz="410845">
              <a:spcBef>
                <a:spcPts val="2135"/>
              </a:spcBef>
              <a:buSzPct val="75000"/>
              <a:buFontTx/>
              <a:buChar char="•"/>
              <a:defRPr sz="186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677545" indent="-233045" defTabSz="410845">
              <a:spcBef>
                <a:spcPts val="2135"/>
              </a:spcBef>
              <a:buSzPct val="75000"/>
              <a:buFontTx/>
              <a:defRPr sz="186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899160" indent="-233045" defTabSz="410845">
              <a:spcBef>
                <a:spcPts val="2135"/>
              </a:spcBef>
              <a:buSzPct val="75000"/>
              <a:buFontTx/>
              <a:buChar char="•"/>
              <a:defRPr sz="186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22045" indent="-233045" defTabSz="410845">
              <a:spcBef>
                <a:spcPts val="2135"/>
              </a:spcBef>
              <a:buSzPct val="75000"/>
              <a:buFontTx/>
              <a:buChar char="•"/>
              <a:defRPr sz="186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项目符号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2193726" y="892967"/>
            <a:ext cx="7804549" cy="5072067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304165" indent="-304165" defTabSz="410845">
              <a:spcBef>
                <a:spcPts val="2935"/>
              </a:spcBef>
              <a:buSzPct val="75000"/>
              <a:buFontTx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2641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48665" indent="-304165" defTabSz="410845">
              <a:spcBef>
                <a:spcPts val="2935"/>
              </a:spcBef>
              <a:buSzPct val="75000"/>
              <a:buFontTx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7091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316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3 联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83"/>
          <p:cNvSpPr>
            <a:spLocks noGrp="1"/>
          </p:cNvSpPr>
          <p:nvPr>
            <p:ph type="pic" sz="quarter" idx="13"/>
          </p:nvPr>
        </p:nvSpPr>
        <p:spPr>
          <a:xfrm>
            <a:off x="6256734" y="3491507"/>
            <a:ext cx="3750471" cy="274141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6" name="Shape 84"/>
          <p:cNvSpPr>
            <a:spLocks noGrp="1"/>
          </p:cNvSpPr>
          <p:nvPr>
            <p:ph type="pic" sz="quarter" idx="14"/>
          </p:nvPr>
        </p:nvSpPr>
        <p:spPr>
          <a:xfrm>
            <a:off x="6256734" y="446484"/>
            <a:ext cx="3750471" cy="274141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7" name="Shape 85"/>
          <p:cNvSpPr>
            <a:spLocks noGrp="1"/>
          </p:cNvSpPr>
          <p:nvPr>
            <p:ph type="pic" sz="half" idx="15"/>
          </p:nvPr>
        </p:nvSpPr>
        <p:spPr>
          <a:xfrm>
            <a:off x="2193725" y="446483"/>
            <a:ext cx="3750472" cy="57864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引文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16969" y="2973981"/>
            <a:ext cx="7358065" cy="534991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304165" indent="-304165" defTabSz="410845">
              <a:spcBef>
                <a:spcPts val="2935"/>
              </a:spcBef>
              <a:buSzPct val="75000"/>
              <a:buFontTx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2641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48665" indent="-304165" defTabSz="410845">
              <a:spcBef>
                <a:spcPts val="2935"/>
              </a:spcBef>
              <a:buSzPct val="75000"/>
              <a:buFontTx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7091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3165" indent="-304165" defTabSz="410845">
              <a:spcBef>
                <a:spcPts val="2935"/>
              </a:spcBef>
              <a:buSzPct val="75000"/>
              <a:buFontTx/>
              <a:buChar char="•"/>
              <a:defRPr sz="2535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16" name="Shape 94"/>
          <p:cNvSpPr>
            <a:spLocks noGrp="1"/>
          </p:cNvSpPr>
          <p:nvPr>
            <p:ph type="body" sz="quarter" idx="13"/>
          </p:nvPr>
        </p:nvSpPr>
        <p:spPr>
          <a:xfrm>
            <a:off x="2416967" y="4473773"/>
            <a:ext cx="7358067" cy="330400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410845">
              <a:spcBef>
                <a:spcPts val="0"/>
              </a:spcBef>
              <a:buSzTx/>
              <a:buFontTx/>
              <a:buNone/>
              <a:defRPr sz="1200" i="1">
                <a:solidFill>
                  <a:srgbClr val="FFFFFF"/>
                </a:solidFill>
                <a:latin typeface="Helvetica Light"/>
                <a:sym typeface="Helvetica Light"/>
              </a:defRPr>
            </a:lvl1pPr>
          </a:lstStyle>
          <a:p>
            <a:pPr marL="0" indent="0" algn="ctr" defTabSz="307975">
              <a:spcBef>
                <a:spcPts val="0"/>
              </a:spcBef>
              <a:buSzTx/>
              <a:buFontTx/>
              <a:buNone/>
              <a:defRPr sz="1200" i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102"/>
          <p:cNvSpPr>
            <a:spLocks noGrp="1"/>
          </p:cNvSpPr>
          <p:nvPr>
            <p:ph type="pic" idx="13"/>
          </p:nvPr>
        </p:nvSpPr>
        <p:spPr>
          <a:xfrm>
            <a:off x="1521767" y="0"/>
            <a:ext cx="9144004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空白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766" y="6509744"/>
            <a:ext cx="327006" cy="328929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l">
              <a:defRPr sz="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-4729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60959" rIns="60959" anchor="ctr"/>
          <a:lstStyle/>
          <a:p>
            <a:pPr algn="ctr" defTabSz="914400">
              <a:defRPr sz="1800">
                <a:effectLst/>
                <a:latin typeface="+mj-lt"/>
                <a:ea typeface="+mj-ea"/>
                <a:cs typeface="+mj-cs"/>
                <a:sym typeface="Calibri" panose="020F0502020204030204"/>
              </a:defRPr>
            </a:pPr>
            <a:endParaRPr sz="2400"/>
          </a:p>
        </p:txBody>
      </p:sp>
      <p:pic>
        <p:nvPicPr>
          <p:cNvPr id="240" name="图片 8" descr="图片 8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576" y="1"/>
            <a:ext cx="12185427" cy="68270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14400" y="2130427"/>
            <a:ext cx="10363200" cy="1470027"/>
          </a:xfrm>
          <a:prstGeom prst="rect">
            <a:avLst/>
          </a:prstGeom>
        </p:spPr>
        <p:txBody>
          <a:bodyPr/>
          <a:lstStyle>
            <a:lvl1pPr defTabSz="608965"/>
          </a:lstStyle>
          <a:p>
            <a:r>
              <a:t>标题文本</a:t>
            </a:r>
          </a:p>
        </p:txBody>
      </p:sp>
      <p:sp>
        <p:nvSpPr>
          <p:cNvPr id="24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 defTabSz="608965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609600" algn="ctr" defTabSz="608965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1219200" algn="ctr" defTabSz="608965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828800" algn="ctr" defTabSz="608965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2438400" algn="ctr" defTabSz="608965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608965"/>
          </a:lstStyle>
          <a:p>
            <a:r>
              <a:t>标题文本</a:t>
            </a:r>
          </a:p>
        </p:txBody>
      </p:sp>
      <p:sp>
        <p:nvSpPr>
          <p:cNvPr id="26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600" y="1200151"/>
            <a:ext cx="5384800" cy="3394077"/>
          </a:xfrm>
          <a:prstGeom prst="rect">
            <a:avLst/>
          </a:prstGeom>
        </p:spPr>
        <p:txBody>
          <a:bodyPr/>
          <a:lstStyle>
            <a:lvl1pPr marL="457200" indent="-457200" defTabSz="608965">
              <a:spcBef>
                <a:spcPts val="800"/>
              </a:spcBef>
              <a:defRPr sz="3735"/>
            </a:lvl1pPr>
            <a:lvl2pPr marL="1054100" indent="-444500" defTabSz="608965">
              <a:spcBef>
                <a:spcPts val="800"/>
              </a:spcBef>
              <a:defRPr sz="3735"/>
            </a:lvl2pPr>
            <a:lvl3pPr marL="1645920" indent="-426720" defTabSz="608965">
              <a:spcBef>
                <a:spcPts val="800"/>
              </a:spcBef>
              <a:defRPr sz="3735"/>
            </a:lvl3pPr>
            <a:lvl4pPr marL="2303145" indent="-474345" defTabSz="608965">
              <a:spcBef>
                <a:spcPts val="800"/>
              </a:spcBef>
              <a:defRPr sz="3735"/>
            </a:lvl4pPr>
            <a:lvl5pPr marL="2912745" indent="-474345" defTabSz="608965">
              <a:spcBef>
                <a:spcPts val="800"/>
              </a:spcBef>
              <a:defRPr sz="3735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7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608965"/>
          </a:lstStyle>
          <a:p>
            <a:r>
              <a:t>标题文本</a:t>
            </a:r>
          </a:p>
        </p:txBody>
      </p:sp>
      <p:sp>
        <p:nvSpPr>
          <p:cNvPr id="27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1535113"/>
            <a:ext cx="5386917" cy="639764"/>
          </a:xfrm>
          <a:prstGeom prst="rect">
            <a:avLst/>
          </a:prstGeom>
        </p:spPr>
        <p:txBody>
          <a:bodyPr anchor="b"/>
          <a:lstStyle>
            <a:lvl1pPr marL="0" indent="0" defTabSz="608965">
              <a:spcBef>
                <a:spcPts val="665"/>
              </a:spcBef>
              <a:buSzTx/>
              <a:buFontTx/>
              <a:buNone/>
              <a:defRPr sz="3200" b="1"/>
            </a:lvl1pPr>
            <a:lvl2pPr marL="0" indent="609600" defTabSz="608965">
              <a:spcBef>
                <a:spcPts val="665"/>
              </a:spcBef>
              <a:buSzTx/>
              <a:buFontTx/>
              <a:buNone/>
              <a:defRPr sz="3200" b="1"/>
            </a:lvl2pPr>
            <a:lvl3pPr marL="0" indent="1219200" defTabSz="608965">
              <a:spcBef>
                <a:spcPts val="665"/>
              </a:spcBef>
              <a:buSzTx/>
              <a:buFontTx/>
              <a:buNone/>
              <a:defRPr sz="3200" b="1"/>
            </a:lvl3pPr>
            <a:lvl4pPr marL="0" indent="1828800" defTabSz="608965">
              <a:spcBef>
                <a:spcPts val="665"/>
              </a:spcBef>
              <a:buSzTx/>
              <a:buFontTx/>
              <a:buNone/>
              <a:defRPr sz="3200" b="1"/>
            </a:lvl4pPr>
            <a:lvl5pPr marL="0" indent="2438400" defTabSz="608965">
              <a:spcBef>
                <a:spcPts val="665"/>
              </a:spcBef>
              <a:buSzTx/>
              <a:buFontTx/>
              <a:buNone/>
              <a:defRPr sz="32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79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193368" y="1535113"/>
            <a:ext cx="5389035" cy="639764"/>
          </a:xfrm>
          <a:prstGeom prst="rect">
            <a:avLst/>
          </a:prstGeom>
        </p:spPr>
        <p:txBody>
          <a:bodyPr anchor="b"/>
          <a:lstStyle>
            <a:lvl1pPr marL="0" indent="0" defTabSz="608965">
              <a:spcBef>
                <a:spcPts val="665"/>
              </a:spcBef>
              <a:buSzTx/>
              <a:buFontTx/>
              <a:buNone/>
              <a:defRPr sz="2400" b="1"/>
            </a:lvl1pPr>
          </a:lstStyle>
          <a:p>
            <a:pPr marL="0" indent="0" defTabSz="456565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8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608965"/>
          </a:lstStyle>
          <a:p>
            <a:r>
              <a:t>标题文本</a:t>
            </a:r>
          </a:p>
        </p:txBody>
      </p:sp>
      <p:sp>
        <p:nvSpPr>
          <p:cNvPr id="28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7" cy="1162052"/>
          </a:xfrm>
          <a:prstGeom prst="rect">
            <a:avLst/>
          </a:prstGeom>
        </p:spPr>
        <p:txBody>
          <a:bodyPr anchor="b"/>
          <a:lstStyle>
            <a:lvl1pPr algn="l" defTabSz="608965">
              <a:defRPr sz="2665" b="1"/>
            </a:lvl1pPr>
          </a:lstStyle>
          <a:p>
            <a:r>
              <a:t>标题文本</a:t>
            </a:r>
          </a:p>
        </p:txBody>
      </p:sp>
      <p:sp>
        <p:nvSpPr>
          <p:cNvPr id="303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4766733" y="273052"/>
            <a:ext cx="6815667" cy="5853115"/>
          </a:xfrm>
          <a:prstGeom prst="rect">
            <a:avLst/>
          </a:prstGeom>
        </p:spPr>
        <p:txBody>
          <a:bodyPr/>
          <a:lstStyle>
            <a:lvl1pPr marL="457200" indent="-457200" defTabSz="608965"/>
            <a:lvl2pPr marL="1044575" indent="-434975" defTabSz="608965"/>
            <a:lvl3pPr marL="1625600" indent="-406400" defTabSz="608965"/>
            <a:lvl4pPr marL="2316480" indent="-487680" defTabSz="608965"/>
            <a:lvl5pPr marL="2926080" indent="-487680" defTabSz="608965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04" name="文本占位符 3"/>
          <p:cNvSpPr>
            <a:spLocks noGrp="1"/>
          </p:cNvSpPr>
          <p:nvPr>
            <p:ph type="body" sz="half" idx="13"/>
          </p:nvPr>
        </p:nvSpPr>
        <p:spPr>
          <a:xfrm>
            <a:off x="609602" y="1435103"/>
            <a:ext cx="4011087" cy="4691064"/>
          </a:xfrm>
          <a:prstGeom prst="rect">
            <a:avLst/>
          </a:prstGeom>
        </p:spPr>
        <p:txBody>
          <a:bodyPr/>
          <a:lstStyle>
            <a:lvl1pPr marL="0" indent="0" defTabSz="608965">
              <a:spcBef>
                <a:spcPts val="400"/>
              </a:spcBef>
              <a:buSzTx/>
              <a:buFontTx/>
              <a:buNone/>
              <a:defRPr sz="1400"/>
            </a:lvl1pPr>
          </a:lstStyle>
          <a:p>
            <a:pPr marL="0" indent="0" defTabSz="456565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2389718" y="4800602"/>
            <a:ext cx="7315201" cy="566740"/>
          </a:xfrm>
          <a:prstGeom prst="rect">
            <a:avLst/>
          </a:prstGeom>
        </p:spPr>
        <p:txBody>
          <a:bodyPr anchor="b"/>
          <a:lstStyle>
            <a:lvl1pPr algn="l" defTabSz="608965">
              <a:defRPr sz="2665" b="1"/>
            </a:lvl1pPr>
          </a:lstStyle>
          <a:p>
            <a:r>
              <a:t>标题文本</a:t>
            </a:r>
          </a:p>
        </p:txBody>
      </p:sp>
      <p:sp>
        <p:nvSpPr>
          <p:cNvPr id="313" name="图片占位符 2"/>
          <p:cNvSpPr>
            <a:spLocks noGrp="1"/>
          </p:cNvSpPr>
          <p:nvPr>
            <p:ph type="pic" sz="half" idx="13"/>
          </p:nvPr>
        </p:nvSpPr>
        <p:spPr>
          <a:xfrm>
            <a:off x="2389718" y="612776"/>
            <a:ext cx="7315201" cy="41148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89718" y="5367337"/>
            <a:ext cx="7315201" cy="804864"/>
          </a:xfrm>
          <a:prstGeom prst="rect">
            <a:avLst/>
          </a:prstGeom>
        </p:spPr>
        <p:txBody>
          <a:bodyPr/>
          <a:lstStyle>
            <a:lvl1pPr marL="0" indent="0" defTabSz="608965">
              <a:spcBef>
                <a:spcPts val="400"/>
              </a:spcBef>
              <a:buSzTx/>
              <a:buFontTx/>
              <a:buNone/>
              <a:defRPr sz="1865"/>
            </a:lvl1pPr>
            <a:lvl2pPr marL="0" indent="609600" defTabSz="608965">
              <a:spcBef>
                <a:spcPts val="400"/>
              </a:spcBef>
              <a:buSzTx/>
              <a:buFontTx/>
              <a:buNone/>
              <a:defRPr sz="1865"/>
            </a:lvl2pPr>
            <a:lvl3pPr marL="0" indent="1219200" defTabSz="608965">
              <a:spcBef>
                <a:spcPts val="400"/>
              </a:spcBef>
              <a:buSzTx/>
              <a:buFontTx/>
              <a:buNone/>
              <a:defRPr sz="1865"/>
            </a:lvl3pPr>
            <a:lvl4pPr marL="0" indent="1828800" defTabSz="608965">
              <a:spcBef>
                <a:spcPts val="400"/>
              </a:spcBef>
              <a:buSzTx/>
              <a:buFontTx/>
              <a:buNone/>
              <a:defRPr sz="1865"/>
            </a:lvl4pPr>
            <a:lvl5pPr marL="0" indent="2438400" defTabSz="608965">
              <a:spcBef>
                <a:spcPts val="400"/>
              </a:spcBef>
              <a:buSzTx/>
              <a:buFontTx/>
              <a:buNone/>
              <a:defRPr sz="1865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608965"/>
          </a:lstStyle>
          <a:p>
            <a:r>
              <a:t>标题文本</a:t>
            </a:r>
          </a:p>
        </p:txBody>
      </p:sp>
      <p:sp>
        <p:nvSpPr>
          <p:cNvPr id="323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57200" indent="-457200" defTabSz="608965"/>
            <a:lvl2pPr marL="1044575" indent="-434975" defTabSz="608965"/>
            <a:lvl3pPr marL="1625600" indent="-406400" defTabSz="608965"/>
            <a:lvl4pPr marL="2316480" indent="-487680" defTabSz="608965"/>
            <a:lvl5pPr marL="2926080" indent="-487680" defTabSz="608965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/>
          <a:lstStyle>
            <a:lvl1pPr defTabSz="608965"/>
          </a:lstStyle>
          <a:p>
            <a:r>
              <a:t>标题文本</a:t>
            </a:r>
          </a:p>
        </p:txBody>
      </p:sp>
      <p:sp>
        <p:nvSpPr>
          <p:cNvPr id="33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/>
          <a:lstStyle>
            <a:lvl1pPr marL="457200" indent="-457200" defTabSz="608965"/>
            <a:lvl2pPr marL="1044575" indent="-434975" defTabSz="608965"/>
            <a:lvl3pPr marL="1625600" indent="-406400" defTabSz="608965"/>
            <a:lvl4pPr marL="2316480" indent="-487680" defTabSz="608965"/>
            <a:lvl5pPr marL="2926080" indent="-487680" defTabSz="608965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8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图片占位符 29"/>
          <p:cNvSpPr>
            <a:spLocks noGrp="1"/>
          </p:cNvSpPr>
          <p:nvPr>
            <p:ph type="pic" idx="13"/>
          </p:nvPr>
        </p:nvSpPr>
        <p:spPr>
          <a:xfrm>
            <a:off x="-18794" y="1233488"/>
            <a:ext cx="12192001" cy="4393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8" name="图片占位符 25"/>
          <p:cNvSpPr>
            <a:spLocks noGrp="1"/>
          </p:cNvSpPr>
          <p:nvPr>
            <p:ph type="pic" idx="14"/>
          </p:nvPr>
        </p:nvSpPr>
        <p:spPr>
          <a:xfrm>
            <a:off x="-3" y="0"/>
            <a:ext cx="821690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9" name="图片占位符 21"/>
          <p:cNvSpPr>
            <a:spLocks noGrp="1"/>
          </p:cNvSpPr>
          <p:nvPr>
            <p:ph type="pic" sz="half" idx="15"/>
          </p:nvPr>
        </p:nvSpPr>
        <p:spPr>
          <a:xfrm>
            <a:off x="4813803" y="1"/>
            <a:ext cx="7425000" cy="33573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0" name="图片占位符 13"/>
          <p:cNvSpPr>
            <a:spLocks noGrp="1"/>
          </p:cNvSpPr>
          <p:nvPr>
            <p:ph type="pic" idx="16"/>
          </p:nvPr>
        </p:nvSpPr>
        <p:spPr>
          <a:xfrm>
            <a:off x="0" y="1294588"/>
            <a:ext cx="12192003" cy="364791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1" name="图片占位符 9"/>
          <p:cNvSpPr>
            <a:spLocks noGrp="1"/>
          </p:cNvSpPr>
          <p:nvPr>
            <p:ph type="pic" idx="17"/>
          </p:nvPr>
        </p:nvSpPr>
        <p:spPr>
          <a:xfrm>
            <a:off x="-1" y="0"/>
            <a:ext cx="12192001" cy="351439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2" name="图片占位符 5"/>
          <p:cNvSpPr>
            <a:spLocks noGrp="1"/>
          </p:cNvSpPr>
          <p:nvPr>
            <p:ph type="pic" idx="18"/>
          </p:nvPr>
        </p:nvSpPr>
        <p:spPr>
          <a:xfrm>
            <a:off x="0" y="2024064"/>
            <a:ext cx="12192000" cy="451588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3" name="图片占位符 7"/>
          <p:cNvSpPr>
            <a:spLocks noGrp="1"/>
          </p:cNvSpPr>
          <p:nvPr>
            <p:ph type="pic" idx="19"/>
          </p:nvPr>
        </p:nvSpPr>
        <p:spPr>
          <a:xfrm>
            <a:off x="0" y="0"/>
            <a:ext cx="8323389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87073"/>
            <a:ext cx="332781" cy="338554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60959" rIns="60959" rtlCol="0" anchor="ctr"/>
          <a:lstStyle/>
          <a:p>
            <a:pPr algn="ctr"/>
            <a:endParaRPr kumimoji="1" lang="zh-CN" altLang="en-US" sz="2400">
              <a:solidFill>
                <a:srgbClr val="FFFFFF"/>
              </a:solidFill>
            </a:endParaRPr>
          </a:p>
        </p:txBody>
      </p:sp>
      <p:sp>
        <p:nvSpPr>
          <p:cNvPr id="8" name="流程图: 手动输入 7"/>
          <p:cNvSpPr/>
          <p:nvPr userDrawn="1"/>
        </p:nvSpPr>
        <p:spPr>
          <a:xfrm rot="16200000" flipH="1">
            <a:off x="5301344" y="-32654"/>
            <a:ext cx="6858000" cy="6923316"/>
          </a:xfrm>
          <a:prstGeom prst="flowChartManualIn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527052" y="1340770"/>
            <a:ext cx="11040533" cy="4967957"/>
          </a:xfrm>
        </p:spPr>
        <p:txBody>
          <a:bodyPr/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FEE0E31-AC4A-4378-B21E-76591517FEAC}" type="datetimeFigureOut">
              <a:rPr lang="zh-CN" altLang="en-US" smtClean="0"/>
              <a:t>2020-11-02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15638" y="6369636"/>
            <a:ext cx="332781" cy="338554"/>
          </a:xfrm>
        </p:spPr>
        <p:txBody>
          <a:bodyPr/>
          <a:lstStyle/>
          <a:p>
            <a:fld id="{FAF50212-E8E2-4A68-97A4-46108B7813F2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6031523" cy="6858000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矩形 6"/>
          <p:cNvSpPr/>
          <p:nvPr userDrawn="1"/>
        </p:nvSpPr>
        <p:spPr>
          <a:xfrm>
            <a:off x="6031524" y="0"/>
            <a:ext cx="6160477" cy="6858000"/>
          </a:xfrm>
          <a:prstGeom prst="rect">
            <a:avLst/>
          </a:prstGeom>
          <a:solidFill>
            <a:schemeClr val="bg1">
              <a:lumMod val="50000"/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8" name="矩形 7"/>
          <p:cNvSpPr/>
          <p:nvPr userDrawn="1"/>
        </p:nvSpPr>
        <p:spPr>
          <a:xfrm>
            <a:off x="196780" y="217715"/>
            <a:ext cx="11777507" cy="64892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9" name="logo白色背景（带描边）RGB-03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774496" y="203202"/>
            <a:ext cx="1158608" cy="483785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页_7_2"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5"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</a:blip>
          <a:srcRect/>
          <a:stretch>
            <a:fillRect/>
          </a:stretch>
        </p:blipFill>
        <p:spPr>
          <a:xfrm>
            <a:off x="1" y="1"/>
            <a:ext cx="12185425" cy="6827067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47485" y="117385"/>
            <a:ext cx="11933603" cy="6613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-59382"/>
            <a:ext cx="12192000" cy="6917383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2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5"/>
          </a:p>
        </p:txBody>
      </p:sp>
      <p:sp>
        <p:nvSpPr>
          <p:cNvPr id="10" name="矩形 9"/>
          <p:cNvSpPr/>
          <p:nvPr userDrawn="1"/>
        </p:nvSpPr>
        <p:spPr>
          <a:xfrm>
            <a:off x="0" y="-59384"/>
            <a:ext cx="12192000" cy="697676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8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5"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 - 顶部对齐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 - 顶部对齐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9"/>
          <a:stretch>
            <a:fillRect/>
          </a:stretch>
        </p:blipFill>
        <p:spPr bwMode="auto">
          <a:xfrm>
            <a:off x="1" y="0"/>
            <a:ext cx="122019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9993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hangingPunct="1">
              <a:defRPr/>
            </a:pPr>
            <a:endParaRPr lang="zh-CN" altLang="en-US" sz="1800" kern="1200" dirty="0">
              <a:solidFill>
                <a:prstClr val="white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F451-8BA0-4B47-8CC3-162AB4293B05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7EBD3-5006-4980-967D-AB344B1F9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0415"/>
            <a:fld id="{5AE4DCFC-8715-4919-926A-C0D6DEBADE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2020-11-02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041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0415"/>
            <a:fld id="{99D9D314-034A-4A50-A7C2-9F5DCE10C14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txStyles>
    <p:titleStyle>
      <a:lvl1pPr algn="l" defTabSz="541655" rtl="0" eaLnBrk="1" latinLnBrk="0" hangingPunct="1">
        <a:lnSpc>
          <a:spcPct val="90000"/>
        </a:lnSpc>
        <a:spcBef>
          <a:spcPct val="0"/>
        </a:spcBef>
        <a:buNone/>
        <a:defRPr sz="2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255" indent="-135255" algn="l" defTabSz="54165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166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0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7545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185" kern="1200">
          <a:solidFill>
            <a:schemeClr val="tx1"/>
          </a:solidFill>
          <a:latin typeface="+mn-lt"/>
          <a:ea typeface="+mn-ea"/>
          <a:cs typeface="+mn-cs"/>
        </a:defRPr>
      </a:lvl3pPr>
      <a:lvl4pPr marL="948690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5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5" kern="1200">
          <a:solidFill>
            <a:schemeClr val="tx1"/>
          </a:solidFill>
          <a:latin typeface="+mn-lt"/>
          <a:ea typeface="+mn-ea"/>
          <a:cs typeface="+mn-cs"/>
        </a:defRPr>
      </a:lvl5pPr>
      <a:lvl6pPr marL="1490345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5" kern="1200">
          <a:solidFill>
            <a:schemeClr val="tx1"/>
          </a:solidFill>
          <a:latin typeface="+mn-lt"/>
          <a:ea typeface="+mn-ea"/>
          <a:cs typeface="+mn-cs"/>
        </a:defRPr>
      </a:lvl6pPr>
      <a:lvl7pPr marL="1761490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5" kern="1200">
          <a:solidFill>
            <a:schemeClr val="tx1"/>
          </a:solidFill>
          <a:latin typeface="+mn-lt"/>
          <a:ea typeface="+mn-ea"/>
          <a:cs typeface="+mn-cs"/>
        </a:defRPr>
      </a:lvl7pPr>
      <a:lvl8pPr marL="2032000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5" kern="1200">
          <a:solidFill>
            <a:schemeClr val="tx1"/>
          </a:solidFill>
          <a:latin typeface="+mn-lt"/>
          <a:ea typeface="+mn-ea"/>
          <a:cs typeface="+mn-cs"/>
        </a:defRPr>
      </a:lvl8pPr>
      <a:lvl9pPr marL="2303145" indent="-135255" algn="l" defTabSz="541655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sz="10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1pPr>
      <a:lvl2pPr marL="271145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2pPr>
      <a:lvl3pPr marL="541655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3pPr>
      <a:lvl4pPr marL="812800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4pPr>
      <a:lvl5pPr marL="1083945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5pPr>
      <a:lvl6pPr marL="1355090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6pPr>
      <a:lvl7pPr marL="1625600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7pPr>
      <a:lvl8pPr marL="1896745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8pPr>
      <a:lvl9pPr marL="2167890" algn="l" defTabSz="541655" rtl="0" eaLnBrk="1" latinLnBrk="0" hangingPunct="1">
        <a:defRPr sz="10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60959" rIns="60959" anchor="ctr"/>
          <a:lstStyle/>
          <a:p>
            <a:pPr algn="ctr" defTabSz="609600">
              <a:defRPr sz="1800">
                <a:effectLst/>
                <a:latin typeface="+mj-lt"/>
                <a:ea typeface="+mj-ea"/>
                <a:cs typeface="+mj-cs"/>
                <a:sym typeface="Calibri" panose="020F0502020204030204"/>
              </a:defRPr>
            </a:pPr>
            <a:endParaRPr sz="2400"/>
          </a:p>
        </p:txBody>
      </p:sp>
      <p:pic>
        <p:nvPicPr>
          <p:cNvPr id="3" name="图片 8" descr="图片 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575" y="0"/>
            <a:ext cx="12185427" cy="68270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标题文本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30425" y="6369636"/>
            <a:ext cx="332781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defTabSz="609600">
              <a:defRPr sz="16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</p:sldLayoutIdLst>
  <p:transition spd="med"/>
  <p:txStyles>
    <p:titleStyle>
      <a:lvl1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1pPr>
      <a:lvl2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2pPr>
      <a:lvl3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3pPr>
      <a:lvl4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4pPr>
      <a:lvl5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5pPr>
      <a:lvl6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6pPr>
      <a:lvl7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7pPr>
      <a:lvl8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8pPr>
      <a:lvl9pPr marL="0" marR="0" indent="0" algn="ct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8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9pPr>
    </p:titleStyle>
    <p:bodyStyle>
      <a:lvl1pPr marL="457200" marR="0" indent="-45720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•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1pPr>
      <a:lvl2pPr marL="1044575" marR="0" indent="-434975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–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2pPr>
      <a:lvl3pPr marL="1625600" marR="0" indent="-40640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•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3pPr>
      <a:lvl4pPr marL="2316480" marR="0" indent="-48768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–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4pPr>
      <a:lvl5pPr marL="2926080" marR="0" indent="-48768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»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5pPr>
      <a:lvl6pPr marL="3535680" marR="0" indent="-48768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•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6pPr>
      <a:lvl7pPr marL="4145280" marR="0" indent="-48768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•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7pPr>
      <a:lvl8pPr marL="4754880" marR="0" indent="-48768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•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8pPr>
      <a:lvl9pPr marL="5364480" marR="0" indent="-487680" algn="l" defTabSz="609600" rtl="0" latinLnBrk="0">
        <a:lnSpc>
          <a:spcPct val="100000"/>
        </a:lnSpc>
        <a:spcBef>
          <a:spcPts val="935"/>
        </a:spcBef>
        <a:spcAft>
          <a:spcPts val="0"/>
        </a:spcAft>
        <a:buClrTx/>
        <a:buSzPct val="100000"/>
        <a:buFont typeface="Arial" panose="020B0604020202020204"/>
        <a:buChar char="•"/>
        <a:defRPr sz="4265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 panose="020F0502020204030204"/>
        </a:defRPr>
      </a:lvl9pPr>
    </p:bodyStyle>
    <p:otherStyle>
      <a:lvl1pPr marL="0" marR="0" indent="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1pPr>
      <a:lvl2pPr marL="0" marR="0" indent="6096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2pPr>
      <a:lvl3pPr marL="0" marR="0" indent="12192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3pPr>
      <a:lvl4pPr marL="0" marR="0" indent="18288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4pPr>
      <a:lvl5pPr marL="0" marR="0" indent="24384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5pPr>
      <a:lvl6pPr marL="0" marR="0" indent="30480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6pPr>
      <a:lvl7pPr marL="0" marR="0" indent="36576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7pPr>
      <a:lvl8pPr marL="0" marR="0" indent="42672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8pPr>
      <a:lvl9pPr marL="0" marR="0" indent="4876800" algn="r" defTabSz="609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 panose="020F050202020403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1.png"/><Relationship Id="rId5" Type="http://schemas.openxmlformats.org/officeDocument/2006/relationships/image" Target="../media/image75.png"/><Relationship Id="rId4" Type="http://schemas.openxmlformats.org/officeDocument/2006/relationships/image" Target="../media/image87.jpe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96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microsoft.com/office/2007/relationships/hdphoto" Target="../media/hdphoto7.wdp"/><Relationship Id="rId17" Type="http://schemas.openxmlformats.org/officeDocument/2006/relationships/image" Target="../media/image99.png"/><Relationship Id="rId2" Type="http://schemas.openxmlformats.org/officeDocument/2006/relationships/tags" Target="../tags/tag3.xml"/><Relationship Id="rId16" Type="http://schemas.openxmlformats.org/officeDocument/2006/relationships/image" Target="../media/image98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5.png"/><Relationship Id="rId5" Type="http://schemas.openxmlformats.org/officeDocument/2006/relationships/tags" Target="../tags/tag6.xml"/><Relationship Id="rId15" Type="http://schemas.openxmlformats.org/officeDocument/2006/relationships/image" Target="../media/image97.png"/><Relationship Id="rId10" Type="http://schemas.openxmlformats.org/officeDocument/2006/relationships/notesSlide" Target="../notesSlides/notesSlide14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chart" Target="../charts/chart2.xml"/><Relationship Id="rId7" Type="http://schemas.microsoft.com/office/2007/relationships/hdphoto" Target="../media/hdphoto10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2.png"/><Relationship Id="rId5" Type="http://schemas.microsoft.com/office/2007/relationships/hdphoto" Target="../media/hdphoto9.wdp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12.jpeg"/><Relationship Id="rId7" Type="http://schemas.openxmlformats.org/officeDocument/2006/relationships/image" Target="../media/image6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Relationship Id="rId9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2.tiff"/><Relationship Id="rId3" Type="http://schemas.openxmlformats.org/officeDocument/2006/relationships/image" Target="../media/image116.jpeg"/><Relationship Id="rId7" Type="http://schemas.openxmlformats.org/officeDocument/2006/relationships/image" Target="../media/image35.png"/><Relationship Id="rId12" Type="http://schemas.openxmlformats.org/officeDocument/2006/relationships/image" Target="../media/image121.tif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tif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openxmlformats.org/officeDocument/2006/relationships/image" Target="../media/image120.tiff"/><Relationship Id="rId5" Type="http://schemas.openxmlformats.org/officeDocument/2006/relationships/image" Target="../media/image32.png"/><Relationship Id="rId15" Type="http://schemas.openxmlformats.org/officeDocument/2006/relationships/image" Target="../media/image124.png"/><Relationship Id="rId10" Type="http://schemas.openxmlformats.org/officeDocument/2006/relationships/image" Target="../media/image119.tiff"/><Relationship Id="rId4" Type="http://schemas.openxmlformats.org/officeDocument/2006/relationships/image" Target="../media/image117.png"/><Relationship Id="rId9" Type="http://schemas.openxmlformats.org/officeDocument/2006/relationships/image" Target="../media/image118.tiff"/><Relationship Id="rId14" Type="http://schemas.openxmlformats.org/officeDocument/2006/relationships/image" Target="../media/image123.tif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tiff"/><Relationship Id="rId13" Type="http://schemas.openxmlformats.org/officeDocument/2006/relationships/image" Target="../media/image152.jpe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5.jpe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tiff"/><Relationship Id="rId4" Type="http://schemas.openxmlformats.org/officeDocument/2006/relationships/image" Target="../media/image143.jpeg"/><Relationship Id="rId9" Type="http://schemas.openxmlformats.org/officeDocument/2006/relationships/image" Target="../media/image1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png"/><Relationship Id="rId7" Type="http://schemas.openxmlformats.org/officeDocument/2006/relationships/image" Target="../media/image158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13" Type="http://schemas.openxmlformats.org/officeDocument/2006/relationships/image" Target="../media/image173.jpeg"/><Relationship Id="rId18" Type="http://schemas.openxmlformats.org/officeDocument/2006/relationships/image" Target="../media/image17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12" Type="http://schemas.openxmlformats.org/officeDocument/2006/relationships/image" Target="../media/image172.png"/><Relationship Id="rId17" Type="http://schemas.openxmlformats.org/officeDocument/2006/relationships/image" Target="../media/image177.jpeg"/><Relationship Id="rId2" Type="http://schemas.openxmlformats.org/officeDocument/2006/relationships/image" Target="../media/image162.jpeg"/><Relationship Id="rId16" Type="http://schemas.openxmlformats.org/officeDocument/2006/relationships/image" Target="../media/image176.png"/><Relationship Id="rId20" Type="http://schemas.openxmlformats.org/officeDocument/2006/relationships/image" Target="../media/image18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6.png"/><Relationship Id="rId11" Type="http://schemas.openxmlformats.org/officeDocument/2006/relationships/image" Target="../media/image171.tiff"/><Relationship Id="rId5" Type="http://schemas.openxmlformats.org/officeDocument/2006/relationships/image" Target="../media/image165.jpeg"/><Relationship Id="rId15" Type="http://schemas.openxmlformats.org/officeDocument/2006/relationships/image" Target="../media/image175.jpeg"/><Relationship Id="rId10" Type="http://schemas.openxmlformats.org/officeDocument/2006/relationships/image" Target="../media/image170.png"/><Relationship Id="rId19" Type="http://schemas.openxmlformats.org/officeDocument/2006/relationships/image" Target="../media/image179.jpeg"/><Relationship Id="rId4" Type="http://schemas.openxmlformats.org/officeDocument/2006/relationships/image" Target="../media/image164.jpeg"/><Relationship Id="rId9" Type="http://schemas.openxmlformats.org/officeDocument/2006/relationships/image" Target="../media/image169.jpeg"/><Relationship Id="rId14" Type="http://schemas.openxmlformats.org/officeDocument/2006/relationships/image" Target="../media/image17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84.pn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jpeg"/><Relationship Id="rId3" Type="http://schemas.openxmlformats.org/officeDocument/2006/relationships/image" Target="../media/image195.tiff"/><Relationship Id="rId7" Type="http://schemas.openxmlformats.org/officeDocument/2006/relationships/image" Target="../media/image199.png"/><Relationship Id="rId12" Type="http://schemas.openxmlformats.org/officeDocument/2006/relationships/image" Target="../media/image20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8.png"/><Relationship Id="rId11" Type="http://schemas.openxmlformats.org/officeDocument/2006/relationships/image" Target="../media/image203.tiff"/><Relationship Id="rId5" Type="http://schemas.openxmlformats.org/officeDocument/2006/relationships/image" Target="../media/image197.tiff"/><Relationship Id="rId10" Type="http://schemas.openxmlformats.org/officeDocument/2006/relationships/image" Target="../media/image202.tiff"/><Relationship Id="rId4" Type="http://schemas.openxmlformats.org/officeDocument/2006/relationships/image" Target="../media/image196.png"/><Relationship Id="rId9" Type="http://schemas.openxmlformats.org/officeDocument/2006/relationships/image" Target="../media/image201.tiff"/><Relationship Id="rId14" Type="http://schemas.openxmlformats.org/officeDocument/2006/relationships/image" Target="../media/image20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13" Type="http://schemas.openxmlformats.org/officeDocument/2006/relationships/image" Target="../media/image218.png"/><Relationship Id="rId18" Type="http://schemas.openxmlformats.org/officeDocument/2006/relationships/image" Target="../media/image222.jpeg"/><Relationship Id="rId3" Type="http://schemas.openxmlformats.org/officeDocument/2006/relationships/image" Target="../media/image208.png"/><Relationship Id="rId7" Type="http://schemas.openxmlformats.org/officeDocument/2006/relationships/image" Target="../media/image212.jpeg"/><Relationship Id="rId12" Type="http://schemas.openxmlformats.org/officeDocument/2006/relationships/image" Target="../media/image217.png"/><Relationship Id="rId17" Type="http://schemas.openxmlformats.org/officeDocument/2006/relationships/image" Target="../media/image221.png"/><Relationship Id="rId2" Type="http://schemas.openxmlformats.org/officeDocument/2006/relationships/image" Target="../media/image207.jpeg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1.png"/><Relationship Id="rId11" Type="http://schemas.openxmlformats.org/officeDocument/2006/relationships/image" Target="../media/image216.png"/><Relationship Id="rId5" Type="http://schemas.openxmlformats.org/officeDocument/2006/relationships/image" Target="../media/image210.png"/><Relationship Id="rId15" Type="http://schemas.microsoft.com/office/2007/relationships/hdphoto" Target="../media/hdphoto14.wdp"/><Relationship Id="rId10" Type="http://schemas.openxmlformats.org/officeDocument/2006/relationships/image" Target="../media/image215.jpeg"/><Relationship Id="rId4" Type="http://schemas.openxmlformats.org/officeDocument/2006/relationships/image" Target="../media/image209.png"/><Relationship Id="rId9" Type="http://schemas.openxmlformats.org/officeDocument/2006/relationships/image" Target="../media/image214.png"/><Relationship Id="rId14" Type="http://schemas.openxmlformats.org/officeDocument/2006/relationships/image" Target="../media/image2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jpeg"/><Relationship Id="rId18" Type="http://schemas.openxmlformats.org/officeDocument/2006/relationships/image" Target="../media/image236.jpeg"/><Relationship Id="rId3" Type="http://schemas.openxmlformats.org/officeDocument/2006/relationships/image" Target="../media/image195.tiff"/><Relationship Id="rId7" Type="http://schemas.openxmlformats.org/officeDocument/2006/relationships/image" Target="../media/image225.jpeg"/><Relationship Id="rId12" Type="http://schemas.openxmlformats.org/officeDocument/2006/relationships/image" Target="../media/image230.jpeg"/><Relationship Id="rId17" Type="http://schemas.openxmlformats.org/officeDocument/2006/relationships/image" Target="../media/image23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4.png"/><Relationship Id="rId20" Type="http://schemas.openxmlformats.org/officeDocument/2006/relationships/image" Target="../media/image2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4.png"/><Relationship Id="rId11" Type="http://schemas.openxmlformats.org/officeDocument/2006/relationships/image" Target="../media/image229.jpeg"/><Relationship Id="rId5" Type="http://schemas.microsoft.com/office/2007/relationships/hdphoto" Target="../media/hdphoto15.wdp"/><Relationship Id="rId15" Type="http://schemas.openxmlformats.org/officeDocument/2006/relationships/image" Target="../media/image233.png"/><Relationship Id="rId10" Type="http://schemas.openxmlformats.org/officeDocument/2006/relationships/image" Target="../media/image228.jpeg"/><Relationship Id="rId19" Type="http://schemas.openxmlformats.org/officeDocument/2006/relationships/image" Target="../media/image237.jpeg"/><Relationship Id="rId4" Type="http://schemas.openxmlformats.org/officeDocument/2006/relationships/image" Target="../media/image223.png"/><Relationship Id="rId9" Type="http://schemas.openxmlformats.org/officeDocument/2006/relationships/image" Target="../media/image227.jpeg"/><Relationship Id="rId14" Type="http://schemas.openxmlformats.org/officeDocument/2006/relationships/image" Target="../media/image2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1.png"/><Relationship Id="rId4" Type="http://schemas.openxmlformats.org/officeDocument/2006/relationships/image" Target="../media/image2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5.pn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10" Type="http://schemas.openxmlformats.org/officeDocument/2006/relationships/image" Target="../media/image51.tiff"/><Relationship Id="rId4" Type="http://schemas.microsoft.com/office/2007/relationships/hdphoto" Target="../media/hdphoto4.wdp"/><Relationship Id="rId9" Type="http://schemas.openxmlformats.org/officeDocument/2006/relationships/image" Target="../media/image50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tiff"/><Relationship Id="rId10" Type="http://schemas.openxmlformats.org/officeDocument/2006/relationships/image" Target="../media/image58.png"/><Relationship Id="rId4" Type="http://schemas.microsoft.com/office/2007/relationships/hdphoto" Target="../media/hdphoto5.wdp"/><Relationship Id="rId9" Type="http://schemas.openxmlformats.org/officeDocument/2006/relationships/image" Target="../media/image57.png"/><Relationship Id="rId14" Type="http://schemas.openxmlformats.org/officeDocument/2006/relationships/image" Target="../media/image6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13309600" cy="7486650"/>
          </a:xfrm>
          <a:prstGeom prst="rect">
            <a:avLst/>
          </a:prstGeom>
        </p:spPr>
      </p:pic>
      <p:sp>
        <p:nvSpPr>
          <p:cNvPr id="29" name="椭圆 28"/>
          <p:cNvSpPr/>
          <p:nvPr/>
        </p:nvSpPr>
        <p:spPr>
          <a:xfrm>
            <a:off x="-2297728" y="10789"/>
            <a:ext cx="6410910" cy="6410910"/>
          </a:xfrm>
          <a:prstGeom prst="ellipse">
            <a:avLst/>
          </a:prstGeom>
          <a:solidFill>
            <a:srgbClr val="F2D498">
              <a:alpha val="8235"/>
            </a:srgbClr>
          </a:soli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2285944" y="2585391"/>
            <a:ext cx="1184910" cy="1184910"/>
          </a:xfrm>
          <a:prstGeom prst="ellipse">
            <a:avLst/>
          </a:prstGeom>
          <a:solidFill>
            <a:srgbClr val="46CDE8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2285944" y="2680641"/>
            <a:ext cx="994410" cy="994410"/>
          </a:xfrm>
          <a:prstGeom prst="ellipse">
            <a:avLst/>
          </a:prstGeom>
          <a:solidFill>
            <a:schemeClr val="accent4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12250983" y="2781606"/>
            <a:ext cx="792480" cy="792480"/>
          </a:xfrm>
          <a:prstGeom prst="ellipse">
            <a:avLst/>
          </a:prstGeom>
          <a:gradFill flip="none" rotWithShape="1">
            <a:gsLst>
              <a:gs pos="0">
                <a:srgbClr val="D2EDB1">
                  <a:alpha val="2000"/>
                </a:srgbClr>
              </a:gs>
              <a:gs pos="83000">
                <a:srgbClr val="D2EDB1">
                  <a:alpha val="9000"/>
                </a:srgbClr>
              </a:gs>
              <a:gs pos="100000">
                <a:srgbClr val="D2EDB1">
                  <a:alpha val="7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397140" y="3200924"/>
            <a:ext cx="897855" cy="897855"/>
          </a:xfrm>
          <a:prstGeom prst="ellipse">
            <a:avLst/>
          </a:prstGeom>
          <a:solidFill>
            <a:srgbClr val="D2EDB1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-469743" y="2533392"/>
            <a:ext cx="1288910" cy="1288908"/>
          </a:xfrm>
          <a:prstGeom prst="ellipse">
            <a:avLst/>
          </a:prstGeom>
          <a:solidFill>
            <a:srgbClr val="B1EDBF">
              <a:alpha val="4706"/>
            </a:srgbClr>
          </a:soli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1142804" y="3093440"/>
            <a:ext cx="168815" cy="168815"/>
          </a:xfrm>
          <a:prstGeom prst="ellipse">
            <a:avLst/>
          </a:prstGeom>
          <a:solidFill>
            <a:srgbClr val="37AEE9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11062163" y="3093440"/>
            <a:ext cx="168815" cy="168815"/>
          </a:xfrm>
          <a:prstGeom prst="ellipse">
            <a:avLst/>
          </a:prstGeom>
          <a:solidFill>
            <a:srgbClr val="37AEE9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0981523" y="3093440"/>
            <a:ext cx="168815" cy="168815"/>
          </a:xfrm>
          <a:prstGeom prst="ellipse">
            <a:avLst/>
          </a:prstGeom>
          <a:solidFill>
            <a:srgbClr val="37AEE9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886481" y="3519276"/>
            <a:ext cx="261154" cy="261150"/>
          </a:xfrm>
          <a:prstGeom prst="ellipse">
            <a:avLst/>
          </a:prstGeom>
          <a:solidFill>
            <a:srgbClr val="B1EDB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9752893" y="3519276"/>
            <a:ext cx="261154" cy="261150"/>
          </a:xfrm>
          <a:prstGeom prst="ellipse">
            <a:avLst/>
          </a:prstGeom>
          <a:solidFill>
            <a:srgbClr val="B1EDB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-439891" y="3080160"/>
            <a:ext cx="195376" cy="195373"/>
          </a:xfrm>
          <a:prstGeom prst="ellipse">
            <a:avLst/>
          </a:prstGeom>
          <a:solidFill>
            <a:srgbClr val="85E39B">
              <a:alpha val="2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-421773" y="3095853"/>
            <a:ext cx="171027" cy="171024"/>
          </a:xfrm>
          <a:prstGeom prst="ellipse">
            <a:avLst/>
          </a:prstGeom>
          <a:gradFill>
            <a:gsLst>
              <a:gs pos="18000">
                <a:srgbClr val="BABD74"/>
              </a:gs>
              <a:gs pos="87000">
                <a:srgbClr val="BABD74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037" y="-183358"/>
            <a:ext cx="4427838" cy="6858000"/>
          </a:xfrm>
          <a:prstGeom prst="rect">
            <a:avLst/>
          </a:prstGeom>
        </p:spPr>
      </p:pic>
      <p:pic>
        <p:nvPicPr>
          <p:cNvPr id="49" name="图片 8" descr="图片 8"/>
          <p:cNvPicPr>
            <a:picLocks noChangeAspect="1"/>
          </p:cNvPicPr>
          <p:nvPr/>
        </p:nvPicPr>
        <p:blipFill rotWithShape="1">
          <a:blip r:embed="rId6"/>
          <a:srcRect r="61636"/>
          <a:stretch>
            <a:fillRect/>
          </a:stretch>
        </p:blipFill>
        <p:spPr>
          <a:xfrm>
            <a:off x="4241468" y="5672776"/>
            <a:ext cx="851338" cy="7489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" name="矩形 24"/>
          <p:cNvSpPr/>
          <p:nvPr/>
        </p:nvSpPr>
        <p:spPr>
          <a:xfrm>
            <a:off x="1892300" y="4393340"/>
            <a:ext cx="8407400" cy="909901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710768" y="2415156"/>
            <a:ext cx="2469390" cy="2469390"/>
            <a:chOff x="6710768" y="2010539"/>
            <a:chExt cx="2469390" cy="2469390"/>
          </a:xfrm>
        </p:grpSpPr>
        <p:sp>
          <p:nvSpPr>
            <p:cNvPr id="27" name="椭圆 26"/>
            <p:cNvSpPr/>
            <p:nvPr/>
          </p:nvSpPr>
          <p:spPr>
            <a:xfrm>
              <a:off x="6710768" y="2010539"/>
              <a:ext cx="2469390" cy="2469390"/>
            </a:xfrm>
            <a:prstGeom prst="ellipse">
              <a:avLst/>
            </a:prstGeom>
            <a:solidFill>
              <a:srgbClr val="F2C198">
                <a:alpha val="5000"/>
              </a:srgbClr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16753" y="2616524"/>
              <a:ext cx="1257420" cy="1257420"/>
            </a:xfrm>
            <a:prstGeom prst="ellipse">
              <a:avLst/>
            </a:prstGeom>
            <a:solidFill>
              <a:srgbClr val="F2C198">
                <a:alpha val="4000"/>
              </a:srgbClr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2110448" y="4501277"/>
            <a:ext cx="80561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字节跳动品牌</a:t>
            </a:r>
            <a:r>
              <a:rPr kumimoji="1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智能化</a:t>
            </a:r>
            <a:r>
              <a:rPr kumimoji="1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营销策略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5000" l="10000" r="90000">
                        <a14:foregroundMark x1="43333" y1="7143" x2="43333" y2="7143"/>
                        <a14:foregroundMark x1="12727" y1="84286" x2="12727" y2="84286"/>
                        <a14:foregroundMark x1="26061" y1="90714" x2="26061" y2="90714"/>
                        <a14:foregroundMark x1="36667" y1="87500" x2="36667" y2="87500"/>
                        <a14:foregroundMark x1="20606" y1="95000" x2="20606" y2="95000"/>
                        <a14:foregroundMark x1="56364" y1="90357" x2="56364" y2="90357"/>
                        <a14:foregroundMark x1="80303" y1="90357" x2="80303" y2="90357"/>
                        <a14:foregroundMark x1="88182" y1="90714" x2="88182" y2="9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1249" y="393766"/>
            <a:ext cx="1949502" cy="165412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61" y="5672776"/>
            <a:ext cx="748925" cy="748925"/>
          </a:xfrm>
          <a:prstGeom prst="rect">
            <a:avLst/>
          </a:prstGeom>
        </p:spPr>
      </p:pic>
      <p:pic>
        <p:nvPicPr>
          <p:cNvPr id="35" name="图片 34"/>
          <p:cNvPicPr preferRelativeResize="0"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41" y="5672777"/>
            <a:ext cx="748922" cy="748922"/>
          </a:xfrm>
          <a:prstGeom prst="rect">
            <a:avLst/>
          </a:prstGeom>
        </p:spPr>
      </p:pic>
      <p:pic>
        <p:nvPicPr>
          <p:cNvPr id="48" name="图片 47"/>
          <p:cNvPicPr preferRelativeResize="0"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818" y="5672777"/>
            <a:ext cx="748922" cy="7489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5755" y="1898771"/>
            <a:ext cx="7169517" cy="30604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3" cstate="screen"/>
          <a:srcRect l="-112"/>
          <a:stretch>
            <a:fillRect/>
          </a:stretch>
        </p:blipFill>
        <p:spPr>
          <a:xfrm>
            <a:off x="178373" y="2496429"/>
            <a:ext cx="11912600" cy="2844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矩形 1"/>
          <p:cNvSpPr/>
          <p:nvPr/>
        </p:nvSpPr>
        <p:spPr>
          <a:xfrm>
            <a:off x="609898" y="973941"/>
            <a:ext cx="11437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“人工智能”</a:t>
            </a:r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正在全面推动信息平台的进化与发展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898" y="3124624"/>
            <a:ext cx="11283901" cy="1912276"/>
            <a:chOff x="549430" y="2984924"/>
            <a:chExt cx="11283901" cy="1912276"/>
          </a:xfrm>
        </p:grpSpPr>
        <p:sp>
          <p:nvSpPr>
            <p:cNvPr id="67" name="矩形 66"/>
            <p:cNvSpPr/>
            <p:nvPr/>
          </p:nvSpPr>
          <p:spPr>
            <a:xfrm>
              <a:off x="549430" y="3151457"/>
              <a:ext cx="3064465" cy="774181"/>
            </a:xfrm>
            <a:prstGeom prst="rect">
              <a:avLst/>
            </a:prstGeom>
            <a:noFill/>
            <a:ln>
              <a:solidFill>
                <a:srgbClr val="FA36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67"/>
            <p:cNvGrpSpPr/>
            <p:nvPr/>
          </p:nvGrpSpPr>
          <p:grpSpPr>
            <a:xfrm>
              <a:off x="566779" y="3049440"/>
              <a:ext cx="1332422" cy="1074301"/>
              <a:chOff x="6235750" y="4114043"/>
              <a:chExt cx="4721250" cy="3806636"/>
            </a:xfrm>
          </p:grpSpPr>
          <p:cxnSp>
            <p:nvCxnSpPr>
              <p:cNvPr id="69" name="直接连接符 68"/>
              <p:cNvCxnSpPr/>
              <p:nvPr/>
            </p:nvCxnSpPr>
            <p:spPr>
              <a:xfrm>
                <a:off x="6235750" y="4114043"/>
                <a:ext cx="1152000" cy="1750491"/>
              </a:xfrm>
              <a:prstGeom prst="line">
                <a:avLst/>
              </a:prstGeom>
              <a:ln w="3175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矩形 69"/>
              <p:cNvSpPr/>
              <p:nvPr/>
            </p:nvSpPr>
            <p:spPr>
              <a:xfrm>
                <a:off x="6599292" y="4854743"/>
                <a:ext cx="4357708" cy="1435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3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机器撰写</a:t>
                </a: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6988937" y="5978871"/>
                <a:ext cx="3823788" cy="819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Machine writing</a:t>
                </a:r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>
                <a:off x="6264960" y="4157105"/>
                <a:ext cx="4446187" cy="0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组合 72"/>
              <p:cNvGrpSpPr/>
              <p:nvPr/>
            </p:nvGrpSpPr>
            <p:grpSpPr>
              <a:xfrm>
                <a:off x="7726317" y="6676811"/>
                <a:ext cx="1585836" cy="1243868"/>
                <a:chOff x="5703666" y="7990045"/>
                <a:chExt cx="2278941" cy="1787513"/>
              </a:xfrm>
            </p:grpSpPr>
            <p:cxnSp>
              <p:nvCxnSpPr>
                <p:cNvPr id="75" name="直接连接符 74"/>
                <p:cNvCxnSpPr/>
                <p:nvPr/>
              </p:nvCxnSpPr>
              <p:spPr>
                <a:xfrm>
                  <a:off x="5703666" y="7990045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 flipH="1">
                  <a:off x="6830607" y="8027067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组合 76"/>
            <p:cNvGrpSpPr/>
            <p:nvPr/>
          </p:nvGrpSpPr>
          <p:grpSpPr>
            <a:xfrm>
              <a:off x="1989754" y="2984924"/>
              <a:ext cx="1863011" cy="1026758"/>
              <a:chOff x="9913999" y="5208649"/>
              <a:chExt cx="6601318" cy="3638172"/>
            </a:xfrm>
          </p:grpSpPr>
          <p:cxnSp>
            <p:nvCxnSpPr>
              <p:cNvPr id="78" name="直接连接符 77"/>
              <p:cNvCxnSpPr/>
              <p:nvPr/>
            </p:nvCxnSpPr>
            <p:spPr>
              <a:xfrm flipV="1">
                <a:off x="10419237" y="7065499"/>
                <a:ext cx="1152000" cy="1750491"/>
              </a:xfrm>
              <a:prstGeom prst="line">
                <a:avLst/>
              </a:prstGeom>
              <a:ln w="3175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矩形 78"/>
              <p:cNvSpPr/>
              <p:nvPr/>
            </p:nvSpPr>
            <p:spPr>
              <a:xfrm>
                <a:off x="10762843" y="6870183"/>
                <a:ext cx="4357709" cy="1435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3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自动文摘</a:t>
                </a:r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9913999" y="6341330"/>
                <a:ext cx="6601318" cy="819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Automatic text summarization</a:t>
                </a:r>
              </a:p>
            </p:txBody>
          </p:sp>
          <p:cxnSp>
            <p:nvCxnSpPr>
              <p:cNvPr id="81" name="直接连接符 80"/>
              <p:cNvCxnSpPr/>
              <p:nvPr/>
            </p:nvCxnSpPr>
            <p:spPr>
              <a:xfrm flipV="1">
                <a:off x="10439319" y="8792130"/>
                <a:ext cx="4446187" cy="0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组合 81"/>
              <p:cNvGrpSpPr/>
              <p:nvPr/>
            </p:nvGrpSpPr>
            <p:grpSpPr>
              <a:xfrm flipV="1">
                <a:off x="11765143" y="5208649"/>
                <a:ext cx="1585836" cy="1243868"/>
                <a:chOff x="5703666" y="7990045"/>
                <a:chExt cx="2278941" cy="1787513"/>
              </a:xfrm>
            </p:grpSpPr>
            <p:cxnSp>
              <p:nvCxnSpPr>
                <p:cNvPr id="84" name="直接连接符 83"/>
                <p:cNvCxnSpPr/>
                <p:nvPr/>
              </p:nvCxnSpPr>
              <p:spPr>
                <a:xfrm>
                  <a:off x="5703666" y="7990045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 flipH="1">
                  <a:off x="6830607" y="8027067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3" name="直接连接符 82"/>
              <p:cNvCxnSpPr/>
              <p:nvPr/>
            </p:nvCxnSpPr>
            <p:spPr>
              <a:xfrm flipH="1" flipV="1">
                <a:off x="14233320" y="7894032"/>
                <a:ext cx="652186" cy="952789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6" name="Picture 2" descr="无描边 CMYK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587025" y="4155942"/>
              <a:ext cx="605847" cy="605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矩形 86"/>
            <p:cNvSpPr/>
            <p:nvPr/>
          </p:nvSpPr>
          <p:spPr>
            <a:xfrm>
              <a:off x="4524538" y="3151457"/>
              <a:ext cx="3064465" cy="774181"/>
            </a:xfrm>
            <a:prstGeom prst="rect">
              <a:avLst/>
            </a:prstGeom>
            <a:noFill/>
            <a:ln>
              <a:solidFill>
                <a:srgbClr val="FA36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87"/>
            <p:cNvGrpSpPr/>
            <p:nvPr/>
          </p:nvGrpSpPr>
          <p:grpSpPr>
            <a:xfrm>
              <a:off x="4949249" y="3049440"/>
              <a:ext cx="1382667" cy="1074301"/>
              <a:chOff x="22605408" y="3287760"/>
              <a:chExt cx="4899286" cy="3806636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23072143" y="3946825"/>
                <a:ext cx="4357708" cy="1435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3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问答系统</a:t>
                </a:r>
              </a:p>
            </p:txBody>
          </p:sp>
          <p:sp>
            <p:nvSpPr>
              <p:cNvPr id="90" name="矩形 89"/>
              <p:cNvSpPr/>
              <p:nvPr/>
            </p:nvSpPr>
            <p:spPr>
              <a:xfrm>
                <a:off x="22605408" y="4977603"/>
                <a:ext cx="4899286" cy="1311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Knowledge based Q&amp;A</a:t>
                </a:r>
              </a:p>
            </p:txBody>
          </p:sp>
          <p:cxnSp>
            <p:nvCxnSpPr>
              <p:cNvPr id="91" name="直接连接符 90"/>
              <p:cNvCxnSpPr/>
              <p:nvPr/>
            </p:nvCxnSpPr>
            <p:spPr>
              <a:xfrm>
                <a:off x="22734589" y="3287760"/>
                <a:ext cx="1152000" cy="1750491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>
                <a:off x="22763799" y="3330822"/>
                <a:ext cx="4446187" cy="0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组合 92"/>
              <p:cNvGrpSpPr/>
              <p:nvPr/>
            </p:nvGrpSpPr>
            <p:grpSpPr>
              <a:xfrm>
                <a:off x="24225156" y="5850528"/>
                <a:ext cx="1585836" cy="1243868"/>
                <a:chOff x="5703666" y="7990045"/>
                <a:chExt cx="2278941" cy="1787513"/>
              </a:xfrm>
            </p:grpSpPr>
            <p:cxnSp>
              <p:nvCxnSpPr>
                <p:cNvPr id="95" name="直接连接符 94"/>
                <p:cNvCxnSpPr/>
                <p:nvPr/>
              </p:nvCxnSpPr>
              <p:spPr>
                <a:xfrm>
                  <a:off x="5703666" y="7990045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 flipH="1">
                  <a:off x="6830607" y="8027067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直接连接符 93"/>
              <p:cNvCxnSpPr/>
              <p:nvPr/>
            </p:nvCxnSpPr>
            <p:spPr>
              <a:xfrm flipH="1">
                <a:off x="26591531" y="3318590"/>
                <a:ext cx="609327" cy="863483"/>
              </a:xfrm>
              <a:prstGeom prst="line">
                <a:avLst/>
              </a:prstGeom>
              <a:ln w="76200">
                <a:solidFill>
                  <a:srgbClr val="64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6"/>
            <p:cNvGrpSpPr/>
            <p:nvPr/>
          </p:nvGrpSpPr>
          <p:grpSpPr>
            <a:xfrm>
              <a:off x="6266798" y="2995582"/>
              <a:ext cx="1283160" cy="1026758"/>
              <a:chOff x="21445477" y="2164027"/>
              <a:chExt cx="4546697" cy="3638173"/>
            </a:xfrm>
          </p:grpSpPr>
          <p:cxnSp>
            <p:nvCxnSpPr>
              <p:cNvPr id="98" name="直接连接符 97"/>
              <p:cNvCxnSpPr/>
              <p:nvPr/>
            </p:nvCxnSpPr>
            <p:spPr>
              <a:xfrm flipV="1">
                <a:off x="21445477" y="4020877"/>
                <a:ext cx="1152000" cy="1750491"/>
              </a:xfrm>
              <a:prstGeom prst="line">
                <a:avLst/>
              </a:prstGeom>
              <a:ln w="3175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矩形 98"/>
              <p:cNvSpPr/>
              <p:nvPr/>
            </p:nvSpPr>
            <p:spPr>
              <a:xfrm>
                <a:off x="21634466" y="3950600"/>
                <a:ext cx="4357708" cy="1435227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203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自动对话</a:t>
                </a: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21695316" y="3449455"/>
                <a:ext cx="3617972" cy="81951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Commenting</a:t>
                </a:r>
              </a:p>
            </p:txBody>
          </p:sp>
          <p:cxnSp>
            <p:nvCxnSpPr>
              <p:cNvPr id="101" name="直接连接符 100"/>
              <p:cNvCxnSpPr/>
              <p:nvPr/>
            </p:nvCxnSpPr>
            <p:spPr>
              <a:xfrm flipV="1">
                <a:off x="21465559" y="5747508"/>
                <a:ext cx="4446187" cy="0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组合 101"/>
              <p:cNvGrpSpPr/>
              <p:nvPr/>
            </p:nvGrpSpPr>
            <p:grpSpPr>
              <a:xfrm flipV="1">
                <a:off x="22791383" y="2164027"/>
                <a:ext cx="1585836" cy="1243868"/>
                <a:chOff x="5703666" y="7990045"/>
                <a:chExt cx="2278941" cy="1787513"/>
              </a:xfrm>
            </p:grpSpPr>
            <p:cxnSp>
              <p:nvCxnSpPr>
                <p:cNvPr id="104" name="直接连接符 103"/>
                <p:cNvCxnSpPr/>
                <p:nvPr/>
              </p:nvCxnSpPr>
              <p:spPr>
                <a:xfrm>
                  <a:off x="5703666" y="7990045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104"/>
                <p:cNvCxnSpPr/>
                <p:nvPr/>
              </p:nvCxnSpPr>
              <p:spPr>
                <a:xfrm flipH="1">
                  <a:off x="6830607" y="8027067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3" name="直接连接符 102"/>
              <p:cNvCxnSpPr/>
              <p:nvPr/>
            </p:nvCxnSpPr>
            <p:spPr>
              <a:xfrm flipH="1" flipV="1">
                <a:off x="25313288" y="5039527"/>
                <a:ext cx="598458" cy="762673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05"/>
            <p:cNvGrpSpPr/>
            <p:nvPr/>
          </p:nvGrpSpPr>
          <p:grpSpPr>
            <a:xfrm>
              <a:off x="7762398" y="4220180"/>
              <a:ext cx="2481218" cy="583548"/>
              <a:chOff x="32040792" y="9884160"/>
              <a:chExt cx="6442133" cy="1515103"/>
            </a:xfrm>
          </p:grpSpPr>
          <p:grpSp>
            <p:nvGrpSpPr>
              <p:cNvPr id="13" name="组合 106"/>
              <p:cNvGrpSpPr/>
              <p:nvPr/>
            </p:nvGrpSpPr>
            <p:grpSpPr>
              <a:xfrm>
                <a:off x="33897413" y="9917805"/>
                <a:ext cx="4585512" cy="1481458"/>
                <a:chOff x="6753927" y="4852100"/>
                <a:chExt cx="2268614" cy="732929"/>
              </a:xfrm>
            </p:grpSpPr>
            <p:pic>
              <p:nvPicPr>
                <p:cNvPr id="109" name="图片 108"/>
                <p:cNvPicPr>
                  <a:picLocks noChangeAspect="1"/>
                </p:cNvPicPr>
                <p:nvPr/>
              </p:nvPicPr>
              <p:blipFill rotWithShape="1">
                <a:blip r:embed="rId5" cstate="screen"/>
                <a:srcRect r="-1"/>
                <a:stretch>
                  <a:fillRect/>
                </a:stretch>
              </p:blipFill>
              <p:spPr>
                <a:xfrm>
                  <a:off x="6753927" y="4893973"/>
                  <a:ext cx="675905" cy="636719"/>
                </a:xfrm>
                <a:prstGeom prst="roundRect">
                  <a:avLst>
                    <a:gd name="adj" fmla="val 24856"/>
                  </a:avLst>
                </a:prstGeom>
              </p:spPr>
            </p:pic>
            <p:pic>
              <p:nvPicPr>
                <p:cNvPr id="110" name="Picture 2" descr="https://timgsa.baidu.com/timg?image&amp;quality=80&amp;size=b9999_10000&amp;sec=1492682105735&amp;di=9875602df3403576c469e115751802bb&amp;imgtype=0&amp;src=http%3A%2F%2Fimg.d9soft.com%2F2016%2F1213%2F20161213051106752.png"/>
                <p:cNvPicPr>
                  <a:picLocks noChangeAspect="1" noChangeArrowheads="1"/>
                </p:cNvPicPr>
                <p:nvPr/>
              </p:nvPicPr>
              <p:blipFill>
                <a:blip r:embed="rId6" cstate="screen"/>
                <a:srcRect/>
                <a:stretch>
                  <a:fillRect/>
                </a:stretch>
              </p:blipFill>
              <p:spPr bwMode="auto">
                <a:xfrm>
                  <a:off x="8313050" y="4852100"/>
                  <a:ext cx="709491" cy="732929"/>
                </a:xfrm>
                <a:prstGeom prst="roundRect">
                  <a:avLst>
                    <a:gd name="adj" fmla="val 32607"/>
                  </a:avLst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08" name="Picture 2" descr="西瓜视频(原头条视频)"/>
              <p:cNvPicPr>
                <a:picLocks noChangeAspect="1" noChangeArrowheads="1"/>
              </p:cNvPicPr>
              <p:nvPr/>
            </p:nvPicPr>
            <p:blipFill rotWithShape="1">
              <a:blip r:embed="rId7" cstate="screen"/>
              <a:srcRect/>
              <a:stretch>
                <a:fillRect/>
              </a:stretch>
            </p:blipFill>
            <p:spPr bwMode="auto">
              <a:xfrm>
                <a:off x="32040792" y="9884160"/>
                <a:ext cx="1548754" cy="1481458"/>
              </a:xfrm>
              <a:prstGeom prst="roundRect">
                <a:avLst>
                  <a:gd name="adj" fmla="val 22543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5310822" y="4244794"/>
              <a:ext cx="616203" cy="605847"/>
            </a:xfrm>
            <a:prstGeom prst="roundRect">
              <a:avLst>
                <a:gd name="adj" fmla="val 31115"/>
              </a:avLst>
            </a:prstGeom>
          </p:spPr>
        </p:pic>
        <p:pic>
          <p:nvPicPr>
            <p:cNvPr id="112" name="图片 111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6519957" y="4549206"/>
              <a:ext cx="694792" cy="347994"/>
            </a:xfrm>
            <a:prstGeom prst="rect">
              <a:avLst/>
            </a:prstGeom>
          </p:spPr>
        </p:pic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>
              <a:off x="6702895" y="4218802"/>
              <a:ext cx="328916" cy="328916"/>
            </a:xfrm>
            <a:prstGeom prst="rect">
              <a:avLst/>
            </a:prstGeom>
          </p:spPr>
        </p:pic>
        <p:sp>
          <p:nvSpPr>
            <p:cNvPr id="114" name="矩形 113"/>
            <p:cNvSpPr/>
            <p:nvPr/>
          </p:nvSpPr>
          <p:spPr>
            <a:xfrm>
              <a:off x="7815032" y="3151457"/>
              <a:ext cx="3064465" cy="774181"/>
            </a:xfrm>
            <a:prstGeom prst="rect">
              <a:avLst/>
            </a:prstGeom>
            <a:noFill/>
            <a:ln>
              <a:solidFill>
                <a:srgbClr val="FA36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14"/>
            <p:cNvGrpSpPr/>
            <p:nvPr/>
          </p:nvGrpSpPr>
          <p:grpSpPr>
            <a:xfrm>
              <a:off x="8331653" y="3033428"/>
              <a:ext cx="1420517" cy="1026758"/>
              <a:chOff x="32378447" y="1628441"/>
              <a:chExt cx="5033402" cy="3638172"/>
            </a:xfrm>
          </p:grpSpPr>
          <p:cxnSp>
            <p:nvCxnSpPr>
              <p:cNvPr id="116" name="直接连接符 115"/>
              <p:cNvCxnSpPr/>
              <p:nvPr/>
            </p:nvCxnSpPr>
            <p:spPr>
              <a:xfrm flipV="1">
                <a:off x="32415290" y="3485291"/>
                <a:ext cx="1152000" cy="1750491"/>
              </a:xfrm>
              <a:prstGeom prst="line">
                <a:avLst/>
              </a:prstGeom>
              <a:ln w="3175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矩形 116"/>
              <p:cNvSpPr/>
              <p:nvPr/>
            </p:nvSpPr>
            <p:spPr>
              <a:xfrm>
                <a:off x="32699830" y="3497924"/>
                <a:ext cx="4357708" cy="1435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3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视觉技术</a:t>
                </a:r>
              </a:p>
            </p:txBody>
          </p:sp>
          <p:sp>
            <p:nvSpPr>
              <p:cNvPr id="118" name="矩形 117"/>
              <p:cNvSpPr/>
              <p:nvPr/>
            </p:nvSpPr>
            <p:spPr>
              <a:xfrm>
                <a:off x="32378447" y="2871015"/>
                <a:ext cx="5033402" cy="8195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Visualized Technology </a:t>
                </a:r>
              </a:p>
            </p:txBody>
          </p:sp>
          <p:cxnSp>
            <p:nvCxnSpPr>
              <p:cNvPr id="119" name="直接连接符 118"/>
              <p:cNvCxnSpPr/>
              <p:nvPr/>
            </p:nvCxnSpPr>
            <p:spPr>
              <a:xfrm flipV="1">
                <a:off x="32435372" y="5211922"/>
                <a:ext cx="4446187" cy="0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组合 119"/>
              <p:cNvGrpSpPr/>
              <p:nvPr/>
            </p:nvGrpSpPr>
            <p:grpSpPr>
              <a:xfrm flipV="1">
                <a:off x="33761196" y="1628441"/>
                <a:ext cx="1585836" cy="1243868"/>
                <a:chOff x="5703666" y="7990045"/>
                <a:chExt cx="2278941" cy="1787513"/>
              </a:xfrm>
            </p:grpSpPr>
            <p:cxnSp>
              <p:nvCxnSpPr>
                <p:cNvPr id="122" name="直接连接符 121"/>
                <p:cNvCxnSpPr/>
                <p:nvPr/>
              </p:nvCxnSpPr>
              <p:spPr>
                <a:xfrm>
                  <a:off x="5703666" y="7990045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 flipH="1">
                  <a:off x="6830607" y="8027067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直接连接符 120"/>
              <p:cNvCxnSpPr/>
              <p:nvPr/>
            </p:nvCxnSpPr>
            <p:spPr>
              <a:xfrm flipH="1" flipV="1">
                <a:off x="36309300" y="4529402"/>
                <a:ext cx="572259" cy="737211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23"/>
            <p:cNvGrpSpPr/>
            <p:nvPr/>
          </p:nvGrpSpPr>
          <p:grpSpPr>
            <a:xfrm>
              <a:off x="3267419" y="3513631"/>
              <a:ext cx="1582914" cy="1074301"/>
              <a:chOff x="26010133" y="2187561"/>
              <a:chExt cx="5608833" cy="3806636"/>
            </a:xfrm>
          </p:grpSpPr>
          <p:cxnSp>
            <p:nvCxnSpPr>
              <p:cNvPr id="125" name="直接连接符 124"/>
              <p:cNvCxnSpPr/>
              <p:nvPr/>
            </p:nvCxnSpPr>
            <p:spPr>
              <a:xfrm>
                <a:off x="26477185" y="2187561"/>
                <a:ext cx="1152000" cy="1750491"/>
              </a:xfrm>
              <a:prstGeom prst="line">
                <a:avLst/>
              </a:prstGeom>
              <a:ln w="3175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矩形 125"/>
              <p:cNvSpPr/>
              <p:nvPr/>
            </p:nvSpPr>
            <p:spPr>
              <a:xfrm>
                <a:off x="26868820" y="2656128"/>
                <a:ext cx="4357708" cy="14352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3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商品推荐</a:t>
                </a:r>
              </a:p>
            </p:txBody>
          </p:sp>
          <p:sp>
            <p:nvSpPr>
              <p:cNvPr id="127" name="矩形 126"/>
              <p:cNvSpPr/>
              <p:nvPr/>
            </p:nvSpPr>
            <p:spPr>
              <a:xfrm>
                <a:off x="26010133" y="3854188"/>
                <a:ext cx="5608833" cy="1804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Commodity recommendation</a:t>
                </a:r>
              </a:p>
              <a:p>
                <a:pPr algn="ctr"/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for articles</a:t>
                </a:r>
              </a:p>
            </p:txBody>
          </p:sp>
          <p:cxnSp>
            <p:nvCxnSpPr>
              <p:cNvPr id="128" name="直接连接符 127"/>
              <p:cNvCxnSpPr/>
              <p:nvPr/>
            </p:nvCxnSpPr>
            <p:spPr>
              <a:xfrm>
                <a:off x="26506395" y="2230623"/>
                <a:ext cx="4446187" cy="0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组合 128"/>
              <p:cNvGrpSpPr/>
              <p:nvPr/>
            </p:nvGrpSpPr>
            <p:grpSpPr>
              <a:xfrm>
                <a:off x="27967752" y="4750329"/>
                <a:ext cx="1585836" cy="1243868"/>
                <a:chOff x="5703666" y="7990045"/>
                <a:chExt cx="2278941" cy="1787513"/>
              </a:xfrm>
            </p:grpSpPr>
            <p:cxnSp>
              <p:nvCxnSpPr>
                <p:cNvPr id="131" name="直接连接符 130"/>
                <p:cNvCxnSpPr/>
                <p:nvPr/>
              </p:nvCxnSpPr>
              <p:spPr>
                <a:xfrm>
                  <a:off x="5703666" y="7990045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 flipH="1">
                  <a:off x="6830607" y="8027067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0" name="直接连接符 129"/>
              <p:cNvCxnSpPr/>
              <p:nvPr/>
            </p:nvCxnSpPr>
            <p:spPr>
              <a:xfrm flipH="1">
                <a:off x="30480000" y="2218391"/>
                <a:ext cx="463454" cy="652625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组合 132"/>
            <p:cNvGrpSpPr/>
            <p:nvPr/>
          </p:nvGrpSpPr>
          <p:grpSpPr>
            <a:xfrm>
              <a:off x="9832462" y="3374082"/>
              <a:ext cx="2000869" cy="526362"/>
              <a:chOff x="15568137" y="5273550"/>
              <a:chExt cx="14769198" cy="3885286"/>
            </a:xfrm>
          </p:grpSpPr>
          <p:sp>
            <p:nvSpPr>
              <p:cNvPr id="136" name="矩形 135"/>
              <p:cNvSpPr/>
              <p:nvPr/>
            </p:nvSpPr>
            <p:spPr>
              <a:xfrm>
                <a:off x="15568137" y="7451652"/>
                <a:ext cx="14769198" cy="1707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90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Controlled Language Generation</a:t>
                </a:r>
              </a:p>
            </p:txBody>
          </p:sp>
          <p:sp>
            <p:nvSpPr>
              <p:cNvPr id="137" name="矩形 136"/>
              <p:cNvSpPr/>
              <p:nvPr/>
            </p:nvSpPr>
            <p:spPr>
              <a:xfrm>
                <a:off x="17061415" y="5273550"/>
                <a:ext cx="9077812" cy="29898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3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语言生成</a:t>
                </a:r>
                <a:endParaRPr lang="en-US" altLang="zh-CN" sz="203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2" name="文本框 141"/>
            <p:cNvSpPr txBox="1"/>
            <p:nvPr/>
          </p:nvSpPr>
          <p:spPr>
            <a:xfrm>
              <a:off x="10327200" y="4343597"/>
              <a:ext cx="798617" cy="474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8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haroni" panose="02010803020104030203" pitchFamily="2" charset="-79"/>
                </a:rPr>
                <a:t>… …</a:t>
              </a:r>
              <a:endParaRPr lang="zh-CN" altLang="en-US" sz="248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9825609" y="3019704"/>
              <a:ext cx="1554261" cy="1322007"/>
              <a:chOff x="22734589" y="3287760"/>
              <a:chExt cx="4475397" cy="3806636"/>
            </a:xfrm>
          </p:grpSpPr>
          <p:cxnSp>
            <p:nvCxnSpPr>
              <p:cNvPr id="102" name="直接连接符 101"/>
              <p:cNvCxnSpPr/>
              <p:nvPr/>
            </p:nvCxnSpPr>
            <p:spPr>
              <a:xfrm>
                <a:off x="22734589" y="3287760"/>
                <a:ext cx="1152000" cy="1750491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/>
            </p:nvCxnSpPr>
            <p:spPr>
              <a:xfrm>
                <a:off x="22763799" y="3330822"/>
                <a:ext cx="4446187" cy="0"/>
              </a:xfrm>
              <a:prstGeom prst="line">
                <a:avLst/>
              </a:prstGeom>
              <a:ln w="76200"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组合 92"/>
              <p:cNvGrpSpPr/>
              <p:nvPr/>
            </p:nvGrpSpPr>
            <p:grpSpPr>
              <a:xfrm>
                <a:off x="24225156" y="5850528"/>
                <a:ext cx="1585836" cy="1243868"/>
                <a:chOff x="5703666" y="7990045"/>
                <a:chExt cx="2278941" cy="1787513"/>
              </a:xfrm>
            </p:grpSpPr>
            <p:cxnSp>
              <p:nvCxnSpPr>
                <p:cNvPr id="120" name="直接连接符 119"/>
                <p:cNvCxnSpPr/>
                <p:nvPr/>
              </p:nvCxnSpPr>
              <p:spPr>
                <a:xfrm>
                  <a:off x="5703666" y="7990045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 flipH="1">
                  <a:off x="6830607" y="8027067"/>
                  <a:ext cx="1152000" cy="1750491"/>
                </a:xfrm>
                <a:prstGeom prst="line">
                  <a:avLst/>
                </a:prstGeom>
                <a:ln w="76200">
                  <a:solidFill>
                    <a:srgbClr val="FA360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5" name="直接连接符 114"/>
              <p:cNvCxnSpPr/>
              <p:nvPr/>
            </p:nvCxnSpPr>
            <p:spPr>
              <a:xfrm flipH="1">
                <a:off x="26591531" y="3318590"/>
                <a:ext cx="609327" cy="863483"/>
              </a:xfrm>
              <a:prstGeom prst="line">
                <a:avLst/>
              </a:prstGeom>
              <a:ln w="76200">
                <a:solidFill>
                  <a:srgbClr val="64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2" name="图片 81"/>
          <p:cNvPicPr>
            <a:picLocks noChangeAspect="1"/>
          </p:cNvPicPr>
          <p:nvPr/>
        </p:nvPicPr>
        <p:blipFill rotWithShape="1">
          <a:blip r:embed="rId11" cstate="screen"/>
          <a:srcRect/>
          <a:stretch>
            <a:fillRect/>
          </a:stretch>
        </p:blipFill>
        <p:spPr>
          <a:xfrm>
            <a:off x="9106918" y="4318999"/>
            <a:ext cx="648193" cy="7136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>
          <a:xfrm rot="20458972">
            <a:off x="3491806" y="1217087"/>
            <a:ext cx="4966499" cy="4967299"/>
          </a:xfrm>
          <a:prstGeom prst="arc">
            <a:avLst>
              <a:gd name="adj1" fmla="val 15038934"/>
              <a:gd name="adj2" fmla="val 11113691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89919" y="2046269"/>
            <a:ext cx="23801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2724" y="3158944"/>
            <a:ext cx="5466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C74037F-4E79-45AB-A159-F77F1555F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-77" r="2340" b="7758"/>
          <a:stretch/>
        </p:blipFill>
        <p:spPr>
          <a:xfrm>
            <a:off x="8253115" y="820110"/>
            <a:ext cx="3486150" cy="14311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0833" b="21272"/>
          <a:stretch>
            <a:fillRect/>
          </a:stretch>
        </p:blipFill>
        <p:spPr>
          <a:xfrm>
            <a:off x="1" y="0"/>
            <a:ext cx="1217295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3000"/>
                </a:schemeClr>
              </a:gs>
              <a:gs pos="99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764790"/>
            <a:endParaRPr lang="zh-CN" altLang="en-US" sz="10885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4496798"/>
            <a:ext cx="12192000" cy="236120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Freeform 155"/>
          <p:cNvSpPr/>
          <p:nvPr/>
        </p:nvSpPr>
        <p:spPr>
          <a:xfrm rot="1440620">
            <a:off x="4524955" y="2838149"/>
            <a:ext cx="819049" cy="820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8" h="18938" extrusionOk="0">
                <a:moveTo>
                  <a:pt x="14506" y="1455"/>
                </a:moveTo>
                <a:cubicBezTo>
                  <a:pt x="18933" y="4241"/>
                  <a:pt x="20269" y="10080"/>
                  <a:pt x="17483" y="14506"/>
                </a:cubicBezTo>
                <a:cubicBezTo>
                  <a:pt x="14697" y="18933"/>
                  <a:pt x="8858" y="20269"/>
                  <a:pt x="4432" y="17483"/>
                </a:cubicBezTo>
                <a:cubicBezTo>
                  <a:pt x="5" y="14697"/>
                  <a:pt x="-1331" y="8858"/>
                  <a:pt x="1455" y="4432"/>
                </a:cubicBezTo>
                <a:cubicBezTo>
                  <a:pt x="4241" y="5"/>
                  <a:pt x="10080" y="-1331"/>
                  <a:pt x="14506" y="1455"/>
                </a:cubicBezTo>
                <a:close/>
              </a:path>
            </a:pathLst>
          </a:custGeom>
          <a:solidFill>
            <a:srgbClr val="45D8FF">
              <a:alpha val="1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" name="Freeform 59"/>
          <p:cNvSpPr/>
          <p:nvPr/>
        </p:nvSpPr>
        <p:spPr>
          <a:xfrm rot="1440620">
            <a:off x="3757837" y="1758783"/>
            <a:ext cx="664490" cy="1163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90" extrusionOk="0">
                <a:moveTo>
                  <a:pt x="144" y="21590"/>
                </a:moveTo>
                <a:cubicBezTo>
                  <a:pt x="117" y="21590"/>
                  <a:pt x="90" y="21590"/>
                  <a:pt x="90" y="21575"/>
                </a:cubicBezTo>
                <a:cubicBezTo>
                  <a:pt x="10" y="21544"/>
                  <a:pt x="-17" y="21498"/>
                  <a:pt x="10" y="21452"/>
                </a:cubicBezTo>
                <a:cubicBezTo>
                  <a:pt x="21261" y="51"/>
                  <a:pt x="21261" y="51"/>
                  <a:pt x="21261" y="51"/>
                </a:cubicBezTo>
                <a:cubicBezTo>
                  <a:pt x="21288" y="5"/>
                  <a:pt x="21395" y="-10"/>
                  <a:pt x="21476" y="5"/>
                </a:cubicBezTo>
                <a:cubicBezTo>
                  <a:pt x="21556" y="36"/>
                  <a:pt x="21583" y="97"/>
                  <a:pt x="21529" y="143"/>
                </a:cubicBezTo>
                <a:cubicBezTo>
                  <a:pt x="305" y="21544"/>
                  <a:pt x="305" y="21544"/>
                  <a:pt x="305" y="21544"/>
                </a:cubicBezTo>
                <a:cubicBezTo>
                  <a:pt x="278" y="21575"/>
                  <a:pt x="224" y="21590"/>
                  <a:pt x="144" y="21590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" name="Freeform 63"/>
          <p:cNvSpPr/>
          <p:nvPr/>
        </p:nvSpPr>
        <p:spPr>
          <a:xfrm rot="1440620">
            <a:off x="4675977" y="1671500"/>
            <a:ext cx="1593682" cy="629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79" extrusionOk="0">
                <a:moveTo>
                  <a:pt x="70" y="21579"/>
                </a:moveTo>
                <a:cubicBezTo>
                  <a:pt x="37" y="21579"/>
                  <a:pt x="14" y="21522"/>
                  <a:pt x="3" y="21466"/>
                </a:cubicBezTo>
                <a:cubicBezTo>
                  <a:pt x="-8" y="21381"/>
                  <a:pt x="14" y="21268"/>
                  <a:pt x="48" y="21239"/>
                </a:cubicBezTo>
                <a:cubicBezTo>
                  <a:pt x="21491" y="7"/>
                  <a:pt x="21491" y="7"/>
                  <a:pt x="21491" y="7"/>
                </a:cubicBezTo>
                <a:cubicBezTo>
                  <a:pt x="21525" y="-21"/>
                  <a:pt x="21570" y="36"/>
                  <a:pt x="21581" y="121"/>
                </a:cubicBezTo>
                <a:cubicBezTo>
                  <a:pt x="21592" y="205"/>
                  <a:pt x="21581" y="290"/>
                  <a:pt x="21536" y="347"/>
                </a:cubicBezTo>
                <a:cubicBezTo>
                  <a:pt x="93" y="21551"/>
                  <a:pt x="93" y="21551"/>
                  <a:pt x="93" y="21551"/>
                </a:cubicBezTo>
                <a:cubicBezTo>
                  <a:pt x="81" y="21551"/>
                  <a:pt x="81" y="21579"/>
                  <a:pt x="70" y="21579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" name="Freeform 64"/>
          <p:cNvSpPr/>
          <p:nvPr/>
        </p:nvSpPr>
        <p:spPr>
          <a:xfrm rot="1440620">
            <a:off x="5944790" y="1778640"/>
            <a:ext cx="433791" cy="172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536" extrusionOk="0">
                <a:moveTo>
                  <a:pt x="21287" y="21536"/>
                </a:moveTo>
                <a:cubicBezTo>
                  <a:pt x="21287" y="21536"/>
                  <a:pt x="21246" y="21536"/>
                  <a:pt x="21205" y="21536"/>
                </a:cubicBezTo>
                <a:cubicBezTo>
                  <a:pt x="138" y="1170"/>
                  <a:pt x="138" y="1170"/>
                  <a:pt x="138" y="1170"/>
                </a:cubicBezTo>
                <a:cubicBezTo>
                  <a:pt x="15" y="1067"/>
                  <a:pt x="-26" y="656"/>
                  <a:pt x="15" y="347"/>
                </a:cubicBezTo>
                <a:cubicBezTo>
                  <a:pt x="56" y="39"/>
                  <a:pt x="220" y="-64"/>
                  <a:pt x="343" y="39"/>
                </a:cubicBezTo>
                <a:cubicBezTo>
                  <a:pt x="21369" y="20302"/>
                  <a:pt x="21369" y="20302"/>
                  <a:pt x="21369" y="20302"/>
                </a:cubicBezTo>
                <a:cubicBezTo>
                  <a:pt x="21533" y="20507"/>
                  <a:pt x="21574" y="20816"/>
                  <a:pt x="21533" y="21125"/>
                </a:cubicBezTo>
                <a:cubicBezTo>
                  <a:pt x="21492" y="21433"/>
                  <a:pt x="21410" y="21536"/>
                  <a:pt x="21287" y="21536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" name="Freeform 65"/>
          <p:cNvSpPr/>
          <p:nvPr/>
        </p:nvSpPr>
        <p:spPr>
          <a:xfrm rot="1440620">
            <a:off x="6096649" y="2044028"/>
            <a:ext cx="340433" cy="1026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87" extrusionOk="0">
                <a:moveTo>
                  <a:pt x="21203" y="21587"/>
                </a:moveTo>
                <a:cubicBezTo>
                  <a:pt x="21047" y="21587"/>
                  <a:pt x="20942" y="21552"/>
                  <a:pt x="20890" y="21517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-33" y="91"/>
                  <a:pt x="19" y="22"/>
                  <a:pt x="175" y="4"/>
                </a:cubicBezTo>
                <a:cubicBezTo>
                  <a:pt x="383" y="-13"/>
                  <a:pt x="540" y="22"/>
                  <a:pt x="592" y="74"/>
                </a:cubicBezTo>
                <a:cubicBezTo>
                  <a:pt x="21463" y="21448"/>
                  <a:pt x="21463" y="21448"/>
                  <a:pt x="21463" y="21448"/>
                </a:cubicBezTo>
                <a:cubicBezTo>
                  <a:pt x="21567" y="21500"/>
                  <a:pt x="21463" y="21570"/>
                  <a:pt x="21307" y="21587"/>
                </a:cubicBezTo>
                <a:cubicBezTo>
                  <a:pt x="21255" y="21587"/>
                  <a:pt x="21203" y="21587"/>
                  <a:pt x="21203" y="21587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1" name="Freeform 66"/>
          <p:cNvSpPr/>
          <p:nvPr/>
        </p:nvSpPr>
        <p:spPr>
          <a:xfrm rot="1440620">
            <a:off x="4454751" y="2314435"/>
            <a:ext cx="1925815" cy="407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68" extrusionOk="0">
                <a:moveTo>
                  <a:pt x="21537" y="21568"/>
                </a:moveTo>
                <a:cubicBezTo>
                  <a:pt x="21528" y="21568"/>
                  <a:pt x="21528" y="21568"/>
                  <a:pt x="21528" y="21568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12" y="494"/>
                  <a:pt x="-7" y="362"/>
                  <a:pt x="2" y="187"/>
                </a:cubicBezTo>
                <a:cubicBezTo>
                  <a:pt x="12" y="56"/>
                  <a:pt x="39" y="-32"/>
                  <a:pt x="67" y="12"/>
                </a:cubicBezTo>
                <a:cubicBezTo>
                  <a:pt x="21547" y="21042"/>
                  <a:pt x="21547" y="21042"/>
                  <a:pt x="21547" y="21042"/>
                </a:cubicBezTo>
                <a:cubicBezTo>
                  <a:pt x="21574" y="21086"/>
                  <a:pt x="21593" y="21217"/>
                  <a:pt x="21593" y="21349"/>
                </a:cubicBezTo>
                <a:cubicBezTo>
                  <a:pt x="21584" y="21480"/>
                  <a:pt x="21565" y="21568"/>
                  <a:pt x="21537" y="21568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2" name="Freeform 67"/>
          <p:cNvSpPr/>
          <p:nvPr/>
        </p:nvSpPr>
        <p:spPr>
          <a:xfrm rot="1440620">
            <a:off x="4301520" y="1969195"/>
            <a:ext cx="455548" cy="1472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91" extrusionOk="0">
                <a:moveTo>
                  <a:pt x="21298" y="21591"/>
                </a:moveTo>
                <a:cubicBezTo>
                  <a:pt x="21219" y="21591"/>
                  <a:pt x="21102" y="21579"/>
                  <a:pt x="21102" y="21543"/>
                </a:cubicBezTo>
                <a:cubicBezTo>
                  <a:pt x="10" y="88"/>
                  <a:pt x="10" y="88"/>
                  <a:pt x="10" y="88"/>
                </a:cubicBezTo>
                <a:cubicBezTo>
                  <a:pt x="-29" y="52"/>
                  <a:pt x="49" y="15"/>
                  <a:pt x="166" y="3"/>
                </a:cubicBezTo>
                <a:cubicBezTo>
                  <a:pt x="283" y="-9"/>
                  <a:pt x="440" y="15"/>
                  <a:pt x="479" y="52"/>
                </a:cubicBezTo>
                <a:cubicBezTo>
                  <a:pt x="21532" y="21494"/>
                  <a:pt x="21532" y="21494"/>
                  <a:pt x="21532" y="21494"/>
                </a:cubicBezTo>
                <a:cubicBezTo>
                  <a:pt x="21571" y="21543"/>
                  <a:pt x="21493" y="21579"/>
                  <a:pt x="21376" y="21591"/>
                </a:cubicBezTo>
                <a:cubicBezTo>
                  <a:pt x="21337" y="21591"/>
                  <a:pt x="21337" y="21591"/>
                  <a:pt x="21298" y="21591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3" name="Freeform 68"/>
          <p:cNvSpPr/>
          <p:nvPr/>
        </p:nvSpPr>
        <p:spPr>
          <a:xfrm rot="1440620">
            <a:off x="4727609" y="1429355"/>
            <a:ext cx="1169059" cy="791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91" extrusionOk="0">
                <a:moveTo>
                  <a:pt x="93" y="21591"/>
                </a:moveTo>
                <a:cubicBezTo>
                  <a:pt x="62" y="21591"/>
                  <a:pt x="32" y="21569"/>
                  <a:pt x="16" y="21523"/>
                </a:cubicBezTo>
                <a:cubicBezTo>
                  <a:pt x="-14" y="21456"/>
                  <a:pt x="1" y="21366"/>
                  <a:pt x="32" y="21343"/>
                </a:cubicBezTo>
                <a:cubicBezTo>
                  <a:pt x="21434" y="13"/>
                  <a:pt x="21434" y="13"/>
                  <a:pt x="21434" y="13"/>
                </a:cubicBezTo>
                <a:cubicBezTo>
                  <a:pt x="21479" y="-9"/>
                  <a:pt x="21540" y="-9"/>
                  <a:pt x="21556" y="58"/>
                </a:cubicBezTo>
                <a:cubicBezTo>
                  <a:pt x="21586" y="126"/>
                  <a:pt x="21586" y="193"/>
                  <a:pt x="21540" y="238"/>
                </a:cubicBezTo>
                <a:cubicBezTo>
                  <a:pt x="138" y="21569"/>
                  <a:pt x="138" y="21569"/>
                  <a:pt x="138" y="21569"/>
                </a:cubicBezTo>
                <a:cubicBezTo>
                  <a:pt x="123" y="21569"/>
                  <a:pt x="108" y="21591"/>
                  <a:pt x="93" y="21591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4" name="Freeform 72"/>
          <p:cNvSpPr/>
          <p:nvPr/>
        </p:nvSpPr>
        <p:spPr>
          <a:xfrm rot="307280">
            <a:off x="7232113" y="2295168"/>
            <a:ext cx="1315064" cy="196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82" y="21600"/>
                </a:moveTo>
                <a:cubicBezTo>
                  <a:pt x="21482" y="21600"/>
                  <a:pt x="21462" y="21600"/>
                  <a:pt x="21462" y="21600"/>
                </a:cubicBezTo>
                <a:cubicBezTo>
                  <a:pt x="99" y="1672"/>
                  <a:pt x="99" y="1672"/>
                  <a:pt x="99" y="1672"/>
                </a:cubicBezTo>
                <a:cubicBezTo>
                  <a:pt x="39" y="1533"/>
                  <a:pt x="0" y="1115"/>
                  <a:pt x="0" y="697"/>
                </a:cubicBezTo>
                <a:cubicBezTo>
                  <a:pt x="20" y="279"/>
                  <a:pt x="79" y="0"/>
                  <a:pt x="138" y="0"/>
                </a:cubicBezTo>
                <a:cubicBezTo>
                  <a:pt x="21501" y="19928"/>
                  <a:pt x="21501" y="19928"/>
                  <a:pt x="21501" y="19928"/>
                </a:cubicBezTo>
                <a:cubicBezTo>
                  <a:pt x="21561" y="20067"/>
                  <a:pt x="21600" y="20485"/>
                  <a:pt x="21600" y="20903"/>
                </a:cubicBezTo>
                <a:cubicBezTo>
                  <a:pt x="21580" y="21321"/>
                  <a:pt x="21541" y="21600"/>
                  <a:pt x="21482" y="21600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5" name="Freeform 76"/>
          <p:cNvSpPr/>
          <p:nvPr/>
        </p:nvSpPr>
        <p:spPr>
          <a:xfrm rot="1440620">
            <a:off x="6362078" y="2350290"/>
            <a:ext cx="1523599" cy="109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84" extrusionOk="0">
                <a:moveTo>
                  <a:pt x="71" y="21584"/>
                </a:moveTo>
                <a:cubicBezTo>
                  <a:pt x="48" y="21584"/>
                  <a:pt x="24" y="21568"/>
                  <a:pt x="12" y="21535"/>
                </a:cubicBezTo>
                <a:cubicBezTo>
                  <a:pt x="-11" y="21503"/>
                  <a:pt x="1" y="21438"/>
                  <a:pt x="24" y="21405"/>
                </a:cubicBezTo>
                <a:cubicBezTo>
                  <a:pt x="21460" y="16"/>
                  <a:pt x="21460" y="16"/>
                  <a:pt x="21460" y="16"/>
                </a:cubicBezTo>
                <a:cubicBezTo>
                  <a:pt x="21495" y="-16"/>
                  <a:pt x="21542" y="0"/>
                  <a:pt x="21566" y="49"/>
                </a:cubicBezTo>
                <a:cubicBezTo>
                  <a:pt x="21589" y="81"/>
                  <a:pt x="21577" y="146"/>
                  <a:pt x="21542" y="179"/>
                </a:cubicBezTo>
                <a:cubicBezTo>
                  <a:pt x="106" y="21568"/>
                  <a:pt x="106" y="21568"/>
                  <a:pt x="106" y="21568"/>
                </a:cubicBezTo>
                <a:cubicBezTo>
                  <a:pt x="94" y="21568"/>
                  <a:pt x="83" y="21584"/>
                  <a:pt x="71" y="21584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6" name="Freeform 80"/>
          <p:cNvSpPr/>
          <p:nvPr/>
        </p:nvSpPr>
        <p:spPr>
          <a:xfrm rot="1440620">
            <a:off x="6424428" y="2055982"/>
            <a:ext cx="629653" cy="1215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586" extrusionOk="0">
                <a:moveTo>
                  <a:pt x="180" y="21586"/>
                </a:moveTo>
                <a:cubicBezTo>
                  <a:pt x="152" y="21586"/>
                  <a:pt x="123" y="21586"/>
                  <a:pt x="95" y="21571"/>
                </a:cubicBezTo>
                <a:cubicBezTo>
                  <a:pt x="10" y="21557"/>
                  <a:pt x="-18" y="21498"/>
                  <a:pt x="10" y="21454"/>
                </a:cubicBezTo>
                <a:cubicBezTo>
                  <a:pt x="21243" y="45"/>
                  <a:pt x="21243" y="45"/>
                  <a:pt x="21243" y="45"/>
                </a:cubicBezTo>
                <a:cubicBezTo>
                  <a:pt x="21271" y="1"/>
                  <a:pt x="21384" y="-14"/>
                  <a:pt x="21469" y="15"/>
                </a:cubicBezTo>
                <a:cubicBezTo>
                  <a:pt x="21554" y="30"/>
                  <a:pt x="21582" y="89"/>
                  <a:pt x="21525" y="133"/>
                </a:cubicBezTo>
                <a:cubicBezTo>
                  <a:pt x="321" y="21542"/>
                  <a:pt x="321" y="21542"/>
                  <a:pt x="321" y="21542"/>
                </a:cubicBezTo>
                <a:cubicBezTo>
                  <a:pt x="293" y="21571"/>
                  <a:pt x="236" y="21586"/>
                  <a:pt x="180" y="21586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7" name="Freeform 81"/>
          <p:cNvSpPr/>
          <p:nvPr/>
        </p:nvSpPr>
        <p:spPr>
          <a:xfrm rot="1440620">
            <a:off x="3476524" y="1145586"/>
            <a:ext cx="1252957" cy="391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66" extrusionOk="0">
                <a:moveTo>
                  <a:pt x="21489" y="21566"/>
                </a:moveTo>
                <a:cubicBezTo>
                  <a:pt x="21475" y="21566"/>
                  <a:pt x="21475" y="21566"/>
                  <a:pt x="21461" y="21521"/>
                </a:cubicBezTo>
                <a:cubicBezTo>
                  <a:pt x="60" y="511"/>
                  <a:pt x="60" y="511"/>
                  <a:pt x="60" y="511"/>
                </a:cubicBezTo>
                <a:cubicBezTo>
                  <a:pt x="17" y="465"/>
                  <a:pt x="-11" y="329"/>
                  <a:pt x="3" y="193"/>
                </a:cubicBezTo>
                <a:cubicBezTo>
                  <a:pt x="17" y="57"/>
                  <a:pt x="60" y="-34"/>
                  <a:pt x="117" y="11"/>
                </a:cubicBezTo>
                <a:cubicBezTo>
                  <a:pt x="21518" y="21021"/>
                  <a:pt x="21518" y="21021"/>
                  <a:pt x="21518" y="21021"/>
                </a:cubicBezTo>
                <a:cubicBezTo>
                  <a:pt x="21561" y="21067"/>
                  <a:pt x="21589" y="21203"/>
                  <a:pt x="21575" y="21339"/>
                </a:cubicBezTo>
                <a:cubicBezTo>
                  <a:pt x="21561" y="21475"/>
                  <a:pt x="21518" y="21566"/>
                  <a:pt x="21489" y="21566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8" name="Freeform 5"/>
          <p:cNvSpPr/>
          <p:nvPr/>
        </p:nvSpPr>
        <p:spPr>
          <a:xfrm rot="1440620">
            <a:off x="4646064" y="2568987"/>
            <a:ext cx="462454" cy="731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92" extrusionOk="0">
                <a:moveTo>
                  <a:pt x="21423" y="21592"/>
                </a:moveTo>
                <a:cubicBezTo>
                  <a:pt x="21346" y="21592"/>
                  <a:pt x="21307" y="21592"/>
                  <a:pt x="21269" y="21543"/>
                </a:cubicBezTo>
                <a:cubicBezTo>
                  <a:pt x="16" y="138"/>
                  <a:pt x="16" y="138"/>
                  <a:pt x="16" y="138"/>
                </a:cubicBezTo>
                <a:cubicBezTo>
                  <a:pt x="-23" y="114"/>
                  <a:pt x="16" y="41"/>
                  <a:pt x="54" y="16"/>
                </a:cubicBezTo>
                <a:cubicBezTo>
                  <a:pt x="131" y="-8"/>
                  <a:pt x="247" y="-8"/>
                  <a:pt x="285" y="41"/>
                </a:cubicBezTo>
                <a:cubicBezTo>
                  <a:pt x="21538" y="21446"/>
                  <a:pt x="21538" y="21446"/>
                  <a:pt x="21538" y="21446"/>
                </a:cubicBezTo>
                <a:cubicBezTo>
                  <a:pt x="21577" y="21494"/>
                  <a:pt x="21577" y="21568"/>
                  <a:pt x="21500" y="21592"/>
                </a:cubicBezTo>
                <a:cubicBezTo>
                  <a:pt x="21461" y="21592"/>
                  <a:pt x="21423" y="21592"/>
                  <a:pt x="21423" y="21592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9" name="Freeform 6"/>
          <p:cNvSpPr/>
          <p:nvPr/>
        </p:nvSpPr>
        <p:spPr>
          <a:xfrm rot="1440620">
            <a:off x="4552556" y="2985695"/>
            <a:ext cx="467349" cy="294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45" extrusionOk="0">
                <a:moveTo>
                  <a:pt x="21413" y="21545"/>
                </a:moveTo>
                <a:cubicBezTo>
                  <a:pt x="21375" y="21545"/>
                  <a:pt x="21337" y="21545"/>
                  <a:pt x="21337" y="21545"/>
                </a:cubicBezTo>
                <a:cubicBezTo>
                  <a:pt x="79" y="428"/>
                  <a:pt x="79" y="428"/>
                  <a:pt x="79" y="428"/>
                </a:cubicBezTo>
                <a:cubicBezTo>
                  <a:pt x="3" y="367"/>
                  <a:pt x="-35" y="247"/>
                  <a:pt x="41" y="126"/>
                </a:cubicBezTo>
                <a:cubicBezTo>
                  <a:pt x="79" y="5"/>
                  <a:pt x="155" y="-55"/>
                  <a:pt x="231" y="66"/>
                </a:cubicBezTo>
                <a:cubicBezTo>
                  <a:pt x="21489" y="21123"/>
                  <a:pt x="21489" y="21123"/>
                  <a:pt x="21489" y="21123"/>
                </a:cubicBezTo>
                <a:cubicBezTo>
                  <a:pt x="21565" y="21183"/>
                  <a:pt x="21565" y="21364"/>
                  <a:pt x="21527" y="21424"/>
                </a:cubicBezTo>
                <a:cubicBezTo>
                  <a:pt x="21489" y="21545"/>
                  <a:pt x="21451" y="21545"/>
                  <a:pt x="21413" y="21545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0" name="Freeform 7"/>
          <p:cNvSpPr/>
          <p:nvPr/>
        </p:nvSpPr>
        <p:spPr>
          <a:xfrm rot="1440620">
            <a:off x="4720173" y="2487668"/>
            <a:ext cx="11647" cy="443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60" y="21600"/>
                </a:moveTo>
                <a:cubicBezTo>
                  <a:pt x="5760" y="21600"/>
                  <a:pt x="5760" y="21600"/>
                  <a:pt x="5760" y="21600"/>
                </a:cubicBezTo>
                <a:cubicBezTo>
                  <a:pt x="2880" y="21600"/>
                  <a:pt x="0" y="21520"/>
                  <a:pt x="0" y="21439"/>
                </a:cubicBezTo>
                <a:cubicBezTo>
                  <a:pt x="10080" y="161"/>
                  <a:pt x="10080" y="161"/>
                  <a:pt x="10080" y="161"/>
                </a:cubicBezTo>
                <a:cubicBezTo>
                  <a:pt x="10080" y="80"/>
                  <a:pt x="11520" y="0"/>
                  <a:pt x="15840" y="0"/>
                </a:cubicBezTo>
                <a:cubicBezTo>
                  <a:pt x="15840" y="0"/>
                  <a:pt x="15840" y="0"/>
                  <a:pt x="15840" y="0"/>
                </a:cubicBezTo>
                <a:cubicBezTo>
                  <a:pt x="18720" y="0"/>
                  <a:pt x="21600" y="80"/>
                  <a:pt x="21600" y="161"/>
                </a:cubicBezTo>
                <a:cubicBezTo>
                  <a:pt x="11520" y="21439"/>
                  <a:pt x="11520" y="21439"/>
                  <a:pt x="11520" y="21439"/>
                </a:cubicBezTo>
                <a:cubicBezTo>
                  <a:pt x="11520" y="21520"/>
                  <a:pt x="8640" y="21600"/>
                  <a:pt x="5760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1" name="Freeform 8"/>
          <p:cNvSpPr/>
          <p:nvPr/>
        </p:nvSpPr>
        <p:spPr>
          <a:xfrm rot="1440620">
            <a:off x="3758769" y="2688571"/>
            <a:ext cx="925151" cy="37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23" y="21600"/>
                </a:moveTo>
                <a:cubicBezTo>
                  <a:pt x="21523" y="21600"/>
                  <a:pt x="21523" y="21600"/>
                  <a:pt x="21523" y="21600"/>
                </a:cubicBezTo>
                <a:cubicBezTo>
                  <a:pt x="77" y="3927"/>
                  <a:pt x="77" y="3927"/>
                  <a:pt x="77" y="3927"/>
                </a:cubicBezTo>
                <a:cubicBezTo>
                  <a:pt x="19" y="3927"/>
                  <a:pt x="0" y="3436"/>
                  <a:pt x="0" y="1964"/>
                </a:cubicBezTo>
                <a:cubicBezTo>
                  <a:pt x="0" y="982"/>
                  <a:pt x="39" y="0"/>
                  <a:pt x="77" y="0"/>
                </a:cubicBezTo>
                <a:cubicBezTo>
                  <a:pt x="21523" y="17673"/>
                  <a:pt x="21523" y="17673"/>
                  <a:pt x="21523" y="17673"/>
                </a:cubicBezTo>
                <a:cubicBezTo>
                  <a:pt x="21561" y="17673"/>
                  <a:pt x="21600" y="18655"/>
                  <a:pt x="21600" y="19636"/>
                </a:cubicBezTo>
                <a:cubicBezTo>
                  <a:pt x="21600" y="20618"/>
                  <a:pt x="21561" y="21600"/>
                  <a:pt x="21523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2" name="Freeform 9"/>
          <p:cNvSpPr/>
          <p:nvPr/>
        </p:nvSpPr>
        <p:spPr>
          <a:xfrm rot="1440620">
            <a:off x="3574730" y="2454576"/>
            <a:ext cx="136259" cy="525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79" extrusionOk="0">
                <a:moveTo>
                  <a:pt x="439" y="21579"/>
                </a:moveTo>
                <a:cubicBezTo>
                  <a:pt x="439" y="21579"/>
                  <a:pt x="439" y="21579"/>
                  <a:pt x="439" y="21579"/>
                </a:cubicBezTo>
                <a:cubicBezTo>
                  <a:pt x="49" y="21545"/>
                  <a:pt x="-81" y="21477"/>
                  <a:pt x="49" y="21409"/>
                </a:cubicBezTo>
                <a:cubicBezTo>
                  <a:pt x="20478" y="81"/>
                  <a:pt x="20478" y="81"/>
                  <a:pt x="20478" y="81"/>
                </a:cubicBezTo>
                <a:cubicBezTo>
                  <a:pt x="20478" y="13"/>
                  <a:pt x="20868" y="-21"/>
                  <a:pt x="21129" y="13"/>
                </a:cubicBezTo>
                <a:cubicBezTo>
                  <a:pt x="21389" y="13"/>
                  <a:pt x="21519" y="81"/>
                  <a:pt x="21519" y="149"/>
                </a:cubicBezTo>
                <a:cubicBezTo>
                  <a:pt x="960" y="21477"/>
                  <a:pt x="960" y="21477"/>
                  <a:pt x="960" y="21477"/>
                </a:cubicBezTo>
                <a:cubicBezTo>
                  <a:pt x="960" y="21545"/>
                  <a:pt x="700" y="21579"/>
                  <a:pt x="439" y="21579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3" name="Freeform 10"/>
          <p:cNvSpPr/>
          <p:nvPr/>
        </p:nvSpPr>
        <p:spPr>
          <a:xfrm rot="1440620">
            <a:off x="3465434" y="2301075"/>
            <a:ext cx="147363" cy="628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600" extrusionOk="0">
                <a:moveTo>
                  <a:pt x="20928" y="21600"/>
                </a:moveTo>
                <a:cubicBezTo>
                  <a:pt x="20809" y="21600"/>
                  <a:pt x="20570" y="21572"/>
                  <a:pt x="20570" y="21515"/>
                </a:cubicBezTo>
                <a:cubicBezTo>
                  <a:pt x="44" y="142"/>
                  <a:pt x="44" y="142"/>
                  <a:pt x="44" y="142"/>
                </a:cubicBezTo>
                <a:cubicBezTo>
                  <a:pt x="-75" y="85"/>
                  <a:pt x="44" y="28"/>
                  <a:pt x="402" y="0"/>
                </a:cubicBezTo>
                <a:cubicBezTo>
                  <a:pt x="641" y="0"/>
                  <a:pt x="880" y="28"/>
                  <a:pt x="880" y="85"/>
                </a:cubicBezTo>
                <a:cubicBezTo>
                  <a:pt x="21406" y="21458"/>
                  <a:pt x="21406" y="21458"/>
                  <a:pt x="21406" y="21458"/>
                </a:cubicBezTo>
                <a:cubicBezTo>
                  <a:pt x="21525" y="21515"/>
                  <a:pt x="21406" y="21572"/>
                  <a:pt x="21048" y="21600"/>
                </a:cubicBezTo>
                <a:cubicBezTo>
                  <a:pt x="21048" y="21600"/>
                  <a:pt x="21048" y="21600"/>
                  <a:pt x="20928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4" name="Freeform 11"/>
          <p:cNvSpPr/>
          <p:nvPr/>
        </p:nvSpPr>
        <p:spPr>
          <a:xfrm rot="1440620">
            <a:off x="2732230" y="2766383"/>
            <a:ext cx="754910" cy="132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02" extrusionOk="0">
                <a:moveTo>
                  <a:pt x="101" y="21502"/>
                </a:moveTo>
                <a:cubicBezTo>
                  <a:pt x="54" y="21502"/>
                  <a:pt x="7" y="21368"/>
                  <a:pt x="7" y="21100"/>
                </a:cubicBezTo>
                <a:cubicBezTo>
                  <a:pt x="-17" y="20697"/>
                  <a:pt x="30" y="20429"/>
                  <a:pt x="77" y="20429"/>
                </a:cubicBezTo>
                <a:cubicBezTo>
                  <a:pt x="21465" y="36"/>
                  <a:pt x="21465" y="36"/>
                  <a:pt x="21465" y="36"/>
                </a:cubicBezTo>
                <a:cubicBezTo>
                  <a:pt x="21512" y="-98"/>
                  <a:pt x="21559" y="170"/>
                  <a:pt x="21559" y="439"/>
                </a:cubicBezTo>
                <a:cubicBezTo>
                  <a:pt x="21583" y="707"/>
                  <a:pt x="21536" y="975"/>
                  <a:pt x="21489" y="1109"/>
                </a:cubicBezTo>
                <a:cubicBezTo>
                  <a:pt x="101" y="21502"/>
                  <a:pt x="101" y="21502"/>
                  <a:pt x="101" y="21502"/>
                </a:cubicBezTo>
                <a:cubicBezTo>
                  <a:pt x="101" y="21502"/>
                  <a:pt x="101" y="21502"/>
                  <a:pt x="101" y="21502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5" name="Freeform 12"/>
          <p:cNvSpPr/>
          <p:nvPr/>
        </p:nvSpPr>
        <p:spPr>
          <a:xfrm rot="1440620">
            <a:off x="3725263" y="1701090"/>
            <a:ext cx="309965" cy="696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584" extrusionOk="0">
                <a:moveTo>
                  <a:pt x="251" y="21584"/>
                </a:moveTo>
                <a:cubicBezTo>
                  <a:pt x="194" y="21584"/>
                  <a:pt x="136" y="21584"/>
                  <a:pt x="136" y="21584"/>
                </a:cubicBezTo>
                <a:cubicBezTo>
                  <a:pt x="22" y="21558"/>
                  <a:pt x="-35" y="21507"/>
                  <a:pt x="22" y="21456"/>
                </a:cubicBezTo>
                <a:cubicBezTo>
                  <a:pt x="21051" y="61"/>
                  <a:pt x="21051" y="61"/>
                  <a:pt x="21051" y="61"/>
                </a:cubicBezTo>
                <a:cubicBezTo>
                  <a:pt x="21108" y="10"/>
                  <a:pt x="21279" y="-16"/>
                  <a:pt x="21394" y="10"/>
                </a:cubicBezTo>
                <a:cubicBezTo>
                  <a:pt x="21508" y="10"/>
                  <a:pt x="21565" y="86"/>
                  <a:pt x="21508" y="137"/>
                </a:cubicBezTo>
                <a:cubicBezTo>
                  <a:pt x="422" y="21533"/>
                  <a:pt x="422" y="21533"/>
                  <a:pt x="422" y="21533"/>
                </a:cubicBezTo>
                <a:cubicBezTo>
                  <a:pt x="422" y="21558"/>
                  <a:pt x="308" y="21584"/>
                  <a:pt x="251" y="21584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6" name="Freeform 13"/>
          <p:cNvSpPr/>
          <p:nvPr/>
        </p:nvSpPr>
        <p:spPr>
          <a:xfrm rot="1440620">
            <a:off x="3322049" y="1614952"/>
            <a:ext cx="849709" cy="143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90" y="21600"/>
                </a:moveTo>
                <a:cubicBezTo>
                  <a:pt x="48" y="21600"/>
                  <a:pt x="6" y="21352"/>
                  <a:pt x="6" y="21103"/>
                </a:cubicBezTo>
                <a:cubicBezTo>
                  <a:pt x="-15" y="20855"/>
                  <a:pt x="27" y="20607"/>
                  <a:pt x="69" y="20607"/>
                </a:cubicBezTo>
                <a:cubicBezTo>
                  <a:pt x="21480" y="0"/>
                  <a:pt x="21480" y="0"/>
                  <a:pt x="21480" y="0"/>
                </a:cubicBezTo>
                <a:cubicBezTo>
                  <a:pt x="21543" y="0"/>
                  <a:pt x="21585" y="124"/>
                  <a:pt x="21585" y="497"/>
                </a:cubicBezTo>
                <a:cubicBezTo>
                  <a:pt x="21585" y="745"/>
                  <a:pt x="21564" y="993"/>
                  <a:pt x="21522" y="993"/>
                </a:cubicBezTo>
                <a:cubicBezTo>
                  <a:pt x="90" y="21600"/>
                  <a:pt x="90" y="21600"/>
                  <a:pt x="90" y="21600"/>
                </a:cubicBezTo>
                <a:cubicBezTo>
                  <a:pt x="90" y="21600"/>
                  <a:pt x="90" y="21600"/>
                  <a:pt x="90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7" name="Freeform 14"/>
          <p:cNvSpPr/>
          <p:nvPr/>
        </p:nvSpPr>
        <p:spPr>
          <a:xfrm rot="1440620">
            <a:off x="3194790" y="1658942"/>
            <a:ext cx="544977" cy="560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584" extrusionOk="0">
                <a:moveTo>
                  <a:pt x="21453" y="21584"/>
                </a:moveTo>
                <a:cubicBezTo>
                  <a:pt x="21388" y="21584"/>
                  <a:pt x="21356" y="21584"/>
                  <a:pt x="21356" y="21552"/>
                </a:cubicBezTo>
                <a:cubicBezTo>
                  <a:pt x="49" y="206"/>
                  <a:pt x="49" y="206"/>
                  <a:pt x="49" y="206"/>
                </a:cubicBezTo>
                <a:cubicBezTo>
                  <a:pt x="-16" y="175"/>
                  <a:pt x="-16" y="79"/>
                  <a:pt x="49" y="48"/>
                </a:cubicBezTo>
                <a:cubicBezTo>
                  <a:pt x="82" y="-16"/>
                  <a:pt x="180" y="-16"/>
                  <a:pt x="245" y="48"/>
                </a:cubicBezTo>
                <a:cubicBezTo>
                  <a:pt x="21519" y="21362"/>
                  <a:pt x="21519" y="21362"/>
                  <a:pt x="21519" y="21362"/>
                </a:cubicBezTo>
                <a:cubicBezTo>
                  <a:pt x="21584" y="21425"/>
                  <a:pt x="21584" y="21520"/>
                  <a:pt x="21519" y="21552"/>
                </a:cubicBezTo>
                <a:cubicBezTo>
                  <a:pt x="21519" y="21584"/>
                  <a:pt x="21486" y="21584"/>
                  <a:pt x="21453" y="21584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8" name="Freeform 15"/>
          <p:cNvSpPr/>
          <p:nvPr/>
        </p:nvSpPr>
        <p:spPr>
          <a:xfrm rot="1440620">
            <a:off x="3254180" y="1564430"/>
            <a:ext cx="36129" cy="379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00"/>
                </a:moveTo>
                <a:cubicBezTo>
                  <a:pt x="18655" y="21600"/>
                  <a:pt x="17673" y="21506"/>
                  <a:pt x="17673" y="21412"/>
                </a:cubicBezTo>
                <a:cubicBezTo>
                  <a:pt x="0" y="188"/>
                  <a:pt x="0" y="188"/>
                  <a:pt x="0" y="188"/>
                </a:cubicBezTo>
                <a:cubicBezTo>
                  <a:pt x="0" y="94"/>
                  <a:pt x="491" y="0"/>
                  <a:pt x="1473" y="0"/>
                </a:cubicBezTo>
                <a:cubicBezTo>
                  <a:pt x="2945" y="0"/>
                  <a:pt x="3436" y="47"/>
                  <a:pt x="3927" y="141"/>
                </a:cubicBezTo>
                <a:cubicBezTo>
                  <a:pt x="21600" y="21365"/>
                  <a:pt x="21600" y="21365"/>
                  <a:pt x="21600" y="21365"/>
                </a:cubicBezTo>
                <a:cubicBezTo>
                  <a:pt x="21600" y="21506"/>
                  <a:pt x="20618" y="21600"/>
                  <a:pt x="19636" y="21600"/>
                </a:cubicBezTo>
                <a:cubicBezTo>
                  <a:pt x="19636" y="21600"/>
                  <a:pt x="19636" y="21600"/>
                  <a:pt x="19636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29" name="Freeform 16"/>
          <p:cNvSpPr/>
          <p:nvPr/>
        </p:nvSpPr>
        <p:spPr>
          <a:xfrm rot="1440620">
            <a:off x="3147486" y="2021850"/>
            <a:ext cx="515018" cy="1878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543" extrusionOk="0">
                <a:moveTo>
                  <a:pt x="21437" y="21543"/>
                </a:moveTo>
                <a:cubicBezTo>
                  <a:pt x="21402" y="21543"/>
                  <a:pt x="21402" y="21543"/>
                  <a:pt x="21368" y="21543"/>
                </a:cubicBezTo>
                <a:cubicBezTo>
                  <a:pt x="113" y="792"/>
                  <a:pt x="113" y="792"/>
                  <a:pt x="113" y="792"/>
                </a:cubicBezTo>
                <a:cubicBezTo>
                  <a:pt x="44" y="698"/>
                  <a:pt x="-25" y="509"/>
                  <a:pt x="10" y="226"/>
                </a:cubicBezTo>
                <a:cubicBezTo>
                  <a:pt x="44" y="37"/>
                  <a:pt x="113" y="-57"/>
                  <a:pt x="182" y="37"/>
                </a:cubicBezTo>
                <a:cubicBezTo>
                  <a:pt x="21471" y="20788"/>
                  <a:pt x="21471" y="20788"/>
                  <a:pt x="21471" y="20788"/>
                </a:cubicBezTo>
                <a:cubicBezTo>
                  <a:pt x="21540" y="20883"/>
                  <a:pt x="21575" y="21071"/>
                  <a:pt x="21540" y="21354"/>
                </a:cubicBezTo>
                <a:cubicBezTo>
                  <a:pt x="21540" y="21449"/>
                  <a:pt x="21471" y="21543"/>
                  <a:pt x="21437" y="2154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0" name="Freeform 17"/>
          <p:cNvSpPr/>
          <p:nvPr/>
        </p:nvSpPr>
        <p:spPr>
          <a:xfrm rot="1440620">
            <a:off x="2855850" y="2141597"/>
            <a:ext cx="681808" cy="474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87" extrusionOk="0">
                <a:moveTo>
                  <a:pt x="115" y="21587"/>
                </a:moveTo>
                <a:cubicBezTo>
                  <a:pt x="63" y="21587"/>
                  <a:pt x="37" y="21549"/>
                  <a:pt x="11" y="21512"/>
                </a:cubicBezTo>
                <a:cubicBezTo>
                  <a:pt x="-15" y="21437"/>
                  <a:pt x="11" y="21362"/>
                  <a:pt x="37" y="21286"/>
                </a:cubicBezTo>
                <a:cubicBezTo>
                  <a:pt x="21402" y="25"/>
                  <a:pt x="21402" y="25"/>
                  <a:pt x="21402" y="25"/>
                </a:cubicBezTo>
                <a:cubicBezTo>
                  <a:pt x="21455" y="-13"/>
                  <a:pt x="21533" y="-13"/>
                  <a:pt x="21559" y="62"/>
                </a:cubicBezTo>
                <a:cubicBezTo>
                  <a:pt x="21585" y="137"/>
                  <a:pt x="21585" y="212"/>
                  <a:pt x="21533" y="288"/>
                </a:cubicBezTo>
                <a:cubicBezTo>
                  <a:pt x="168" y="21549"/>
                  <a:pt x="168" y="21549"/>
                  <a:pt x="168" y="21549"/>
                </a:cubicBezTo>
                <a:cubicBezTo>
                  <a:pt x="142" y="21549"/>
                  <a:pt x="115" y="21587"/>
                  <a:pt x="115" y="21587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1" name="Freeform 18"/>
          <p:cNvSpPr/>
          <p:nvPr/>
        </p:nvSpPr>
        <p:spPr>
          <a:xfrm rot="1440620">
            <a:off x="2864778" y="2143495"/>
            <a:ext cx="613207" cy="753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2" extrusionOk="0">
                <a:moveTo>
                  <a:pt x="120" y="21592"/>
                </a:moveTo>
                <a:cubicBezTo>
                  <a:pt x="91" y="21592"/>
                  <a:pt x="62" y="21592"/>
                  <a:pt x="33" y="21568"/>
                </a:cubicBezTo>
                <a:cubicBezTo>
                  <a:pt x="4" y="21545"/>
                  <a:pt x="-25" y="21474"/>
                  <a:pt x="33" y="21426"/>
                </a:cubicBezTo>
                <a:cubicBezTo>
                  <a:pt x="21343" y="39"/>
                  <a:pt x="21343" y="39"/>
                  <a:pt x="21343" y="39"/>
                </a:cubicBezTo>
                <a:cubicBezTo>
                  <a:pt x="21401" y="-8"/>
                  <a:pt x="21459" y="-8"/>
                  <a:pt x="21517" y="16"/>
                </a:cubicBezTo>
                <a:cubicBezTo>
                  <a:pt x="21575" y="63"/>
                  <a:pt x="21575" y="110"/>
                  <a:pt x="21546" y="158"/>
                </a:cubicBezTo>
                <a:cubicBezTo>
                  <a:pt x="207" y="21545"/>
                  <a:pt x="207" y="21545"/>
                  <a:pt x="207" y="21545"/>
                </a:cubicBezTo>
                <a:cubicBezTo>
                  <a:pt x="178" y="21568"/>
                  <a:pt x="149" y="21592"/>
                  <a:pt x="120" y="21592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2" name="Freeform 19"/>
          <p:cNvSpPr/>
          <p:nvPr/>
        </p:nvSpPr>
        <p:spPr>
          <a:xfrm rot="1440620">
            <a:off x="1947278" y="1658730"/>
            <a:ext cx="1275511" cy="230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43" extrusionOk="0">
                <a:moveTo>
                  <a:pt x="60" y="21543"/>
                </a:moveTo>
                <a:cubicBezTo>
                  <a:pt x="32" y="21543"/>
                  <a:pt x="4" y="21389"/>
                  <a:pt x="4" y="21234"/>
                </a:cubicBezTo>
                <a:cubicBezTo>
                  <a:pt x="-10" y="21080"/>
                  <a:pt x="18" y="20926"/>
                  <a:pt x="46" y="20926"/>
                </a:cubicBezTo>
                <a:cubicBezTo>
                  <a:pt x="21520" y="20"/>
                  <a:pt x="21520" y="20"/>
                  <a:pt x="21520" y="20"/>
                </a:cubicBezTo>
                <a:cubicBezTo>
                  <a:pt x="21548" y="-57"/>
                  <a:pt x="21590" y="97"/>
                  <a:pt x="21590" y="252"/>
                </a:cubicBezTo>
                <a:cubicBezTo>
                  <a:pt x="21590" y="406"/>
                  <a:pt x="21576" y="560"/>
                  <a:pt x="21548" y="637"/>
                </a:cubicBezTo>
                <a:cubicBezTo>
                  <a:pt x="60" y="21543"/>
                  <a:pt x="60" y="21543"/>
                  <a:pt x="60" y="21543"/>
                </a:cubicBezTo>
                <a:cubicBezTo>
                  <a:pt x="60" y="21543"/>
                  <a:pt x="60" y="21543"/>
                  <a:pt x="60" y="2154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3" name="Freeform 20"/>
          <p:cNvSpPr/>
          <p:nvPr/>
        </p:nvSpPr>
        <p:spPr>
          <a:xfrm rot="1440620">
            <a:off x="1822378" y="1819787"/>
            <a:ext cx="1108663" cy="433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75" extrusionOk="0">
                <a:moveTo>
                  <a:pt x="21526" y="21575"/>
                </a:moveTo>
                <a:cubicBezTo>
                  <a:pt x="21510" y="21575"/>
                  <a:pt x="21510" y="21575"/>
                  <a:pt x="21494" y="21534"/>
                </a:cubicBezTo>
                <a:cubicBezTo>
                  <a:pt x="38" y="304"/>
                  <a:pt x="38" y="304"/>
                  <a:pt x="38" y="304"/>
                </a:cubicBezTo>
                <a:cubicBezTo>
                  <a:pt x="6" y="304"/>
                  <a:pt x="-10" y="181"/>
                  <a:pt x="6" y="98"/>
                </a:cubicBezTo>
                <a:cubicBezTo>
                  <a:pt x="22" y="16"/>
                  <a:pt x="54" y="-25"/>
                  <a:pt x="86" y="16"/>
                </a:cubicBezTo>
                <a:cubicBezTo>
                  <a:pt x="21542" y="21246"/>
                  <a:pt x="21542" y="21246"/>
                  <a:pt x="21542" y="21246"/>
                </a:cubicBezTo>
                <a:cubicBezTo>
                  <a:pt x="21574" y="21287"/>
                  <a:pt x="21590" y="21369"/>
                  <a:pt x="21574" y="21452"/>
                </a:cubicBezTo>
                <a:cubicBezTo>
                  <a:pt x="21574" y="21534"/>
                  <a:pt x="21542" y="21575"/>
                  <a:pt x="21526" y="21575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4" name="Freeform 21"/>
          <p:cNvSpPr/>
          <p:nvPr/>
        </p:nvSpPr>
        <p:spPr>
          <a:xfrm rot="1440620">
            <a:off x="2730308" y="2453414"/>
            <a:ext cx="75612" cy="2858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3" h="21554" extrusionOk="0">
                <a:moveTo>
                  <a:pt x="20514" y="21554"/>
                </a:moveTo>
                <a:cubicBezTo>
                  <a:pt x="20044" y="21554"/>
                  <a:pt x="19575" y="21492"/>
                  <a:pt x="19575" y="21367"/>
                </a:cubicBezTo>
                <a:cubicBezTo>
                  <a:pt x="88" y="327"/>
                  <a:pt x="88" y="327"/>
                  <a:pt x="88" y="327"/>
                </a:cubicBezTo>
                <a:cubicBezTo>
                  <a:pt x="-147" y="141"/>
                  <a:pt x="88" y="16"/>
                  <a:pt x="792" y="16"/>
                </a:cubicBezTo>
                <a:cubicBezTo>
                  <a:pt x="1262" y="-46"/>
                  <a:pt x="1731" y="78"/>
                  <a:pt x="1731" y="203"/>
                </a:cubicBezTo>
                <a:cubicBezTo>
                  <a:pt x="21453" y="21243"/>
                  <a:pt x="21453" y="21243"/>
                  <a:pt x="21453" y="21243"/>
                </a:cubicBezTo>
                <a:cubicBezTo>
                  <a:pt x="21453" y="21367"/>
                  <a:pt x="21218" y="21492"/>
                  <a:pt x="20749" y="21554"/>
                </a:cubicBezTo>
                <a:cubicBezTo>
                  <a:pt x="20514" y="21554"/>
                  <a:pt x="20514" y="21554"/>
                  <a:pt x="20514" y="21554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5" name="Freeform 22"/>
          <p:cNvSpPr/>
          <p:nvPr/>
        </p:nvSpPr>
        <p:spPr>
          <a:xfrm rot="1440620">
            <a:off x="4062372" y="1871933"/>
            <a:ext cx="473801" cy="3674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83" extrusionOk="0">
                <a:moveTo>
                  <a:pt x="21416" y="21583"/>
                </a:moveTo>
                <a:cubicBezTo>
                  <a:pt x="21379" y="21583"/>
                  <a:pt x="21341" y="21583"/>
                  <a:pt x="21304" y="21535"/>
                </a:cubicBezTo>
                <a:cubicBezTo>
                  <a:pt x="79" y="322"/>
                  <a:pt x="79" y="322"/>
                  <a:pt x="79" y="322"/>
                </a:cubicBezTo>
                <a:cubicBezTo>
                  <a:pt x="4" y="274"/>
                  <a:pt x="-34" y="177"/>
                  <a:pt x="41" y="80"/>
                </a:cubicBezTo>
                <a:cubicBezTo>
                  <a:pt x="79" y="-17"/>
                  <a:pt x="191" y="-17"/>
                  <a:pt x="229" y="31"/>
                </a:cubicBezTo>
                <a:cubicBezTo>
                  <a:pt x="21491" y="21244"/>
                  <a:pt x="21491" y="21244"/>
                  <a:pt x="21491" y="21244"/>
                </a:cubicBezTo>
                <a:cubicBezTo>
                  <a:pt x="21566" y="21292"/>
                  <a:pt x="21566" y="21438"/>
                  <a:pt x="21528" y="21486"/>
                </a:cubicBezTo>
                <a:cubicBezTo>
                  <a:pt x="21491" y="21535"/>
                  <a:pt x="21454" y="21583"/>
                  <a:pt x="21416" y="2158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6" name="Freeform 23"/>
          <p:cNvSpPr/>
          <p:nvPr/>
        </p:nvSpPr>
        <p:spPr>
          <a:xfrm rot="1440620">
            <a:off x="3869920" y="2191419"/>
            <a:ext cx="506396" cy="439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66" extrusionOk="0">
                <a:moveTo>
                  <a:pt x="158" y="21566"/>
                </a:moveTo>
                <a:cubicBezTo>
                  <a:pt x="122" y="21566"/>
                  <a:pt x="52" y="21566"/>
                  <a:pt x="52" y="21525"/>
                </a:cubicBezTo>
                <a:cubicBezTo>
                  <a:pt x="-18" y="21444"/>
                  <a:pt x="-18" y="21363"/>
                  <a:pt x="52" y="21282"/>
                </a:cubicBezTo>
                <a:cubicBezTo>
                  <a:pt x="21336" y="47"/>
                  <a:pt x="21336" y="47"/>
                  <a:pt x="21336" y="47"/>
                </a:cubicBezTo>
                <a:cubicBezTo>
                  <a:pt x="21406" y="-34"/>
                  <a:pt x="21477" y="7"/>
                  <a:pt x="21547" y="47"/>
                </a:cubicBezTo>
                <a:cubicBezTo>
                  <a:pt x="21582" y="128"/>
                  <a:pt x="21582" y="210"/>
                  <a:pt x="21512" y="291"/>
                </a:cubicBezTo>
                <a:cubicBezTo>
                  <a:pt x="228" y="21525"/>
                  <a:pt x="228" y="21525"/>
                  <a:pt x="228" y="21525"/>
                </a:cubicBezTo>
                <a:cubicBezTo>
                  <a:pt x="228" y="21566"/>
                  <a:pt x="193" y="21566"/>
                  <a:pt x="158" y="21566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7" name="Freeform 24"/>
          <p:cNvSpPr/>
          <p:nvPr/>
        </p:nvSpPr>
        <p:spPr>
          <a:xfrm rot="1440620">
            <a:off x="4412961" y="2397821"/>
            <a:ext cx="430963" cy="30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35" y="21600"/>
                </a:moveTo>
                <a:cubicBezTo>
                  <a:pt x="21435" y="21600"/>
                  <a:pt x="21393" y="21600"/>
                  <a:pt x="21393" y="21600"/>
                </a:cubicBezTo>
                <a:cubicBezTo>
                  <a:pt x="124" y="4547"/>
                  <a:pt x="124" y="4547"/>
                  <a:pt x="124" y="4547"/>
                </a:cubicBezTo>
                <a:cubicBezTo>
                  <a:pt x="41" y="4547"/>
                  <a:pt x="0" y="3411"/>
                  <a:pt x="0" y="2274"/>
                </a:cubicBezTo>
                <a:cubicBezTo>
                  <a:pt x="0" y="568"/>
                  <a:pt x="83" y="0"/>
                  <a:pt x="165" y="0"/>
                </a:cubicBezTo>
                <a:cubicBezTo>
                  <a:pt x="21435" y="17053"/>
                  <a:pt x="21435" y="17053"/>
                  <a:pt x="21435" y="17053"/>
                </a:cubicBezTo>
                <a:cubicBezTo>
                  <a:pt x="21517" y="17053"/>
                  <a:pt x="21600" y="18189"/>
                  <a:pt x="21600" y="19326"/>
                </a:cubicBezTo>
                <a:cubicBezTo>
                  <a:pt x="21559" y="21032"/>
                  <a:pt x="21517" y="21600"/>
                  <a:pt x="21435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8" name="Freeform 25"/>
          <p:cNvSpPr/>
          <p:nvPr/>
        </p:nvSpPr>
        <p:spPr>
          <a:xfrm rot="1440620">
            <a:off x="4525215" y="1890333"/>
            <a:ext cx="680457" cy="590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90" extrusionOk="0">
                <a:moveTo>
                  <a:pt x="118" y="21590"/>
                </a:moveTo>
                <a:cubicBezTo>
                  <a:pt x="92" y="21590"/>
                  <a:pt x="39" y="21560"/>
                  <a:pt x="39" y="21530"/>
                </a:cubicBezTo>
                <a:cubicBezTo>
                  <a:pt x="-13" y="21499"/>
                  <a:pt x="-13" y="21409"/>
                  <a:pt x="39" y="21379"/>
                </a:cubicBezTo>
                <a:cubicBezTo>
                  <a:pt x="21404" y="20"/>
                  <a:pt x="21404" y="20"/>
                  <a:pt x="21404" y="20"/>
                </a:cubicBezTo>
                <a:cubicBezTo>
                  <a:pt x="21430" y="-10"/>
                  <a:pt x="21508" y="-10"/>
                  <a:pt x="21535" y="50"/>
                </a:cubicBezTo>
                <a:cubicBezTo>
                  <a:pt x="21587" y="81"/>
                  <a:pt x="21587" y="171"/>
                  <a:pt x="21535" y="201"/>
                </a:cubicBezTo>
                <a:cubicBezTo>
                  <a:pt x="170" y="21560"/>
                  <a:pt x="170" y="21560"/>
                  <a:pt x="170" y="21560"/>
                </a:cubicBezTo>
                <a:cubicBezTo>
                  <a:pt x="144" y="21590"/>
                  <a:pt x="144" y="21590"/>
                  <a:pt x="118" y="2159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39" name="Freeform 26"/>
          <p:cNvSpPr/>
          <p:nvPr/>
        </p:nvSpPr>
        <p:spPr>
          <a:xfrm rot="1440620">
            <a:off x="4926520" y="1975368"/>
            <a:ext cx="255766" cy="615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5" h="21600" extrusionOk="0">
                <a:moveTo>
                  <a:pt x="306" y="21600"/>
                </a:moveTo>
                <a:cubicBezTo>
                  <a:pt x="237" y="21600"/>
                  <a:pt x="237" y="21600"/>
                  <a:pt x="167" y="21600"/>
                </a:cubicBezTo>
                <a:cubicBezTo>
                  <a:pt x="28" y="21571"/>
                  <a:pt x="-42" y="21513"/>
                  <a:pt x="28" y="21455"/>
                </a:cubicBezTo>
                <a:cubicBezTo>
                  <a:pt x="21001" y="87"/>
                  <a:pt x="21001" y="87"/>
                  <a:pt x="21001" y="87"/>
                </a:cubicBezTo>
                <a:cubicBezTo>
                  <a:pt x="21070" y="29"/>
                  <a:pt x="21210" y="0"/>
                  <a:pt x="21349" y="0"/>
                </a:cubicBezTo>
                <a:cubicBezTo>
                  <a:pt x="21488" y="29"/>
                  <a:pt x="21558" y="116"/>
                  <a:pt x="21488" y="174"/>
                </a:cubicBezTo>
                <a:cubicBezTo>
                  <a:pt x="515" y="21542"/>
                  <a:pt x="515" y="21542"/>
                  <a:pt x="515" y="21542"/>
                </a:cubicBezTo>
                <a:cubicBezTo>
                  <a:pt x="515" y="21571"/>
                  <a:pt x="376" y="21600"/>
                  <a:pt x="306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0" name="Freeform 27"/>
          <p:cNvSpPr/>
          <p:nvPr/>
        </p:nvSpPr>
        <p:spPr>
          <a:xfrm rot="1440620">
            <a:off x="5182355" y="2073674"/>
            <a:ext cx="213192" cy="485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9" h="21600" extrusionOk="0">
                <a:moveTo>
                  <a:pt x="21135" y="21600"/>
                </a:moveTo>
                <a:cubicBezTo>
                  <a:pt x="21052" y="21600"/>
                  <a:pt x="20885" y="21563"/>
                  <a:pt x="20885" y="21490"/>
                </a:cubicBezTo>
                <a:cubicBezTo>
                  <a:pt x="33" y="221"/>
                  <a:pt x="33" y="221"/>
                  <a:pt x="33" y="221"/>
                </a:cubicBezTo>
                <a:cubicBezTo>
                  <a:pt x="-50" y="147"/>
                  <a:pt x="33" y="37"/>
                  <a:pt x="199" y="0"/>
                </a:cubicBezTo>
                <a:cubicBezTo>
                  <a:pt x="365" y="0"/>
                  <a:pt x="532" y="37"/>
                  <a:pt x="615" y="110"/>
                </a:cubicBezTo>
                <a:cubicBezTo>
                  <a:pt x="21467" y="21379"/>
                  <a:pt x="21467" y="21379"/>
                  <a:pt x="21467" y="21379"/>
                </a:cubicBezTo>
                <a:cubicBezTo>
                  <a:pt x="21550" y="21453"/>
                  <a:pt x="21467" y="21526"/>
                  <a:pt x="21301" y="21563"/>
                </a:cubicBezTo>
                <a:cubicBezTo>
                  <a:pt x="21301" y="21600"/>
                  <a:pt x="21218" y="21600"/>
                  <a:pt x="21135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1" name="Freeform 28"/>
          <p:cNvSpPr/>
          <p:nvPr/>
        </p:nvSpPr>
        <p:spPr>
          <a:xfrm rot="1440620">
            <a:off x="5219253" y="2238446"/>
            <a:ext cx="951641" cy="144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extrusionOk="0">
                <a:moveTo>
                  <a:pt x="21506" y="21600"/>
                </a:moveTo>
                <a:cubicBezTo>
                  <a:pt x="21506" y="21600"/>
                  <a:pt x="21506" y="21600"/>
                  <a:pt x="21506" y="21600"/>
                </a:cubicBezTo>
                <a:cubicBezTo>
                  <a:pt x="75" y="987"/>
                  <a:pt x="75" y="987"/>
                  <a:pt x="75" y="987"/>
                </a:cubicBezTo>
                <a:cubicBezTo>
                  <a:pt x="37" y="987"/>
                  <a:pt x="0" y="741"/>
                  <a:pt x="0" y="494"/>
                </a:cubicBezTo>
                <a:cubicBezTo>
                  <a:pt x="19" y="123"/>
                  <a:pt x="56" y="0"/>
                  <a:pt x="94" y="0"/>
                </a:cubicBezTo>
                <a:cubicBezTo>
                  <a:pt x="21525" y="20613"/>
                  <a:pt x="21525" y="20613"/>
                  <a:pt x="21525" y="20613"/>
                </a:cubicBezTo>
                <a:cubicBezTo>
                  <a:pt x="21563" y="20736"/>
                  <a:pt x="21600" y="20983"/>
                  <a:pt x="21581" y="21230"/>
                </a:cubicBezTo>
                <a:cubicBezTo>
                  <a:pt x="21581" y="21477"/>
                  <a:pt x="21544" y="21600"/>
                  <a:pt x="21506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2" name="Freeform 29"/>
          <p:cNvSpPr/>
          <p:nvPr/>
        </p:nvSpPr>
        <p:spPr>
          <a:xfrm rot="1440620">
            <a:off x="5293617" y="1793926"/>
            <a:ext cx="971909" cy="6048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90" extrusionOk="0">
                <a:moveTo>
                  <a:pt x="21497" y="21590"/>
                </a:moveTo>
                <a:cubicBezTo>
                  <a:pt x="21497" y="21590"/>
                  <a:pt x="21479" y="21590"/>
                  <a:pt x="21461" y="21590"/>
                </a:cubicBezTo>
                <a:cubicBezTo>
                  <a:pt x="26" y="226"/>
                  <a:pt x="26" y="226"/>
                  <a:pt x="26" y="226"/>
                </a:cubicBezTo>
                <a:cubicBezTo>
                  <a:pt x="7" y="167"/>
                  <a:pt x="-11" y="108"/>
                  <a:pt x="7" y="49"/>
                </a:cubicBezTo>
                <a:cubicBezTo>
                  <a:pt x="26" y="-10"/>
                  <a:pt x="81" y="-10"/>
                  <a:pt x="117" y="19"/>
                </a:cubicBezTo>
                <a:cubicBezTo>
                  <a:pt x="21534" y="21384"/>
                  <a:pt x="21534" y="21384"/>
                  <a:pt x="21534" y="21384"/>
                </a:cubicBezTo>
                <a:cubicBezTo>
                  <a:pt x="21571" y="21413"/>
                  <a:pt x="21589" y="21502"/>
                  <a:pt x="21571" y="21561"/>
                </a:cubicBezTo>
                <a:cubicBezTo>
                  <a:pt x="21552" y="21590"/>
                  <a:pt x="21534" y="21590"/>
                  <a:pt x="21497" y="2159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3" name="Freeform 30"/>
          <p:cNvSpPr/>
          <p:nvPr/>
        </p:nvSpPr>
        <p:spPr>
          <a:xfrm rot="1440620">
            <a:off x="5442552" y="1692832"/>
            <a:ext cx="700718" cy="81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600" extrusionOk="0">
                <a:moveTo>
                  <a:pt x="108" y="21600"/>
                </a:moveTo>
                <a:cubicBezTo>
                  <a:pt x="57" y="21600"/>
                  <a:pt x="6" y="21384"/>
                  <a:pt x="6" y="20952"/>
                </a:cubicBezTo>
                <a:cubicBezTo>
                  <a:pt x="-19" y="20304"/>
                  <a:pt x="32" y="19872"/>
                  <a:pt x="83" y="19872"/>
                </a:cubicBezTo>
                <a:cubicBezTo>
                  <a:pt x="21454" y="0"/>
                  <a:pt x="21454" y="0"/>
                  <a:pt x="21454" y="0"/>
                </a:cubicBezTo>
                <a:cubicBezTo>
                  <a:pt x="21505" y="0"/>
                  <a:pt x="21556" y="432"/>
                  <a:pt x="21556" y="864"/>
                </a:cubicBezTo>
                <a:cubicBezTo>
                  <a:pt x="21581" y="1296"/>
                  <a:pt x="21530" y="1728"/>
                  <a:pt x="21479" y="1728"/>
                </a:cubicBezTo>
                <a:cubicBezTo>
                  <a:pt x="108" y="21600"/>
                  <a:pt x="108" y="21600"/>
                  <a:pt x="108" y="21600"/>
                </a:cubicBezTo>
                <a:cubicBezTo>
                  <a:pt x="108" y="21600"/>
                  <a:pt x="108" y="21600"/>
                  <a:pt x="108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solidFill>
              <a:srgbClr val="45D8FF"/>
            </a:solidFill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4" name="Freeform 33"/>
          <p:cNvSpPr/>
          <p:nvPr/>
        </p:nvSpPr>
        <p:spPr>
          <a:xfrm rot="1440620">
            <a:off x="5972970" y="1863771"/>
            <a:ext cx="277706" cy="67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84" extrusionOk="0">
                <a:moveTo>
                  <a:pt x="21241" y="21584"/>
                </a:moveTo>
                <a:cubicBezTo>
                  <a:pt x="21178" y="21584"/>
                  <a:pt x="21050" y="21558"/>
                  <a:pt x="21050" y="21532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-39" y="89"/>
                  <a:pt x="25" y="36"/>
                  <a:pt x="153" y="10"/>
                </a:cubicBezTo>
                <a:cubicBezTo>
                  <a:pt x="281" y="-16"/>
                  <a:pt x="408" y="10"/>
                  <a:pt x="472" y="63"/>
                </a:cubicBezTo>
                <a:cubicBezTo>
                  <a:pt x="21497" y="21453"/>
                  <a:pt x="21497" y="21453"/>
                  <a:pt x="21497" y="21453"/>
                </a:cubicBezTo>
                <a:cubicBezTo>
                  <a:pt x="21561" y="21505"/>
                  <a:pt x="21497" y="21558"/>
                  <a:pt x="21369" y="21584"/>
                </a:cubicBezTo>
                <a:cubicBezTo>
                  <a:pt x="21305" y="21584"/>
                  <a:pt x="21305" y="21584"/>
                  <a:pt x="21241" y="21584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5" name="Freeform 34"/>
          <p:cNvSpPr/>
          <p:nvPr/>
        </p:nvSpPr>
        <p:spPr>
          <a:xfrm rot="1440620">
            <a:off x="6200799" y="2066617"/>
            <a:ext cx="277723" cy="582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81" extrusionOk="0">
                <a:moveTo>
                  <a:pt x="217" y="21581"/>
                </a:moveTo>
                <a:cubicBezTo>
                  <a:pt x="217" y="21581"/>
                  <a:pt x="153" y="21581"/>
                  <a:pt x="153" y="21581"/>
                </a:cubicBezTo>
                <a:cubicBezTo>
                  <a:pt x="25" y="21550"/>
                  <a:pt x="-39" y="21489"/>
                  <a:pt x="25" y="21428"/>
                </a:cubicBezTo>
                <a:cubicBezTo>
                  <a:pt x="21050" y="73"/>
                  <a:pt x="21050" y="73"/>
                  <a:pt x="21050" y="73"/>
                </a:cubicBezTo>
                <a:cubicBezTo>
                  <a:pt x="21114" y="12"/>
                  <a:pt x="21305" y="-19"/>
                  <a:pt x="21433" y="12"/>
                </a:cubicBezTo>
                <a:cubicBezTo>
                  <a:pt x="21497" y="42"/>
                  <a:pt x="21561" y="103"/>
                  <a:pt x="21497" y="164"/>
                </a:cubicBezTo>
                <a:cubicBezTo>
                  <a:pt x="472" y="21520"/>
                  <a:pt x="472" y="21520"/>
                  <a:pt x="472" y="21520"/>
                </a:cubicBezTo>
                <a:cubicBezTo>
                  <a:pt x="408" y="21581"/>
                  <a:pt x="344" y="21581"/>
                  <a:pt x="217" y="2158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6" name="Freeform 38"/>
          <p:cNvSpPr/>
          <p:nvPr/>
        </p:nvSpPr>
        <p:spPr>
          <a:xfrm rot="1440620">
            <a:off x="6633703" y="1886631"/>
            <a:ext cx="692114" cy="425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5" extrusionOk="0">
                <a:moveTo>
                  <a:pt x="112" y="21575"/>
                </a:moveTo>
                <a:cubicBezTo>
                  <a:pt x="61" y="21575"/>
                  <a:pt x="35" y="21533"/>
                  <a:pt x="10" y="21491"/>
                </a:cubicBezTo>
                <a:cubicBezTo>
                  <a:pt x="-16" y="21407"/>
                  <a:pt x="10" y="21281"/>
                  <a:pt x="61" y="21239"/>
                </a:cubicBezTo>
                <a:cubicBezTo>
                  <a:pt x="21430" y="17"/>
                  <a:pt x="21430" y="17"/>
                  <a:pt x="21430" y="17"/>
                </a:cubicBezTo>
                <a:cubicBezTo>
                  <a:pt x="21481" y="-25"/>
                  <a:pt x="21533" y="17"/>
                  <a:pt x="21558" y="101"/>
                </a:cubicBezTo>
                <a:cubicBezTo>
                  <a:pt x="21584" y="185"/>
                  <a:pt x="21584" y="269"/>
                  <a:pt x="21533" y="311"/>
                </a:cubicBezTo>
                <a:cubicBezTo>
                  <a:pt x="164" y="21533"/>
                  <a:pt x="164" y="21533"/>
                  <a:pt x="164" y="21533"/>
                </a:cubicBezTo>
                <a:cubicBezTo>
                  <a:pt x="138" y="21533"/>
                  <a:pt x="138" y="21575"/>
                  <a:pt x="112" y="21575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7" name="Freeform 39"/>
          <p:cNvSpPr/>
          <p:nvPr/>
        </p:nvSpPr>
        <p:spPr>
          <a:xfrm rot="1440620">
            <a:off x="6802624" y="1922625"/>
            <a:ext cx="363262" cy="1142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90" extrusionOk="0">
                <a:moveTo>
                  <a:pt x="209" y="21590"/>
                </a:moveTo>
                <a:cubicBezTo>
                  <a:pt x="209" y="21590"/>
                  <a:pt x="160" y="21590"/>
                  <a:pt x="160" y="21590"/>
                </a:cubicBezTo>
                <a:cubicBezTo>
                  <a:pt x="62" y="21574"/>
                  <a:pt x="-36" y="21543"/>
                  <a:pt x="13" y="21512"/>
                </a:cubicBezTo>
                <a:cubicBezTo>
                  <a:pt x="21172" y="52"/>
                  <a:pt x="21172" y="52"/>
                  <a:pt x="21172" y="52"/>
                </a:cubicBezTo>
                <a:cubicBezTo>
                  <a:pt x="21221" y="6"/>
                  <a:pt x="21319" y="-10"/>
                  <a:pt x="21417" y="6"/>
                </a:cubicBezTo>
                <a:cubicBezTo>
                  <a:pt x="21515" y="21"/>
                  <a:pt x="21564" y="52"/>
                  <a:pt x="21564" y="84"/>
                </a:cubicBezTo>
                <a:cubicBezTo>
                  <a:pt x="405" y="21543"/>
                  <a:pt x="405" y="21543"/>
                  <a:pt x="405" y="21543"/>
                </a:cubicBezTo>
                <a:cubicBezTo>
                  <a:pt x="356" y="21574"/>
                  <a:pt x="307" y="21590"/>
                  <a:pt x="209" y="2159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8" name="Freeform 40"/>
          <p:cNvSpPr/>
          <p:nvPr/>
        </p:nvSpPr>
        <p:spPr>
          <a:xfrm rot="1440620">
            <a:off x="7260488" y="2045471"/>
            <a:ext cx="126533" cy="541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576" extrusionOk="0">
                <a:moveTo>
                  <a:pt x="20801" y="21576"/>
                </a:moveTo>
                <a:cubicBezTo>
                  <a:pt x="20523" y="21576"/>
                  <a:pt x="20383" y="21510"/>
                  <a:pt x="20244" y="21444"/>
                </a:cubicBezTo>
                <a:cubicBezTo>
                  <a:pt x="37" y="174"/>
                  <a:pt x="37" y="174"/>
                  <a:pt x="37" y="174"/>
                </a:cubicBezTo>
                <a:cubicBezTo>
                  <a:pt x="-102" y="75"/>
                  <a:pt x="177" y="9"/>
                  <a:pt x="455" y="9"/>
                </a:cubicBezTo>
                <a:cubicBezTo>
                  <a:pt x="734" y="-24"/>
                  <a:pt x="1013" y="42"/>
                  <a:pt x="1152" y="108"/>
                </a:cubicBezTo>
                <a:cubicBezTo>
                  <a:pt x="21359" y="21411"/>
                  <a:pt x="21359" y="21411"/>
                  <a:pt x="21359" y="21411"/>
                </a:cubicBezTo>
                <a:cubicBezTo>
                  <a:pt x="21498" y="21477"/>
                  <a:pt x="21219" y="21543"/>
                  <a:pt x="20941" y="21543"/>
                </a:cubicBezTo>
                <a:cubicBezTo>
                  <a:pt x="20941" y="21576"/>
                  <a:pt x="20801" y="21576"/>
                  <a:pt x="20801" y="21576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49" name="Freeform 41"/>
          <p:cNvSpPr/>
          <p:nvPr/>
        </p:nvSpPr>
        <p:spPr>
          <a:xfrm rot="528246">
            <a:off x="7325429" y="2447830"/>
            <a:ext cx="1199432" cy="234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" y="21600"/>
                </a:moveTo>
                <a:cubicBezTo>
                  <a:pt x="44" y="21600"/>
                  <a:pt x="0" y="21275"/>
                  <a:pt x="0" y="20950"/>
                </a:cubicBezTo>
                <a:cubicBezTo>
                  <a:pt x="0" y="20626"/>
                  <a:pt x="22" y="20301"/>
                  <a:pt x="87" y="20301"/>
                </a:cubicBezTo>
                <a:cubicBezTo>
                  <a:pt x="21513" y="0"/>
                  <a:pt x="21513" y="0"/>
                  <a:pt x="21513" y="0"/>
                </a:cubicBezTo>
                <a:cubicBezTo>
                  <a:pt x="21556" y="0"/>
                  <a:pt x="21600" y="325"/>
                  <a:pt x="21600" y="650"/>
                </a:cubicBezTo>
                <a:cubicBezTo>
                  <a:pt x="21600" y="974"/>
                  <a:pt x="21578" y="1299"/>
                  <a:pt x="21535" y="1299"/>
                </a:cubicBezTo>
                <a:cubicBezTo>
                  <a:pt x="109" y="21600"/>
                  <a:pt x="109" y="21600"/>
                  <a:pt x="109" y="21600"/>
                </a:cubicBezTo>
                <a:cubicBezTo>
                  <a:pt x="109" y="21600"/>
                  <a:pt x="87" y="21600"/>
                  <a:pt x="87" y="2160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0" name="Freeform 42"/>
          <p:cNvSpPr/>
          <p:nvPr/>
        </p:nvSpPr>
        <p:spPr>
          <a:xfrm rot="1440620">
            <a:off x="7429534" y="1818045"/>
            <a:ext cx="278192" cy="8626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85" extrusionOk="0">
                <a:moveTo>
                  <a:pt x="256" y="21585"/>
                </a:moveTo>
                <a:cubicBezTo>
                  <a:pt x="256" y="21585"/>
                  <a:pt x="192" y="21564"/>
                  <a:pt x="192" y="21564"/>
                </a:cubicBezTo>
                <a:cubicBezTo>
                  <a:pt x="64" y="21564"/>
                  <a:pt x="0" y="21502"/>
                  <a:pt x="0" y="21461"/>
                </a:cubicBezTo>
                <a:cubicBezTo>
                  <a:pt x="21025" y="68"/>
                  <a:pt x="21025" y="68"/>
                  <a:pt x="21025" y="68"/>
                </a:cubicBezTo>
                <a:cubicBezTo>
                  <a:pt x="21089" y="26"/>
                  <a:pt x="21217" y="-15"/>
                  <a:pt x="21344" y="6"/>
                </a:cubicBezTo>
                <a:cubicBezTo>
                  <a:pt x="21536" y="26"/>
                  <a:pt x="21600" y="68"/>
                  <a:pt x="21536" y="109"/>
                </a:cubicBezTo>
                <a:cubicBezTo>
                  <a:pt x="511" y="21523"/>
                  <a:pt x="511" y="21523"/>
                  <a:pt x="511" y="21523"/>
                </a:cubicBezTo>
                <a:cubicBezTo>
                  <a:pt x="447" y="21544"/>
                  <a:pt x="383" y="21585"/>
                  <a:pt x="256" y="21585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1" name="Freeform 44"/>
          <p:cNvSpPr/>
          <p:nvPr/>
        </p:nvSpPr>
        <p:spPr>
          <a:xfrm rot="20942527">
            <a:off x="7922521" y="1855549"/>
            <a:ext cx="546059" cy="759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80" extrusionOk="0">
                <a:moveTo>
                  <a:pt x="21426" y="21580"/>
                </a:moveTo>
                <a:cubicBezTo>
                  <a:pt x="21394" y="21580"/>
                  <a:pt x="21361" y="21580"/>
                  <a:pt x="21329" y="21557"/>
                </a:cubicBezTo>
                <a:cubicBezTo>
                  <a:pt x="22" y="144"/>
                  <a:pt x="22" y="144"/>
                  <a:pt x="22" y="144"/>
                </a:cubicBezTo>
                <a:cubicBezTo>
                  <a:pt x="-11" y="97"/>
                  <a:pt x="-11" y="50"/>
                  <a:pt x="54" y="27"/>
                </a:cubicBezTo>
                <a:cubicBezTo>
                  <a:pt x="119" y="-20"/>
                  <a:pt x="184" y="3"/>
                  <a:pt x="217" y="27"/>
                </a:cubicBezTo>
                <a:cubicBezTo>
                  <a:pt x="21524" y="21439"/>
                  <a:pt x="21524" y="21439"/>
                  <a:pt x="21524" y="21439"/>
                </a:cubicBezTo>
                <a:cubicBezTo>
                  <a:pt x="21589" y="21486"/>
                  <a:pt x="21556" y="21533"/>
                  <a:pt x="21491" y="21580"/>
                </a:cubicBezTo>
                <a:cubicBezTo>
                  <a:pt x="21491" y="21580"/>
                  <a:pt x="21459" y="21580"/>
                  <a:pt x="21426" y="2158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2" name="Freeform 48"/>
          <p:cNvSpPr/>
          <p:nvPr/>
        </p:nvSpPr>
        <p:spPr>
          <a:xfrm rot="1440620">
            <a:off x="6688916" y="2457771"/>
            <a:ext cx="482473" cy="608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90" extrusionOk="0">
                <a:moveTo>
                  <a:pt x="153" y="21590"/>
                </a:moveTo>
                <a:cubicBezTo>
                  <a:pt x="116" y="21590"/>
                  <a:pt x="79" y="21590"/>
                  <a:pt x="43" y="21561"/>
                </a:cubicBezTo>
                <a:cubicBezTo>
                  <a:pt x="6" y="21531"/>
                  <a:pt x="-31" y="21444"/>
                  <a:pt x="43" y="21385"/>
                </a:cubicBezTo>
                <a:cubicBezTo>
                  <a:pt x="21275" y="49"/>
                  <a:pt x="21275" y="49"/>
                  <a:pt x="21275" y="49"/>
                </a:cubicBezTo>
                <a:cubicBezTo>
                  <a:pt x="21311" y="-10"/>
                  <a:pt x="21422" y="-10"/>
                  <a:pt x="21495" y="19"/>
                </a:cubicBezTo>
                <a:cubicBezTo>
                  <a:pt x="21532" y="78"/>
                  <a:pt x="21569" y="136"/>
                  <a:pt x="21495" y="195"/>
                </a:cubicBezTo>
                <a:cubicBezTo>
                  <a:pt x="263" y="21531"/>
                  <a:pt x="263" y="21531"/>
                  <a:pt x="263" y="21531"/>
                </a:cubicBezTo>
                <a:cubicBezTo>
                  <a:pt x="227" y="21561"/>
                  <a:pt x="190" y="21590"/>
                  <a:pt x="153" y="2159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3" name="Freeform 49"/>
          <p:cNvSpPr/>
          <p:nvPr/>
        </p:nvSpPr>
        <p:spPr>
          <a:xfrm rot="1440620">
            <a:off x="5259438" y="2611062"/>
            <a:ext cx="209319" cy="7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7" h="21462" extrusionOk="0">
                <a:moveTo>
                  <a:pt x="21210" y="21462"/>
                </a:moveTo>
                <a:cubicBezTo>
                  <a:pt x="21125" y="21462"/>
                  <a:pt x="21125" y="21462"/>
                  <a:pt x="21041" y="21235"/>
                </a:cubicBezTo>
                <a:cubicBezTo>
                  <a:pt x="203" y="1681"/>
                  <a:pt x="203" y="1681"/>
                  <a:pt x="203" y="1681"/>
                </a:cubicBezTo>
                <a:cubicBezTo>
                  <a:pt x="34" y="1681"/>
                  <a:pt x="-51" y="999"/>
                  <a:pt x="34" y="544"/>
                </a:cubicBezTo>
                <a:cubicBezTo>
                  <a:pt x="34" y="89"/>
                  <a:pt x="288" y="-138"/>
                  <a:pt x="457" y="89"/>
                </a:cubicBezTo>
                <a:cubicBezTo>
                  <a:pt x="21295" y="19643"/>
                  <a:pt x="21295" y="19643"/>
                  <a:pt x="21295" y="19643"/>
                </a:cubicBezTo>
                <a:cubicBezTo>
                  <a:pt x="21464" y="19870"/>
                  <a:pt x="21549" y="20325"/>
                  <a:pt x="21464" y="20780"/>
                </a:cubicBezTo>
                <a:cubicBezTo>
                  <a:pt x="21464" y="21235"/>
                  <a:pt x="21295" y="21462"/>
                  <a:pt x="21210" y="21462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4" name="Freeform 50"/>
          <p:cNvSpPr/>
          <p:nvPr/>
        </p:nvSpPr>
        <p:spPr>
          <a:xfrm rot="1440620">
            <a:off x="5085467" y="2645154"/>
            <a:ext cx="209715" cy="79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86" extrusionOk="0">
                <a:moveTo>
                  <a:pt x="362" y="21586"/>
                </a:moveTo>
                <a:cubicBezTo>
                  <a:pt x="277" y="21586"/>
                  <a:pt x="277" y="21586"/>
                  <a:pt x="277" y="21586"/>
                </a:cubicBezTo>
                <a:cubicBezTo>
                  <a:pt x="107" y="21586"/>
                  <a:pt x="-62" y="21518"/>
                  <a:pt x="23" y="21473"/>
                </a:cubicBezTo>
                <a:cubicBezTo>
                  <a:pt x="20860" y="76"/>
                  <a:pt x="20860" y="76"/>
                  <a:pt x="20860" y="76"/>
                </a:cubicBezTo>
                <a:cubicBezTo>
                  <a:pt x="20860" y="9"/>
                  <a:pt x="21114" y="-14"/>
                  <a:pt x="21284" y="9"/>
                </a:cubicBezTo>
                <a:cubicBezTo>
                  <a:pt x="21453" y="9"/>
                  <a:pt x="21538" y="54"/>
                  <a:pt x="21538" y="121"/>
                </a:cubicBezTo>
                <a:cubicBezTo>
                  <a:pt x="700" y="21518"/>
                  <a:pt x="700" y="21518"/>
                  <a:pt x="700" y="21518"/>
                </a:cubicBezTo>
                <a:cubicBezTo>
                  <a:pt x="616" y="21563"/>
                  <a:pt x="446" y="21586"/>
                  <a:pt x="362" y="21586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5" name="Freeform 51"/>
          <p:cNvSpPr/>
          <p:nvPr/>
        </p:nvSpPr>
        <p:spPr>
          <a:xfrm rot="1440620">
            <a:off x="5500204" y="2436520"/>
            <a:ext cx="540950" cy="41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585" extrusionOk="0">
                <a:moveTo>
                  <a:pt x="153" y="21585"/>
                </a:moveTo>
                <a:cubicBezTo>
                  <a:pt x="87" y="21585"/>
                  <a:pt x="55" y="21542"/>
                  <a:pt x="22" y="21500"/>
                </a:cubicBezTo>
                <a:cubicBezTo>
                  <a:pt x="-11" y="21414"/>
                  <a:pt x="-11" y="21329"/>
                  <a:pt x="55" y="21243"/>
                </a:cubicBezTo>
                <a:cubicBezTo>
                  <a:pt x="21359" y="28"/>
                  <a:pt x="21359" y="28"/>
                  <a:pt x="21359" y="28"/>
                </a:cubicBezTo>
                <a:cubicBezTo>
                  <a:pt x="21425" y="-15"/>
                  <a:pt x="21491" y="-15"/>
                  <a:pt x="21523" y="70"/>
                </a:cubicBezTo>
                <a:cubicBezTo>
                  <a:pt x="21589" y="156"/>
                  <a:pt x="21556" y="241"/>
                  <a:pt x="21523" y="327"/>
                </a:cubicBezTo>
                <a:cubicBezTo>
                  <a:pt x="219" y="21542"/>
                  <a:pt x="219" y="21542"/>
                  <a:pt x="219" y="21542"/>
                </a:cubicBezTo>
                <a:cubicBezTo>
                  <a:pt x="186" y="21542"/>
                  <a:pt x="186" y="21585"/>
                  <a:pt x="153" y="21585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6" name="Freeform 52"/>
          <p:cNvSpPr/>
          <p:nvPr/>
        </p:nvSpPr>
        <p:spPr>
          <a:xfrm rot="1440620">
            <a:off x="5319750" y="2398407"/>
            <a:ext cx="744796" cy="346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69" extrusionOk="0">
                <a:moveTo>
                  <a:pt x="81" y="21569"/>
                </a:moveTo>
                <a:cubicBezTo>
                  <a:pt x="57" y="21569"/>
                  <a:pt x="33" y="21518"/>
                  <a:pt x="9" y="21415"/>
                </a:cubicBezTo>
                <a:cubicBezTo>
                  <a:pt x="-15" y="21312"/>
                  <a:pt x="9" y="21209"/>
                  <a:pt x="57" y="21158"/>
                </a:cubicBezTo>
                <a:cubicBezTo>
                  <a:pt x="21442" y="20"/>
                  <a:pt x="21442" y="20"/>
                  <a:pt x="21442" y="20"/>
                </a:cubicBezTo>
                <a:cubicBezTo>
                  <a:pt x="21489" y="-31"/>
                  <a:pt x="21537" y="20"/>
                  <a:pt x="21561" y="123"/>
                </a:cubicBezTo>
                <a:cubicBezTo>
                  <a:pt x="21585" y="226"/>
                  <a:pt x="21561" y="329"/>
                  <a:pt x="21513" y="380"/>
                </a:cubicBezTo>
                <a:cubicBezTo>
                  <a:pt x="128" y="21518"/>
                  <a:pt x="128" y="21518"/>
                  <a:pt x="128" y="21518"/>
                </a:cubicBezTo>
                <a:cubicBezTo>
                  <a:pt x="128" y="21569"/>
                  <a:pt x="104" y="21569"/>
                  <a:pt x="81" y="21569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7" name="Freeform 53"/>
          <p:cNvSpPr/>
          <p:nvPr/>
        </p:nvSpPr>
        <p:spPr>
          <a:xfrm rot="1440620">
            <a:off x="3846437" y="2302265"/>
            <a:ext cx="930601" cy="413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4" extrusionOk="0">
                <a:moveTo>
                  <a:pt x="84" y="21574"/>
                </a:moveTo>
                <a:cubicBezTo>
                  <a:pt x="45" y="21574"/>
                  <a:pt x="26" y="21574"/>
                  <a:pt x="7" y="21488"/>
                </a:cubicBezTo>
                <a:cubicBezTo>
                  <a:pt x="-12" y="21402"/>
                  <a:pt x="7" y="21315"/>
                  <a:pt x="45" y="21272"/>
                </a:cubicBezTo>
                <a:cubicBezTo>
                  <a:pt x="21473" y="17"/>
                  <a:pt x="21473" y="17"/>
                  <a:pt x="21473" y="17"/>
                </a:cubicBezTo>
                <a:cubicBezTo>
                  <a:pt x="21512" y="-26"/>
                  <a:pt x="21550" y="17"/>
                  <a:pt x="21569" y="103"/>
                </a:cubicBezTo>
                <a:cubicBezTo>
                  <a:pt x="21588" y="190"/>
                  <a:pt x="21569" y="276"/>
                  <a:pt x="21531" y="319"/>
                </a:cubicBezTo>
                <a:cubicBezTo>
                  <a:pt x="103" y="21574"/>
                  <a:pt x="103" y="21574"/>
                  <a:pt x="103" y="21574"/>
                </a:cubicBezTo>
                <a:cubicBezTo>
                  <a:pt x="103" y="21574"/>
                  <a:pt x="84" y="21574"/>
                  <a:pt x="84" y="21574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8" name="Freeform 111"/>
          <p:cNvSpPr/>
          <p:nvPr/>
        </p:nvSpPr>
        <p:spPr>
          <a:xfrm rot="1440620">
            <a:off x="3306614" y="1553697"/>
            <a:ext cx="53599" cy="5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1" h="18962" extrusionOk="0">
                <a:moveTo>
                  <a:pt x="14723" y="1519"/>
                </a:moveTo>
                <a:cubicBezTo>
                  <a:pt x="19161" y="4146"/>
                  <a:pt x="20345" y="9984"/>
                  <a:pt x="17682" y="14654"/>
                </a:cubicBezTo>
                <a:cubicBezTo>
                  <a:pt x="15019" y="19032"/>
                  <a:pt x="9101" y="20200"/>
                  <a:pt x="4367" y="17573"/>
                </a:cubicBezTo>
                <a:cubicBezTo>
                  <a:pt x="-71" y="14654"/>
                  <a:pt x="-1255" y="8816"/>
                  <a:pt x="1408" y="4438"/>
                </a:cubicBezTo>
                <a:cubicBezTo>
                  <a:pt x="4367" y="59"/>
                  <a:pt x="10285" y="-1400"/>
                  <a:pt x="14723" y="1519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59" name="Freeform 112"/>
          <p:cNvSpPr/>
          <p:nvPr/>
        </p:nvSpPr>
        <p:spPr>
          <a:xfrm rot="1440620">
            <a:off x="3182566" y="1906074"/>
            <a:ext cx="53203" cy="5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9" h="18962" extrusionOk="0">
                <a:moveTo>
                  <a:pt x="14362" y="1389"/>
                </a:moveTo>
                <a:cubicBezTo>
                  <a:pt x="19032" y="4308"/>
                  <a:pt x="20200" y="10146"/>
                  <a:pt x="17573" y="14524"/>
                </a:cubicBezTo>
                <a:cubicBezTo>
                  <a:pt x="14654" y="18903"/>
                  <a:pt x="8816" y="20362"/>
                  <a:pt x="4438" y="17443"/>
                </a:cubicBezTo>
                <a:cubicBezTo>
                  <a:pt x="59" y="14816"/>
                  <a:pt x="-1400" y="8978"/>
                  <a:pt x="1519" y="4308"/>
                </a:cubicBezTo>
                <a:cubicBezTo>
                  <a:pt x="4146" y="-70"/>
                  <a:pt x="9984" y="-1238"/>
                  <a:pt x="14362" y="1389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0" name="Freeform 113"/>
          <p:cNvSpPr/>
          <p:nvPr/>
        </p:nvSpPr>
        <p:spPr>
          <a:xfrm rot="1440620">
            <a:off x="2769306" y="2430245"/>
            <a:ext cx="53599" cy="53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1" h="18881" extrusionOk="0">
                <a:moveTo>
                  <a:pt x="14723" y="1519"/>
                </a:moveTo>
                <a:cubicBezTo>
                  <a:pt x="19161" y="4146"/>
                  <a:pt x="20345" y="9984"/>
                  <a:pt x="17682" y="14362"/>
                </a:cubicBezTo>
                <a:cubicBezTo>
                  <a:pt x="14723" y="18741"/>
                  <a:pt x="9101" y="20200"/>
                  <a:pt x="4367" y="17573"/>
                </a:cubicBezTo>
                <a:cubicBezTo>
                  <a:pt x="-71" y="14654"/>
                  <a:pt x="-1255" y="8816"/>
                  <a:pt x="1408" y="4438"/>
                </a:cubicBezTo>
                <a:cubicBezTo>
                  <a:pt x="4367" y="59"/>
                  <a:pt x="10285" y="-1400"/>
                  <a:pt x="14723" y="1519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1" name="Freeform 114"/>
          <p:cNvSpPr/>
          <p:nvPr/>
        </p:nvSpPr>
        <p:spPr>
          <a:xfrm rot="1440620">
            <a:off x="1923552" y="1581514"/>
            <a:ext cx="74618" cy="73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6" h="19017" extrusionOk="0">
                <a:moveTo>
                  <a:pt x="14506" y="1434"/>
                </a:moveTo>
                <a:cubicBezTo>
                  <a:pt x="18867" y="4160"/>
                  <a:pt x="20321" y="10032"/>
                  <a:pt x="17413" y="14646"/>
                </a:cubicBezTo>
                <a:cubicBezTo>
                  <a:pt x="14713" y="19050"/>
                  <a:pt x="8898" y="20308"/>
                  <a:pt x="4329" y="17582"/>
                </a:cubicBezTo>
                <a:cubicBezTo>
                  <a:pt x="-33" y="14856"/>
                  <a:pt x="-1279" y="8984"/>
                  <a:pt x="1421" y="4370"/>
                </a:cubicBezTo>
                <a:cubicBezTo>
                  <a:pt x="4121" y="-34"/>
                  <a:pt x="9936" y="-1292"/>
                  <a:pt x="14506" y="1434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2" name="Freeform 115"/>
          <p:cNvSpPr/>
          <p:nvPr/>
        </p:nvSpPr>
        <p:spPr>
          <a:xfrm rot="1440620">
            <a:off x="3553433" y="2260837"/>
            <a:ext cx="86259" cy="86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00" h="19000" extrusionOk="0">
                <a:moveTo>
                  <a:pt x="14492" y="1423"/>
                </a:moveTo>
                <a:cubicBezTo>
                  <a:pt x="19029" y="4145"/>
                  <a:pt x="20300" y="10135"/>
                  <a:pt x="17577" y="14492"/>
                </a:cubicBezTo>
                <a:cubicBezTo>
                  <a:pt x="14855" y="19029"/>
                  <a:pt x="8865" y="20300"/>
                  <a:pt x="4508" y="17577"/>
                </a:cubicBezTo>
                <a:cubicBezTo>
                  <a:pt x="-29" y="14673"/>
                  <a:pt x="-1300" y="8865"/>
                  <a:pt x="1423" y="4508"/>
                </a:cubicBezTo>
                <a:cubicBezTo>
                  <a:pt x="4327" y="-29"/>
                  <a:pt x="10135" y="-1300"/>
                  <a:pt x="14492" y="142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3" name="Freeform 116"/>
          <p:cNvSpPr/>
          <p:nvPr/>
        </p:nvSpPr>
        <p:spPr>
          <a:xfrm rot="1440620">
            <a:off x="2706463" y="2710267"/>
            <a:ext cx="86295" cy="85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08" h="18837" extrusionOk="0">
                <a:moveTo>
                  <a:pt x="14673" y="1498"/>
                </a:moveTo>
                <a:cubicBezTo>
                  <a:pt x="19029" y="4198"/>
                  <a:pt x="20300" y="9958"/>
                  <a:pt x="17577" y="14458"/>
                </a:cubicBezTo>
                <a:cubicBezTo>
                  <a:pt x="14855" y="18778"/>
                  <a:pt x="8865" y="20218"/>
                  <a:pt x="4508" y="17338"/>
                </a:cubicBezTo>
                <a:cubicBezTo>
                  <a:pt x="-29" y="14638"/>
                  <a:pt x="-1300" y="8878"/>
                  <a:pt x="1423" y="4378"/>
                </a:cubicBezTo>
                <a:cubicBezTo>
                  <a:pt x="4327" y="58"/>
                  <a:pt x="10135" y="-1382"/>
                  <a:pt x="14673" y="1498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4" name="Freeform 117"/>
          <p:cNvSpPr/>
          <p:nvPr/>
        </p:nvSpPr>
        <p:spPr>
          <a:xfrm rot="1440620">
            <a:off x="3452662" y="2903739"/>
            <a:ext cx="51904" cy="51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89" h="18889" extrusionOk="0">
                <a:moveTo>
                  <a:pt x="14328" y="1561"/>
                </a:moveTo>
                <a:cubicBezTo>
                  <a:pt x="18828" y="4261"/>
                  <a:pt x="20328" y="9961"/>
                  <a:pt x="17328" y="14461"/>
                </a:cubicBezTo>
                <a:cubicBezTo>
                  <a:pt x="14628" y="18961"/>
                  <a:pt x="8928" y="20161"/>
                  <a:pt x="4428" y="17461"/>
                </a:cubicBezTo>
                <a:cubicBezTo>
                  <a:pt x="-72" y="14761"/>
                  <a:pt x="-1272" y="8761"/>
                  <a:pt x="1428" y="4561"/>
                </a:cubicBezTo>
                <a:cubicBezTo>
                  <a:pt x="4128" y="61"/>
                  <a:pt x="10128" y="-1439"/>
                  <a:pt x="14328" y="156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5" name="Freeform 118"/>
          <p:cNvSpPr/>
          <p:nvPr/>
        </p:nvSpPr>
        <p:spPr>
          <a:xfrm rot="1440620">
            <a:off x="3781162" y="2483190"/>
            <a:ext cx="51130" cy="51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20" h="18913" extrusionOk="0">
                <a:moveTo>
                  <a:pt x="14530" y="1356"/>
                </a:moveTo>
                <a:cubicBezTo>
                  <a:pt x="19093" y="4356"/>
                  <a:pt x="20310" y="10056"/>
                  <a:pt x="17572" y="14556"/>
                </a:cubicBezTo>
                <a:cubicBezTo>
                  <a:pt x="14834" y="18756"/>
                  <a:pt x="8749" y="20256"/>
                  <a:pt x="4490" y="17556"/>
                </a:cubicBezTo>
                <a:cubicBezTo>
                  <a:pt x="-73" y="14556"/>
                  <a:pt x="-1290" y="8856"/>
                  <a:pt x="1448" y="4356"/>
                </a:cubicBezTo>
                <a:cubicBezTo>
                  <a:pt x="4186" y="156"/>
                  <a:pt x="9966" y="-1344"/>
                  <a:pt x="14530" y="1356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6" name="Freeform 119"/>
          <p:cNvSpPr/>
          <p:nvPr/>
        </p:nvSpPr>
        <p:spPr>
          <a:xfrm rot="1440620">
            <a:off x="4413274" y="2291516"/>
            <a:ext cx="51905" cy="5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89" h="18889" extrusionOk="0">
                <a:moveTo>
                  <a:pt x="14328" y="1428"/>
                </a:moveTo>
                <a:cubicBezTo>
                  <a:pt x="18828" y="4128"/>
                  <a:pt x="20328" y="10128"/>
                  <a:pt x="17328" y="14328"/>
                </a:cubicBezTo>
                <a:cubicBezTo>
                  <a:pt x="14628" y="18828"/>
                  <a:pt x="8928" y="20328"/>
                  <a:pt x="4428" y="17328"/>
                </a:cubicBezTo>
                <a:cubicBezTo>
                  <a:pt x="-72" y="14628"/>
                  <a:pt x="-1272" y="8928"/>
                  <a:pt x="1428" y="4428"/>
                </a:cubicBezTo>
                <a:cubicBezTo>
                  <a:pt x="4128" y="-72"/>
                  <a:pt x="10128" y="-1272"/>
                  <a:pt x="14328" y="1428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7" name="Freeform 120"/>
          <p:cNvSpPr/>
          <p:nvPr/>
        </p:nvSpPr>
        <p:spPr>
          <a:xfrm rot="1440620">
            <a:off x="4094032" y="1744891"/>
            <a:ext cx="119928" cy="118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0" h="18955" extrusionOk="0">
                <a:moveTo>
                  <a:pt x="14494" y="1443"/>
                </a:moveTo>
                <a:cubicBezTo>
                  <a:pt x="18945" y="4209"/>
                  <a:pt x="20254" y="10136"/>
                  <a:pt x="17505" y="14482"/>
                </a:cubicBezTo>
                <a:cubicBezTo>
                  <a:pt x="14756" y="18960"/>
                  <a:pt x="8865" y="20277"/>
                  <a:pt x="4414" y="17511"/>
                </a:cubicBezTo>
                <a:cubicBezTo>
                  <a:pt x="94" y="14745"/>
                  <a:pt x="-1346" y="8818"/>
                  <a:pt x="1403" y="4472"/>
                </a:cubicBezTo>
                <a:cubicBezTo>
                  <a:pt x="4283" y="-6"/>
                  <a:pt x="10043" y="-1323"/>
                  <a:pt x="14494" y="144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8" name="Freeform 121"/>
          <p:cNvSpPr/>
          <p:nvPr/>
        </p:nvSpPr>
        <p:spPr>
          <a:xfrm rot="1440620">
            <a:off x="4771502" y="2476394"/>
            <a:ext cx="83765" cy="83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9" h="18904" extrusionOk="0">
                <a:moveTo>
                  <a:pt x="14502" y="1467"/>
                </a:moveTo>
                <a:cubicBezTo>
                  <a:pt x="18971" y="4074"/>
                  <a:pt x="20274" y="10033"/>
                  <a:pt x="17481" y="14502"/>
                </a:cubicBezTo>
                <a:cubicBezTo>
                  <a:pt x="14688" y="18784"/>
                  <a:pt x="8915" y="20274"/>
                  <a:pt x="4446" y="17481"/>
                </a:cubicBezTo>
                <a:cubicBezTo>
                  <a:pt x="-23" y="14688"/>
                  <a:pt x="-1326" y="8729"/>
                  <a:pt x="1467" y="4446"/>
                </a:cubicBezTo>
                <a:cubicBezTo>
                  <a:pt x="4260" y="-23"/>
                  <a:pt x="10033" y="-1326"/>
                  <a:pt x="14502" y="1467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69" name="Freeform 123"/>
          <p:cNvSpPr/>
          <p:nvPr/>
        </p:nvSpPr>
        <p:spPr>
          <a:xfrm rot="1440620">
            <a:off x="4609273" y="2882266"/>
            <a:ext cx="52265" cy="5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20" h="18889" extrusionOk="0">
                <a:moveTo>
                  <a:pt x="14530" y="1561"/>
                </a:moveTo>
                <a:cubicBezTo>
                  <a:pt x="19093" y="4261"/>
                  <a:pt x="20310" y="9961"/>
                  <a:pt x="17572" y="14461"/>
                </a:cubicBezTo>
                <a:cubicBezTo>
                  <a:pt x="14834" y="18961"/>
                  <a:pt x="9054" y="20161"/>
                  <a:pt x="4490" y="17461"/>
                </a:cubicBezTo>
                <a:cubicBezTo>
                  <a:pt x="-73" y="14761"/>
                  <a:pt x="-1290" y="8761"/>
                  <a:pt x="1448" y="4561"/>
                </a:cubicBezTo>
                <a:cubicBezTo>
                  <a:pt x="4186" y="61"/>
                  <a:pt x="10271" y="-1439"/>
                  <a:pt x="14530" y="156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0" name="Freeform 124"/>
          <p:cNvSpPr/>
          <p:nvPr/>
        </p:nvSpPr>
        <p:spPr>
          <a:xfrm rot="1440620">
            <a:off x="4892547" y="3313314"/>
            <a:ext cx="89244" cy="89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1" h="18974" extrusionOk="0">
                <a:moveTo>
                  <a:pt x="14507" y="1497"/>
                </a:moveTo>
                <a:cubicBezTo>
                  <a:pt x="18861" y="4307"/>
                  <a:pt x="20255" y="10102"/>
                  <a:pt x="17468" y="14492"/>
                </a:cubicBezTo>
                <a:cubicBezTo>
                  <a:pt x="14681" y="19058"/>
                  <a:pt x="8932" y="20287"/>
                  <a:pt x="4403" y="17477"/>
                </a:cubicBezTo>
                <a:cubicBezTo>
                  <a:pt x="49" y="14667"/>
                  <a:pt x="-1345" y="8872"/>
                  <a:pt x="1442" y="4482"/>
                </a:cubicBezTo>
                <a:cubicBezTo>
                  <a:pt x="4229" y="-84"/>
                  <a:pt x="9978" y="-1313"/>
                  <a:pt x="14507" y="1497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1" name="Freeform 125"/>
          <p:cNvSpPr/>
          <p:nvPr/>
        </p:nvSpPr>
        <p:spPr>
          <a:xfrm rot="1440620">
            <a:off x="5414232" y="2694592"/>
            <a:ext cx="53622" cy="5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9" h="18837" extrusionOk="0">
                <a:moveTo>
                  <a:pt x="14511" y="1498"/>
                </a:moveTo>
                <a:cubicBezTo>
                  <a:pt x="19181" y="4378"/>
                  <a:pt x="20349" y="10138"/>
                  <a:pt x="17722" y="14458"/>
                </a:cubicBezTo>
                <a:cubicBezTo>
                  <a:pt x="14803" y="18778"/>
                  <a:pt x="8965" y="20218"/>
                  <a:pt x="4587" y="17338"/>
                </a:cubicBezTo>
                <a:cubicBezTo>
                  <a:pt x="-83" y="14746"/>
                  <a:pt x="-1251" y="8986"/>
                  <a:pt x="1376" y="4378"/>
                </a:cubicBezTo>
                <a:cubicBezTo>
                  <a:pt x="4295" y="58"/>
                  <a:pt x="10133" y="-1382"/>
                  <a:pt x="14511" y="1498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2" name="Freeform 126"/>
          <p:cNvSpPr/>
          <p:nvPr/>
        </p:nvSpPr>
        <p:spPr>
          <a:xfrm rot="1440620">
            <a:off x="5262678" y="2036133"/>
            <a:ext cx="53622" cy="53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9" h="19099" extrusionOk="0">
                <a:moveTo>
                  <a:pt x="14511" y="1376"/>
                </a:moveTo>
                <a:cubicBezTo>
                  <a:pt x="19181" y="4295"/>
                  <a:pt x="20349" y="10133"/>
                  <a:pt x="17722" y="14511"/>
                </a:cubicBezTo>
                <a:cubicBezTo>
                  <a:pt x="14803" y="19181"/>
                  <a:pt x="8965" y="20349"/>
                  <a:pt x="4587" y="17722"/>
                </a:cubicBezTo>
                <a:cubicBezTo>
                  <a:pt x="-83" y="14803"/>
                  <a:pt x="-1251" y="8965"/>
                  <a:pt x="1376" y="4587"/>
                </a:cubicBezTo>
                <a:cubicBezTo>
                  <a:pt x="4295" y="-83"/>
                  <a:pt x="10133" y="-1251"/>
                  <a:pt x="14511" y="1376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3" name="Freeform 127"/>
          <p:cNvSpPr/>
          <p:nvPr/>
        </p:nvSpPr>
        <p:spPr>
          <a:xfrm rot="1440620">
            <a:off x="5431542" y="1600269"/>
            <a:ext cx="54763" cy="53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99" h="19099" extrusionOk="0">
                <a:moveTo>
                  <a:pt x="14511" y="1376"/>
                </a:moveTo>
                <a:cubicBezTo>
                  <a:pt x="19181" y="4295"/>
                  <a:pt x="20349" y="10133"/>
                  <a:pt x="17722" y="14511"/>
                </a:cubicBezTo>
                <a:cubicBezTo>
                  <a:pt x="14803" y="19181"/>
                  <a:pt x="8965" y="20349"/>
                  <a:pt x="4587" y="17722"/>
                </a:cubicBezTo>
                <a:cubicBezTo>
                  <a:pt x="-83" y="14803"/>
                  <a:pt x="-1251" y="8965"/>
                  <a:pt x="1376" y="4587"/>
                </a:cubicBezTo>
                <a:cubicBezTo>
                  <a:pt x="4295" y="-83"/>
                  <a:pt x="10133" y="-1251"/>
                  <a:pt x="14511" y="1376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4" name="Freeform 128"/>
          <p:cNvSpPr/>
          <p:nvPr/>
        </p:nvSpPr>
        <p:spPr>
          <a:xfrm rot="1440620">
            <a:off x="6095047" y="1814241"/>
            <a:ext cx="54012" cy="5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37" h="18837" extrusionOk="0">
                <a:moveTo>
                  <a:pt x="14458" y="1498"/>
                </a:moveTo>
                <a:cubicBezTo>
                  <a:pt x="18778" y="4090"/>
                  <a:pt x="20218" y="9850"/>
                  <a:pt x="17338" y="14458"/>
                </a:cubicBezTo>
                <a:cubicBezTo>
                  <a:pt x="14746" y="18778"/>
                  <a:pt x="8986" y="20218"/>
                  <a:pt x="4378" y="17338"/>
                </a:cubicBezTo>
                <a:cubicBezTo>
                  <a:pt x="58" y="14458"/>
                  <a:pt x="-1382" y="8698"/>
                  <a:pt x="1498" y="4378"/>
                </a:cubicBezTo>
                <a:cubicBezTo>
                  <a:pt x="4378" y="58"/>
                  <a:pt x="10138" y="-1382"/>
                  <a:pt x="14458" y="1498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5" name="Freeform 130"/>
          <p:cNvSpPr/>
          <p:nvPr/>
        </p:nvSpPr>
        <p:spPr>
          <a:xfrm rot="1440620">
            <a:off x="6554096" y="2121932"/>
            <a:ext cx="54436" cy="5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84" h="18837" extrusionOk="0">
                <a:moveTo>
                  <a:pt x="14458" y="1498"/>
                </a:moveTo>
                <a:cubicBezTo>
                  <a:pt x="19066" y="4090"/>
                  <a:pt x="20218" y="9850"/>
                  <a:pt x="17626" y="14458"/>
                </a:cubicBezTo>
                <a:cubicBezTo>
                  <a:pt x="14746" y="18778"/>
                  <a:pt x="8986" y="20218"/>
                  <a:pt x="4378" y="17338"/>
                </a:cubicBezTo>
                <a:cubicBezTo>
                  <a:pt x="58" y="14746"/>
                  <a:pt x="-1382" y="8698"/>
                  <a:pt x="1498" y="4378"/>
                </a:cubicBezTo>
                <a:cubicBezTo>
                  <a:pt x="4378" y="58"/>
                  <a:pt x="10138" y="-1382"/>
                  <a:pt x="14458" y="1498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6" name="Freeform 131"/>
          <p:cNvSpPr/>
          <p:nvPr/>
        </p:nvSpPr>
        <p:spPr>
          <a:xfrm rot="1440620">
            <a:off x="7347864" y="2020582"/>
            <a:ext cx="54012" cy="5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37" h="18837" extrusionOk="0">
                <a:moveTo>
                  <a:pt x="14458" y="1498"/>
                </a:moveTo>
                <a:cubicBezTo>
                  <a:pt x="18778" y="4090"/>
                  <a:pt x="20218" y="9850"/>
                  <a:pt x="17338" y="14458"/>
                </a:cubicBezTo>
                <a:cubicBezTo>
                  <a:pt x="14746" y="18778"/>
                  <a:pt x="8986" y="20218"/>
                  <a:pt x="4378" y="17338"/>
                </a:cubicBezTo>
                <a:cubicBezTo>
                  <a:pt x="58" y="14746"/>
                  <a:pt x="-1382" y="8698"/>
                  <a:pt x="1498" y="4378"/>
                </a:cubicBezTo>
                <a:cubicBezTo>
                  <a:pt x="4378" y="58"/>
                  <a:pt x="10138" y="-1382"/>
                  <a:pt x="14458" y="1498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7" name="Freeform 132"/>
          <p:cNvSpPr/>
          <p:nvPr/>
        </p:nvSpPr>
        <p:spPr>
          <a:xfrm rot="1440620">
            <a:off x="7243718" y="2556178"/>
            <a:ext cx="49772" cy="49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5" h="18931" extrusionOk="0">
                <a:moveTo>
                  <a:pt x="14550" y="1436"/>
                </a:moveTo>
                <a:cubicBezTo>
                  <a:pt x="18997" y="4295"/>
                  <a:pt x="20268" y="10012"/>
                  <a:pt x="17409" y="14459"/>
                </a:cubicBezTo>
                <a:cubicBezTo>
                  <a:pt x="14550" y="18906"/>
                  <a:pt x="8833" y="20177"/>
                  <a:pt x="4386" y="17636"/>
                </a:cubicBezTo>
                <a:cubicBezTo>
                  <a:pt x="-61" y="14777"/>
                  <a:pt x="-1332" y="9059"/>
                  <a:pt x="1527" y="4612"/>
                </a:cubicBezTo>
                <a:cubicBezTo>
                  <a:pt x="4068" y="165"/>
                  <a:pt x="10103" y="-1423"/>
                  <a:pt x="14550" y="1436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8" name="Freeform 137"/>
          <p:cNvSpPr/>
          <p:nvPr/>
        </p:nvSpPr>
        <p:spPr>
          <a:xfrm rot="1440620">
            <a:off x="7824745" y="1869638"/>
            <a:ext cx="81363" cy="8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7" h="18911" extrusionOk="0">
                <a:moveTo>
                  <a:pt x="14522" y="1493"/>
                </a:moveTo>
                <a:cubicBezTo>
                  <a:pt x="18880" y="4146"/>
                  <a:pt x="20206" y="10019"/>
                  <a:pt x="17553" y="14567"/>
                </a:cubicBezTo>
                <a:cubicBezTo>
                  <a:pt x="14711" y="18925"/>
                  <a:pt x="8838" y="20251"/>
                  <a:pt x="4480" y="17409"/>
                </a:cubicBezTo>
                <a:cubicBezTo>
                  <a:pt x="122" y="14756"/>
                  <a:pt x="-1394" y="8883"/>
                  <a:pt x="1448" y="4525"/>
                </a:cubicBezTo>
                <a:cubicBezTo>
                  <a:pt x="4290" y="-23"/>
                  <a:pt x="9974" y="-1349"/>
                  <a:pt x="14522" y="149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79" name="Freeform 138"/>
          <p:cNvSpPr/>
          <p:nvPr/>
        </p:nvSpPr>
        <p:spPr>
          <a:xfrm rot="1440620">
            <a:off x="5264592" y="2558856"/>
            <a:ext cx="41882" cy="41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9" h="18861" extrusionOk="0">
                <a:moveTo>
                  <a:pt x="14585" y="1550"/>
                </a:moveTo>
                <a:cubicBezTo>
                  <a:pt x="19054" y="4157"/>
                  <a:pt x="20171" y="10116"/>
                  <a:pt x="17564" y="14585"/>
                </a:cubicBezTo>
                <a:cubicBezTo>
                  <a:pt x="14585" y="18681"/>
                  <a:pt x="8999" y="20171"/>
                  <a:pt x="4530" y="17564"/>
                </a:cubicBezTo>
                <a:cubicBezTo>
                  <a:pt x="61" y="14585"/>
                  <a:pt x="-1429" y="8999"/>
                  <a:pt x="1550" y="4530"/>
                </a:cubicBezTo>
                <a:cubicBezTo>
                  <a:pt x="4157" y="61"/>
                  <a:pt x="10116" y="-1429"/>
                  <a:pt x="14585" y="1550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0" name="Freeform 91"/>
          <p:cNvSpPr/>
          <p:nvPr/>
        </p:nvSpPr>
        <p:spPr>
          <a:xfrm rot="1440620">
            <a:off x="3498491" y="2674404"/>
            <a:ext cx="110720" cy="110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3" h="21600" extrusionOk="0">
                <a:moveTo>
                  <a:pt x="9510" y="0"/>
                </a:moveTo>
                <a:cubicBezTo>
                  <a:pt x="6263" y="0"/>
                  <a:pt x="3298" y="1773"/>
                  <a:pt x="1463" y="4997"/>
                </a:cubicBezTo>
                <a:cubicBezTo>
                  <a:pt x="-1361" y="10155"/>
                  <a:pt x="51" y="16764"/>
                  <a:pt x="4427" y="19988"/>
                </a:cubicBezTo>
                <a:cubicBezTo>
                  <a:pt x="5980" y="21116"/>
                  <a:pt x="7674" y="21600"/>
                  <a:pt x="9510" y="21600"/>
                </a:cubicBezTo>
                <a:cubicBezTo>
                  <a:pt x="12615" y="21600"/>
                  <a:pt x="15721" y="19827"/>
                  <a:pt x="17415" y="16603"/>
                </a:cubicBezTo>
                <a:cubicBezTo>
                  <a:pt x="20239" y="11445"/>
                  <a:pt x="18968" y="4836"/>
                  <a:pt x="14451" y="1612"/>
                </a:cubicBezTo>
                <a:cubicBezTo>
                  <a:pt x="12898" y="484"/>
                  <a:pt x="11204" y="0"/>
                  <a:pt x="9510" y="0"/>
                </a:cubicBezTo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2" name="Freeform 95"/>
          <p:cNvSpPr/>
          <p:nvPr/>
        </p:nvSpPr>
        <p:spPr>
          <a:xfrm rot="1440620">
            <a:off x="4533896" y="1857041"/>
            <a:ext cx="172588" cy="17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08" h="21600" extrusionOk="0">
                <a:moveTo>
                  <a:pt x="9504" y="0"/>
                </a:moveTo>
                <a:cubicBezTo>
                  <a:pt x="6328" y="0"/>
                  <a:pt x="3242" y="1749"/>
                  <a:pt x="1427" y="5040"/>
                </a:cubicBezTo>
                <a:cubicBezTo>
                  <a:pt x="-1296" y="10080"/>
                  <a:pt x="-25" y="16766"/>
                  <a:pt x="4422" y="19954"/>
                </a:cubicBezTo>
                <a:cubicBezTo>
                  <a:pt x="6055" y="20983"/>
                  <a:pt x="7780" y="21600"/>
                  <a:pt x="9504" y="21600"/>
                </a:cubicBezTo>
                <a:cubicBezTo>
                  <a:pt x="12680" y="21600"/>
                  <a:pt x="15766" y="19749"/>
                  <a:pt x="17581" y="16560"/>
                </a:cubicBezTo>
                <a:cubicBezTo>
                  <a:pt x="20304" y="11520"/>
                  <a:pt x="19033" y="4834"/>
                  <a:pt x="14586" y="1646"/>
                </a:cubicBezTo>
                <a:cubicBezTo>
                  <a:pt x="12953" y="514"/>
                  <a:pt x="11228" y="0"/>
                  <a:pt x="9504" y="0"/>
                </a:cubicBezTo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3" name="Freeform 97"/>
          <p:cNvSpPr/>
          <p:nvPr/>
        </p:nvSpPr>
        <p:spPr>
          <a:xfrm rot="1440620">
            <a:off x="4394211" y="3421189"/>
            <a:ext cx="75391" cy="74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37" h="21600" extrusionOk="0">
                <a:moveTo>
                  <a:pt x="9521" y="0"/>
                </a:moveTo>
                <a:cubicBezTo>
                  <a:pt x="6229" y="0"/>
                  <a:pt x="3349" y="1662"/>
                  <a:pt x="1498" y="4985"/>
                </a:cubicBezTo>
                <a:cubicBezTo>
                  <a:pt x="-1382" y="10207"/>
                  <a:pt x="58" y="16853"/>
                  <a:pt x="4378" y="19938"/>
                </a:cubicBezTo>
                <a:cubicBezTo>
                  <a:pt x="6024" y="21125"/>
                  <a:pt x="7669" y="21600"/>
                  <a:pt x="9315" y="21600"/>
                </a:cubicBezTo>
                <a:cubicBezTo>
                  <a:pt x="12607" y="21600"/>
                  <a:pt x="15487" y="19938"/>
                  <a:pt x="17338" y="16615"/>
                </a:cubicBezTo>
                <a:cubicBezTo>
                  <a:pt x="20218" y="11393"/>
                  <a:pt x="18778" y="4747"/>
                  <a:pt x="14458" y="1662"/>
                </a:cubicBezTo>
                <a:cubicBezTo>
                  <a:pt x="12812" y="475"/>
                  <a:pt x="11167" y="0"/>
                  <a:pt x="9521" y="0"/>
                </a:cubicBezTo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4" name="Freeform 100"/>
          <p:cNvSpPr/>
          <p:nvPr/>
        </p:nvSpPr>
        <p:spPr>
          <a:xfrm rot="1440620">
            <a:off x="6229688" y="1953870"/>
            <a:ext cx="150752" cy="149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74" h="21600" extrusionOk="0">
                <a:moveTo>
                  <a:pt x="9458" y="0"/>
                </a:moveTo>
                <a:cubicBezTo>
                  <a:pt x="6343" y="0"/>
                  <a:pt x="3227" y="1780"/>
                  <a:pt x="1462" y="4985"/>
                </a:cubicBezTo>
                <a:cubicBezTo>
                  <a:pt x="-1342" y="10088"/>
                  <a:pt x="8" y="16734"/>
                  <a:pt x="4473" y="19938"/>
                </a:cubicBezTo>
                <a:cubicBezTo>
                  <a:pt x="6031" y="21125"/>
                  <a:pt x="7796" y="21600"/>
                  <a:pt x="9458" y="21600"/>
                </a:cubicBezTo>
                <a:cubicBezTo>
                  <a:pt x="12677" y="21600"/>
                  <a:pt x="15689" y="19820"/>
                  <a:pt x="17558" y="16497"/>
                </a:cubicBezTo>
                <a:cubicBezTo>
                  <a:pt x="20258" y="11512"/>
                  <a:pt x="19012" y="4747"/>
                  <a:pt x="14546" y="1662"/>
                </a:cubicBezTo>
                <a:cubicBezTo>
                  <a:pt x="12989" y="475"/>
                  <a:pt x="11223" y="0"/>
                  <a:pt x="9458" y="0"/>
                </a:cubicBezTo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5" name="Freeform 101"/>
          <p:cNvSpPr/>
          <p:nvPr/>
        </p:nvSpPr>
        <p:spPr>
          <a:xfrm rot="1440620">
            <a:off x="5957225" y="1660742"/>
            <a:ext cx="79321" cy="8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69" h="21600" extrusionOk="0">
                <a:moveTo>
                  <a:pt x="9559" y="0"/>
                </a:moveTo>
                <a:cubicBezTo>
                  <a:pt x="6388" y="0"/>
                  <a:pt x="3218" y="1800"/>
                  <a:pt x="1434" y="4950"/>
                </a:cubicBezTo>
                <a:cubicBezTo>
                  <a:pt x="-1340" y="10125"/>
                  <a:pt x="47" y="16650"/>
                  <a:pt x="4407" y="19800"/>
                </a:cubicBezTo>
                <a:cubicBezTo>
                  <a:pt x="5992" y="20925"/>
                  <a:pt x="7776" y="21600"/>
                  <a:pt x="9559" y="21600"/>
                </a:cubicBezTo>
                <a:cubicBezTo>
                  <a:pt x="12730" y="21600"/>
                  <a:pt x="15702" y="19800"/>
                  <a:pt x="17486" y="16425"/>
                </a:cubicBezTo>
                <a:cubicBezTo>
                  <a:pt x="20260" y="11475"/>
                  <a:pt x="19071" y="4725"/>
                  <a:pt x="14513" y="1575"/>
                </a:cubicBezTo>
                <a:cubicBezTo>
                  <a:pt x="12928" y="450"/>
                  <a:pt x="11144" y="0"/>
                  <a:pt x="9559" y="0"/>
                </a:cubicBezTo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6" name="Freeform 104"/>
          <p:cNvSpPr/>
          <p:nvPr/>
        </p:nvSpPr>
        <p:spPr>
          <a:xfrm rot="1440620">
            <a:off x="7172856" y="2144875"/>
            <a:ext cx="180890" cy="180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6" h="21600" extrusionOk="0">
                <a:moveTo>
                  <a:pt x="9439" y="0"/>
                </a:moveTo>
                <a:cubicBezTo>
                  <a:pt x="6329" y="0"/>
                  <a:pt x="3218" y="1775"/>
                  <a:pt x="1490" y="5030"/>
                </a:cubicBezTo>
                <a:cubicBezTo>
                  <a:pt x="-1361" y="10060"/>
                  <a:pt x="21" y="16767"/>
                  <a:pt x="4428" y="19923"/>
                </a:cubicBezTo>
                <a:cubicBezTo>
                  <a:pt x="5983" y="21008"/>
                  <a:pt x="7711" y="21600"/>
                  <a:pt x="9439" y="21600"/>
                </a:cubicBezTo>
                <a:cubicBezTo>
                  <a:pt x="12636" y="21600"/>
                  <a:pt x="15660" y="19825"/>
                  <a:pt x="17474" y="16471"/>
                </a:cubicBezTo>
                <a:cubicBezTo>
                  <a:pt x="20239" y="11441"/>
                  <a:pt x="18943" y="4833"/>
                  <a:pt x="14537" y="1578"/>
                </a:cubicBezTo>
                <a:cubicBezTo>
                  <a:pt x="12895" y="493"/>
                  <a:pt x="11167" y="0"/>
                  <a:pt x="9439" y="0"/>
                </a:cubicBezTo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7" name="Freeform 176"/>
          <p:cNvSpPr/>
          <p:nvPr/>
        </p:nvSpPr>
        <p:spPr>
          <a:xfrm rot="1440620">
            <a:off x="6846127" y="1828720"/>
            <a:ext cx="854202" cy="854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0" h="18935" extrusionOk="0">
                <a:moveTo>
                  <a:pt x="14511" y="1447"/>
                </a:moveTo>
                <a:cubicBezTo>
                  <a:pt x="18941" y="4223"/>
                  <a:pt x="20265" y="10068"/>
                  <a:pt x="17489" y="14499"/>
                </a:cubicBezTo>
                <a:cubicBezTo>
                  <a:pt x="14713" y="18929"/>
                  <a:pt x="8868" y="20271"/>
                  <a:pt x="4437" y="17477"/>
                </a:cubicBezTo>
                <a:cubicBezTo>
                  <a:pt x="7" y="14701"/>
                  <a:pt x="-1335" y="8855"/>
                  <a:pt x="1459" y="4425"/>
                </a:cubicBezTo>
                <a:cubicBezTo>
                  <a:pt x="4235" y="13"/>
                  <a:pt x="10081" y="-1329"/>
                  <a:pt x="14511" y="1447"/>
                </a:cubicBezTo>
                <a:close/>
              </a:path>
            </a:pathLst>
          </a:custGeom>
          <a:solidFill>
            <a:srgbClr val="45D8FF">
              <a:alpha val="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8" name="Freeform 180"/>
          <p:cNvSpPr/>
          <p:nvPr/>
        </p:nvSpPr>
        <p:spPr>
          <a:xfrm rot="1440620">
            <a:off x="7047423" y="2029987"/>
            <a:ext cx="451399" cy="451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9" h="18939" extrusionOk="0">
                <a:moveTo>
                  <a:pt x="14525" y="1457"/>
                </a:moveTo>
                <a:cubicBezTo>
                  <a:pt x="18942" y="4239"/>
                  <a:pt x="20264" y="10083"/>
                  <a:pt x="17481" y="14500"/>
                </a:cubicBezTo>
                <a:cubicBezTo>
                  <a:pt x="14699" y="18917"/>
                  <a:pt x="8855" y="20274"/>
                  <a:pt x="4438" y="17491"/>
                </a:cubicBezTo>
                <a:cubicBezTo>
                  <a:pt x="21" y="14709"/>
                  <a:pt x="-1336" y="8865"/>
                  <a:pt x="1447" y="4413"/>
                </a:cubicBezTo>
                <a:cubicBezTo>
                  <a:pt x="4229" y="-4"/>
                  <a:pt x="10073" y="-1326"/>
                  <a:pt x="14525" y="1457"/>
                </a:cubicBezTo>
                <a:close/>
              </a:path>
            </a:pathLst>
          </a:custGeom>
          <a:solidFill>
            <a:srgbClr val="45D8FF">
              <a:alpha val="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89" name="Freeform 146"/>
          <p:cNvSpPr/>
          <p:nvPr/>
        </p:nvSpPr>
        <p:spPr>
          <a:xfrm rot="1440620">
            <a:off x="5337655" y="1806425"/>
            <a:ext cx="1513650" cy="15136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8" h="18938" extrusionOk="0">
                <a:moveTo>
                  <a:pt x="14502" y="1451"/>
                </a:moveTo>
                <a:cubicBezTo>
                  <a:pt x="18933" y="4230"/>
                  <a:pt x="20266" y="10076"/>
                  <a:pt x="17487" y="14508"/>
                </a:cubicBezTo>
                <a:cubicBezTo>
                  <a:pt x="14708" y="18929"/>
                  <a:pt x="8862" y="20272"/>
                  <a:pt x="4430" y="17483"/>
                </a:cubicBezTo>
                <a:cubicBezTo>
                  <a:pt x="9" y="14704"/>
                  <a:pt x="-1334" y="8857"/>
                  <a:pt x="1455" y="4436"/>
                </a:cubicBezTo>
                <a:cubicBezTo>
                  <a:pt x="4234" y="5"/>
                  <a:pt x="10081" y="-1328"/>
                  <a:pt x="14502" y="1451"/>
                </a:cubicBezTo>
                <a:close/>
              </a:path>
            </a:pathLst>
          </a:custGeom>
          <a:solidFill>
            <a:srgbClr val="FA360D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0" name="Freeform 147"/>
          <p:cNvSpPr/>
          <p:nvPr/>
        </p:nvSpPr>
        <p:spPr>
          <a:xfrm rot="1440620">
            <a:off x="5568341" y="2036321"/>
            <a:ext cx="1053420" cy="1053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1" h="18941" extrusionOk="0">
                <a:moveTo>
                  <a:pt x="14507" y="1449"/>
                </a:moveTo>
                <a:cubicBezTo>
                  <a:pt x="18934" y="4227"/>
                  <a:pt x="20271" y="10080"/>
                  <a:pt x="17493" y="14507"/>
                </a:cubicBezTo>
                <a:cubicBezTo>
                  <a:pt x="14700" y="18934"/>
                  <a:pt x="8862" y="20271"/>
                  <a:pt x="4435" y="17493"/>
                </a:cubicBezTo>
                <a:cubicBezTo>
                  <a:pt x="8" y="14715"/>
                  <a:pt x="-1329" y="8862"/>
                  <a:pt x="1449" y="4435"/>
                </a:cubicBezTo>
                <a:cubicBezTo>
                  <a:pt x="4227" y="8"/>
                  <a:pt x="10080" y="-1329"/>
                  <a:pt x="14507" y="1449"/>
                </a:cubicBezTo>
                <a:close/>
              </a:path>
            </a:pathLst>
          </a:custGeom>
          <a:solidFill>
            <a:srgbClr val="FA360D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1" name="Freeform 148"/>
          <p:cNvSpPr/>
          <p:nvPr/>
        </p:nvSpPr>
        <p:spPr>
          <a:xfrm rot="1440620">
            <a:off x="3405299" y="2116524"/>
            <a:ext cx="376893" cy="378023"/>
          </a:xfrm>
          <a:prstGeom prst="ellipse">
            <a:avLst/>
          </a:pr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2" name="Freeform 149"/>
          <p:cNvSpPr/>
          <p:nvPr/>
        </p:nvSpPr>
        <p:spPr>
          <a:xfrm rot="1440620">
            <a:off x="4619797" y="2328644"/>
            <a:ext cx="385617" cy="3856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0" h="18932" extrusionOk="0">
                <a:moveTo>
                  <a:pt x="14471" y="1462"/>
                </a:moveTo>
                <a:cubicBezTo>
                  <a:pt x="18929" y="4218"/>
                  <a:pt x="20266" y="10054"/>
                  <a:pt x="17470" y="14511"/>
                </a:cubicBezTo>
                <a:cubicBezTo>
                  <a:pt x="14674" y="18929"/>
                  <a:pt x="8838" y="20266"/>
                  <a:pt x="4421" y="17470"/>
                </a:cubicBezTo>
                <a:cubicBezTo>
                  <a:pt x="3" y="14674"/>
                  <a:pt x="-1334" y="8838"/>
                  <a:pt x="1462" y="4421"/>
                </a:cubicBezTo>
                <a:cubicBezTo>
                  <a:pt x="4218" y="3"/>
                  <a:pt x="10054" y="-1334"/>
                  <a:pt x="14471" y="1462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3" name="Freeform 150"/>
          <p:cNvSpPr/>
          <p:nvPr/>
        </p:nvSpPr>
        <p:spPr>
          <a:xfrm rot="1440620">
            <a:off x="3597140" y="1103507"/>
            <a:ext cx="1047619" cy="1047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9" h="18935" extrusionOk="0">
                <a:moveTo>
                  <a:pt x="14511" y="1447"/>
                </a:moveTo>
                <a:cubicBezTo>
                  <a:pt x="18930" y="4238"/>
                  <a:pt x="20273" y="10075"/>
                  <a:pt x="17482" y="14508"/>
                </a:cubicBezTo>
                <a:cubicBezTo>
                  <a:pt x="14705" y="18927"/>
                  <a:pt x="8868" y="20270"/>
                  <a:pt x="4435" y="17479"/>
                </a:cubicBezTo>
                <a:cubicBezTo>
                  <a:pt x="2" y="14702"/>
                  <a:pt x="-1327" y="8865"/>
                  <a:pt x="1450" y="4432"/>
                </a:cubicBezTo>
                <a:cubicBezTo>
                  <a:pt x="4241" y="13"/>
                  <a:pt x="10078" y="-1330"/>
                  <a:pt x="14511" y="1447"/>
                </a:cubicBezTo>
                <a:close/>
              </a:path>
            </a:pathLst>
          </a:custGeom>
          <a:solidFill>
            <a:srgbClr val="45D8FF">
              <a:alpha val="1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4" name="Freeform 151"/>
          <p:cNvSpPr/>
          <p:nvPr/>
        </p:nvSpPr>
        <p:spPr>
          <a:xfrm rot="1440620">
            <a:off x="3887047" y="1539739"/>
            <a:ext cx="530948" cy="532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1" h="18951" extrusionOk="0">
                <a:moveTo>
                  <a:pt x="14500" y="1446"/>
                </a:moveTo>
                <a:cubicBezTo>
                  <a:pt x="18950" y="4245"/>
                  <a:pt x="20276" y="10080"/>
                  <a:pt x="17506" y="14500"/>
                </a:cubicBezTo>
                <a:cubicBezTo>
                  <a:pt x="14707" y="18950"/>
                  <a:pt x="8872" y="20276"/>
                  <a:pt x="4422" y="17506"/>
                </a:cubicBezTo>
                <a:cubicBezTo>
                  <a:pt x="2" y="14707"/>
                  <a:pt x="-1324" y="8872"/>
                  <a:pt x="1446" y="4422"/>
                </a:cubicBezTo>
                <a:cubicBezTo>
                  <a:pt x="4245" y="2"/>
                  <a:pt x="10080" y="-1324"/>
                  <a:pt x="14500" y="1446"/>
                </a:cubicBezTo>
                <a:close/>
              </a:path>
            </a:pathLst>
          </a:custGeom>
          <a:solidFill>
            <a:srgbClr val="45D8FF">
              <a:alpha val="1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5" name="Freeform 152"/>
          <p:cNvSpPr/>
          <p:nvPr/>
        </p:nvSpPr>
        <p:spPr>
          <a:xfrm rot="1440620">
            <a:off x="2376287" y="2373027"/>
            <a:ext cx="747804" cy="747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9" h="18939" extrusionOk="0">
                <a:moveTo>
                  <a:pt x="14498" y="1450"/>
                </a:moveTo>
                <a:cubicBezTo>
                  <a:pt x="18931" y="4231"/>
                  <a:pt x="20269" y="10086"/>
                  <a:pt x="17488" y="14498"/>
                </a:cubicBezTo>
                <a:cubicBezTo>
                  <a:pt x="14707" y="18931"/>
                  <a:pt x="8852" y="20269"/>
                  <a:pt x="4440" y="17488"/>
                </a:cubicBezTo>
                <a:cubicBezTo>
                  <a:pt x="7" y="14707"/>
                  <a:pt x="-1331" y="8873"/>
                  <a:pt x="1450" y="4440"/>
                </a:cubicBezTo>
                <a:cubicBezTo>
                  <a:pt x="4231" y="7"/>
                  <a:pt x="10086" y="-1331"/>
                  <a:pt x="14498" y="1450"/>
                </a:cubicBezTo>
                <a:close/>
              </a:path>
            </a:pathLst>
          </a:custGeom>
          <a:solidFill>
            <a:srgbClr val="45D8FF">
              <a:alpha val="1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6" name="Freeform 153"/>
          <p:cNvSpPr/>
          <p:nvPr/>
        </p:nvSpPr>
        <p:spPr>
          <a:xfrm rot="1440620">
            <a:off x="2556344" y="2551946"/>
            <a:ext cx="389381" cy="389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9" h="18947" extrusionOk="0">
                <a:moveTo>
                  <a:pt x="14522" y="1447"/>
                </a:moveTo>
                <a:cubicBezTo>
                  <a:pt x="18947" y="4263"/>
                  <a:pt x="20274" y="10095"/>
                  <a:pt x="17499" y="14520"/>
                </a:cubicBezTo>
                <a:cubicBezTo>
                  <a:pt x="14723" y="18945"/>
                  <a:pt x="8851" y="20272"/>
                  <a:pt x="4426" y="17497"/>
                </a:cubicBezTo>
                <a:cubicBezTo>
                  <a:pt x="1" y="14721"/>
                  <a:pt x="-1326" y="8889"/>
                  <a:pt x="1449" y="4464"/>
                </a:cubicBezTo>
                <a:cubicBezTo>
                  <a:pt x="4225" y="-1"/>
                  <a:pt x="10097" y="-1328"/>
                  <a:pt x="14522" y="1447"/>
                </a:cubicBezTo>
                <a:close/>
              </a:path>
            </a:pathLst>
          </a:custGeom>
          <a:solidFill>
            <a:srgbClr val="45D8FF">
              <a:alpha val="1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7" name="Freeform 154"/>
          <p:cNvSpPr/>
          <p:nvPr/>
        </p:nvSpPr>
        <p:spPr>
          <a:xfrm rot="1440620">
            <a:off x="7680715" y="1728233"/>
            <a:ext cx="376495" cy="37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7" h="18943" extrusionOk="0">
                <a:moveTo>
                  <a:pt x="14500" y="1456"/>
                </a:moveTo>
                <a:cubicBezTo>
                  <a:pt x="18895" y="4239"/>
                  <a:pt x="20263" y="10055"/>
                  <a:pt x="17485" y="14499"/>
                </a:cubicBezTo>
                <a:cubicBezTo>
                  <a:pt x="14708" y="18944"/>
                  <a:pt x="8862" y="20273"/>
                  <a:pt x="4426" y="17490"/>
                </a:cubicBezTo>
                <a:cubicBezTo>
                  <a:pt x="31" y="14707"/>
                  <a:pt x="-1337" y="8850"/>
                  <a:pt x="1441" y="4405"/>
                </a:cubicBezTo>
                <a:cubicBezTo>
                  <a:pt x="4218" y="2"/>
                  <a:pt x="10064" y="-1327"/>
                  <a:pt x="14500" y="1456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8" name="Freeform 156"/>
          <p:cNvSpPr/>
          <p:nvPr/>
        </p:nvSpPr>
        <p:spPr>
          <a:xfrm rot="1440620">
            <a:off x="3495961" y="2207710"/>
            <a:ext cx="194385" cy="195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9" h="18991" extrusionOk="0">
                <a:moveTo>
                  <a:pt x="14499" y="1426"/>
                </a:moveTo>
                <a:cubicBezTo>
                  <a:pt x="18899" y="4237"/>
                  <a:pt x="20259" y="10098"/>
                  <a:pt x="17459" y="14515"/>
                </a:cubicBezTo>
                <a:cubicBezTo>
                  <a:pt x="14739" y="19011"/>
                  <a:pt x="8899" y="20296"/>
                  <a:pt x="4419" y="17566"/>
                </a:cubicBezTo>
                <a:cubicBezTo>
                  <a:pt x="19" y="14755"/>
                  <a:pt x="-1341" y="8894"/>
                  <a:pt x="1459" y="4477"/>
                </a:cubicBezTo>
                <a:cubicBezTo>
                  <a:pt x="4259" y="-19"/>
                  <a:pt x="10099" y="-1304"/>
                  <a:pt x="14499" y="1426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99" name="Freeform 157"/>
          <p:cNvSpPr/>
          <p:nvPr/>
        </p:nvSpPr>
        <p:spPr>
          <a:xfrm rot="1440620">
            <a:off x="2655972" y="2651532"/>
            <a:ext cx="190139" cy="19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6" h="18946" extrusionOk="0">
                <a:moveTo>
                  <a:pt x="14524" y="1465"/>
                </a:moveTo>
                <a:cubicBezTo>
                  <a:pt x="18959" y="4258"/>
                  <a:pt x="20273" y="10089"/>
                  <a:pt x="17481" y="14524"/>
                </a:cubicBezTo>
                <a:cubicBezTo>
                  <a:pt x="14688" y="18959"/>
                  <a:pt x="8857" y="20273"/>
                  <a:pt x="4422" y="17481"/>
                </a:cubicBezTo>
                <a:cubicBezTo>
                  <a:pt x="-13" y="14770"/>
                  <a:pt x="-1327" y="8857"/>
                  <a:pt x="1465" y="4422"/>
                </a:cubicBezTo>
                <a:cubicBezTo>
                  <a:pt x="4258" y="-13"/>
                  <a:pt x="10089" y="-1327"/>
                  <a:pt x="14524" y="1465"/>
                </a:cubicBezTo>
                <a:close/>
              </a:path>
            </a:pathLst>
          </a:custGeom>
          <a:solidFill>
            <a:srgbClr val="45D8FF">
              <a:alpha val="1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0" name="Freeform 159"/>
          <p:cNvSpPr/>
          <p:nvPr/>
        </p:nvSpPr>
        <p:spPr>
          <a:xfrm rot="1440620">
            <a:off x="4012542" y="1666272"/>
            <a:ext cx="279637" cy="278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2" h="18965" extrusionOk="0">
                <a:moveTo>
                  <a:pt x="14513" y="1438"/>
                </a:moveTo>
                <a:cubicBezTo>
                  <a:pt x="18946" y="4243"/>
                  <a:pt x="20292" y="10078"/>
                  <a:pt x="17487" y="14510"/>
                </a:cubicBezTo>
                <a:cubicBezTo>
                  <a:pt x="14738" y="18943"/>
                  <a:pt x="8847" y="20289"/>
                  <a:pt x="4415" y="17540"/>
                </a:cubicBezTo>
                <a:cubicBezTo>
                  <a:pt x="-18" y="14735"/>
                  <a:pt x="-1308" y="8900"/>
                  <a:pt x="1441" y="4468"/>
                </a:cubicBezTo>
                <a:cubicBezTo>
                  <a:pt x="4246" y="-21"/>
                  <a:pt x="10081" y="-1311"/>
                  <a:pt x="14513" y="1438"/>
                </a:cubicBezTo>
                <a:close/>
              </a:path>
            </a:pathLst>
          </a:custGeom>
          <a:solidFill>
            <a:srgbClr val="45D8FF">
              <a:alpha val="1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1" name="Freeform 160"/>
          <p:cNvSpPr/>
          <p:nvPr/>
        </p:nvSpPr>
        <p:spPr>
          <a:xfrm rot="1440620">
            <a:off x="4712503" y="2421227"/>
            <a:ext cx="199186" cy="200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6" h="18946" extrusionOk="0">
                <a:moveTo>
                  <a:pt x="14547" y="1477"/>
                </a:moveTo>
                <a:cubicBezTo>
                  <a:pt x="18930" y="4295"/>
                  <a:pt x="20260" y="10086"/>
                  <a:pt x="17521" y="14547"/>
                </a:cubicBezTo>
                <a:cubicBezTo>
                  <a:pt x="14703" y="18930"/>
                  <a:pt x="8912" y="20260"/>
                  <a:pt x="4451" y="17521"/>
                </a:cubicBezTo>
                <a:cubicBezTo>
                  <a:pt x="-10" y="14703"/>
                  <a:pt x="-1340" y="8912"/>
                  <a:pt x="1477" y="4451"/>
                </a:cubicBezTo>
                <a:cubicBezTo>
                  <a:pt x="4217" y="-10"/>
                  <a:pt x="10086" y="-1340"/>
                  <a:pt x="14547" y="1477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2" name="Freeform 162"/>
          <p:cNvSpPr/>
          <p:nvPr/>
        </p:nvSpPr>
        <p:spPr>
          <a:xfrm rot="1440620">
            <a:off x="4728441" y="3156174"/>
            <a:ext cx="413253" cy="413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3" h="18953" extrusionOk="0">
                <a:moveTo>
                  <a:pt x="14517" y="1443"/>
                </a:moveTo>
                <a:cubicBezTo>
                  <a:pt x="18951" y="4248"/>
                  <a:pt x="20277" y="10083"/>
                  <a:pt x="17511" y="14517"/>
                </a:cubicBezTo>
                <a:cubicBezTo>
                  <a:pt x="14706" y="18951"/>
                  <a:pt x="8871" y="20277"/>
                  <a:pt x="4437" y="17511"/>
                </a:cubicBezTo>
                <a:cubicBezTo>
                  <a:pt x="3" y="14706"/>
                  <a:pt x="-1323" y="8871"/>
                  <a:pt x="1443" y="4437"/>
                </a:cubicBezTo>
                <a:cubicBezTo>
                  <a:pt x="4248" y="3"/>
                  <a:pt x="10083" y="-1323"/>
                  <a:pt x="14517" y="1443"/>
                </a:cubicBezTo>
                <a:close/>
              </a:path>
            </a:pathLst>
          </a:custGeom>
          <a:solidFill>
            <a:srgbClr val="45D8FF">
              <a:alpha val="1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3" name="Freeform 163"/>
          <p:cNvSpPr/>
          <p:nvPr/>
        </p:nvSpPr>
        <p:spPr>
          <a:xfrm rot="1440620">
            <a:off x="4824733" y="3252228"/>
            <a:ext cx="219490" cy="220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0" h="18940" extrusionOk="0">
                <a:moveTo>
                  <a:pt x="14515" y="1441"/>
                </a:moveTo>
                <a:cubicBezTo>
                  <a:pt x="18920" y="4212"/>
                  <a:pt x="20270" y="10109"/>
                  <a:pt x="17499" y="14515"/>
                </a:cubicBezTo>
                <a:cubicBezTo>
                  <a:pt x="14728" y="18920"/>
                  <a:pt x="8902" y="20270"/>
                  <a:pt x="4425" y="17499"/>
                </a:cubicBezTo>
                <a:cubicBezTo>
                  <a:pt x="20" y="14728"/>
                  <a:pt x="-1330" y="8902"/>
                  <a:pt x="1441" y="4425"/>
                </a:cubicBezTo>
                <a:cubicBezTo>
                  <a:pt x="4212" y="20"/>
                  <a:pt x="10109" y="-1330"/>
                  <a:pt x="14515" y="1441"/>
                </a:cubicBezTo>
                <a:close/>
              </a:path>
            </a:pathLst>
          </a:custGeom>
          <a:solidFill>
            <a:srgbClr val="45D8FF">
              <a:alpha val="15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4" name="Freeform 164"/>
          <p:cNvSpPr/>
          <p:nvPr/>
        </p:nvSpPr>
        <p:spPr>
          <a:xfrm rot="1440620">
            <a:off x="5360584" y="1531169"/>
            <a:ext cx="198112" cy="19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1" h="18951" extrusionOk="0">
                <a:moveTo>
                  <a:pt x="14520" y="1434"/>
                </a:moveTo>
                <a:cubicBezTo>
                  <a:pt x="18935" y="4272"/>
                  <a:pt x="20275" y="10106"/>
                  <a:pt x="17516" y="14520"/>
                </a:cubicBezTo>
                <a:cubicBezTo>
                  <a:pt x="14678" y="18935"/>
                  <a:pt x="8844" y="20275"/>
                  <a:pt x="4430" y="17516"/>
                </a:cubicBezTo>
                <a:cubicBezTo>
                  <a:pt x="15" y="14757"/>
                  <a:pt x="-1325" y="8844"/>
                  <a:pt x="1434" y="4430"/>
                </a:cubicBezTo>
                <a:cubicBezTo>
                  <a:pt x="4193" y="15"/>
                  <a:pt x="10106" y="-1325"/>
                  <a:pt x="14520" y="1434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5" name="Freeform 165"/>
          <p:cNvSpPr/>
          <p:nvPr/>
        </p:nvSpPr>
        <p:spPr>
          <a:xfrm rot="1440620">
            <a:off x="3239433" y="1476209"/>
            <a:ext cx="198111" cy="19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1" h="18951" extrusionOk="0">
                <a:moveTo>
                  <a:pt x="14520" y="1434"/>
                </a:moveTo>
                <a:cubicBezTo>
                  <a:pt x="18935" y="4193"/>
                  <a:pt x="20275" y="10106"/>
                  <a:pt x="17516" y="14520"/>
                </a:cubicBezTo>
                <a:cubicBezTo>
                  <a:pt x="14757" y="18935"/>
                  <a:pt x="8844" y="20275"/>
                  <a:pt x="4430" y="17516"/>
                </a:cubicBezTo>
                <a:cubicBezTo>
                  <a:pt x="15" y="14678"/>
                  <a:pt x="-1325" y="8844"/>
                  <a:pt x="1434" y="4430"/>
                </a:cubicBezTo>
                <a:cubicBezTo>
                  <a:pt x="4272" y="15"/>
                  <a:pt x="10106" y="-1325"/>
                  <a:pt x="14520" y="1434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06" name="Freeform 166"/>
          <p:cNvSpPr/>
          <p:nvPr/>
        </p:nvSpPr>
        <p:spPr>
          <a:xfrm rot="1440620">
            <a:off x="3383202" y="2827206"/>
            <a:ext cx="198111" cy="199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1" h="18951" extrusionOk="0">
                <a:moveTo>
                  <a:pt x="14520" y="1434"/>
                </a:moveTo>
                <a:cubicBezTo>
                  <a:pt x="18935" y="4272"/>
                  <a:pt x="20275" y="10106"/>
                  <a:pt x="17516" y="14520"/>
                </a:cubicBezTo>
                <a:cubicBezTo>
                  <a:pt x="14678" y="18935"/>
                  <a:pt x="8844" y="20275"/>
                  <a:pt x="4430" y="17516"/>
                </a:cubicBezTo>
                <a:cubicBezTo>
                  <a:pt x="15" y="14678"/>
                  <a:pt x="-1325" y="8844"/>
                  <a:pt x="1434" y="4430"/>
                </a:cubicBezTo>
                <a:cubicBezTo>
                  <a:pt x="4193" y="15"/>
                  <a:pt x="10106" y="-1325"/>
                  <a:pt x="14520" y="1434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grpSp>
        <p:nvGrpSpPr>
          <p:cNvPr id="107" name="组合 106"/>
          <p:cNvGrpSpPr/>
          <p:nvPr/>
        </p:nvGrpSpPr>
        <p:grpSpPr>
          <a:xfrm>
            <a:off x="6952042" y="1206606"/>
            <a:ext cx="741152" cy="742297"/>
            <a:chOff x="20204208" y="4915462"/>
            <a:chExt cx="2302710" cy="2306268"/>
          </a:xfrm>
        </p:grpSpPr>
        <p:sp>
          <p:nvSpPr>
            <p:cNvPr id="108" name="Freeform 144"/>
            <p:cNvSpPr/>
            <p:nvPr/>
          </p:nvSpPr>
          <p:spPr>
            <a:xfrm rot="1440620">
              <a:off x="20204208" y="4915462"/>
              <a:ext cx="2302710" cy="230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2" h="18942" extrusionOk="0">
                  <a:moveTo>
                    <a:pt x="14497" y="1455"/>
                  </a:moveTo>
                  <a:cubicBezTo>
                    <a:pt x="18927" y="4240"/>
                    <a:pt x="20277" y="10083"/>
                    <a:pt x="17493" y="14512"/>
                  </a:cubicBezTo>
                  <a:cubicBezTo>
                    <a:pt x="14708" y="18942"/>
                    <a:pt x="8865" y="20271"/>
                    <a:pt x="4436" y="17487"/>
                  </a:cubicBezTo>
                  <a:cubicBezTo>
                    <a:pt x="6" y="14702"/>
                    <a:pt x="-1323" y="8859"/>
                    <a:pt x="1440" y="4430"/>
                  </a:cubicBezTo>
                  <a:cubicBezTo>
                    <a:pt x="4225" y="0"/>
                    <a:pt x="10068" y="-1329"/>
                    <a:pt x="14497" y="1455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09" name="Freeform 145"/>
            <p:cNvSpPr/>
            <p:nvPr/>
          </p:nvSpPr>
          <p:spPr>
            <a:xfrm rot="1440620">
              <a:off x="20747014" y="5457786"/>
              <a:ext cx="1220670" cy="121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18925" extrusionOk="0">
                  <a:moveTo>
                    <a:pt x="14523" y="1453"/>
                  </a:moveTo>
                  <a:cubicBezTo>
                    <a:pt x="18954" y="4242"/>
                    <a:pt x="20272" y="10061"/>
                    <a:pt x="17517" y="14484"/>
                  </a:cubicBezTo>
                  <a:cubicBezTo>
                    <a:pt x="14722" y="18908"/>
                    <a:pt x="8853" y="20263"/>
                    <a:pt x="4421" y="17473"/>
                  </a:cubicBezTo>
                  <a:cubicBezTo>
                    <a:pt x="-10" y="14684"/>
                    <a:pt x="-1328" y="8865"/>
                    <a:pt x="1467" y="4442"/>
                  </a:cubicBezTo>
                  <a:cubicBezTo>
                    <a:pt x="4222" y="18"/>
                    <a:pt x="10091" y="-1337"/>
                    <a:pt x="14523" y="1453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10" name="Freeform 167"/>
            <p:cNvSpPr/>
            <p:nvPr/>
          </p:nvSpPr>
          <p:spPr>
            <a:xfrm rot="1440620">
              <a:off x="21035239" y="5748298"/>
              <a:ext cx="643048" cy="64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18953" extrusionOk="0">
                  <a:moveTo>
                    <a:pt x="14497" y="1424"/>
                  </a:moveTo>
                  <a:cubicBezTo>
                    <a:pt x="18969" y="4229"/>
                    <a:pt x="20257" y="10064"/>
                    <a:pt x="17453" y="14536"/>
                  </a:cubicBezTo>
                  <a:cubicBezTo>
                    <a:pt x="14724" y="18932"/>
                    <a:pt x="8889" y="20296"/>
                    <a:pt x="4417" y="17492"/>
                  </a:cubicBezTo>
                  <a:cubicBezTo>
                    <a:pt x="21" y="14688"/>
                    <a:pt x="-1343" y="8852"/>
                    <a:pt x="1461" y="4456"/>
                  </a:cubicBezTo>
                  <a:cubicBezTo>
                    <a:pt x="4265" y="-16"/>
                    <a:pt x="10101" y="-1304"/>
                    <a:pt x="14497" y="1424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</p:grpSp>
      <p:sp>
        <p:nvSpPr>
          <p:cNvPr id="111" name="Freeform 168"/>
          <p:cNvSpPr/>
          <p:nvPr/>
        </p:nvSpPr>
        <p:spPr>
          <a:xfrm rot="1440620">
            <a:off x="7169226" y="2486342"/>
            <a:ext cx="201381" cy="201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39" h="18940" extrusionOk="0">
                <a:moveTo>
                  <a:pt x="14464" y="1467"/>
                </a:moveTo>
                <a:cubicBezTo>
                  <a:pt x="18892" y="4187"/>
                  <a:pt x="20291" y="10092"/>
                  <a:pt x="17494" y="14520"/>
                </a:cubicBezTo>
                <a:cubicBezTo>
                  <a:pt x="14697" y="18949"/>
                  <a:pt x="8869" y="20270"/>
                  <a:pt x="4441" y="17473"/>
                </a:cubicBezTo>
                <a:cubicBezTo>
                  <a:pt x="12" y="14676"/>
                  <a:pt x="-1309" y="8848"/>
                  <a:pt x="1410" y="4420"/>
                </a:cubicBezTo>
                <a:cubicBezTo>
                  <a:pt x="4208" y="-9"/>
                  <a:pt x="10035" y="-1330"/>
                  <a:pt x="14464" y="1467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12" name="Freeform 169"/>
          <p:cNvSpPr/>
          <p:nvPr/>
        </p:nvSpPr>
        <p:spPr>
          <a:xfrm rot="1440620">
            <a:off x="7769892" y="1817863"/>
            <a:ext cx="198011" cy="197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1" h="18920" extrusionOk="0">
                <a:moveTo>
                  <a:pt x="14495" y="1497"/>
                </a:moveTo>
                <a:cubicBezTo>
                  <a:pt x="18926" y="4267"/>
                  <a:pt x="20271" y="10042"/>
                  <a:pt x="17502" y="14473"/>
                </a:cubicBezTo>
                <a:cubicBezTo>
                  <a:pt x="14733" y="18904"/>
                  <a:pt x="8878" y="20249"/>
                  <a:pt x="4447" y="17480"/>
                </a:cubicBezTo>
                <a:cubicBezTo>
                  <a:pt x="16" y="14711"/>
                  <a:pt x="-1329" y="8856"/>
                  <a:pt x="1440" y="4425"/>
                </a:cubicBezTo>
                <a:cubicBezTo>
                  <a:pt x="4209" y="-6"/>
                  <a:pt x="10064" y="-1351"/>
                  <a:pt x="14495" y="1497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436130" y="1850840"/>
            <a:ext cx="1457806" cy="1459820"/>
            <a:chOff x="8457285" y="8302677"/>
            <a:chExt cx="3082275" cy="3086533"/>
          </a:xfrm>
        </p:grpSpPr>
        <p:sp>
          <p:nvSpPr>
            <p:cNvPr id="114" name="Freeform 155"/>
            <p:cNvSpPr/>
            <p:nvPr/>
          </p:nvSpPr>
          <p:spPr>
            <a:xfrm rot="1440620">
              <a:off x="8457285" y="8302677"/>
              <a:ext cx="3082275" cy="3086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8" h="18938" extrusionOk="0">
                  <a:moveTo>
                    <a:pt x="14506" y="1455"/>
                  </a:moveTo>
                  <a:cubicBezTo>
                    <a:pt x="18933" y="4241"/>
                    <a:pt x="20269" y="10080"/>
                    <a:pt x="17483" y="14506"/>
                  </a:cubicBezTo>
                  <a:cubicBezTo>
                    <a:pt x="14697" y="18933"/>
                    <a:pt x="8858" y="20269"/>
                    <a:pt x="4432" y="17483"/>
                  </a:cubicBezTo>
                  <a:cubicBezTo>
                    <a:pt x="5" y="14697"/>
                    <a:pt x="-1331" y="8858"/>
                    <a:pt x="1455" y="4432"/>
                  </a:cubicBezTo>
                  <a:cubicBezTo>
                    <a:pt x="4241" y="5"/>
                    <a:pt x="10080" y="-1331"/>
                    <a:pt x="14506" y="1455"/>
                  </a:cubicBezTo>
                  <a:close/>
                </a:path>
              </a:pathLst>
            </a:custGeom>
            <a:solidFill>
              <a:srgbClr val="45D8FF">
                <a:alpha val="1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9223050" y="9069342"/>
              <a:ext cx="1555169" cy="1555174"/>
              <a:chOff x="9223050" y="9069342"/>
              <a:chExt cx="1555169" cy="1555174"/>
            </a:xfrm>
          </p:grpSpPr>
          <p:sp>
            <p:nvSpPr>
              <p:cNvPr id="116" name="Freeform 162"/>
              <p:cNvSpPr/>
              <p:nvPr/>
            </p:nvSpPr>
            <p:spPr>
              <a:xfrm rot="1440620">
                <a:off x="9223050" y="9069342"/>
                <a:ext cx="1555169" cy="1555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3" h="18953" extrusionOk="0">
                    <a:moveTo>
                      <a:pt x="14517" y="1443"/>
                    </a:moveTo>
                    <a:cubicBezTo>
                      <a:pt x="18951" y="4248"/>
                      <a:pt x="20277" y="10083"/>
                      <a:pt x="17511" y="14517"/>
                    </a:cubicBezTo>
                    <a:cubicBezTo>
                      <a:pt x="14706" y="18951"/>
                      <a:pt x="8871" y="20277"/>
                      <a:pt x="4437" y="17511"/>
                    </a:cubicBezTo>
                    <a:cubicBezTo>
                      <a:pt x="3" y="14706"/>
                      <a:pt x="-1323" y="8871"/>
                      <a:pt x="1443" y="4437"/>
                    </a:cubicBezTo>
                    <a:cubicBezTo>
                      <a:pt x="4248" y="3"/>
                      <a:pt x="10083" y="-1323"/>
                      <a:pt x="14517" y="1443"/>
                    </a:cubicBezTo>
                    <a:close/>
                  </a:path>
                </a:pathLst>
              </a:custGeom>
              <a:solidFill>
                <a:srgbClr val="45D8FF">
                  <a:alpha val="1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63"/>
              <p:cNvSpPr/>
              <p:nvPr/>
            </p:nvSpPr>
            <p:spPr>
              <a:xfrm rot="1440620">
                <a:off x="9585419" y="9430816"/>
                <a:ext cx="825994" cy="830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18940" extrusionOk="0">
                    <a:moveTo>
                      <a:pt x="14515" y="1441"/>
                    </a:moveTo>
                    <a:cubicBezTo>
                      <a:pt x="18920" y="4212"/>
                      <a:pt x="20270" y="10109"/>
                      <a:pt x="17499" y="14515"/>
                    </a:cubicBezTo>
                    <a:cubicBezTo>
                      <a:pt x="14728" y="18920"/>
                      <a:pt x="8902" y="20270"/>
                      <a:pt x="4425" y="17499"/>
                    </a:cubicBezTo>
                    <a:cubicBezTo>
                      <a:pt x="20" y="14728"/>
                      <a:pt x="-1330" y="8902"/>
                      <a:pt x="1441" y="4425"/>
                    </a:cubicBezTo>
                    <a:cubicBezTo>
                      <a:pt x="4212" y="20"/>
                      <a:pt x="10109" y="-1330"/>
                      <a:pt x="14515" y="1441"/>
                    </a:cubicBezTo>
                    <a:close/>
                  </a:path>
                </a:pathLst>
              </a:custGeom>
              <a:solidFill>
                <a:srgbClr val="45D8FF">
                  <a:alpha val="1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7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8" name="组合 117"/>
          <p:cNvGrpSpPr/>
          <p:nvPr/>
        </p:nvGrpSpPr>
        <p:grpSpPr>
          <a:xfrm>
            <a:off x="8187188" y="2208551"/>
            <a:ext cx="741152" cy="742297"/>
            <a:chOff x="20204208" y="4915462"/>
            <a:chExt cx="2302710" cy="2306268"/>
          </a:xfrm>
        </p:grpSpPr>
        <p:sp>
          <p:nvSpPr>
            <p:cNvPr id="119" name="Freeform 144"/>
            <p:cNvSpPr/>
            <p:nvPr/>
          </p:nvSpPr>
          <p:spPr>
            <a:xfrm rot="1440620">
              <a:off x="20204208" y="4915462"/>
              <a:ext cx="2302710" cy="230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2" h="18942" extrusionOk="0">
                  <a:moveTo>
                    <a:pt x="14497" y="1455"/>
                  </a:moveTo>
                  <a:cubicBezTo>
                    <a:pt x="18927" y="4240"/>
                    <a:pt x="20277" y="10083"/>
                    <a:pt x="17493" y="14512"/>
                  </a:cubicBezTo>
                  <a:cubicBezTo>
                    <a:pt x="14708" y="18942"/>
                    <a:pt x="8865" y="20271"/>
                    <a:pt x="4436" y="17487"/>
                  </a:cubicBezTo>
                  <a:cubicBezTo>
                    <a:pt x="6" y="14702"/>
                    <a:pt x="-1323" y="8859"/>
                    <a:pt x="1440" y="4430"/>
                  </a:cubicBezTo>
                  <a:cubicBezTo>
                    <a:pt x="4225" y="0"/>
                    <a:pt x="10068" y="-1329"/>
                    <a:pt x="14497" y="1455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20" name="Freeform 145"/>
            <p:cNvSpPr/>
            <p:nvPr/>
          </p:nvSpPr>
          <p:spPr>
            <a:xfrm rot="1440620">
              <a:off x="20747014" y="5457786"/>
              <a:ext cx="1220670" cy="121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18925" extrusionOk="0">
                  <a:moveTo>
                    <a:pt x="14523" y="1453"/>
                  </a:moveTo>
                  <a:cubicBezTo>
                    <a:pt x="18954" y="4242"/>
                    <a:pt x="20272" y="10061"/>
                    <a:pt x="17517" y="14484"/>
                  </a:cubicBezTo>
                  <a:cubicBezTo>
                    <a:pt x="14722" y="18908"/>
                    <a:pt x="8853" y="20263"/>
                    <a:pt x="4421" y="17473"/>
                  </a:cubicBezTo>
                  <a:cubicBezTo>
                    <a:pt x="-10" y="14684"/>
                    <a:pt x="-1328" y="8865"/>
                    <a:pt x="1467" y="4442"/>
                  </a:cubicBezTo>
                  <a:cubicBezTo>
                    <a:pt x="4222" y="18"/>
                    <a:pt x="10091" y="-1337"/>
                    <a:pt x="14523" y="1453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21" name="Freeform 167"/>
            <p:cNvSpPr/>
            <p:nvPr/>
          </p:nvSpPr>
          <p:spPr>
            <a:xfrm rot="1440620">
              <a:off x="21035239" y="5748298"/>
              <a:ext cx="643048" cy="64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18953" extrusionOk="0">
                  <a:moveTo>
                    <a:pt x="14497" y="1424"/>
                  </a:moveTo>
                  <a:cubicBezTo>
                    <a:pt x="18969" y="4229"/>
                    <a:pt x="20257" y="10064"/>
                    <a:pt x="17453" y="14536"/>
                  </a:cubicBezTo>
                  <a:cubicBezTo>
                    <a:pt x="14724" y="18932"/>
                    <a:pt x="8889" y="20296"/>
                    <a:pt x="4417" y="17492"/>
                  </a:cubicBezTo>
                  <a:cubicBezTo>
                    <a:pt x="21" y="14688"/>
                    <a:pt x="-1343" y="8852"/>
                    <a:pt x="1461" y="4456"/>
                  </a:cubicBezTo>
                  <a:cubicBezTo>
                    <a:pt x="4265" y="-16"/>
                    <a:pt x="10101" y="-1304"/>
                    <a:pt x="14497" y="1424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</p:grpSp>
      <p:sp>
        <p:nvSpPr>
          <p:cNvPr id="122" name="Freeform 137"/>
          <p:cNvSpPr/>
          <p:nvPr/>
        </p:nvSpPr>
        <p:spPr>
          <a:xfrm rot="1440620">
            <a:off x="7271240" y="1549460"/>
            <a:ext cx="81363" cy="8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7" h="18911" extrusionOk="0">
                <a:moveTo>
                  <a:pt x="14522" y="1493"/>
                </a:moveTo>
                <a:cubicBezTo>
                  <a:pt x="18880" y="4146"/>
                  <a:pt x="20206" y="10019"/>
                  <a:pt x="17553" y="14567"/>
                </a:cubicBezTo>
                <a:cubicBezTo>
                  <a:pt x="14711" y="18925"/>
                  <a:pt x="8838" y="20251"/>
                  <a:pt x="4480" y="17409"/>
                </a:cubicBezTo>
                <a:cubicBezTo>
                  <a:pt x="122" y="14756"/>
                  <a:pt x="-1394" y="8883"/>
                  <a:pt x="1448" y="4525"/>
                </a:cubicBezTo>
                <a:cubicBezTo>
                  <a:pt x="4290" y="-23"/>
                  <a:pt x="9974" y="-1349"/>
                  <a:pt x="14522" y="149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23" name="Freeform 137"/>
          <p:cNvSpPr/>
          <p:nvPr/>
        </p:nvSpPr>
        <p:spPr>
          <a:xfrm rot="1440620">
            <a:off x="8513362" y="2539156"/>
            <a:ext cx="81363" cy="8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7" h="18911" extrusionOk="0">
                <a:moveTo>
                  <a:pt x="14522" y="1493"/>
                </a:moveTo>
                <a:cubicBezTo>
                  <a:pt x="18880" y="4146"/>
                  <a:pt x="20206" y="10019"/>
                  <a:pt x="17553" y="14567"/>
                </a:cubicBezTo>
                <a:cubicBezTo>
                  <a:pt x="14711" y="18925"/>
                  <a:pt x="8838" y="20251"/>
                  <a:pt x="4480" y="17409"/>
                </a:cubicBezTo>
                <a:cubicBezTo>
                  <a:pt x="122" y="14756"/>
                  <a:pt x="-1394" y="8883"/>
                  <a:pt x="1448" y="4525"/>
                </a:cubicBezTo>
                <a:cubicBezTo>
                  <a:pt x="4290" y="-23"/>
                  <a:pt x="9974" y="-1349"/>
                  <a:pt x="14522" y="149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24" name="Freeform 123"/>
          <p:cNvSpPr/>
          <p:nvPr/>
        </p:nvSpPr>
        <p:spPr>
          <a:xfrm rot="1440620">
            <a:off x="586352" y="1669308"/>
            <a:ext cx="63306" cy="62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20" h="18889" extrusionOk="0">
                <a:moveTo>
                  <a:pt x="14530" y="1561"/>
                </a:moveTo>
                <a:cubicBezTo>
                  <a:pt x="19093" y="4261"/>
                  <a:pt x="20310" y="9961"/>
                  <a:pt x="17572" y="14461"/>
                </a:cubicBezTo>
                <a:cubicBezTo>
                  <a:pt x="14834" y="18961"/>
                  <a:pt x="9054" y="20161"/>
                  <a:pt x="4490" y="17461"/>
                </a:cubicBezTo>
                <a:cubicBezTo>
                  <a:pt x="-73" y="14761"/>
                  <a:pt x="-1290" y="8761"/>
                  <a:pt x="1448" y="4561"/>
                </a:cubicBezTo>
                <a:cubicBezTo>
                  <a:pt x="4186" y="61"/>
                  <a:pt x="10271" y="-1439"/>
                  <a:pt x="14530" y="156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cxnSp>
        <p:nvCxnSpPr>
          <p:cNvPr id="125" name="直接连接符 124"/>
          <p:cNvCxnSpPr>
            <a:endCxn id="99" idx="0"/>
          </p:cNvCxnSpPr>
          <p:nvPr/>
        </p:nvCxnSpPr>
        <p:spPr>
          <a:xfrm>
            <a:off x="1155680" y="2581875"/>
            <a:ext cx="1595361" cy="164726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>
          <a:xfrm>
            <a:off x="623036" y="1704190"/>
            <a:ext cx="532645" cy="877685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>
            <a:off x="8597416" y="2575559"/>
            <a:ext cx="626373" cy="144434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Freeform 123"/>
          <p:cNvSpPr/>
          <p:nvPr/>
        </p:nvSpPr>
        <p:spPr>
          <a:xfrm rot="1440620">
            <a:off x="9219431" y="2707128"/>
            <a:ext cx="63306" cy="62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20" h="18889" extrusionOk="0">
                <a:moveTo>
                  <a:pt x="14530" y="1561"/>
                </a:moveTo>
                <a:cubicBezTo>
                  <a:pt x="19093" y="4261"/>
                  <a:pt x="20310" y="9961"/>
                  <a:pt x="17572" y="14461"/>
                </a:cubicBezTo>
                <a:cubicBezTo>
                  <a:pt x="14834" y="18961"/>
                  <a:pt x="9054" y="20161"/>
                  <a:pt x="4490" y="17461"/>
                </a:cubicBezTo>
                <a:cubicBezTo>
                  <a:pt x="-73" y="14761"/>
                  <a:pt x="-1290" y="8761"/>
                  <a:pt x="1448" y="4561"/>
                </a:cubicBezTo>
                <a:cubicBezTo>
                  <a:pt x="4186" y="61"/>
                  <a:pt x="10271" y="-1439"/>
                  <a:pt x="14530" y="156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29" name="Freeform 124"/>
          <p:cNvSpPr/>
          <p:nvPr/>
        </p:nvSpPr>
        <p:spPr>
          <a:xfrm rot="1440620">
            <a:off x="1101633" y="2527646"/>
            <a:ext cx="108096" cy="108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1" h="18974" extrusionOk="0">
                <a:moveTo>
                  <a:pt x="14507" y="1497"/>
                </a:moveTo>
                <a:cubicBezTo>
                  <a:pt x="18861" y="4307"/>
                  <a:pt x="20255" y="10102"/>
                  <a:pt x="17468" y="14492"/>
                </a:cubicBezTo>
                <a:cubicBezTo>
                  <a:pt x="14681" y="19058"/>
                  <a:pt x="8932" y="20287"/>
                  <a:pt x="4403" y="17477"/>
                </a:cubicBezTo>
                <a:cubicBezTo>
                  <a:pt x="49" y="14667"/>
                  <a:pt x="-1345" y="8872"/>
                  <a:pt x="1442" y="4482"/>
                </a:cubicBezTo>
                <a:cubicBezTo>
                  <a:pt x="4229" y="-84"/>
                  <a:pt x="9978" y="-1313"/>
                  <a:pt x="14507" y="1497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30" name="Freeform 35"/>
          <p:cNvSpPr/>
          <p:nvPr/>
        </p:nvSpPr>
        <p:spPr>
          <a:xfrm rot="1440620">
            <a:off x="6039785" y="2679504"/>
            <a:ext cx="609026" cy="147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5" extrusionOk="0">
                <a:moveTo>
                  <a:pt x="21483" y="21525"/>
                </a:moveTo>
                <a:cubicBezTo>
                  <a:pt x="21483" y="21525"/>
                  <a:pt x="21454" y="21525"/>
                  <a:pt x="21454" y="21525"/>
                </a:cubicBezTo>
                <a:cubicBezTo>
                  <a:pt x="88" y="885"/>
                  <a:pt x="88" y="885"/>
                  <a:pt x="88" y="885"/>
                </a:cubicBezTo>
                <a:cubicBezTo>
                  <a:pt x="29" y="885"/>
                  <a:pt x="0" y="645"/>
                  <a:pt x="0" y="405"/>
                </a:cubicBezTo>
                <a:cubicBezTo>
                  <a:pt x="29" y="45"/>
                  <a:pt x="88" y="-75"/>
                  <a:pt x="146" y="45"/>
                </a:cubicBezTo>
                <a:cubicBezTo>
                  <a:pt x="21512" y="20565"/>
                  <a:pt x="21512" y="20565"/>
                  <a:pt x="21512" y="20565"/>
                </a:cubicBezTo>
                <a:cubicBezTo>
                  <a:pt x="21571" y="20565"/>
                  <a:pt x="21600" y="20925"/>
                  <a:pt x="21600" y="21165"/>
                </a:cubicBezTo>
                <a:cubicBezTo>
                  <a:pt x="21571" y="21405"/>
                  <a:pt x="21541" y="21525"/>
                  <a:pt x="21483" y="21525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31" name="Freeform 122"/>
          <p:cNvSpPr/>
          <p:nvPr/>
        </p:nvSpPr>
        <p:spPr>
          <a:xfrm rot="1440620">
            <a:off x="6053199" y="2516425"/>
            <a:ext cx="83764" cy="83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9" h="18904" extrusionOk="0">
                <a:moveTo>
                  <a:pt x="14502" y="1423"/>
                </a:moveTo>
                <a:cubicBezTo>
                  <a:pt x="18971" y="4216"/>
                  <a:pt x="20274" y="10175"/>
                  <a:pt x="17481" y="14458"/>
                </a:cubicBezTo>
                <a:cubicBezTo>
                  <a:pt x="14688" y="18927"/>
                  <a:pt x="8915" y="20230"/>
                  <a:pt x="4446" y="17437"/>
                </a:cubicBezTo>
                <a:cubicBezTo>
                  <a:pt x="-23" y="14830"/>
                  <a:pt x="-1326" y="8871"/>
                  <a:pt x="1467" y="4402"/>
                </a:cubicBezTo>
                <a:cubicBezTo>
                  <a:pt x="4260" y="120"/>
                  <a:pt x="10033" y="-1370"/>
                  <a:pt x="14502" y="1423"/>
                </a:cubicBezTo>
                <a:close/>
              </a:path>
            </a:pathLst>
          </a:custGeom>
          <a:solidFill>
            <a:srgbClr val="FA360D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32" name="Freeform 133"/>
          <p:cNvSpPr/>
          <p:nvPr/>
        </p:nvSpPr>
        <p:spPr>
          <a:xfrm rot="1440620">
            <a:off x="6564989" y="2904847"/>
            <a:ext cx="58783" cy="57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3" h="18986" extrusionOk="0">
                <a:moveTo>
                  <a:pt x="14431" y="1393"/>
                </a:moveTo>
                <a:cubicBezTo>
                  <a:pt x="18965" y="4093"/>
                  <a:pt x="20298" y="10033"/>
                  <a:pt x="17365" y="14623"/>
                </a:cubicBezTo>
                <a:cubicBezTo>
                  <a:pt x="14698" y="18943"/>
                  <a:pt x="8831" y="20293"/>
                  <a:pt x="4565" y="17593"/>
                </a:cubicBezTo>
                <a:cubicBezTo>
                  <a:pt x="31" y="14893"/>
                  <a:pt x="-1302" y="8953"/>
                  <a:pt x="1365" y="4363"/>
                </a:cubicBezTo>
                <a:cubicBezTo>
                  <a:pt x="4298" y="43"/>
                  <a:pt x="10165" y="-1307"/>
                  <a:pt x="14431" y="139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33" name="Freeform 99"/>
          <p:cNvSpPr/>
          <p:nvPr/>
        </p:nvSpPr>
        <p:spPr>
          <a:xfrm rot="1440620">
            <a:off x="6174494" y="3050727"/>
            <a:ext cx="66634" cy="65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6" h="21600" extrusionOk="0">
                <a:moveTo>
                  <a:pt x="9337" y="0"/>
                </a:moveTo>
                <a:cubicBezTo>
                  <a:pt x="6318" y="0"/>
                  <a:pt x="3298" y="1867"/>
                  <a:pt x="1440" y="5067"/>
                </a:cubicBezTo>
                <a:cubicBezTo>
                  <a:pt x="-1347" y="10133"/>
                  <a:pt x="47" y="16800"/>
                  <a:pt x="4459" y="20000"/>
                </a:cubicBezTo>
                <a:cubicBezTo>
                  <a:pt x="5853" y="21067"/>
                  <a:pt x="7711" y="21600"/>
                  <a:pt x="9337" y="21600"/>
                </a:cubicBezTo>
                <a:cubicBezTo>
                  <a:pt x="12588" y="21600"/>
                  <a:pt x="15608" y="19733"/>
                  <a:pt x="17466" y="16533"/>
                </a:cubicBezTo>
                <a:cubicBezTo>
                  <a:pt x="20253" y="11467"/>
                  <a:pt x="18859" y="4800"/>
                  <a:pt x="14447" y="1600"/>
                </a:cubicBezTo>
                <a:cubicBezTo>
                  <a:pt x="12821" y="533"/>
                  <a:pt x="11195" y="0"/>
                  <a:pt x="9337" y="0"/>
                </a:cubicBezTo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34" name="Freeform 161"/>
          <p:cNvSpPr/>
          <p:nvPr/>
        </p:nvSpPr>
        <p:spPr>
          <a:xfrm rot="1440620">
            <a:off x="5984466" y="2449659"/>
            <a:ext cx="221920" cy="221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54" h="18951" extrusionOk="0">
                <a:moveTo>
                  <a:pt x="14491" y="1428"/>
                </a:moveTo>
                <a:cubicBezTo>
                  <a:pt x="18938" y="4251"/>
                  <a:pt x="20279" y="10110"/>
                  <a:pt x="17526" y="14487"/>
                </a:cubicBezTo>
                <a:cubicBezTo>
                  <a:pt x="14703" y="18934"/>
                  <a:pt x="8844" y="20275"/>
                  <a:pt x="4397" y="17522"/>
                </a:cubicBezTo>
                <a:cubicBezTo>
                  <a:pt x="20" y="14699"/>
                  <a:pt x="-1321" y="8840"/>
                  <a:pt x="1432" y="4463"/>
                </a:cubicBezTo>
                <a:cubicBezTo>
                  <a:pt x="4255" y="16"/>
                  <a:pt x="10114" y="-1325"/>
                  <a:pt x="14491" y="1428"/>
                </a:cubicBezTo>
                <a:close/>
              </a:path>
            </a:pathLst>
          </a:custGeom>
          <a:solidFill>
            <a:srgbClr val="FA360D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cxnSp>
        <p:nvCxnSpPr>
          <p:cNvPr id="135" name="直接连接符 134"/>
          <p:cNvCxnSpPr>
            <a:endCxn id="122" idx="0"/>
          </p:cNvCxnSpPr>
          <p:nvPr/>
        </p:nvCxnSpPr>
        <p:spPr>
          <a:xfrm flipV="1">
            <a:off x="6127536" y="1590693"/>
            <a:ext cx="1184386" cy="244528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/>
          <p:cNvCxnSpPr>
            <a:endCxn id="122" idx="0"/>
          </p:cNvCxnSpPr>
          <p:nvPr/>
        </p:nvCxnSpPr>
        <p:spPr>
          <a:xfrm flipV="1">
            <a:off x="6423617" y="1590693"/>
            <a:ext cx="888305" cy="722101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/>
          <p:cNvCxnSpPr>
            <a:endCxn id="110" idx="0"/>
          </p:cNvCxnSpPr>
          <p:nvPr/>
        </p:nvCxnSpPr>
        <p:spPr>
          <a:xfrm flipH="1" flipV="1">
            <a:off x="7323004" y="1577694"/>
            <a:ext cx="48371" cy="477339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组合 137"/>
          <p:cNvGrpSpPr/>
          <p:nvPr/>
        </p:nvGrpSpPr>
        <p:grpSpPr>
          <a:xfrm>
            <a:off x="9631220" y="1748618"/>
            <a:ext cx="528233" cy="529049"/>
            <a:chOff x="32771067" y="6843950"/>
            <a:chExt cx="2302710" cy="2306268"/>
          </a:xfrm>
        </p:grpSpPr>
        <p:grpSp>
          <p:nvGrpSpPr>
            <p:cNvPr id="139" name="组合 138"/>
            <p:cNvGrpSpPr/>
            <p:nvPr/>
          </p:nvGrpSpPr>
          <p:grpSpPr>
            <a:xfrm>
              <a:off x="32771067" y="6843950"/>
              <a:ext cx="2302710" cy="2306268"/>
              <a:chOff x="20204208" y="4915462"/>
              <a:chExt cx="2302710" cy="2306268"/>
            </a:xfrm>
          </p:grpSpPr>
          <p:sp>
            <p:nvSpPr>
              <p:cNvPr id="141" name="Freeform 144"/>
              <p:cNvSpPr/>
              <p:nvPr/>
            </p:nvSpPr>
            <p:spPr>
              <a:xfrm rot="1440620">
                <a:off x="20204208" y="4915462"/>
                <a:ext cx="2302710" cy="2306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2" h="18942" extrusionOk="0">
                    <a:moveTo>
                      <a:pt x="14497" y="1455"/>
                    </a:moveTo>
                    <a:cubicBezTo>
                      <a:pt x="18927" y="4240"/>
                      <a:pt x="20277" y="10083"/>
                      <a:pt x="17493" y="14512"/>
                    </a:cubicBezTo>
                    <a:cubicBezTo>
                      <a:pt x="14708" y="18942"/>
                      <a:pt x="8865" y="20271"/>
                      <a:pt x="4436" y="17487"/>
                    </a:cubicBezTo>
                    <a:cubicBezTo>
                      <a:pt x="6" y="14702"/>
                      <a:pt x="-1323" y="8859"/>
                      <a:pt x="1440" y="4430"/>
                    </a:cubicBezTo>
                    <a:cubicBezTo>
                      <a:pt x="4225" y="0"/>
                      <a:pt x="10068" y="-1329"/>
                      <a:pt x="14497" y="1455"/>
                    </a:cubicBezTo>
                    <a:close/>
                  </a:path>
                </a:pathLst>
              </a:custGeom>
              <a:solidFill>
                <a:srgbClr val="45D8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145"/>
              <p:cNvSpPr/>
              <p:nvPr/>
            </p:nvSpPr>
            <p:spPr>
              <a:xfrm rot="1440620">
                <a:off x="20747014" y="5457786"/>
                <a:ext cx="1220670" cy="1218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4" h="18925" extrusionOk="0">
                    <a:moveTo>
                      <a:pt x="14523" y="1453"/>
                    </a:moveTo>
                    <a:cubicBezTo>
                      <a:pt x="18954" y="4242"/>
                      <a:pt x="20272" y="10061"/>
                      <a:pt x="17517" y="14484"/>
                    </a:cubicBezTo>
                    <a:cubicBezTo>
                      <a:pt x="14722" y="18908"/>
                      <a:pt x="8853" y="20263"/>
                      <a:pt x="4421" y="17473"/>
                    </a:cubicBezTo>
                    <a:cubicBezTo>
                      <a:pt x="-10" y="14684"/>
                      <a:pt x="-1328" y="8865"/>
                      <a:pt x="1467" y="4442"/>
                    </a:cubicBezTo>
                    <a:cubicBezTo>
                      <a:pt x="4222" y="18"/>
                      <a:pt x="10091" y="-1337"/>
                      <a:pt x="14523" y="1453"/>
                    </a:cubicBezTo>
                    <a:close/>
                  </a:path>
                </a:pathLst>
              </a:custGeom>
              <a:solidFill>
                <a:srgbClr val="45D8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7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167"/>
              <p:cNvSpPr/>
              <p:nvPr/>
            </p:nvSpPr>
            <p:spPr>
              <a:xfrm rot="1440620">
                <a:off x="21035239" y="5748298"/>
                <a:ext cx="643048" cy="640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3" h="18953" extrusionOk="0">
                    <a:moveTo>
                      <a:pt x="14497" y="1424"/>
                    </a:moveTo>
                    <a:cubicBezTo>
                      <a:pt x="18969" y="4229"/>
                      <a:pt x="20257" y="10064"/>
                      <a:pt x="17453" y="14536"/>
                    </a:cubicBezTo>
                    <a:cubicBezTo>
                      <a:pt x="14724" y="18932"/>
                      <a:pt x="8889" y="20296"/>
                      <a:pt x="4417" y="17492"/>
                    </a:cubicBezTo>
                    <a:cubicBezTo>
                      <a:pt x="21" y="14688"/>
                      <a:pt x="-1343" y="8852"/>
                      <a:pt x="1461" y="4456"/>
                    </a:cubicBezTo>
                    <a:cubicBezTo>
                      <a:pt x="4265" y="-16"/>
                      <a:pt x="10101" y="-1304"/>
                      <a:pt x="14497" y="1424"/>
                    </a:cubicBezTo>
                    <a:close/>
                  </a:path>
                </a:pathLst>
              </a:custGeom>
              <a:solidFill>
                <a:srgbClr val="45D8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7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Freeform 137"/>
            <p:cNvSpPr/>
            <p:nvPr/>
          </p:nvSpPr>
          <p:spPr>
            <a:xfrm rot="1440620">
              <a:off x="33784469" y="7871118"/>
              <a:ext cx="252789" cy="256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7" h="18911" extrusionOk="0">
                  <a:moveTo>
                    <a:pt x="14522" y="1493"/>
                  </a:moveTo>
                  <a:cubicBezTo>
                    <a:pt x="18880" y="4146"/>
                    <a:pt x="20206" y="10019"/>
                    <a:pt x="17553" y="14567"/>
                  </a:cubicBezTo>
                  <a:cubicBezTo>
                    <a:pt x="14711" y="18925"/>
                    <a:pt x="8838" y="20251"/>
                    <a:pt x="4480" y="17409"/>
                  </a:cubicBezTo>
                  <a:cubicBezTo>
                    <a:pt x="122" y="14756"/>
                    <a:pt x="-1394" y="8883"/>
                    <a:pt x="1448" y="4525"/>
                  </a:cubicBezTo>
                  <a:cubicBezTo>
                    <a:pt x="4290" y="-23"/>
                    <a:pt x="9974" y="-1349"/>
                    <a:pt x="14522" y="1493"/>
                  </a:cubicBezTo>
                  <a:close/>
                </a:path>
              </a:pathLst>
            </a:custGeom>
            <a:solidFill>
              <a:srgbClr val="45D8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</p:grpSp>
      <p:cxnSp>
        <p:nvCxnSpPr>
          <p:cNvPr id="144" name="直接连接符 143"/>
          <p:cNvCxnSpPr>
            <a:stCxn id="140" idx="0"/>
            <a:endCxn id="123" idx="0"/>
          </p:cNvCxnSpPr>
          <p:nvPr/>
        </p:nvCxnSpPr>
        <p:spPr>
          <a:xfrm flipH="1">
            <a:off x="8554044" y="2013635"/>
            <a:ext cx="1338641" cy="566754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23"/>
          <p:cNvSpPr/>
          <p:nvPr/>
        </p:nvSpPr>
        <p:spPr>
          <a:xfrm rot="1440620">
            <a:off x="10663462" y="2029277"/>
            <a:ext cx="63306" cy="62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20" h="18889" extrusionOk="0">
                <a:moveTo>
                  <a:pt x="14530" y="1561"/>
                </a:moveTo>
                <a:cubicBezTo>
                  <a:pt x="19093" y="4261"/>
                  <a:pt x="20310" y="9961"/>
                  <a:pt x="17572" y="14461"/>
                </a:cubicBezTo>
                <a:cubicBezTo>
                  <a:pt x="14834" y="18961"/>
                  <a:pt x="9054" y="20161"/>
                  <a:pt x="4490" y="17461"/>
                </a:cubicBezTo>
                <a:cubicBezTo>
                  <a:pt x="-73" y="14761"/>
                  <a:pt x="-1290" y="8761"/>
                  <a:pt x="1448" y="4561"/>
                </a:cubicBezTo>
                <a:cubicBezTo>
                  <a:pt x="4186" y="61"/>
                  <a:pt x="10271" y="-1439"/>
                  <a:pt x="14530" y="156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10791908" y="2166076"/>
            <a:ext cx="741152" cy="742297"/>
            <a:chOff x="20204208" y="4915462"/>
            <a:chExt cx="2302710" cy="2306268"/>
          </a:xfrm>
        </p:grpSpPr>
        <p:sp>
          <p:nvSpPr>
            <p:cNvPr id="147" name="Freeform 144"/>
            <p:cNvSpPr/>
            <p:nvPr/>
          </p:nvSpPr>
          <p:spPr>
            <a:xfrm rot="1440620">
              <a:off x="20204208" y="4915462"/>
              <a:ext cx="2302710" cy="230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2" h="18942" extrusionOk="0">
                  <a:moveTo>
                    <a:pt x="14497" y="1455"/>
                  </a:moveTo>
                  <a:cubicBezTo>
                    <a:pt x="18927" y="4240"/>
                    <a:pt x="20277" y="10083"/>
                    <a:pt x="17493" y="14512"/>
                  </a:cubicBezTo>
                  <a:cubicBezTo>
                    <a:pt x="14708" y="18942"/>
                    <a:pt x="8865" y="20271"/>
                    <a:pt x="4436" y="17487"/>
                  </a:cubicBezTo>
                  <a:cubicBezTo>
                    <a:pt x="6" y="14702"/>
                    <a:pt x="-1323" y="8859"/>
                    <a:pt x="1440" y="4430"/>
                  </a:cubicBezTo>
                  <a:cubicBezTo>
                    <a:pt x="4225" y="0"/>
                    <a:pt x="10068" y="-1329"/>
                    <a:pt x="14497" y="1455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48" name="Freeform 145"/>
            <p:cNvSpPr/>
            <p:nvPr/>
          </p:nvSpPr>
          <p:spPr>
            <a:xfrm rot="1440620">
              <a:off x="20747014" y="5457786"/>
              <a:ext cx="1220670" cy="121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18925" extrusionOk="0">
                  <a:moveTo>
                    <a:pt x="14523" y="1453"/>
                  </a:moveTo>
                  <a:cubicBezTo>
                    <a:pt x="18954" y="4242"/>
                    <a:pt x="20272" y="10061"/>
                    <a:pt x="17517" y="14484"/>
                  </a:cubicBezTo>
                  <a:cubicBezTo>
                    <a:pt x="14722" y="18908"/>
                    <a:pt x="8853" y="20263"/>
                    <a:pt x="4421" y="17473"/>
                  </a:cubicBezTo>
                  <a:cubicBezTo>
                    <a:pt x="-10" y="14684"/>
                    <a:pt x="-1328" y="8865"/>
                    <a:pt x="1467" y="4442"/>
                  </a:cubicBezTo>
                  <a:cubicBezTo>
                    <a:pt x="4222" y="18"/>
                    <a:pt x="10091" y="-1337"/>
                    <a:pt x="14523" y="1453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49" name="Freeform 167"/>
            <p:cNvSpPr/>
            <p:nvPr/>
          </p:nvSpPr>
          <p:spPr>
            <a:xfrm rot="1440620">
              <a:off x="21035239" y="5748298"/>
              <a:ext cx="643048" cy="64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18953" extrusionOk="0">
                  <a:moveTo>
                    <a:pt x="14497" y="1424"/>
                  </a:moveTo>
                  <a:cubicBezTo>
                    <a:pt x="18969" y="4229"/>
                    <a:pt x="20257" y="10064"/>
                    <a:pt x="17453" y="14536"/>
                  </a:cubicBezTo>
                  <a:cubicBezTo>
                    <a:pt x="14724" y="18932"/>
                    <a:pt x="8889" y="20296"/>
                    <a:pt x="4417" y="17492"/>
                  </a:cubicBezTo>
                  <a:cubicBezTo>
                    <a:pt x="21" y="14688"/>
                    <a:pt x="-1343" y="8852"/>
                    <a:pt x="1461" y="4456"/>
                  </a:cubicBezTo>
                  <a:cubicBezTo>
                    <a:pt x="4265" y="-16"/>
                    <a:pt x="10101" y="-1304"/>
                    <a:pt x="14497" y="1424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</p:grpSp>
      <p:sp>
        <p:nvSpPr>
          <p:cNvPr id="150" name="Freeform 137"/>
          <p:cNvSpPr/>
          <p:nvPr/>
        </p:nvSpPr>
        <p:spPr>
          <a:xfrm rot="1440620">
            <a:off x="11118082" y="2496681"/>
            <a:ext cx="81363" cy="82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7" h="18911" extrusionOk="0">
                <a:moveTo>
                  <a:pt x="14522" y="1493"/>
                </a:moveTo>
                <a:cubicBezTo>
                  <a:pt x="18880" y="4146"/>
                  <a:pt x="20206" y="10019"/>
                  <a:pt x="17553" y="14567"/>
                </a:cubicBezTo>
                <a:cubicBezTo>
                  <a:pt x="14711" y="18925"/>
                  <a:pt x="8838" y="20251"/>
                  <a:pt x="4480" y="17409"/>
                </a:cubicBezTo>
                <a:cubicBezTo>
                  <a:pt x="122" y="14756"/>
                  <a:pt x="-1394" y="8883"/>
                  <a:pt x="1448" y="4525"/>
                </a:cubicBezTo>
                <a:cubicBezTo>
                  <a:pt x="4290" y="-23"/>
                  <a:pt x="9974" y="-1349"/>
                  <a:pt x="14522" y="1493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cxnSp>
        <p:nvCxnSpPr>
          <p:cNvPr id="151" name="直接连接符 150"/>
          <p:cNvCxnSpPr>
            <a:endCxn id="162" idx="0"/>
          </p:cNvCxnSpPr>
          <p:nvPr/>
        </p:nvCxnSpPr>
        <p:spPr>
          <a:xfrm>
            <a:off x="11202136" y="2533084"/>
            <a:ext cx="800146" cy="190394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 flipH="1">
            <a:off x="9250042" y="2524127"/>
            <a:ext cx="1908721" cy="204575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组合 152"/>
          <p:cNvGrpSpPr/>
          <p:nvPr/>
        </p:nvGrpSpPr>
        <p:grpSpPr>
          <a:xfrm>
            <a:off x="9141881" y="2634174"/>
            <a:ext cx="216530" cy="216202"/>
            <a:chOff x="20747014" y="5457786"/>
            <a:chExt cx="1220670" cy="1218819"/>
          </a:xfrm>
        </p:grpSpPr>
        <p:sp>
          <p:nvSpPr>
            <p:cNvPr id="154" name="Freeform 145"/>
            <p:cNvSpPr/>
            <p:nvPr/>
          </p:nvSpPr>
          <p:spPr>
            <a:xfrm rot="1440620">
              <a:off x="20747014" y="5457786"/>
              <a:ext cx="1220670" cy="121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18925" extrusionOk="0">
                  <a:moveTo>
                    <a:pt x="14523" y="1453"/>
                  </a:moveTo>
                  <a:cubicBezTo>
                    <a:pt x="18954" y="4242"/>
                    <a:pt x="20272" y="10061"/>
                    <a:pt x="17517" y="14484"/>
                  </a:cubicBezTo>
                  <a:cubicBezTo>
                    <a:pt x="14722" y="18908"/>
                    <a:pt x="8853" y="20263"/>
                    <a:pt x="4421" y="17473"/>
                  </a:cubicBezTo>
                  <a:cubicBezTo>
                    <a:pt x="-10" y="14684"/>
                    <a:pt x="-1328" y="8865"/>
                    <a:pt x="1467" y="4442"/>
                  </a:cubicBezTo>
                  <a:cubicBezTo>
                    <a:pt x="4222" y="18"/>
                    <a:pt x="10091" y="-1337"/>
                    <a:pt x="14523" y="1453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55" name="Freeform 167"/>
            <p:cNvSpPr/>
            <p:nvPr/>
          </p:nvSpPr>
          <p:spPr>
            <a:xfrm rot="1440620">
              <a:off x="21035239" y="5748298"/>
              <a:ext cx="643048" cy="64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18953" extrusionOk="0">
                  <a:moveTo>
                    <a:pt x="14497" y="1424"/>
                  </a:moveTo>
                  <a:cubicBezTo>
                    <a:pt x="18969" y="4229"/>
                    <a:pt x="20257" y="10064"/>
                    <a:pt x="17453" y="14536"/>
                  </a:cubicBezTo>
                  <a:cubicBezTo>
                    <a:pt x="14724" y="18932"/>
                    <a:pt x="8889" y="20296"/>
                    <a:pt x="4417" y="17492"/>
                  </a:cubicBezTo>
                  <a:cubicBezTo>
                    <a:pt x="21" y="14688"/>
                    <a:pt x="-1343" y="8852"/>
                    <a:pt x="1461" y="4456"/>
                  </a:cubicBezTo>
                  <a:cubicBezTo>
                    <a:pt x="4265" y="-16"/>
                    <a:pt x="10101" y="-1304"/>
                    <a:pt x="14497" y="1424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</p:grpSp>
      <p:cxnSp>
        <p:nvCxnSpPr>
          <p:cNvPr id="156" name="直接连接符 155"/>
          <p:cNvCxnSpPr>
            <a:stCxn id="145" idx="0"/>
            <a:endCxn id="155" idx="0"/>
          </p:cNvCxnSpPr>
          <p:nvPr/>
        </p:nvCxnSpPr>
        <p:spPr>
          <a:xfrm flipH="1">
            <a:off x="9250043" y="2060710"/>
            <a:ext cx="1445072" cy="681779"/>
          </a:xfrm>
          <a:prstGeom prst="line">
            <a:avLst/>
          </a:prstGeom>
          <a:ln>
            <a:solidFill>
              <a:srgbClr val="45D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>
            <a:stCxn id="159" idx="0"/>
          </p:cNvCxnSpPr>
          <p:nvPr/>
        </p:nvCxnSpPr>
        <p:spPr>
          <a:xfrm flipH="1" flipV="1">
            <a:off x="9335215" y="2803086"/>
            <a:ext cx="473110" cy="444414"/>
          </a:xfrm>
          <a:prstGeom prst="line">
            <a:avLst/>
          </a:prstGeom>
          <a:ln>
            <a:solidFill>
              <a:srgbClr val="45D8FF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>
            <a:stCxn id="159" idx="0"/>
          </p:cNvCxnSpPr>
          <p:nvPr/>
        </p:nvCxnSpPr>
        <p:spPr>
          <a:xfrm flipH="1" flipV="1">
            <a:off x="8525568" y="2581875"/>
            <a:ext cx="1282757" cy="665625"/>
          </a:xfrm>
          <a:prstGeom prst="line">
            <a:avLst/>
          </a:prstGeom>
          <a:ln>
            <a:solidFill>
              <a:srgbClr val="45D8FF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Freeform 123"/>
          <p:cNvSpPr/>
          <p:nvPr/>
        </p:nvSpPr>
        <p:spPr>
          <a:xfrm rot="1440620">
            <a:off x="9776672" y="3216066"/>
            <a:ext cx="63306" cy="62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20" h="18889" extrusionOk="0">
                <a:moveTo>
                  <a:pt x="14530" y="1561"/>
                </a:moveTo>
                <a:cubicBezTo>
                  <a:pt x="19093" y="4261"/>
                  <a:pt x="20310" y="9961"/>
                  <a:pt x="17572" y="14461"/>
                </a:cubicBezTo>
                <a:cubicBezTo>
                  <a:pt x="14834" y="18961"/>
                  <a:pt x="9054" y="20161"/>
                  <a:pt x="4490" y="17461"/>
                </a:cubicBezTo>
                <a:cubicBezTo>
                  <a:pt x="-73" y="14761"/>
                  <a:pt x="-1290" y="8761"/>
                  <a:pt x="1448" y="4561"/>
                </a:cubicBezTo>
                <a:cubicBezTo>
                  <a:pt x="4186" y="61"/>
                  <a:pt x="10271" y="-1439"/>
                  <a:pt x="14530" y="156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60" name="Freeform 154"/>
          <p:cNvSpPr/>
          <p:nvPr/>
        </p:nvSpPr>
        <p:spPr>
          <a:xfrm rot="1440620">
            <a:off x="11814099" y="2537413"/>
            <a:ext cx="376495" cy="376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27" h="18943" extrusionOk="0">
                <a:moveTo>
                  <a:pt x="14500" y="1456"/>
                </a:moveTo>
                <a:cubicBezTo>
                  <a:pt x="18895" y="4239"/>
                  <a:pt x="20263" y="10055"/>
                  <a:pt x="17485" y="14499"/>
                </a:cubicBezTo>
                <a:cubicBezTo>
                  <a:pt x="14708" y="18944"/>
                  <a:pt x="8862" y="20273"/>
                  <a:pt x="4426" y="17490"/>
                </a:cubicBezTo>
                <a:cubicBezTo>
                  <a:pt x="31" y="14707"/>
                  <a:pt x="-1337" y="8850"/>
                  <a:pt x="1441" y="4405"/>
                </a:cubicBezTo>
                <a:cubicBezTo>
                  <a:pt x="4218" y="2"/>
                  <a:pt x="10064" y="-1327"/>
                  <a:pt x="14500" y="1456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61" name="Freeform 169"/>
          <p:cNvSpPr/>
          <p:nvPr/>
        </p:nvSpPr>
        <p:spPr>
          <a:xfrm rot="1440620">
            <a:off x="11903276" y="2627042"/>
            <a:ext cx="198011" cy="197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41" h="18920" extrusionOk="0">
                <a:moveTo>
                  <a:pt x="14495" y="1497"/>
                </a:moveTo>
                <a:cubicBezTo>
                  <a:pt x="18926" y="4267"/>
                  <a:pt x="20271" y="10042"/>
                  <a:pt x="17502" y="14473"/>
                </a:cubicBezTo>
                <a:cubicBezTo>
                  <a:pt x="14733" y="18904"/>
                  <a:pt x="8878" y="20249"/>
                  <a:pt x="4447" y="17480"/>
                </a:cubicBezTo>
                <a:cubicBezTo>
                  <a:pt x="16" y="14711"/>
                  <a:pt x="-1329" y="8856"/>
                  <a:pt x="1440" y="4425"/>
                </a:cubicBezTo>
                <a:cubicBezTo>
                  <a:pt x="4209" y="-6"/>
                  <a:pt x="10064" y="-1351"/>
                  <a:pt x="14495" y="1497"/>
                </a:cubicBezTo>
                <a:close/>
              </a:path>
            </a:pathLst>
          </a:custGeom>
          <a:solidFill>
            <a:srgbClr val="45D8FF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sp>
        <p:nvSpPr>
          <p:cNvPr id="162" name="Freeform 123"/>
          <p:cNvSpPr/>
          <p:nvPr/>
        </p:nvSpPr>
        <p:spPr>
          <a:xfrm rot="1440620">
            <a:off x="11970629" y="2692045"/>
            <a:ext cx="63306" cy="62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020" h="18889" extrusionOk="0">
                <a:moveTo>
                  <a:pt x="14530" y="1561"/>
                </a:moveTo>
                <a:cubicBezTo>
                  <a:pt x="19093" y="4261"/>
                  <a:pt x="20310" y="9961"/>
                  <a:pt x="17572" y="14461"/>
                </a:cubicBezTo>
                <a:cubicBezTo>
                  <a:pt x="14834" y="18961"/>
                  <a:pt x="9054" y="20161"/>
                  <a:pt x="4490" y="17461"/>
                </a:cubicBezTo>
                <a:cubicBezTo>
                  <a:pt x="-73" y="14761"/>
                  <a:pt x="-1290" y="8761"/>
                  <a:pt x="1448" y="4561"/>
                </a:cubicBezTo>
                <a:cubicBezTo>
                  <a:pt x="4186" y="61"/>
                  <a:pt x="10271" y="-1439"/>
                  <a:pt x="14530" y="1561"/>
                </a:cubicBezTo>
                <a:close/>
              </a:path>
            </a:pathLst>
          </a:custGeom>
          <a:solidFill>
            <a:srgbClr val="45D8FF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sz="700">
              <a:solidFill>
                <a:prstClr val="black"/>
              </a:solidFill>
            </a:endParaRPr>
          </a:p>
        </p:txBody>
      </p:sp>
      <p:grpSp>
        <p:nvGrpSpPr>
          <p:cNvPr id="163" name="组合 162"/>
          <p:cNvGrpSpPr/>
          <p:nvPr/>
        </p:nvGrpSpPr>
        <p:grpSpPr>
          <a:xfrm>
            <a:off x="564914" y="1262319"/>
            <a:ext cx="11186289" cy="2252046"/>
            <a:chOff x="4602659" y="5995600"/>
            <a:chExt cx="34755055" cy="6996954"/>
          </a:xfrm>
        </p:grpSpPr>
        <p:sp>
          <p:nvSpPr>
            <p:cNvPr id="164" name="文本框 163"/>
            <p:cNvSpPr txBox="1"/>
            <p:nvPr/>
          </p:nvSpPr>
          <p:spPr>
            <a:xfrm>
              <a:off x="19541770" y="10675674"/>
              <a:ext cx="4953598" cy="114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综合资讯场景</a:t>
              </a:r>
            </a:p>
          </p:txBody>
        </p:sp>
        <p:pic>
          <p:nvPicPr>
            <p:cNvPr id="165" name="图像" descr="图像"/>
            <p:cNvPicPr>
              <a:picLocks noChangeAspect="1"/>
            </p:cNvPicPr>
            <p:nvPr/>
          </p:nvPicPr>
          <p:blipFill>
            <a:blip r:embed="rId4" cstate="print"/>
            <a:srcRect r="62994"/>
            <a:stretch>
              <a:fillRect/>
            </a:stretch>
          </p:blipFill>
          <p:spPr>
            <a:xfrm>
              <a:off x="19781626" y="5995600"/>
              <a:ext cx="5259690" cy="436853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166" name="文本框 165"/>
            <p:cNvSpPr txBox="1"/>
            <p:nvPr/>
          </p:nvSpPr>
          <p:spPr>
            <a:xfrm>
              <a:off x="9169963" y="11642555"/>
              <a:ext cx="4060116" cy="860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幽默搞笑场景</a:t>
              </a:r>
            </a:p>
          </p:txBody>
        </p:sp>
        <p:sp>
          <p:nvSpPr>
            <p:cNvPr id="167" name="文本框 166"/>
            <p:cNvSpPr txBox="1"/>
            <p:nvPr/>
          </p:nvSpPr>
          <p:spPr>
            <a:xfrm>
              <a:off x="4602659" y="11041411"/>
              <a:ext cx="3501826" cy="177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问答社交场景</a:t>
              </a:r>
            </a:p>
          </p:txBody>
        </p:sp>
        <p:sp>
          <p:nvSpPr>
            <p:cNvPr id="168" name="文本框 167"/>
            <p:cNvSpPr txBox="1"/>
            <p:nvPr/>
          </p:nvSpPr>
          <p:spPr>
            <a:xfrm>
              <a:off x="26913625" y="11219338"/>
              <a:ext cx="3550498" cy="177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音乐社交场景</a:t>
              </a:r>
            </a:p>
          </p:txBody>
        </p:sp>
        <p:sp>
          <p:nvSpPr>
            <p:cNvPr id="169" name="文本框 168"/>
            <p:cNvSpPr txBox="1"/>
            <p:nvPr/>
          </p:nvSpPr>
          <p:spPr>
            <a:xfrm>
              <a:off x="35865226" y="10720008"/>
              <a:ext cx="3492488" cy="177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摄影图片场景</a:t>
              </a:r>
            </a:p>
          </p:txBody>
        </p:sp>
        <p:sp>
          <p:nvSpPr>
            <p:cNvPr id="170" name="文本框 169"/>
            <p:cNvSpPr txBox="1"/>
            <p:nvPr/>
          </p:nvSpPr>
          <p:spPr>
            <a:xfrm>
              <a:off x="31453259" y="9252861"/>
              <a:ext cx="4330003" cy="177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小视频</a:t>
              </a: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&amp;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直播场景</a:t>
              </a:r>
            </a:p>
          </p:txBody>
        </p:sp>
        <p:pic>
          <p:nvPicPr>
            <p:cNvPr id="171" name="图像" descr="图像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0902" y="9286584"/>
              <a:ext cx="2145592" cy="214559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72" name="图片 1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592" y="8938599"/>
              <a:ext cx="2132580" cy="2236604"/>
            </a:xfrm>
            <a:prstGeom prst="rect">
              <a:avLst/>
            </a:prstGeom>
          </p:spPr>
        </p:pic>
      </p:grpSp>
      <p:pic>
        <p:nvPicPr>
          <p:cNvPr id="173" name="图片 172"/>
          <p:cNvPicPr>
            <a:picLocks noChangeAspect="1"/>
          </p:cNvPicPr>
          <p:nvPr/>
        </p:nvPicPr>
        <p:blipFill rotWithShape="1">
          <a:blip r:embed="rId7" cstate="print"/>
          <a:srcRect l="946" t="1203" r="2466" b="2208"/>
          <a:stretch>
            <a:fillRect/>
          </a:stretch>
        </p:blipFill>
        <p:spPr>
          <a:xfrm>
            <a:off x="10903747" y="2208300"/>
            <a:ext cx="527356" cy="527357"/>
          </a:xfrm>
          <a:prstGeom prst="roundRect">
            <a:avLst>
              <a:gd name="adj" fmla="val 20953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4" name="图片 1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471" y="1410521"/>
            <a:ext cx="951758" cy="955612"/>
          </a:xfrm>
          <a:prstGeom prst="roundRect">
            <a:avLst/>
          </a:prstGeom>
        </p:spPr>
      </p:pic>
      <p:grpSp>
        <p:nvGrpSpPr>
          <p:cNvPr id="175" name="组合 174"/>
          <p:cNvGrpSpPr/>
          <p:nvPr/>
        </p:nvGrpSpPr>
        <p:grpSpPr>
          <a:xfrm>
            <a:off x="7660105" y="2174464"/>
            <a:ext cx="1434199" cy="707644"/>
            <a:chOff x="27404762" y="9014920"/>
            <a:chExt cx="4318218" cy="2130640"/>
          </a:xfrm>
        </p:grpSpPr>
        <p:pic>
          <p:nvPicPr>
            <p:cNvPr id="176" name="图片 175"/>
            <p:cNvPicPr>
              <a:picLocks noChangeAspect="1"/>
            </p:cNvPicPr>
            <p:nvPr/>
          </p:nvPicPr>
          <p:blipFill rotWithShape="1">
            <a:blip r:embed="rId9" cstate="print"/>
            <a:srcRect l="2995" t="1610" r="3961" b="1"/>
            <a:stretch>
              <a:fillRect/>
            </a:stretch>
          </p:blipFill>
          <p:spPr>
            <a:xfrm>
              <a:off x="27404762" y="9014920"/>
              <a:ext cx="2016724" cy="2106586"/>
            </a:xfrm>
            <a:prstGeom prst="roundRect">
              <a:avLst>
                <a:gd name="adj" fmla="val 2095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177" name="图片 17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82243" y="9014920"/>
              <a:ext cx="2140737" cy="2130640"/>
            </a:xfrm>
            <a:prstGeom prst="roundRect">
              <a:avLst>
                <a:gd name="adj" fmla="val 2095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sp>
        <p:nvSpPr>
          <p:cNvPr id="178" name="文本框 177"/>
          <p:cNvSpPr txBox="1"/>
          <p:nvPr/>
        </p:nvSpPr>
        <p:spPr>
          <a:xfrm>
            <a:off x="3429605" y="2058830"/>
            <a:ext cx="1173750" cy="64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短视频场景</a:t>
            </a:r>
          </a:p>
        </p:txBody>
      </p:sp>
      <p:grpSp>
        <p:nvGrpSpPr>
          <p:cNvPr id="179" name="组合 178"/>
          <p:cNvGrpSpPr/>
          <p:nvPr/>
        </p:nvGrpSpPr>
        <p:grpSpPr>
          <a:xfrm>
            <a:off x="3245307" y="1278269"/>
            <a:ext cx="1593347" cy="786633"/>
            <a:chOff x="3559684" y="1538068"/>
            <a:chExt cx="1216911" cy="600787"/>
          </a:xfrm>
        </p:grpSpPr>
        <p:pic>
          <p:nvPicPr>
            <p:cNvPr id="180" name="图像" descr="图像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01120" y="1538068"/>
              <a:ext cx="575475" cy="58675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81" name="图片 180"/>
            <p:cNvPicPr>
              <a:picLocks noChangeAspect="1"/>
            </p:cNvPicPr>
            <p:nvPr/>
          </p:nvPicPr>
          <p:blipFill rotWithShape="1">
            <a:blip r:embed="rId12" cstate="print"/>
            <a:srcRect l="2351" r="1999"/>
            <a:stretch>
              <a:fillRect/>
            </a:stretch>
          </p:blipFill>
          <p:spPr>
            <a:xfrm>
              <a:off x="3559684" y="1567718"/>
              <a:ext cx="559952" cy="571137"/>
            </a:xfrm>
            <a:prstGeom prst="roundRect">
              <a:avLst>
                <a:gd name="adj" fmla="val 2095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grpSp>
        <p:nvGrpSpPr>
          <p:cNvPr id="191" name="组合 190"/>
          <p:cNvGrpSpPr/>
          <p:nvPr/>
        </p:nvGrpSpPr>
        <p:grpSpPr>
          <a:xfrm>
            <a:off x="1358753" y="3698756"/>
            <a:ext cx="9583175" cy="646331"/>
            <a:chOff x="1261177" y="672340"/>
            <a:chExt cx="9583175" cy="646331"/>
          </a:xfrm>
        </p:grpSpPr>
        <p:sp>
          <p:nvSpPr>
            <p:cNvPr id="81" name="Freeform 94"/>
            <p:cNvSpPr/>
            <p:nvPr/>
          </p:nvSpPr>
          <p:spPr>
            <a:xfrm rot="1440620">
              <a:off x="3543853" y="1225228"/>
              <a:ext cx="77783" cy="77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extrusionOk="0">
                  <a:moveTo>
                    <a:pt x="9536" y="0"/>
                  </a:moveTo>
                  <a:cubicBezTo>
                    <a:pt x="6306" y="0"/>
                    <a:pt x="3278" y="1838"/>
                    <a:pt x="1461" y="5055"/>
                  </a:cubicBezTo>
                  <a:cubicBezTo>
                    <a:pt x="-1365" y="10111"/>
                    <a:pt x="48" y="16774"/>
                    <a:pt x="4489" y="19991"/>
                  </a:cubicBezTo>
                  <a:cubicBezTo>
                    <a:pt x="5902" y="20911"/>
                    <a:pt x="7719" y="21600"/>
                    <a:pt x="9334" y="21600"/>
                  </a:cubicBezTo>
                  <a:cubicBezTo>
                    <a:pt x="12564" y="21600"/>
                    <a:pt x="15592" y="19762"/>
                    <a:pt x="17409" y="16545"/>
                  </a:cubicBezTo>
                  <a:cubicBezTo>
                    <a:pt x="20235" y="11489"/>
                    <a:pt x="18822" y="4826"/>
                    <a:pt x="14381" y="1609"/>
                  </a:cubicBezTo>
                  <a:cubicBezTo>
                    <a:pt x="12968" y="689"/>
                    <a:pt x="11151" y="0"/>
                    <a:pt x="9536" y="0"/>
                  </a:cubicBezTo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700">
                <a:solidFill>
                  <a:prstClr val="black"/>
                </a:solidFill>
              </a:endParaRPr>
            </a:p>
          </p:txBody>
        </p:sp>
        <p:sp>
          <p:nvSpPr>
            <p:cNvPr id="184" name="矩形 183"/>
            <p:cNvSpPr/>
            <p:nvPr/>
          </p:nvSpPr>
          <p:spPr>
            <a:xfrm>
              <a:off x="1665637" y="672340"/>
              <a:ext cx="38529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FA36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旗下产品总日活用户超过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" name="矩形 184"/>
            <p:cNvSpPr/>
            <p:nvPr/>
          </p:nvSpPr>
          <p:spPr>
            <a:xfrm>
              <a:off x="6410741" y="698227"/>
              <a:ext cx="385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FA36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单用户日均使用时长超过</a:t>
              </a:r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76</a:t>
              </a: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分钟</a:t>
              </a:r>
            </a:p>
          </p:txBody>
        </p:sp>
        <p:cxnSp>
          <p:nvCxnSpPr>
            <p:cNvPr id="186" name="直接连接符 185"/>
            <p:cNvCxnSpPr/>
            <p:nvPr/>
          </p:nvCxnSpPr>
          <p:spPr>
            <a:xfrm>
              <a:off x="1261177" y="1051758"/>
              <a:ext cx="586748" cy="0"/>
            </a:xfrm>
            <a:prstGeom prst="line">
              <a:avLst/>
            </a:prstGeom>
            <a:ln w="38100">
              <a:solidFill>
                <a:srgbClr val="FA360D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/>
            <p:nvPr/>
          </p:nvCxnSpPr>
          <p:spPr>
            <a:xfrm flipV="1">
              <a:off x="5336300" y="1051758"/>
              <a:ext cx="367364" cy="2703"/>
            </a:xfrm>
            <a:prstGeom prst="line">
              <a:avLst/>
            </a:prstGeom>
            <a:ln w="38100">
              <a:solidFill>
                <a:srgbClr val="FA36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/>
            <p:nvPr/>
          </p:nvCxnSpPr>
          <p:spPr>
            <a:xfrm flipV="1">
              <a:off x="6118342" y="1051758"/>
              <a:ext cx="367364" cy="2703"/>
            </a:xfrm>
            <a:prstGeom prst="line">
              <a:avLst/>
            </a:prstGeom>
            <a:ln w="38100">
              <a:solidFill>
                <a:srgbClr val="FA36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/>
            <p:nvPr/>
          </p:nvCxnSpPr>
          <p:spPr>
            <a:xfrm flipV="1">
              <a:off x="10232184" y="1022192"/>
              <a:ext cx="612168" cy="0"/>
            </a:xfrm>
            <a:prstGeom prst="line">
              <a:avLst/>
            </a:prstGeom>
            <a:ln w="38100">
              <a:solidFill>
                <a:srgbClr val="FA360D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0" name="图片 18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683" y="912939"/>
              <a:ext cx="353546" cy="353546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141" y="4703342"/>
            <a:ext cx="10888400" cy="1987468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0F6260B1-39EC-40E4-9359-1885334D08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140" y="397638"/>
            <a:ext cx="2847079" cy="6828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40391" y="1808489"/>
            <a:ext cx="5283457" cy="3562685"/>
            <a:chOff x="352138" y="250971"/>
            <a:chExt cx="3962593" cy="2672014"/>
          </a:xfrm>
        </p:grpSpPr>
        <p:grpSp>
          <p:nvGrpSpPr>
            <p:cNvPr id="35" name="组合 34"/>
            <p:cNvGrpSpPr/>
            <p:nvPr/>
          </p:nvGrpSpPr>
          <p:grpSpPr>
            <a:xfrm>
              <a:off x="1071675" y="430430"/>
              <a:ext cx="2511866" cy="2484441"/>
              <a:chOff x="4878157" y="548483"/>
              <a:chExt cx="1975933" cy="1954358"/>
            </a:xfrm>
          </p:grpSpPr>
          <p:grpSp>
            <p:nvGrpSpPr>
              <p:cNvPr id="36" name="组合 2"/>
              <p:cNvGrpSpPr/>
              <p:nvPr/>
            </p:nvGrpSpPr>
            <p:grpSpPr>
              <a:xfrm>
                <a:off x="4878157" y="548483"/>
                <a:ext cx="1954359" cy="1954358"/>
                <a:chOff x="33532265" y="5176143"/>
                <a:chExt cx="6876000" cy="6876000"/>
              </a:xfrm>
            </p:grpSpPr>
            <p:sp>
              <p:nvSpPr>
                <p:cNvPr id="38" name="弧形 37"/>
                <p:cNvSpPr>
                  <a:spLocks noChangeAspect="1"/>
                </p:cNvSpPr>
                <p:nvPr/>
              </p:nvSpPr>
              <p:spPr>
                <a:xfrm>
                  <a:off x="33532265" y="5176143"/>
                  <a:ext cx="6876000" cy="6876000"/>
                </a:xfrm>
                <a:prstGeom prst="arc">
                  <a:avLst>
                    <a:gd name="adj1" fmla="val 18527953"/>
                    <a:gd name="adj2" fmla="val 19176668"/>
                  </a:avLst>
                </a:prstGeom>
                <a:ln>
                  <a:solidFill>
                    <a:srgbClr val="E6212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1219200" hangingPunct="0"/>
                  <a:endParaRPr lang="zh-CN" altLang="en-US" sz="225" kern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宋体" panose="02010600030101010101" pitchFamily="2" charset="-122"/>
                    <a:sym typeface="Adobe 黑体 Std R"/>
                  </a:endParaRPr>
                </a:p>
              </p:txBody>
            </p:sp>
            <p:sp>
              <p:nvSpPr>
                <p:cNvPr id="39" name="弧形 38"/>
                <p:cNvSpPr>
                  <a:spLocks noChangeAspect="1"/>
                </p:cNvSpPr>
                <p:nvPr/>
              </p:nvSpPr>
              <p:spPr>
                <a:xfrm>
                  <a:off x="33532265" y="5176143"/>
                  <a:ext cx="6876000" cy="6876000"/>
                </a:xfrm>
                <a:prstGeom prst="arc">
                  <a:avLst>
                    <a:gd name="adj1" fmla="val 4375188"/>
                    <a:gd name="adj2" fmla="val 7502497"/>
                  </a:avLst>
                </a:prstGeom>
                <a:ln>
                  <a:solidFill>
                    <a:srgbClr val="E6212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1219200" hangingPunct="0"/>
                  <a:endParaRPr lang="zh-CN" altLang="en-US" sz="225" kern="0" dirty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宋体" panose="02010600030101010101" pitchFamily="2" charset="-122"/>
                    <a:sym typeface="Adobe 黑体 Std R"/>
                  </a:endParaRPr>
                </a:p>
              </p:txBody>
            </p:sp>
            <p:sp>
              <p:nvSpPr>
                <p:cNvPr id="40" name="弧形 39"/>
                <p:cNvSpPr>
                  <a:spLocks noChangeAspect="1"/>
                </p:cNvSpPr>
                <p:nvPr/>
              </p:nvSpPr>
              <p:spPr>
                <a:xfrm>
                  <a:off x="33532265" y="5176143"/>
                  <a:ext cx="6876000" cy="6876000"/>
                </a:xfrm>
                <a:prstGeom prst="arc">
                  <a:avLst>
                    <a:gd name="adj1" fmla="val 15893905"/>
                    <a:gd name="adj2" fmla="val 17307969"/>
                  </a:avLst>
                </a:prstGeom>
                <a:ln>
                  <a:solidFill>
                    <a:srgbClr val="E6212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1219200" hangingPunct="0"/>
                  <a:endParaRPr lang="zh-CN" altLang="en-US" sz="225" kern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/>
                    <a:ea typeface="宋体" panose="02010600030101010101" pitchFamily="2" charset="-122"/>
                    <a:sym typeface="Adobe 黑体 Std R"/>
                  </a:endParaRPr>
                </a:p>
              </p:txBody>
            </p:sp>
            <p:sp>
              <p:nvSpPr>
                <p:cNvPr id="41" name="Shape 169"/>
                <p:cNvSpPr/>
                <p:nvPr/>
              </p:nvSpPr>
              <p:spPr>
                <a:xfrm>
                  <a:off x="34325255" y="5823823"/>
                  <a:ext cx="5167791" cy="5167791"/>
                </a:xfrm>
                <a:prstGeom prst="arc">
                  <a:avLst>
                    <a:gd name="adj1" fmla="val 11461334"/>
                    <a:gd name="adj2" fmla="val 18282716"/>
                  </a:avLst>
                </a:prstGeom>
                <a:ln w="38100">
                  <a:solidFill>
                    <a:srgbClr val="E62121"/>
                  </a:solidFill>
                  <a:miter lim="400000"/>
                </a:ln>
              </p:spPr>
              <p:txBody>
                <a:bodyPr lIns="13336" tIns="13336" rIns="13336" bIns="13336" anchor="ctr"/>
                <a:lstStyle/>
                <a:p>
                  <a:pPr algn="r" defTabSz="153670" hangingPunct="0"/>
                  <a:endParaRPr sz="225" kern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张海山锐谐体" panose="02000000000000000000" pitchFamily="2" charset="-122"/>
                    <a:ea typeface="张海山锐谐体" panose="02000000000000000000" pitchFamily="2" charset="-122"/>
                    <a:sym typeface="Adobe 黑体 Std R"/>
                  </a:endParaRPr>
                </a:p>
              </p:txBody>
            </p:sp>
          </p:grpSp>
          <p:sp>
            <p:nvSpPr>
              <p:cNvPr id="37" name="弧形 36"/>
              <p:cNvSpPr>
                <a:spLocks noChangeAspect="1"/>
              </p:cNvSpPr>
              <p:nvPr/>
            </p:nvSpPr>
            <p:spPr>
              <a:xfrm>
                <a:off x="4899732" y="548483"/>
                <a:ext cx="1954358" cy="1954358"/>
              </a:xfrm>
              <a:prstGeom prst="arc">
                <a:avLst>
                  <a:gd name="adj1" fmla="val 11330278"/>
                  <a:gd name="adj2" fmla="val 13157370"/>
                </a:avLst>
              </a:prstGeom>
              <a:ln>
                <a:solidFill>
                  <a:srgbClr val="E621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200" hangingPunct="0"/>
                <a:endParaRPr lang="zh-CN" altLang="en-US" sz="225" kern="0">
                  <a:solidFill>
                    <a:prstClr val="white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宋体" panose="02010600030101010101" pitchFamily="2" charset="-122"/>
                  <a:sym typeface="Adobe 黑体 Std R"/>
                </a:endParaRPr>
              </a:p>
            </p:txBody>
          </p:sp>
        </p:grpSp>
        <p:sp>
          <p:nvSpPr>
            <p:cNvPr id="43" name="弧形 42"/>
            <p:cNvSpPr/>
            <p:nvPr/>
          </p:nvSpPr>
          <p:spPr>
            <a:xfrm>
              <a:off x="1206443" y="522177"/>
              <a:ext cx="2151773" cy="2151773"/>
            </a:xfrm>
            <a:prstGeom prst="arc">
              <a:avLst>
                <a:gd name="adj1" fmla="val 13551644"/>
                <a:gd name="adj2" fmla="val 18511434"/>
              </a:avLst>
            </a:prstGeom>
            <a:noFill/>
            <a:ln w="12700">
              <a:solidFill>
                <a:srgbClr val="E6212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071" tIns="8535" rIns="17071" bIns="8535" numCol="1" spcCol="0" rtlCol="0" fromWordArt="0" anchor="ctr" anchorCtr="0" forceAA="0" compatLnSpc="1">
              <a:noAutofit/>
            </a:bodyPr>
            <a:lstStyle/>
            <a:p>
              <a:pPr algn="ctr" defTabSz="1219200" hangingPunct="0"/>
              <a:endParaRPr lang="zh-CN" altLang="en-US" sz="1645" kern="0" dirty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sym typeface="Adobe 黑体 Std R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593728" y="1704202"/>
              <a:ext cx="1020137" cy="946103"/>
              <a:chOff x="6755381" y="473780"/>
              <a:chExt cx="708922" cy="657472"/>
            </a:xfrm>
          </p:grpSpPr>
          <p:sp>
            <p:nvSpPr>
              <p:cNvPr id="49" name="等腰三角形 48"/>
              <p:cNvSpPr/>
              <p:nvPr/>
            </p:nvSpPr>
            <p:spPr>
              <a:xfrm>
                <a:off x="6837398" y="655292"/>
                <a:ext cx="552114" cy="475960"/>
              </a:xfrm>
              <a:prstGeom prst="triangle">
                <a:avLst/>
              </a:prstGeom>
              <a:noFill/>
              <a:ln>
                <a:solidFill>
                  <a:srgbClr val="FA36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 hangingPunct="0"/>
                <a:endParaRPr lang="zh-CN" altLang="en-US" sz="1200" kern="0">
                  <a:solidFill>
                    <a:prstClr val="white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ea typeface="宋体" panose="02010600030101010101" pitchFamily="2" charset="-122"/>
                  <a:cs typeface="Helvetica" panose="020B0604020202020204" pitchFamily="34" charset="0"/>
                  <a:sym typeface="Adobe 黑体 Std R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6901748" y="714858"/>
                <a:ext cx="435451" cy="3368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1219200" hangingPunct="0">
                  <a:lnSpc>
                    <a:spcPct val="150000"/>
                  </a:lnSpc>
                </a:pPr>
                <a:r>
                  <a:rPr lang="en-US" altLang="zh-CN" sz="2400" b="1" kern="0" dirty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ea typeface="微软雅黑" panose="020B0503020204020204" pitchFamily="34" charset="-122"/>
                    <a:cs typeface="Helvetica" panose="020B0604020202020204" pitchFamily="34" charset="0"/>
                    <a:sym typeface="Adobe 黑体 Std R"/>
                  </a:rPr>
                  <a:t>30</a:t>
                </a:r>
                <a:r>
                  <a:rPr lang="zh-CN" altLang="en-US" sz="2400" b="1" kern="0" dirty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ea typeface="微软雅黑" panose="020B0503020204020204" pitchFamily="34" charset="-122"/>
                    <a:cs typeface="Helvetica" panose="020B0604020202020204" pitchFamily="34" charset="0"/>
                    <a:sym typeface="Adobe 黑体 Std R"/>
                  </a:rPr>
                  <a:t>亿</a:t>
                </a:r>
              </a:p>
            </p:txBody>
          </p:sp>
          <p:sp>
            <p:nvSpPr>
              <p:cNvPr id="47" name="Shape 257"/>
              <p:cNvSpPr/>
              <p:nvPr/>
            </p:nvSpPr>
            <p:spPr>
              <a:xfrm>
                <a:off x="6852323" y="473780"/>
                <a:ext cx="9981" cy="5005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9451" tIns="9451" rIns="9451" bIns="9451">
                <a:spAutoFit/>
              </a:bodyPr>
              <a:lstStyle>
                <a:lvl1pPr>
                  <a:defRPr sz="4600"/>
                </a:lvl1pPr>
              </a:lstStyle>
              <a:p>
                <a:pPr algn="r" defTabSz="1219200" hangingPunct="0"/>
                <a:endParaRPr sz="500" kern="0" dirty="0">
                  <a:solidFill>
                    <a:prstClr val="white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cs typeface="Helvetica" panose="020B0604020202020204" pitchFamily="34" charset="0"/>
                  <a:sym typeface="Adobe 黑体 Std R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6755381" y="983522"/>
                <a:ext cx="708922" cy="104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 defTabSz="1219200" hangingPunct="0"/>
                <a:r>
                  <a:rPr lang="zh-CN" altLang="en-US" sz="700" kern="0" dirty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ea typeface="微软雅黑" panose="020B0503020204020204" pitchFamily="34" charset="-122"/>
                    <a:cs typeface="Helvetica" panose="020B0604020202020204" pitchFamily="34" charset="0"/>
                    <a:sym typeface="Adobe 黑体 Std R"/>
                  </a:rPr>
                  <a:t>日均播放量</a:t>
                </a:r>
              </a:p>
            </p:txBody>
          </p:sp>
        </p:grpSp>
        <p:sp>
          <p:nvSpPr>
            <p:cNvPr id="52" name="弧形 51"/>
            <p:cNvSpPr/>
            <p:nvPr/>
          </p:nvSpPr>
          <p:spPr>
            <a:xfrm>
              <a:off x="1220203" y="522177"/>
              <a:ext cx="2151773" cy="2151773"/>
            </a:xfrm>
            <a:prstGeom prst="arc">
              <a:avLst>
                <a:gd name="adj1" fmla="val 4235843"/>
                <a:gd name="adj2" fmla="val 8791243"/>
              </a:avLst>
            </a:prstGeom>
            <a:noFill/>
            <a:ln w="12700">
              <a:solidFill>
                <a:srgbClr val="E6212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071" tIns="8535" rIns="17071" bIns="8535" numCol="1" spcCol="0" rtlCol="0" fromWordArt="0" anchor="ctr" anchorCtr="0" forceAA="0" compatLnSpc="1">
              <a:noAutofit/>
            </a:bodyPr>
            <a:lstStyle/>
            <a:p>
              <a:pPr algn="ctr" defTabSz="1219200" hangingPunct="0"/>
              <a:endParaRPr lang="zh-CN" altLang="en-US" sz="1645" kern="0" dirty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sym typeface="Adobe 黑体 Std R"/>
              </a:endParaRPr>
            </a:p>
          </p:txBody>
        </p:sp>
        <p:sp>
          <p:nvSpPr>
            <p:cNvPr id="53" name="弧形 52"/>
            <p:cNvSpPr/>
            <p:nvPr/>
          </p:nvSpPr>
          <p:spPr>
            <a:xfrm>
              <a:off x="1233869" y="522177"/>
              <a:ext cx="2151773" cy="2151773"/>
            </a:xfrm>
            <a:prstGeom prst="arc">
              <a:avLst>
                <a:gd name="adj1" fmla="val 1584102"/>
                <a:gd name="adj2" fmla="val 2672169"/>
              </a:avLst>
            </a:prstGeom>
            <a:noFill/>
            <a:ln w="12700">
              <a:solidFill>
                <a:srgbClr val="E6212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071" tIns="8535" rIns="17071" bIns="8535" numCol="1" spcCol="0" rtlCol="0" fromWordArt="0" anchor="ctr" anchorCtr="0" forceAA="0" compatLnSpc="1">
              <a:noAutofit/>
            </a:bodyPr>
            <a:lstStyle/>
            <a:p>
              <a:pPr algn="ctr" defTabSz="1219200" hangingPunct="0"/>
              <a:endParaRPr lang="zh-CN" altLang="en-US" sz="1645" kern="0" dirty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sym typeface="Adobe 黑体 Std R"/>
              </a:endParaRPr>
            </a:p>
          </p:txBody>
        </p:sp>
        <p:sp>
          <p:nvSpPr>
            <p:cNvPr id="54" name="弧形 53"/>
            <p:cNvSpPr>
              <a:spLocks noChangeAspect="1"/>
            </p:cNvSpPr>
            <p:nvPr/>
          </p:nvSpPr>
          <p:spPr>
            <a:xfrm>
              <a:off x="1071674" y="438544"/>
              <a:ext cx="2484440" cy="2484441"/>
            </a:xfrm>
            <a:prstGeom prst="arc">
              <a:avLst>
                <a:gd name="adj1" fmla="val 890754"/>
                <a:gd name="adj2" fmla="val 2131908"/>
              </a:avLst>
            </a:prstGeom>
            <a:ln>
              <a:solidFill>
                <a:srgbClr val="E62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200" hangingPunct="0"/>
              <a:endParaRPr lang="zh-CN" altLang="en-US" sz="225" kern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sym typeface="Adobe 黑体 Std R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3264026" y="250971"/>
              <a:ext cx="1004154" cy="748688"/>
              <a:chOff x="7055912" y="972837"/>
              <a:chExt cx="588914" cy="439089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7150203" y="972837"/>
                <a:ext cx="453560" cy="439089"/>
                <a:chOff x="6871502" y="1196175"/>
                <a:chExt cx="570311" cy="552114"/>
              </a:xfrm>
            </p:grpSpPr>
            <p:sp>
              <p:nvSpPr>
                <p:cNvPr id="61" name="等腰三角形 60"/>
                <p:cNvSpPr/>
                <p:nvPr/>
              </p:nvSpPr>
              <p:spPr>
                <a:xfrm rot="3600084">
                  <a:off x="6927776" y="1234252"/>
                  <a:ext cx="552114" cy="475960"/>
                </a:xfrm>
                <a:prstGeom prst="triangle">
                  <a:avLst/>
                </a:prstGeom>
                <a:noFill/>
                <a:ln>
                  <a:solidFill>
                    <a:srgbClr val="FA360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 hangingPunct="0"/>
                  <a:endParaRPr lang="zh-CN" altLang="en-US" sz="1200" kern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ea typeface="宋体" panose="02010600030101010101" pitchFamily="2" charset="-122"/>
                    <a:cs typeface="Helvetica" panose="020B0604020202020204" pitchFamily="34" charset="0"/>
                    <a:sym typeface="Adobe 黑体 Std R"/>
                  </a:endParaRPr>
                </a:p>
              </p:txBody>
            </p:sp>
            <p:sp>
              <p:nvSpPr>
                <p:cNvPr id="60" name="矩形 59"/>
                <p:cNvSpPr/>
                <p:nvPr/>
              </p:nvSpPr>
              <p:spPr>
                <a:xfrm>
                  <a:off x="6871502" y="1312921"/>
                  <a:ext cx="522380" cy="4085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200" hangingPunct="0">
                    <a:lnSpc>
                      <a:spcPct val="150000"/>
                    </a:lnSpc>
                  </a:pPr>
                  <a:r>
                    <a:rPr lang="en-US" altLang="zh-CN" sz="2800" b="1" kern="0" dirty="0">
                      <a:solidFill>
                        <a:prstClr val="white"/>
                      </a:solidFill>
                      <a:effectLst>
                        <a:outerShdw blurRad="38100" dist="38100" dir="2700000" rotWithShape="0">
                          <a:srgbClr val="000000">
                            <a:alpha val="43137"/>
                          </a:srgbClr>
                        </a:outerShdw>
                      </a:effectLst>
                      <a:latin typeface="Helvetica" panose="020B0604020202020204" pitchFamily="34" charset="0"/>
                      <a:ea typeface="微软雅黑" panose="020B0503020204020204" pitchFamily="34" charset="-122"/>
                      <a:cs typeface="Helvetica" panose="020B0604020202020204" pitchFamily="34" charset="0"/>
                      <a:sym typeface="Adobe 黑体 Std R"/>
                    </a:rPr>
                    <a:t>20</a:t>
                  </a:r>
                  <a:r>
                    <a:rPr lang="zh-CN" altLang="en-US" sz="2800" b="1" kern="0" dirty="0">
                      <a:solidFill>
                        <a:prstClr val="white"/>
                      </a:solidFill>
                      <a:effectLst>
                        <a:outerShdw blurRad="38100" dist="38100" dir="2700000" rotWithShape="0">
                          <a:srgbClr val="000000">
                            <a:alpha val="43137"/>
                          </a:srgbClr>
                        </a:outerShdw>
                      </a:effectLst>
                      <a:latin typeface="Helvetica" panose="020B0604020202020204" pitchFamily="34" charset="0"/>
                      <a:ea typeface="微软雅黑" panose="020B0503020204020204" pitchFamily="34" charset="-122"/>
                      <a:cs typeface="Helvetica" panose="020B0604020202020204" pitchFamily="34" charset="0"/>
                      <a:sym typeface="Adobe 黑体 Std R"/>
                    </a:rPr>
                    <a:t>亿</a:t>
                  </a:r>
                </a:p>
              </p:txBody>
            </p:sp>
          </p:grpSp>
          <p:sp>
            <p:nvSpPr>
              <p:cNvPr id="58" name="矩形 57"/>
              <p:cNvSpPr/>
              <p:nvPr/>
            </p:nvSpPr>
            <p:spPr>
              <a:xfrm>
                <a:off x="7055912" y="1117745"/>
                <a:ext cx="588914" cy="81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 defTabSz="1219200" hangingPunct="0"/>
                <a:r>
                  <a:rPr lang="zh-CN" altLang="en-US" sz="600" kern="0" dirty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ea typeface="微软雅黑" panose="020B0503020204020204" pitchFamily="34" charset="-122"/>
                    <a:cs typeface="Helvetica" panose="020B0604020202020204" pitchFamily="34" charset="0"/>
                    <a:sym typeface="Adobe 黑体 Std R"/>
                  </a:rPr>
                  <a:t>日均播放量</a:t>
                </a:r>
              </a:p>
            </p:txBody>
          </p:sp>
        </p:grpSp>
        <p:grpSp>
          <p:nvGrpSpPr>
            <p:cNvPr id="63" name="组合 62"/>
            <p:cNvGrpSpPr/>
            <p:nvPr/>
          </p:nvGrpSpPr>
          <p:grpSpPr>
            <a:xfrm>
              <a:off x="3517797" y="2074018"/>
              <a:ext cx="796934" cy="660687"/>
              <a:chOff x="6911233" y="1754038"/>
              <a:chExt cx="588914" cy="488231"/>
            </a:xfrm>
          </p:grpSpPr>
          <p:grpSp>
            <p:nvGrpSpPr>
              <p:cNvPr id="64" name="组合 63"/>
              <p:cNvGrpSpPr/>
              <p:nvPr/>
            </p:nvGrpSpPr>
            <p:grpSpPr>
              <a:xfrm rot="21407362">
                <a:off x="6930482" y="1754038"/>
                <a:ext cx="487110" cy="488231"/>
                <a:chOff x="6853876" y="1790817"/>
                <a:chExt cx="550846" cy="552114"/>
              </a:xfrm>
            </p:grpSpPr>
            <p:sp>
              <p:nvSpPr>
                <p:cNvPr id="68" name="等腰三角形 67"/>
                <p:cNvSpPr/>
                <p:nvPr/>
              </p:nvSpPr>
              <p:spPr>
                <a:xfrm rot="18121962">
                  <a:off x="6815799" y="1828894"/>
                  <a:ext cx="552114" cy="475960"/>
                </a:xfrm>
                <a:prstGeom prst="triangle">
                  <a:avLst/>
                </a:prstGeom>
                <a:noFill/>
                <a:ln>
                  <a:solidFill>
                    <a:srgbClr val="FA360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200" hangingPunct="0"/>
                  <a:endParaRPr lang="zh-CN" altLang="en-US" sz="1050" kern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ea typeface="宋体" panose="02010600030101010101" pitchFamily="2" charset="-122"/>
                    <a:cs typeface="Helvetica" panose="020B0604020202020204" pitchFamily="34" charset="0"/>
                    <a:sym typeface="Adobe 黑体 Std R"/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 rot="192638">
                  <a:off x="6881083" y="1932623"/>
                  <a:ext cx="523639" cy="4050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1219200" hangingPunct="0">
                    <a:lnSpc>
                      <a:spcPct val="150000"/>
                    </a:lnSpc>
                  </a:pPr>
                  <a:r>
                    <a:rPr lang="en-US" altLang="zh-CN" sz="2400" b="1" kern="0" dirty="0">
                      <a:solidFill>
                        <a:prstClr val="white"/>
                      </a:solidFill>
                      <a:effectLst>
                        <a:outerShdw blurRad="38100" dist="38100" dir="2700000" rotWithShape="0">
                          <a:srgbClr val="000000">
                            <a:alpha val="43137"/>
                          </a:srgbClr>
                        </a:outerShdw>
                      </a:effectLst>
                      <a:latin typeface="Helvetica" panose="020B0604020202020204" pitchFamily="34" charset="0"/>
                      <a:ea typeface="微软雅黑" panose="020B0503020204020204" pitchFamily="34" charset="-122"/>
                      <a:cs typeface="Helvetica" panose="020B0604020202020204" pitchFamily="34" charset="0"/>
                      <a:sym typeface="Adobe 黑体 Std R"/>
                    </a:rPr>
                    <a:t>30</a:t>
                  </a:r>
                  <a:r>
                    <a:rPr lang="zh-CN" altLang="en-US" sz="2400" b="1" kern="0" dirty="0">
                      <a:solidFill>
                        <a:prstClr val="white"/>
                      </a:solidFill>
                      <a:effectLst>
                        <a:outerShdw blurRad="38100" dist="38100" dir="2700000" rotWithShape="0">
                          <a:srgbClr val="000000">
                            <a:alpha val="43137"/>
                          </a:srgbClr>
                        </a:outerShdw>
                      </a:effectLst>
                      <a:latin typeface="Helvetica" panose="020B0604020202020204" pitchFamily="34" charset="0"/>
                      <a:ea typeface="微软雅黑" panose="020B0503020204020204" pitchFamily="34" charset="-122"/>
                      <a:cs typeface="Helvetica" panose="020B0604020202020204" pitchFamily="34" charset="0"/>
                      <a:sym typeface="Adobe 黑体 Std R"/>
                    </a:rPr>
                    <a:t>亿</a:t>
                  </a:r>
                </a:p>
              </p:txBody>
            </p:sp>
          </p:grpSp>
          <p:sp>
            <p:nvSpPr>
              <p:cNvPr id="65" name="矩形 64"/>
              <p:cNvSpPr/>
              <p:nvPr/>
            </p:nvSpPr>
            <p:spPr>
              <a:xfrm rot="21439449">
                <a:off x="6911233" y="2137909"/>
                <a:ext cx="588914" cy="938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 defTabSz="1219200" hangingPunct="0"/>
                <a:r>
                  <a:rPr lang="zh-CN" altLang="en-US" sz="500" kern="0" dirty="0">
                    <a:solidFill>
                      <a:prstClr val="white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ea typeface="微软雅黑" panose="020B0503020204020204" pitchFamily="34" charset="-122"/>
                    <a:cs typeface="Helvetica" panose="020B0604020202020204" pitchFamily="34" charset="0"/>
                    <a:sym typeface="Adobe 黑体 Std R"/>
                  </a:rPr>
                  <a:t>日均播放量</a:t>
                </a:r>
              </a:p>
            </p:txBody>
          </p:sp>
        </p:grpSp>
        <p:pic>
          <p:nvPicPr>
            <p:cNvPr id="70" name="pasted-image.pdf" descr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4620" y="992647"/>
              <a:ext cx="1042043" cy="45554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71" name="弧形 70"/>
            <p:cNvSpPr/>
            <p:nvPr/>
          </p:nvSpPr>
          <p:spPr>
            <a:xfrm>
              <a:off x="1480302" y="820841"/>
              <a:ext cx="1715201" cy="1715201"/>
            </a:xfrm>
            <a:prstGeom prst="arc">
              <a:avLst>
                <a:gd name="adj1" fmla="val 13361163"/>
                <a:gd name="adj2" fmla="val 18764236"/>
              </a:avLst>
            </a:prstGeom>
            <a:noFill/>
            <a:ln w="12700">
              <a:solidFill>
                <a:srgbClr val="E6212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071" tIns="8535" rIns="17071" bIns="8535" numCol="1" spcCol="0" rtlCol="0" fromWordArt="0" anchor="ctr" anchorCtr="0" forceAA="0" compatLnSpc="1">
              <a:noAutofit/>
            </a:bodyPr>
            <a:lstStyle/>
            <a:p>
              <a:pPr algn="ctr" defTabSz="1219200" hangingPunct="0"/>
              <a:endParaRPr lang="zh-CN" altLang="en-US" sz="1645" kern="0" dirty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sym typeface="Adobe 黑体 Std R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3032957" y="1722320"/>
              <a:ext cx="954282" cy="223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200" hangingPunct="0"/>
              <a:r>
                <a:rPr lang="en-US" altLang="zh-CN" sz="1335" b="1" kern="0" spc="400" dirty="0">
                  <a:solidFill>
                    <a:prstClr val="white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  <a:sym typeface="Adobe 黑体 Std R"/>
                </a:rPr>
                <a:t>UGC</a:t>
              </a:r>
              <a:endParaRPr lang="zh-CN" altLang="en-US" sz="1335" b="1" kern="0" spc="400" dirty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Adobe 黑体 Std R"/>
              </a:endParaRPr>
            </a:p>
          </p:txBody>
        </p:sp>
        <p:sp>
          <p:nvSpPr>
            <p:cNvPr id="73" name="弧形 72"/>
            <p:cNvSpPr>
              <a:spLocks noChangeAspect="1"/>
            </p:cNvSpPr>
            <p:nvPr/>
          </p:nvSpPr>
          <p:spPr>
            <a:xfrm>
              <a:off x="1072102" y="430776"/>
              <a:ext cx="2484440" cy="2484441"/>
            </a:xfrm>
            <a:prstGeom prst="arc">
              <a:avLst>
                <a:gd name="adj1" fmla="val 20938647"/>
                <a:gd name="adj2" fmla="val 124288"/>
              </a:avLst>
            </a:prstGeom>
            <a:ln>
              <a:solidFill>
                <a:srgbClr val="E621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200" hangingPunct="0"/>
              <a:endParaRPr lang="zh-CN" altLang="en-US" sz="225" kern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sym typeface="Adobe 黑体 Std R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2580353" y="501091"/>
              <a:ext cx="429038" cy="429038"/>
              <a:chOff x="5508763" y="304324"/>
              <a:chExt cx="688805" cy="688805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5508763" y="304324"/>
                <a:ext cx="688805" cy="688805"/>
              </a:xfrm>
              <a:prstGeom prst="ellipse">
                <a:avLst/>
              </a:prstGeom>
              <a:solidFill>
                <a:srgbClr val="FF00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 hangingPunct="0"/>
                <a:endParaRPr lang="zh-CN" altLang="en-US" sz="1600" kern="0">
                  <a:solidFill>
                    <a:prstClr val="white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ea typeface="宋体" panose="02010600030101010101" pitchFamily="2" charset="-122"/>
                  <a:sym typeface="Adobe 黑体 Std R"/>
                </a:endParaRPr>
              </a:p>
            </p:txBody>
          </p:sp>
          <p:pic>
            <p:nvPicPr>
              <p:cNvPr id="76" name="Picture 4" descr="https://timgsa.baidu.com/timg?image&amp;quality=80&amp;size=b9999_10000&amp;sec=1510434209167&amp;di=ecec9ec985d5bac44e5f68ea9b244da6&amp;imgtype=0&amp;src=http%3A%2F%2F001.img.pu.sohu.com.cn%2Fgroup3%2FM09%2F68%2F26%2FMTAuMTAuODguODM%3D%2FMTAwMTE0XzE0OTc0MzAzNDMzODE%3D%2Fcut%40m%3Dcrop%2Cx%3D57%2Cy%3D66%2Cw%3D200%2Ch%3D200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1811" y="493015"/>
                <a:ext cx="369060" cy="369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7" name="图像" descr="图像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6918" y="319232"/>
              <a:ext cx="246699" cy="246699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78" name="图像" descr="图像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188" y="753765"/>
              <a:ext cx="429074" cy="43748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3971" y="2341525"/>
              <a:ext cx="1165901" cy="486935"/>
            </a:xfrm>
            <a:prstGeom prst="rect">
              <a:avLst/>
            </a:prstGeom>
          </p:spPr>
        </p:pic>
        <p:pic>
          <p:nvPicPr>
            <p:cNvPr id="42" name="图片 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42" y="1644571"/>
              <a:ext cx="1150601" cy="373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矩形 50"/>
            <p:cNvSpPr/>
            <p:nvPr/>
          </p:nvSpPr>
          <p:spPr>
            <a:xfrm>
              <a:off x="352138" y="1431751"/>
              <a:ext cx="1459479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200" hangingPunct="0"/>
              <a:r>
                <a:rPr lang="en-US" altLang="zh-CN" sz="1400" b="1" kern="0" spc="400" dirty="0">
                  <a:solidFill>
                    <a:prstClr val="white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 panose="020B0604020202020204" pitchFamily="34" charset="0"/>
                  <a:ea typeface="微软雅黑" panose="020B0503020204020204" pitchFamily="34" charset="-122"/>
                  <a:cs typeface="Helvetica" panose="020B0604020202020204" pitchFamily="34" charset="0"/>
                  <a:sym typeface="Adobe 黑体 Std R"/>
                </a:rPr>
                <a:t>OGC/PGC</a:t>
              </a:r>
              <a:endParaRPr lang="zh-CN" altLang="en-US" sz="1400" b="1" kern="0" spc="400" dirty="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微软雅黑" panose="020B0503020204020204" pitchFamily="34" charset="-122"/>
                <a:cs typeface="Helvetica" panose="020B0604020202020204" pitchFamily="34" charset="0"/>
                <a:sym typeface="Adobe 黑体 Std R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283493" y="2121037"/>
            <a:ext cx="6665795" cy="107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 hangingPunct="0">
              <a:lnSpc>
                <a:spcPct val="150000"/>
              </a:lnSpc>
            </a:pPr>
            <a:r>
              <a:rPr lang="zh-CN" altLang="en-US" sz="2135" b="1" kern="0" spc="80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dobe 黑体 Std R"/>
              </a:rPr>
              <a:t>独立爆款进化到超级信息平台</a:t>
            </a:r>
            <a:endParaRPr lang="en-US" altLang="zh-CN" sz="2135" b="1" kern="0" spc="800">
              <a:solidFill>
                <a:prstClr val="white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dobe 黑体 Std R"/>
            </a:endParaRPr>
          </a:p>
          <a:p>
            <a:pPr algn="ctr" defTabSz="1219200" hangingPunct="0">
              <a:lnSpc>
                <a:spcPct val="150000"/>
              </a:lnSpc>
            </a:pPr>
            <a:r>
              <a:rPr lang="zh-CN" altLang="en-US" sz="2135" b="1" kern="0" spc="800">
                <a:solidFill>
                  <a:prstClr val="white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dobe 黑体 Std R"/>
              </a:rPr>
              <a:t>覆盖不同消费者丰富兴趣场景</a:t>
            </a:r>
            <a:endParaRPr lang="zh-CN" altLang="en-US" sz="2135" b="1" kern="0" spc="800" dirty="0">
              <a:solidFill>
                <a:prstClr val="white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dobe 黑体 Std R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357873" y="3253260"/>
            <a:ext cx="61234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47" y="3005382"/>
            <a:ext cx="6120914" cy="19996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9773614" y="5989374"/>
            <a:ext cx="2177609" cy="369332"/>
          </a:xfrm>
          <a:prstGeom prst="rect">
            <a:avLst/>
          </a:prstGeom>
          <a:solidFill>
            <a:srgbClr val="FA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585253" y="5989374"/>
            <a:ext cx="1630016" cy="369332"/>
          </a:xfrm>
          <a:prstGeom prst="rect">
            <a:avLst/>
          </a:prstGeom>
          <a:solidFill>
            <a:srgbClr val="FA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1968696" y="335373"/>
            <a:ext cx="82638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短视频成为网络上最主流内容载体</a:t>
            </a:r>
            <a:endParaRPr lang="en-US" altLang="en-US" sz="4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锐字逼格青春粗黑体简2.0" panose="02010604000000000000" pitchFamily="2" charset="-122"/>
              <a:ea typeface="锐字逼格青春粗黑体简2.0" panose="02010604000000000000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9" name="视频修改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97" y="1667017"/>
            <a:ext cx="3688842" cy="36657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4" y="1711040"/>
            <a:ext cx="3973274" cy="36682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79" y="1720026"/>
            <a:ext cx="3107124" cy="30894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585474" y="5455470"/>
            <a:ext cx="5716630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横向对比：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短视频平台单日启动次数与使用时长呈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几何级数增长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390468" y="5455470"/>
            <a:ext cx="4613764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纵向对比：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用户消费时间上短视频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超越图文信息时长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79"/>
          <p:cNvSpPr/>
          <p:nvPr/>
        </p:nvSpPr>
        <p:spPr>
          <a:xfrm>
            <a:off x="10317863" y="5694953"/>
            <a:ext cx="1120158" cy="398654"/>
          </a:xfrm>
          <a:prstGeom prst="rect">
            <a:avLst/>
          </a:prstGeom>
          <a:solidFill>
            <a:srgbClr val="FA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2279683" y="335373"/>
            <a:ext cx="764183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短视频行业</a:t>
            </a:r>
            <a:r>
              <a:rPr lang="en-US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&amp;</a:t>
            </a:r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字节跳动产品情况</a:t>
            </a:r>
            <a:endParaRPr lang="en-US" altLang="en-US" sz="4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锐字逼格青春粗黑体简2.0" panose="02010604000000000000" pitchFamily="2" charset="-122"/>
              <a:ea typeface="锐字逼格青春粗黑体简2.0" panose="02010604000000000000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14" name="03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99" y="1472482"/>
            <a:ext cx="5387818" cy="38134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63" name="图表 62"/>
          <p:cNvGraphicFramePr/>
          <p:nvPr/>
        </p:nvGraphicFramePr>
        <p:xfrm>
          <a:off x="0" y="1247195"/>
          <a:ext cx="6304558" cy="465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矩形 2"/>
          <p:cNvSpPr/>
          <p:nvPr/>
        </p:nvSpPr>
        <p:spPr>
          <a:xfrm>
            <a:off x="6771860" y="2637182"/>
            <a:ext cx="5102087" cy="821635"/>
          </a:xfrm>
          <a:prstGeom prst="rect">
            <a:avLst/>
          </a:prstGeom>
          <a:noFill/>
          <a:ln>
            <a:solidFill>
              <a:srgbClr val="FA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6771860" y="3735622"/>
            <a:ext cx="5102087" cy="266535"/>
          </a:xfrm>
          <a:prstGeom prst="rect">
            <a:avLst/>
          </a:prstGeom>
          <a:noFill/>
          <a:ln>
            <a:solidFill>
              <a:srgbClr val="FA1E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/>
          <p:cNvSpPr txBox="1"/>
          <p:nvPr/>
        </p:nvSpPr>
        <p:spPr>
          <a:xfrm>
            <a:off x="295024" y="6522312"/>
            <a:ext cx="8345393" cy="3087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 数据来源： 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Analysys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易观千帆短视频营销峰会，易观国际；猎豹大数据，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2017Q3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排行榜</a:t>
            </a:r>
          </a:p>
        </p:txBody>
      </p:sp>
      <p:sp>
        <p:nvSpPr>
          <p:cNvPr id="66" name="矩形 65"/>
          <p:cNvSpPr/>
          <p:nvPr/>
        </p:nvSpPr>
        <p:spPr>
          <a:xfrm>
            <a:off x="5093019" y="5715368"/>
            <a:ext cx="858602" cy="357824"/>
          </a:xfrm>
          <a:prstGeom prst="rect">
            <a:avLst/>
          </a:prstGeom>
          <a:solidFill>
            <a:srgbClr val="FA1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726776" y="5694225"/>
            <a:ext cx="5385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视频行业中短视频用户规模提升迅猛达到 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73.9%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Shape 194"/>
          <p:cNvSpPr/>
          <p:nvPr/>
        </p:nvSpPr>
        <p:spPr>
          <a:xfrm>
            <a:off x="983448" y="4950165"/>
            <a:ext cx="562655" cy="300082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txBody>
          <a:bodyPr wrap="square" lIns="57150" tIns="57150" rIns="57150" bIns="57150" numCol="1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36.1%</a:t>
            </a:r>
          </a:p>
        </p:txBody>
      </p:sp>
      <p:sp>
        <p:nvSpPr>
          <p:cNvPr id="69" name="Shape 195"/>
          <p:cNvSpPr/>
          <p:nvPr/>
        </p:nvSpPr>
        <p:spPr>
          <a:xfrm>
            <a:off x="2404436" y="4950165"/>
            <a:ext cx="562655" cy="300082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txBody>
          <a:bodyPr wrap="square" lIns="57150" tIns="57150" rIns="57150" bIns="57150" numCol="1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73.9%</a:t>
            </a:r>
          </a:p>
        </p:txBody>
      </p:sp>
      <p:sp>
        <p:nvSpPr>
          <p:cNvPr id="70" name="Shape 196"/>
          <p:cNvSpPr/>
          <p:nvPr/>
        </p:nvSpPr>
        <p:spPr>
          <a:xfrm>
            <a:off x="3787437" y="4950165"/>
            <a:ext cx="562655" cy="300082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txBody>
          <a:bodyPr wrap="square" lIns="57150" tIns="57150" rIns="57150" bIns="57150" numCol="1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27.2%</a:t>
            </a:r>
          </a:p>
        </p:txBody>
      </p:sp>
      <p:sp>
        <p:nvSpPr>
          <p:cNvPr id="71" name="Shape 197"/>
          <p:cNvSpPr/>
          <p:nvPr/>
        </p:nvSpPr>
        <p:spPr>
          <a:xfrm>
            <a:off x="5176341" y="4950165"/>
            <a:ext cx="546625" cy="300082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none" lIns="57150" tIns="57150" rIns="57150" bIns="57150" numCol="1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rPr sz="1200" dirty="0">
                <a:solidFill>
                  <a:schemeClr val="bg1"/>
                </a:solidFill>
              </a:rPr>
              <a:t>-11.8%</a:t>
            </a:r>
          </a:p>
        </p:txBody>
      </p:sp>
      <p:sp>
        <p:nvSpPr>
          <p:cNvPr id="79" name="矩形 78"/>
          <p:cNvSpPr/>
          <p:nvPr/>
        </p:nvSpPr>
        <p:spPr>
          <a:xfrm>
            <a:off x="6544480" y="5694225"/>
            <a:ext cx="5385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头条系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均位列短视频排行榜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第一阵营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src.baidu.com/imgad/pic/item/f3d3572c11dfa9ec4eeb393d69d0f703908fc1d7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6353200" y="-1910"/>
            <a:ext cx="5852670" cy="34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/>
        </p:nvCxnSpPr>
        <p:spPr>
          <a:xfrm flipH="1">
            <a:off x="8702566" y="3474720"/>
            <a:ext cx="34894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234252" y="3484363"/>
            <a:ext cx="5971618" cy="33924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22987"/>
            <a:ext cx="8910246" cy="689983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73090" y="589709"/>
            <a:ext cx="5312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短视频场景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950921" y="3273145"/>
            <a:ext cx="2169599" cy="1772466"/>
            <a:chOff x="29452" y="2597912"/>
            <a:chExt cx="4041776" cy="3381375"/>
          </a:xfrm>
        </p:grpSpPr>
        <p:sp>
          <p:nvSpPr>
            <p:cNvPr id="18" name="MH_Other_1"/>
            <p:cNvSpPr/>
            <p:nvPr>
              <p:custDataLst>
                <p:tags r:id="rId1"/>
              </p:custDataLst>
            </p:nvPr>
          </p:nvSpPr>
          <p:spPr bwMode="auto">
            <a:xfrm>
              <a:off x="623177" y="4077461"/>
              <a:ext cx="2855912" cy="814388"/>
            </a:xfrm>
            <a:custGeom>
              <a:avLst/>
              <a:gdLst>
                <a:gd name="T0" fmla="*/ 0 w 1500"/>
                <a:gd name="T1" fmla="*/ 226 h 567"/>
                <a:gd name="T2" fmla="*/ 758 w 1500"/>
                <a:gd name="T3" fmla="*/ 0 h 567"/>
                <a:gd name="T4" fmla="*/ 1500 w 1500"/>
                <a:gd name="T5" fmla="*/ 241 h 567"/>
                <a:gd name="T6" fmla="*/ 758 w 1500"/>
                <a:gd name="T7" fmla="*/ 567 h 567"/>
                <a:gd name="T8" fmla="*/ 0 w 1500"/>
                <a:gd name="T9" fmla="*/ 226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0" h="567">
                  <a:moveTo>
                    <a:pt x="0" y="226"/>
                  </a:moveTo>
                  <a:lnTo>
                    <a:pt x="758" y="0"/>
                  </a:lnTo>
                  <a:lnTo>
                    <a:pt x="1500" y="241"/>
                  </a:lnTo>
                  <a:lnTo>
                    <a:pt x="758" y="567"/>
                  </a:lnTo>
                  <a:lnTo>
                    <a:pt x="0" y="226"/>
                  </a:ln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29452" y="4401312"/>
              <a:ext cx="2036762" cy="1577975"/>
            </a:xfrm>
            <a:custGeom>
              <a:avLst/>
              <a:gdLst>
                <a:gd name="T0" fmla="*/ 1070 w 1070"/>
                <a:gd name="T1" fmla="*/ 341 h 1098"/>
                <a:gd name="T2" fmla="*/ 312 w 1070"/>
                <a:gd name="T3" fmla="*/ 0 h 1098"/>
                <a:gd name="T4" fmla="*/ 0 w 1070"/>
                <a:gd name="T5" fmla="*/ 516 h 1098"/>
                <a:gd name="T6" fmla="*/ 1070 w 1070"/>
                <a:gd name="T7" fmla="*/ 1098 h 1098"/>
                <a:gd name="T8" fmla="*/ 1070 w 1070"/>
                <a:gd name="T9" fmla="*/ 34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0" h="1098">
                  <a:moveTo>
                    <a:pt x="1070" y="341"/>
                  </a:moveTo>
                  <a:lnTo>
                    <a:pt x="312" y="0"/>
                  </a:lnTo>
                  <a:lnTo>
                    <a:pt x="0" y="516"/>
                  </a:lnTo>
                  <a:lnTo>
                    <a:pt x="1070" y="1098"/>
                  </a:lnTo>
                  <a:lnTo>
                    <a:pt x="1070" y="341"/>
                  </a:lnTo>
                  <a:close/>
                </a:path>
              </a:pathLst>
            </a:custGeom>
            <a:solidFill>
              <a:srgbClr val="D9D9D9"/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0" name="MH_Other_3"/>
            <p:cNvSpPr/>
            <p:nvPr>
              <p:custDataLst>
                <p:tags r:id="rId3"/>
              </p:custDataLst>
            </p:nvPr>
          </p:nvSpPr>
          <p:spPr bwMode="auto">
            <a:xfrm>
              <a:off x="2066215" y="4423536"/>
              <a:ext cx="2005013" cy="1555750"/>
            </a:xfrm>
            <a:custGeom>
              <a:avLst/>
              <a:gdLst>
                <a:gd name="T0" fmla="*/ 742 w 1053"/>
                <a:gd name="T1" fmla="*/ 0 h 1083"/>
                <a:gd name="T2" fmla="*/ 0 w 1053"/>
                <a:gd name="T3" fmla="*/ 326 h 1083"/>
                <a:gd name="T4" fmla="*/ 0 w 1053"/>
                <a:gd name="T5" fmla="*/ 1083 h 1083"/>
                <a:gd name="T6" fmla="*/ 1053 w 1053"/>
                <a:gd name="T7" fmla="*/ 532 h 1083"/>
                <a:gd name="T8" fmla="*/ 742 w 1053"/>
                <a:gd name="T9" fmla="*/ 0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083">
                  <a:moveTo>
                    <a:pt x="742" y="0"/>
                  </a:moveTo>
                  <a:lnTo>
                    <a:pt x="0" y="326"/>
                  </a:lnTo>
                  <a:lnTo>
                    <a:pt x="0" y="1083"/>
                  </a:lnTo>
                  <a:lnTo>
                    <a:pt x="1053" y="532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4"/>
              </p:custDataLst>
            </p:nvPr>
          </p:nvSpPr>
          <p:spPr bwMode="auto">
            <a:xfrm>
              <a:off x="702552" y="3510724"/>
              <a:ext cx="1363662" cy="1249362"/>
            </a:xfrm>
            <a:custGeom>
              <a:avLst/>
              <a:gdLst>
                <a:gd name="T0" fmla="*/ 716 w 716"/>
                <a:gd name="T1" fmla="*/ 144 h 870"/>
                <a:gd name="T2" fmla="*/ 332 w 716"/>
                <a:gd name="T3" fmla="*/ 0 h 870"/>
                <a:gd name="T4" fmla="*/ 0 w 716"/>
                <a:gd name="T5" fmla="*/ 550 h 870"/>
                <a:gd name="T6" fmla="*/ 713 w 716"/>
                <a:gd name="T7" fmla="*/ 870 h 870"/>
                <a:gd name="T8" fmla="*/ 716 w 716"/>
                <a:gd name="T9" fmla="*/ 869 h 870"/>
                <a:gd name="T10" fmla="*/ 716 w 716"/>
                <a:gd name="T11" fmla="*/ 144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6" h="870">
                  <a:moveTo>
                    <a:pt x="716" y="144"/>
                  </a:moveTo>
                  <a:lnTo>
                    <a:pt x="332" y="0"/>
                  </a:lnTo>
                  <a:lnTo>
                    <a:pt x="0" y="550"/>
                  </a:lnTo>
                  <a:lnTo>
                    <a:pt x="713" y="870"/>
                  </a:lnTo>
                  <a:lnTo>
                    <a:pt x="716" y="869"/>
                  </a:lnTo>
                  <a:lnTo>
                    <a:pt x="716" y="14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MH_Other_5"/>
            <p:cNvSpPr/>
            <p:nvPr>
              <p:custDataLst>
                <p:tags r:id="rId5"/>
              </p:custDataLst>
            </p:nvPr>
          </p:nvSpPr>
          <p:spPr bwMode="auto">
            <a:xfrm>
              <a:off x="2066215" y="3523424"/>
              <a:ext cx="1331913" cy="1236662"/>
            </a:xfrm>
            <a:custGeom>
              <a:avLst/>
              <a:gdLst>
                <a:gd name="T0" fmla="*/ 376 w 699"/>
                <a:gd name="T1" fmla="*/ 0 h 860"/>
                <a:gd name="T2" fmla="*/ 0 w 699"/>
                <a:gd name="T3" fmla="*/ 135 h 860"/>
                <a:gd name="T4" fmla="*/ 0 w 699"/>
                <a:gd name="T5" fmla="*/ 860 h 860"/>
                <a:gd name="T6" fmla="*/ 699 w 699"/>
                <a:gd name="T7" fmla="*/ 553 h 860"/>
                <a:gd name="T8" fmla="*/ 376 w 699"/>
                <a:gd name="T9" fmla="*/ 0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9" h="860">
                  <a:moveTo>
                    <a:pt x="376" y="0"/>
                  </a:moveTo>
                  <a:lnTo>
                    <a:pt x="0" y="135"/>
                  </a:lnTo>
                  <a:lnTo>
                    <a:pt x="0" y="860"/>
                  </a:lnTo>
                  <a:lnTo>
                    <a:pt x="699" y="553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3" name="MH_Other_6"/>
            <p:cNvSpPr/>
            <p:nvPr>
              <p:custDataLst>
                <p:tags r:id="rId6"/>
              </p:custDataLst>
            </p:nvPr>
          </p:nvSpPr>
          <p:spPr bwMode="auto">
            <a:xfrm>
              <a:off x="1335965" y="3393249"/>
              <a:ext cx="1446213" cy="323850"/>
            </a:xfrm>
            <a:custGeom>
              <a:avLst/>
              <a:gdLst>
                <a:gd name="T0" fmla="*/ 0 w 760"/>
                <a:gd name="T1" fmla="*/ 82 h 226"/>
                <a:gd name="T2" fmla="*/ 384 w 760"/>
                <a:gd name="T3" fmla="*/ 226 h 226"/>
                <a:gd name="T4" fmla="*/ 760 w 760"/>
                <a:gd name="T5" fmla="*/ 91 h 226"/>
                <a:gd name="T6" fmla="*/ 384 w 760"/>
                <a:gd name="T7" fmla="*/ 0 h 226"/>
                <a:gd name="T8" fmla="*/ 0 w 760"/>
                <a:gd name="T9" fmla="*/ 8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0" h="226">
                  <a:moveTo>
                    <a:pt x="0" y="82"/>
                  </a:moveTo>
                  <a:lnTo>
                    <a:pt x="384" y="226"/>
                  </a:lnTo>
                  <a:lnTo>
                    <a:pt x="760" y="91"/>
                  </a:lnTo>
                  <a:lnTo>
                    <a:pt x="384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D9D9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MH_Other_7"/>
            <p:cNvSpPr/>
            <p:nvPr>
              <p:custDataLst>
                <p:tags r:id="rId7"/>
              </p:custDataLst>
            </p:nvPr>
          </p:nvSpPr>
          <p:spPr bwMode="auto">
            <a:xfrm>
              <a:off x="2066215" y="2597912"/>
              <a:ext cx="639763" cy="1000125"/>
            </a:xfrm>
            <a:custGeom>
              <a:avLst/>
              <a:gdLst>
                <a:gd name="T0" fmla="*/ 336 w 336"/>
                <a:gd name="T1" fmla="*/ 575 h 696"/>
                <a:gd name="T2" fmla="*/ 0 w 336"/>
                <a:gd name="T3" fmla="*/ 0 h 696"/>
                <a:gd name="T4" fmla="*/ 0 w 336"/>
                <a:gd name="T5" fmla="*/ 696 h 696"/>
                <a:gd name="T6" fmla="*/ 336 w 336"/>
                <a:gd name="T7" fmla="*/ 575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696">
                  <a:moveTo>
                    <a:pt x="336" y="575"/>
                  </a:moveTo>
                  <a:lnTo>
                    <a:pt x="0" y="0"/>
                  </a:lnTo>
                  <a:lnTo>
                    <a:pt x="0" y="696"/>
                  </a:lnTo>
                  <a:lnTo>
                    <a:pt x="336" y="57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srgbClr val="FFC000"/>
                </a:solidFill>
              </a:endParaRPr>
            </a:p>
          </p:txBody>
        </p:sp>
        <p:sp>
          <p:nvSpPr>
            <p:cNvPr id="25" name="MH_Other_8"/>
            <p:cNvSpPr/>
            <p:nvPr>
              <p:custDataLst>
                <p:tags r:id="rId8"/>
              </p:custDataLst>
            </p:nvPr>
          </p:nvSpPr>
          <p:spPr bwMode="auto">
            <a:xfrm>
              <a:off x="1412164" y="2597912"/>
              <a:ext cx="654050" cy="1001713"/>
            </a:xfrm>
            <a:custGeom>
              <a:avLst/>
              <a:gdLst>
                <a:gd name="T0" fmla="*/ 0 w 344"/>
                <a:gd name="T1" fmla="*/ 570 h 698"/>
                <a:gd name="T2" fmla="*/ 340 w 344"/>
                <a:gd name="T3" fmla="*/ 698 h 698"/>
                <a:gd name="T4" fmla="*/ 344 w 344"/>
                <a:gd name="T5" fmla="*/ 696 h 698"/>
                <a:gd name="T6" fmla="*/ 344 w 344"/>
                <a:gd name="T7" fmla="*/ 0 h 698"/>
                <a:gd name="T8" fmla="*/ 0 w 344"/>
                <a:gd name="T9" fmla="*/ 57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698">
                  <a:moveTo>
                    <a:pt x="0" y="570"/>
                  </a:moveTo>
                  <a:lnTo>
                    <a:pt x="340" y="698"/>
                  </a:lnTo>
                  <a:lnTo>
                    <a:pt x="344" y="696"/>
                  </a:lnTo>
                  <a:lnTo>
                    <a:pt x="344" y="0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2738068" y="3660818"/>
            <a:ext cx="2581133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397942" y="3244674"/>
            <a:ext cx="214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重磅</a:t>
            </a:r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OGC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版权资源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5826187" y="3892538"/>
            <a:ext cx="2146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顶级头部</a:t>
            </a:r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PGC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279365" y="4540402"/>
            <a:ext cx="2687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</a:t>
            </a:r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UGC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作者互动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481090" y="1757722"/>
            <a:ext cx="42962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3152649" y="4264202"/>
            <a:ext cx="2658078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598112" y="4867585"/>
            <a:ext cx="2623289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1421069" y="1829259"/>
            <a:ext cx="588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精品短视频内容汇聚，连接用户与品牌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83128" y="2222921"/>
            <a:ext cx="555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今日头条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西瓜视频日均短视频播放量</a:t>
            </a:r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760949" y="3253009"/>
            <a:ext cx="1298528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zh-CN" altLang="en-US" b="1" i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大流量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598112" y="3307445"/>
            <a:ext cx="2131751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57200"/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国民关注</a:t>
            </a:r>
            <a:r>
              <a:rPr lang="en-US" altLang="zh-CN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endParaRPr lang="zh-CN" altLang="en-US" sz="44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132440" y="3893527"/>
            <a:ext cx="1650003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zh-CN" altLang="en-US" b="1" i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垂直流量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3775298" y="3958232"/>
            <a:ext cx="2136209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兴趣主题</a:t>
            </a:r>
            <a:r>
              <a:rPr lang="en-US" altLang="zh-CN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</a:t>
            </a:r>
            <a:r>
              <a:rPr lang="en-US" altLang="zh-CN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endParaRPr lang="zh-CN" altLang="en-US" sz="1400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582416" y="4494704"/>
            <a:ext cx="1030002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zh-CN" altLang="en-US" b="1" i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粘性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4169038" y="4572282"/>
            <a:ext cx="937735" cy="2667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/>
            <a:r>
              <a:rPr lang="zh-CN" altLang="en-US" sz="1400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互动体验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1460625" y="5572943"/>
            <a:ext cx="1330978" cy="40979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3038697" y="5447647"/>
            <a:ext cx="1726262" cy="660382"/>
          </a:xfrm>
          <a:prstGeom prst="rect">
            <a:avLst/>
          </a:prstGeom>
        </p:spPr>
      </p:pic>
      <p:cxnSp>
        <p:nvCxnSpPr>
          <p:cNvPr id="49" name="直接连接符 48"/>
          <p:cNvCxnSpPr/>
          <p:nvPr/>
        </p:nvCxnSpPr>
        <p:spPr>
          <a:xfrm>
            <a:off x="-251001" y="5002924"/>
            <a:ext cx="1706384" cy="17063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837791" y="5974108"/>
            <a:ext cx="1055182" cy="1055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直角三角形 54"/>
          <p:cNvSpPr/>
          <p:nvPr/>
        </p:nvSpPr>
        <p:spPr>
          <a:xfrm rot="5400000">
            <a:off x="0" y="-21424"/>
            <a:ext cx="1452427" cy="14524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video-player_157367"/>
          <p:cNvSpPr>
            <a:spLocks noChangeAspect="1"/>
          </p:cNvSpPr>
          <p:nvPr/>
        </p:nvSpPr>
        <p:spPr bwMode="auto">
          <a:xfrm rot="18977971">
            <a:off x="257968" y="303902"/>
            <a:ext cx="433807" cy="365572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79692" h="488511">
                <a:moveTo>
                  <a:pt x="244658" y="231301"/>
                </a:moveTo>
                <a:lnTo>
                  <a:pt x="244658" y="346644"/>
                </a:lnTo>
                <a:lnTo>
                  <a:pt x="360155" y="288973"/>
                </a:lnTo>
                <a:close/>
                <a:moveTo>
                  <a:pt x="231070" y="208911"/>
                </a:moveTo>
                <a:cubicBezTo>
                  <a:pt x="233787" y="207554"/>
                  <a:pt x="236505" y="207554"/>
                  <a:pt x="239902" y="208911"/>
                </a:cubicBezTo>
                <a:lnTo>
                  <a:pt x="384613" y="280831"/>
                </a:lnTo>
                <a:cubicBezTo>
                  <a:pt x="387331" y="282866"/>
                  <a:pt x="389369" y="285580"/>
                  <a:pt x="389369" y="288973"/>
                </a:cubicBezTo>
                <a:cubicBezTo>
                  <a:pt x="389369" y="292365"/>
                  <a:pt x="387331" y="295757"/>
                  <a:pt x="384613" y="297114"/>
                </a:cubicBezTo>
                <a:lnTo>
                  <a:pt x="239902" y="369713"/>
                </a:lnTo>
                <a:cubicBezTo>
                  <a:pt x="238543" y="370391"/>
                  <a:pt x="237184" y="370391"/>
                  <a:pt x="235826" y="370391"/>
                </a:cubicBezTo>
                <a:cubicBezTo>
                  <a:pt x="233787" y="370391"/>
                  <a:pt x="232429" y="370391"/>
                  <a:pt x="231070" y="369034"/>
                </a:cubicBezTo>
                <a:cubicBezTo>
                  <a:pt x="228352" y="367677"/>
                  <a:pt x="226314" y="364963"/>
                  <a:pt x="226314" y="361571"/>
                </a:cubicBezTo>
                <a:lnTo>
                  <a:pt x="226314" y="217053"/>
                </a:lnTo>
                <a:cubicBezTo>
                  <a:pt x="226314" y="213660"/>
                  <a:pt x="228352" y="210946"/>
                  <a:pt x="231070" y="208911"/>
                </a:cubicBezTo>
                <a:close/>
                <a:moveTo>
                  <a:pt x="18349" y="126199"/>
                </a:moveTo>
                <a:lnTo>
                  <a:pt x="18349" y="451873"/>
                </a:lnTo>
                <a:cubicBezTo>
                  <a:pt x="18349" y="462050"/>
                  <a:pt x="26504" y="470192"/>
                  <a:pt x="36018" y="470192"/>
                </a:cubicBezTo>
                <a:lnTo>
                  <a:pt x="543674" y="470192"/>
                </a:lnTo>
                <a:cubicBezTo>
                  <a:pt x="553868" y="470192"/>
                  <a:pt x="562023" y="462050"/>
                  <a:pt x="562023" y="451873"/>
                </a:cubicBezTo>
                <a:lnTo>
                  <a:pt x="562023" y="126199"/>
                </a:lnTo>
                <a:close/>
                <a:moveTo>
                  <a:pt x="510374" y="17641"/>
                </a:moveTo>
                <a:lnTo>
                  <a:pt x="486588" y="108558"/>
                </a:lnTo>
                <a:lnTo>
                  <a:pt x="562023" y="108558"/>
                </a:lnTo>
                <a:lnTo>
                  <a:pt x="562023" y="35960"/>
                </a:lnTo>
                <a:cubicBezTo>
                  <a:pt x="562023" y="25783"/>
                  <a:pt x="553868" y="17641"/>
                  <a:pt x="543674" y="17641"/>
                </a:cubicBezTo>
                <a:close/>
                <a:moveTo>
                  <a:pt x="411153" y="17641"/>
                </a:moveTo>
                <a:lnTo>
                  <a:pt x="386688" y="108558"/>
                </a:lnTo>
                <a:lnTo>
                  <a:pt x="467559" y="108558"/>
                </a:lnTo>
                <a:lnTo>
                  <a:pt x="492025" y="17641"/>
                </a:lnTo>
                <a:close/>
                <a:moveTo>
                  <a:pt x="311253" y="17641"/>
                </a:moveTo>
                <a:lnTo>
                  <a:pt x="286788" y="108558"/>
                </a:lnTo>
                <a:lnTo>
                  <a:pt x="367659" y="108558"/>
                </a:lnTo>
                <a:lnTo>
                  <a:pt x="392125" y="17641"/>
                </a:lnTo>
                <a:close/>
                <a:moveTo>
                  <a:pt x="211353" y="17641"/>
                </a:moveTo>
                <a:lnTo>
                  <a:pt x="187567" y="108558"/>
                </a:lnTo>
                <a:lnTo>
                  <a:pt x="268439" y="108558"/>
                </a:lnTo>
                <a:lnTo>
                  <a:pt x="292225" y="17641"/>
                </a:lnTo>
                <a:close/>
                <a:moveTo>
                  <a:pt x="111453" y="17641"/>
                </a:moveTo>
                <a:lnTo>
                  <a:pt x="87667" y="108558"/>
                </a:lnTo>
                <a:lnTo>
                  <a:pt x="168539" y="108558"/>
                </a:lnTo>
                <a:lnTo>
                  <a:pt x="193004" y="17641"/>
                </a:lnTo>
                <a:close/>
                <a:moveTo>
                  <a:pt x="36018" y="17641"/>
                </a:moveTo>
                <a:cubicBezTo>
                  <a:pt x="26504" y="17641"/>
                  <a:pt x="18349" y="25783"/>
                  <a:pt x="18349" y="35960"/>
                </a:cubicBezTo>
                <a:lnTo>
                  <a:pt x="18349" y="108558"/>
                </a:lnTo>
                <a:lnTo>
                  <a:pt x="68639" y="108558"/>
                </a:lnTo>
                <a:lnTo>
                  <a:pt x="93104" y="17641"/>
                </a:lnTo>
                <a:close/>
                <a:moveTo>
                  <a:pt x="36018" y="0"/>
                </a:moveTo>
                <a:lnTo>
                  <a:pt x="543674" y="0"/>
                </a:lnTo>
                <a:cubicBezTo>
                  <a:pt x="563382" y="0"/>
                  <a:pt x="579692" y="16284"/>
                  <a:pt x="579692" y="35960"/>
                </a:cubicBezTo>
                <a:lnTo>
                  <a:pt x="579692" y="451873"/>
                </a:lnTo>
                <a:cubicBezTo>
                  <a:pt x="579692" y="472227"/>
                  <a:pt x="563382" y="488511"/>
                  <a:pt x="543674" y="488511"/>
                </a:cubicBezTo>
                <a:lnTo>
                  <a:pt x="36018" y="488511"/>
                </a:lnTo>
                <a:cubicBezTo>
                  <a:pt x="16310" y="488511"/>
                  <a:pt x="0" y="472227"/>
                  <a:pt x="0" y="451873"/>
                </a:cubicBezTo>
                <a:lnTo>
                  <a:pt x="0" y="35960"/>
                </a:lnTo>
                <a:cubicBezTo>
                  <a:pt x="0" y="16284"/>
                  <a:pt x="16310" y="0"/>
                  <a:pt x="360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8" name="直角三角形 57"/>
          <p:cNvSpPr/>
          <p:nvPr/>
        </p:nvSpPr>
        <p:spPr>
          <a:xfrm>
            <a:off x="0" y="5413746"/>
            <a:ext cx="1452427" cy="14524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8"/>
          <a:stretch>
            <a:fillRect/>
          </a:stretch>
        </p:blipFill>
        <p:spPr>
          <a:xfrm>
            <a:off x="8510492" y="2616066"/>
            <a:ext cx="3249834" cy="2847473"/>
          </a:xfrm>
          <a:prstGeom prst="rect">
            <a:avLst/>
          </a:prstGeom>
        </p:spPr>
      </p:pic>
      <p:graphicFrame>
        <p:nvGraphicFramePr>
          <p:cNvPr id="24" name="图表 23"/>
          <p:cNvGraphicFramePr/>
          <p:nvPr/>
        </p:nvGraphicFramePr>
        <p:xfrm>
          <a:off x="3853871" y="2639663"/>
          <a:ext cx="4484258" cy="2989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矩形 24"/>
          <p:cNvSpPr/>
          <p:nvPr/>
        </p:nvSpPr>
        <p:spPr>
          <a:xfrm>
            <a:off x="5344407" y="201359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用户年龄占比</a:t>
            </a:r>
          </a:p>
        </p:txBody>
      </p:sp>
      <p:pic>
        <p:nvPicPr>
          <p:cNvPr id="26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636" y1="50218" x2="43636" y2="50218"/>
                        <a14:foregroundMark x1="70000" y1="37555" x2="70000" y2="37555"/>
                        <a14:foregroundMark x1="33636" y1="41485" x2="33636" y2="41485"/>
                        <a14:foregroundMark x1="45455" y1="31878" x2="45455" y2="31878"/>
                        <a14:foregroundMark x1="57273" y1="41485" x2="57273" y2="41485"/>
                        <a14:foregroundMark x1="65455" y1="27948" x2="65455" y2="27948"/>
                        <a14:foregroundMark x1="60000" y1="13537" x2="60000" y2="1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7" y="2666478"/>
            <a:ext cx="455876" cy="9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361" l="1600" r="100000">
                        <a14:foregroundMark x1="61600" y1="13525" x2="61600" y2="1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094" y="2750166"/>
            <a:ext cx="518527" cy="10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636" y1="50218" x2="43636" y2="50218"/>
                        <a14:foregroundMark x1="70000" y1="37555" x2="70000" y2="37555"/>
                        <a14:foregroundMark x1="33636" y1="41485" x2="33636" y2="41485"/>
                        <a14:foregroundMark x1="45455" y1="31878" x2="45455" y2="31878"/>
                        <a14:foregroundMark x1="57273" y1="41485" x2="57273" y2="41485"/>
                        <a14:foregroundMark x1="65455" y1="27948" x2="65455" y2="27948"/>
                        <a14:foregroundMark x1="60000" y1="13537" x2="60000" y2="1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69" y="2666478"/>
            <a:ext cx="455876" cy="9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636" y1="50218" x2="43636" y2="50218"/>
                        <a14:foregroundMark x1="70000" y1="37555" x2="70000" y2="37555"/>
                        <a14:foregroundMark x1="33636" y1="41485" x2="33636" y2="41485"/>
                        <a14:foregroundMark x1="45455" y1="31878" x2="45455" y2="31878"/>
                        <a14:foregroundMark x1="57273" y1="41485" x2="57273" y2="41485"/>
                        <a14:foregroundMark x1="65455" y1="27948" x2="65455" y2="27948"/>
                        <a14:foregroundMark x1="60000" y1="13537" x2="60000" y2="1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6" y="2666478"/>
            <a:ext cx="455876" cy="9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636" y1="50218" x2="43636" y2="50218"/>
                        <a14:foregroundMark x1="70000" y1="37555" x2="70000" y2="37555"/>
                        <a14:foregroundMark x1="33636" y1="41485" x2="33636" y2="41485"/>
                        <a14:foregroundMark x1="45455" y1="31878" x2="45455" y2="31878"/>
                        <a14:foregroundMark x1="57273" y1="41485" x2="57273" y2="41485"/>
                        <a14:foregroundMark x1="65455" y1="27948" x2="65455" y2="27948"/>
                        <a14:foregroundMark x1="60000" y1="13537" x2="60000" y2="1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3" y="3141647"/>
            <a:ext cx="455876" cy="9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3636" y1="50218" x2="43636" y2="50218"/>
                        <a14:foregroundMark x1="70000" y1="37555" x2="70000" y2="37555"/>
                        <a14:foregroundMark x1="33636" y1="41485" x2="33636" y2="41485"/>
                        <a14:foregroundMark x1="45455" y1="31878" x2="45455" y2="31878"/>
                        <a14:foregroundMark x1="57273" y1="41485" x2="57273" y2="41485"/>
                        <a14:foregroundMark x1="65455" y1="27948" x2="65455" y2="27948"/>
                        <a14:foregroundMark x1="60000" y1="13537" x2="60000" y2="1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30" y="3141647"/>
            <a:ext cx="455876" cy="9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92" l="1429" r="100000">
                        <a14:foregroundMark x1="61143" y1="13304" x2="61143" y2="13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322" y="2873305"/>
            <a:ext cx="518527" cy="10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92" l="1429" r="100000">
                        <a14:foregroundMark x1="61143" y1="13304" x2="61143" y2="13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15" y="3108968"/>
            <a:ext cx="518527" cy="10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timgsa.baidu.com/timg?image&amp;quality=80&amp;size=b9999_10000&amp;sec=1503928782780&amp;di=02a27c39b9d366fc0640bf17822e76fc&amp;imgtype=0&amp;src=http%3A%2F%2Fimgsrc.baidu.com%2Fimage%2Fc0%253Dshijue1%252C0%252C0%252C294%252C40%2Fsign%3D4ad92c71d7c451dae2fb04a8de943813%2F80cb39dbb6fd5266811a883ba118972bd40736ef.jpg"/>
          <p:cNvPicPr>
            <a:picLocks noChangeAspect="1" noChangeArrowheads="1"/>
          </p:cNvPicPr>
          <p:nvPr/>
        </p:nvPicPr>
        <p:blipFill rotWithShape="1"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92" l="1429" r="100000">
                        <a14:foregroundMark x1="61143" y1="13304" x2="61143" y2="13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07" y="2773930"/>
            <a:ext cx="518527" cy="10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 34"/>
          <p:cNvSpPr/>
          <p:nvPr/>
        </p:nvSpPr>
        <p:spPr>
          <a:xfrm>
            <a:off x="1256963" y="201359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用户性别占比</a:t>
            </a:r>
          </a:p>
        </p:txBody>
      </p:sp>
      <p:sp>
        <p:nvSpPr>
          <p:cNvPr id="36" name="矩形 35"/>
          <p:cNvSpPr/>
          <p:nvPr/>
        </p:nvSpPr>
        <p:spPr>
          <a:xfrm>
            <a:off x="734322" y="4540243"/>
            <a:ext cx="1533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59%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431872" y="4540243"/>
            <a:ext cx="10540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女性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41%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431851" y="201359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用户城市分布</a:t>
            </a:r>
          </a:p>
        </p:txBody>
      </p:sp>
      <p:sp>
        <p:nvSpPr>
          <p:cNvPr id="40" name="矩形 39"/>
          <p:cNvSpPr/>
          <p:nvPr/>
        </p:nvSpPr>
        <p:spPr>
          <a:xfrm>
            <a:off x="3584535" y="335373"/>
            <a:ext cx="50321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短视频用户人群肖像</a:t>
            </a:r>
            <a:endParaRPr lang="en-US" altLang="en-US" sz="4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锐字逼格青春粗黑体简2.0" panose="02010604000000000000" pitchFamily="2" charset="-122"/>
              <a:ea typeface="锐字逼格青春粗黑体简2.0" panose="02010604000000000000" pitchFamily="2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5192014" y="-8173"/>
            <a:ext cx="7052562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73"/>
            <a:ext cx="8947071" cy="6874346"/>
          </a:xfrm>
          <a:prstGeom prst="rect">
            <a:avLst/>
          </a:prstGeom>
        </p:spPr>
      </p:pic>
      <p:cxnSp>
        <p:nvCxnSpPr>
          <p:cNvPr id="79" name="直接连接符 78"/>
          <p:cNvCxnSpPr/>
          <p:nvPr/>
        </p:nvCxnSpPr>
        <p:spPr>
          <a:xfrm>
            <a:off x="-251001" y="5002924"/>
            <a:ext cx="1706384" cy="17063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837791" y="5974108"/>
            <a:ext cx="1055182" cy="1055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直角三角形 80"/>
          <p:cNvSpPr/>
          <p:nvPr/>
        </p:nvSpPr>
        <p:spPr>
          <a:xfrm rot="5400000">
            <a:off x="0" y="-8172"/>
            <a:ext cx="1452427" cy="1452427"/>
          </a:xfrm>
          <a:prstGeom prst="rtTriangle">
            <a:avLst/>
          </a:prstGeom>
          <a:solidFill>
            <a:srgbClr val="FF3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3" name="直角三角形 82"/>
          <p:cNvSpPr/>
          <p:nvPr/>
        </p:nvSpPr>
        <p:spPr>
          <a:xfrm>
            <a:off x="0" y="5413746"/>
            <a:ext cx="1452427" cy="1452427"/>
          </a:xfrm>
          <a:prstGeom prst="rtTriangle">
            <a:avLst/>
          </a:prstGeom>
          <a:solidFill>
            <a:srgbClr val="FF39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136423" y="1075696"/>
            <a:ext cx="5312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音娱场景</a:t>
            </a:r>
          </a:p>
        </p:txBody>
      </p:sp>
      <p:cxnSp>
        <p:nvCxnSpPr>
          <p:cNvPr id="86" name="直接连接符 85"/>
          <p:cNvCxnSpPr/>
          <p:nvPr/>
        </p:nvCxnSpPr>
        <p:spPr>
          <a:xfrm>
            <a:off x="1099965" y="2243709"/>
            <a:ext cx="337479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asted-image.pdf" descr="pasted-image.pd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85411" y="1217401"/>
            <a:ext cx="1886206" cy="8245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8" name="文本框 87"/>
          <p:cNvSpPr txBox="1"/>
          <p:nvPr/>
        </p:nvSpPr>
        <p:spPr>
          <a:xfrm>
            <a:off x="2806191" y="2959750"/>
            <a:ext cx="4071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抖音日均短视频播放量超</a:t>
            </a:r>
            <a:r>
              <a:rPr lang="en-US" altLang="zh-CN" sz="2400" b="1" dirty="0">
                <a:solidFill>
                  <a:srgbClr val="FF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400" b="1" dirty="0">
                <a:solidFill>
                  <a:srgbClr val="FF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1600" b="1" dirty="0">
              <a:solidFill>
                <a:srgbClr val="FF004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806191" y="3691606"/>
            <a:ext cx="501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400" b="1" dirty="0">
                <a:solidFill>
                  <a:srgbClr val="FF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岁左右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年轻人爱拍 </a:t>
            </a:r>
            <a:r>
              <a:rPr lang="en-US" altLang="zh-CN" sz="2400" b="1" dirty="0">
                <a:solidFill>
                  <a:srgbClr val="FF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400" b="1" dirty="0">
                <a:solidFill>
                  <a:srgbClr val="FF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岁左右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青年人爱看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2806191" y="4423462"/>
            <a:ext cx="432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1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以上用户位于</a:t>
            </a:r>
            <a:r>
              <a:rPr lang="zh-CN" altLang="en-US" sz="2400" b="1" dirty="0">
                <a:solidFill>
                  <a:srgbClr val="FF00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一二线城市</a:t>
            </a:r>
          </a:p>
        </p:txBody>
      </p:sp>
      <p:grpSp>
        <p:nvGrpSpPr>
          <p:cNvPr id="92" name="组合 91"/>
          <p:cNvGrpSpPr/>
          <p:nvPr/>
        </p:nvGrpSpPr>
        <p:grpSpPr>
          <a:xfrm>
            <a:off x="1127579" y="2972015"/>
            <a:ext cx="1502752" cy="437134"/>
            <a:chOff x="697523" y="2373015"/>
            <a:chExt cx="1502752" cy="437134"/>
          </a:xfrm>
        </p:grpSpPr>
        <p:sp>
          <p:nvSpPr>
            <p:cNvPr id="93" name="矩形 92"/>
            <p:cNvSpPr/>
            <p:nvPr/>
          </p:nvSpPr>
          <p:spPr>
            <a:xfrm rot="256496">
              <a:off x="697523" y="2374795"/>
              <a:ext cx="1489480" cy="435354"/>
            </a:xfrm>
            <a:prstGeom prst="rect">
              <a:avLst/>
            </a:prstGeom>
            <a:solidFill>
              <a:srgbClr val="FF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矩形 93"/>
            <p:cNvSpPr/>
            <p:nvPr/>
          </p:nvSpPr>
          <p:spPr>
            <a:xfrm>
              <a:off x="710795" y="2373015"/>
              <a:ext cx="1489480" cy="435354"/>
            </a:xfrm>
            <a:prstGeom prst="rect">
              <a:avLst/>
            </a:prstGeom>
            <a:solidFill>
              <a:srgbClr val="00F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风靡</a:t>
              </a: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127579" y="3703871"/>
            <a:ext cx="1502752" cy="437134"/>
            <a:chOff x="713165" y="3053656"/>
            <a:chExt cx="1502752" cy="437134"/>
          </a:xfrm>
        </p:grpSpPr>
        <p:sp>
          <p:nvSpPr>
            <p:cNvPr id="96" name="矩形 95"/>
            <p:cNvSpPr/>
            <p:nvPr/>
          </p:nvSpPr>
          <p:spPr>
            <a:xfrm rot="256496">
              <a:off x="713165" y="3055436"/>
              <a:ext cx="1489480" cy="435354"/>
            </a:xfrm>
            <a:prstGeom prst="rect">
              <a:avLst/>
            </a:prstGeom>
            <a:solidFill>
              <a:srgbClr val="FF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726437" y="3053656"/>
              <a:ext cx="1489480" cy="435354"/>
            </a:xfrm>
            <a:prstGeom prst="rect">
              <a:avLst/>
            </a:prstGeom>
            <a:solidFill>
              <a:srgbClr val="00F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年轻</a:t>
              </a: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1127579" y="4435727"/>
            <a:ext cx="1502752" cy="437134"/>
            <a:chOff x="732867" y="3835786"/>
            <a:chExt cx="1502752" cy="437134"/>
          </a:xfrm>
        </p:grpSpPr>
        <p:sp>
          <p:nvSpPr>
            <p:cNvPr id="99" name="矩形 98"/>
            <p:cNvSpPr/>
            <p:nvPr/>
          </p:nvSpPr>
          <p:spPr>
            <a:xfrm rot="256496">
              <a:off x="732867" y="3837566"/>
              <a:ext cx="1489480" cy="435354"/>
            </a:xfrm>
            <a:prstGeom prst="rect">
              <a:avLst/>
            </a:prstGeom>
            <a:solidFill>
              <a:srgbClr val="FF0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746139" y="3835786"/>
              <a:ext cx="1489480" cy="435354"/>
            </a:xfrm>
            <a:prstGeom prst="rect">
              <a:avLst/>
            </a:prstGeom>
            <a:solidFill>
              <a:srgbClr val="00F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潮范</a:t>
              </a: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1067593" y="2354692"/>
            <a:ext cx="527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最火爆的音乐短视频社区，用创意助力品牌年轻化</a:t>
            </a:r>
          </a:p>
        </p:txBody>
      </p:sp>
      <p:sp>
        <p:nvSpPr>
          <p:cNvPr id="105" name="video-player_157367"/>
          <p:cNvSpPr>
            <a:spLocks noChangeAspect="1"/>
          </p:cNvSpPr>
          <p:nvPr/>
        </p:nvSpPr>
        <p:spPr bwMode="auto">
          <a:xfrm rot="19015753">
            <a:off x="257968" y="317058"/>
            <a:ext cx="433807" cy="33925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605451" h="473494">
                <a:moveTo>
                  <a:pt x="534145" y="402505"/>
                </a:moveTo>
                <a:cubicBezTo>
                  <a:pt x="537256" y="402505"/>
                  <a:pt x="540368" y="403839"/>
                  <a:pt x="542479" y="406061"/>
                </a:cubicBezTo>
                <a:cubicBezTo>
                  <a:pt x="544702" y="408284"/>
                  <a:pt x="546035" y="411284"/>
                  <a:pt x="546035" y="414396"/>
                </a:cubicBezTo>
                <a:cubicBezTo>
                  <a:pt x="546035" y="417507"/>
                  <a:pt x="544702" y="420619"/>
                  <a:pt x="542479" y="422730"/>
                </a:cubicBezTo>
                <a:cubicBezTo>
                  <a:pt x="540368" y="424953"/>
                  <a:pt x="537256" y="426286"/>
                  <a:pt x="534145" y="426286"/>
                </a:cubicBezTo>
                <a:cubicBezTo>
                  <a:pt x="531033" y="426286"/>
                  <a:pt x="527921" y="424953"/>
                  <a:pt x="525699" y="422730"/>
                </a:cubicBezTo>
                <a:cubicBezTo>
                  <a:pt x="523588" y="420619"/>
                  <a:pt x="522254" y="417507"/>
                  <a:pt x="522254" y="414396"/>
                </a:cubicBezTo>
                <a:cubicBezTo>
                  <a:pt x="522254" y="411284"/>
                  <a:pt x="523588" y="408284"/>
                  <a:pt x="525699" y="406061"/>
                </a:cubicBezTo>
                <a:cubicBezTo>
                  <a:pt x="527921" y="403839"/>
                  <a:pt x="531033" y="402505"/>
                  <a:pt x="534145" y="402505"/>
                </a:cubicBezTo>
                <a:close/>
                <a:moveTo>
                  <a:pt x="498651" y="402505"/>
                </a:moveTo>
                <a:cubicBezTo>
                  <a:pt x="501762" y="402505"/>
                  <a:pt x="504874" y="403839"/>
                  <a:pt x="506985" y="406061"/>
                </a:cubicBezTo>
                <a:cubicBezTo>
                  <a:pt x="509208" y="408284"/>
                  <a:pt x="510541" y="411284"/>
                  <a:pt x="510541" y="414396"/>
                </a:cubicBezTo>
                <a:cubicBezTo>
                  <a:pt x="510541" y="417507"/>
                  <a:pt x="509208" y="420619"/>
                  <a:pt x="506985" y="422730"/>
                </a:cubicBezTo>
                <a:cubicBezTo>
                  <a:pt x="504874" y="424953"/>
                  <a:pt x="501762" y="426286"/>
                  <a:pt x="498651" y="426286"/>
                </a:cubicBezTo>
                <a:cubicBezTo>
                  <a:pt x="495539" y="426286"/>
                  <a:pt x="492427" y="424953"/>
                  <a:pt x="490316" y="422730"/>
                </a:cubicBezTo>
                <a:cubicBezTo>
                  <a:pt x="488094" y="420619"/>
                  <a:pt x="486760" y="417507"/>
                  <a:pt x="486760" y="414396"/>
                </a:cubicBezTo>
                <a:cubicBezTo>
                  <a:pt x="486760" y="411284"/>
                  <a:pt x="488094" y="408284"/>
                  <a:pt x="490316" y="406061"/>
                </a:cubicBezTo>
                <a:cubicBezTo>
                  <a:pt x="492427" y="403839"/>
                  <a:pt x="495539" y="402505"/>
                  <a:pt x="498651" y="402505"/>
                </a:cubicBezTo>
                <a:close/>
                <a:moveTo>
                  <a:pt x="462945" y="402505"/>
                </a:moveTo>
                <a:cubicBezTo>
                  <a:pt x="466056" y="402505"/>
                  <a:pt x="469168" y="403839"/>
                  <a:pt x="471279" y="406061"/>
                </a:cubicBezTo>
                <a:cubicBezTo>
                  <a:pt x="473502" y="408284"/>
                  <a:pt x="474835" y="411284"/>
                  <a:pt x="474835" y="414396"/>
                </a:cubicBezTo>
                <a:cubicBezTo>
                  <a:pt x="474835" y="417507"/>
                  <a:pt x="473502" y="420619"/>
                  <a:pt x="471279" y="422730"/>
                </a:cubicBezTo>
                <a:cubicBezTo>
                  <a:pt x="469168" y="424953"/>
                  <a:pt x="466056" y="426286"/>
                  <a:pt x="462945" y="426286"/>
                </a:cubicBezTo>
                <a:cubicBezTo>
                  <a:pt x="459833" y="426286"/>
                  <a:pt x="456721" y="424953"/>
                  <a:pt x="454499" y="422730"/>
                </a:cubicBezTo>
                <a:cubicBezTo>
                  <a:pt x="452388" y="420619"/>
                  <a:pt x="451054" y="417507"/>
                  <a:pt x="451054" y="414396"/>
                </a:cubicBezTo>
                <a:cubicBezTo>
                  <a:pt x="451054" y="411284"/>
                  <a:pt x="452388" y="408284"/>
                  <a:pt x="454499" y="406061"/>
                </a:cubicBezTo>
                <a:cubicBezTo>
                  <a:pt x="456721" y="403839"/>
                  <a:pt x="459833" y="402505"/>
                  <a:pt x="462945" y="402505"/>
                </a:cubicBezTo>
                <a:close/>
                <a:moveTo>
                  <a:pt x="237418" y="224821"/>
                </a:moveTo>
                <a:cubicBezTo>
                  <a:pt x="240529" y="224821"/>
                  <a:pt x="243641" y="226155"/>
                  <a:pt x="245752" y="228266"/>
                </a:cubicBezTo>
                <a:cubicBezTo>
                  <a:pt x="247975" y="230489"/>
                  <a:pt x="249308" y="233600"/>
                  <a:pt x="249308" y="236712"/>
                </a:cubicBezTo>
                <a:cubicBezTo>
                  <a:pt x="249308" y="239823"/>
                  <a:pt x="247975" y="242935"/>
                  <a:pt x="245752" y="245046"/>
                </a:cubicBezTo>
                <a:cubicBezTo>
                  <a:pt x="243530" y="247269"/>
                  <a:pt x="240529" y="248602"/>
                  <a:pt x="237418" y="248602"/>
                </a:cubicBezTo>
                <a:cubicBezTo>
                  <a:pt x="234306" y="248602"/>
                  <a:pt x="231194" y="247269"/>
                  <a:pt x="229083" y="245046"/>
                </a:cubicBezTo>
                <a:cubicBezTo>
                  <a:pt x="226861" y="242824"/>
                  <a:pt x="225527" y="239823"/>
                  <a:pt x="225527" y="236712"/>
                </a:cubicBezTo>
                <a:cubicBezTo>
                  <a:pt x="225527" y="233600"/>
                  <a:pt x="226861" y="230489"/>
                  <a:pt x="229083" y="228266"/>
                </a:cubicBezTo>
                <a:cubicBezTo>
                  <a:pt x="231194" y="226155"/>
                  <a:pt x="234306" y="224821"/>
                  <a:pt x="237418" y="224821"/>
                </a:cubicBezTo>
                <a:close/>
                <a:moveTo>
                  <a:pt x="356135" y="224751"/>
                </a:moveTo>
                <a:cubicBezTo>
                  <a:pt x="362699" y="224751"/>
                  <a:pt x="367928" y="230083"/>
                  <a:pt x="367928" y="236637"/>
                </a:cubicBezTo>
                <a:cubicBezTo>
                  <a:pt x="367928" y="308509"/>
                  <a:pt x="309410" y="366940"/>
                  <a:pt x="237431" y="366940"/>
                </a:cubicBezTo>
                <a:cubicBezTo>
                  <a:pt x="230867" y="366940"/>
                  <a:pt x="225527" y="361719"/>
                  <a:pt x="225527" y="355165"/>
                </a:cubicBezTo>
                <a:cubicBezTo>
                  <a:pt x="225527" y="348611"/>
                  <a:pt x="230867" y="343279"/>
                  <a:pt x="237431" y="343279"/>
                </a:cubicBezTo>
                <a:cubicBezTo>
                  <a:pt x="296283" y="343279"/>
                  <a:pt x="344232" y="295401"/>
                  <a:pt x="344232" y="236637"/>
                </a:cubicBezTo>
                <a:cubicBezTo>
                  <a:pt x="344232" y="230083"/>
                  <a:pt x="349572" y="224751"/>
                  <a:pt x="356135" y="224751"/>
                </a:cubicBezTo>
                <a:close/>
                <a:moveTo>
                  <a:pt x="237418" y="189045"/>
                </a:moveTo>
                <a:cubicBezTo>
                  <a:pt x="211153" y="189045"/>
                  <a:pt x="189786" y="210380"/>
                  <a:pt x="189786" y="236606"/>
                </a:cubicBezTo>
                <a:cubicBezTo>
                  <a:pt x="189786" y="262831"/>
                  <a:pt x="211153" y="284167"/>
                  <a:pt x="237418" y="284167"/>
                </a:cubicBezTo>
                <a:cubicBezTo>
                  <a:pt x="263682" y="284167"/>
                  <a:pt x="285049" y="262831"/>
                  <a:pt x="285049" y="236606"/>
                </a:cubicBezTo>
                <a:cubicBezTo>
                  <a:pt x="285049" y="210380"/>
                  <a:pt x="263682" y="189045"/>
                  <a:pt x="237418" y="189045"/>
                </a:cubicBezTo>
                <a:close/>
                <a:moveTo>
                  <a:pt x="237418" y="165264"/>
                </a:moveTo>
                <a:cubicBezTo>
                  <a:pt x="276814" y="165264"/>
                  <a:pt x="308865" y="197268"/>
                  <a:pt x="308865" y="236606"/>
                </a:cubicBezTo>
                <a:cubicBezTo>
                  <a:pt x="308865" y="275943"/>
                  <a:pt x="276814" y="307947"/>
                  <a:pt x="237418" y="307947"/>
                </a:cubicBezTo>
                <a:cubicBezTo>
                  <a:pt x="198021" y="307947"/>
                  <a:pt x="165970" y="275943"/>
                  <a:pt x="165970" y="236606"/>
                </a:cubicBezTo>
                <a:cubicBezTo>
                  <a:pt x="165970" y="197268"/>
                  <a:pt x="198021" y="165264"/>
                  <a:pt x="237418" y="165264"/>
                </a:cubicBezTo>
                <a:close/>
                <a:moveTo>
                  <a:pt x="498651" y="117068"/>
                </a:moveTo>
                <a:cubicBezTo>
                  <a:pt x="505207" y="117068"/>
                  <a:pt x="510541" y="122400"/>
                  <a:pt x="510541" y="128955"/>
                </a:cubicBezTo>
                <a:lnTo>
                  <a:pt x="510541" y="366909"/>
                </a:lnTo>
                <a:cubicBezTo>
                  <a:pt x="510541" y="373463"/>
                  <a:pt x="505207" y="378795"/>
                  <a:pt x="498651" y="378795"/>
                </a:cubicBezTo>
                <a:cubicBezTo>
                  <a:pt x="492094" y="378795"/>
                  <a:pt x="486760" y="373463"/>
                  <a:pt x="486760" y="366909"/>
                </a:cubicBezTo>
                <a:lnTo>
                  <a:pt x="486760" y="128955"/>
                </a:lnTo>
                <a:cubicBezTo>
                  <a:pt x="486760" y="122400"/>
                  <a:pt x="492094" y="117068"/>
                  <a:pt x="498651" y="117068"/>
                </a:cubicBezTo>
                <a:close/>
                <a:moveTo>
                  <a:pt x="237404" y="106272"/>
                </a:moveTo>
                <a:cubicBezTo>
                  <a:pt x="243968" y="106272"/>
                  <a:pt x="249308" y="111496"/>
                  <a:pt x="249308" y="118053"/>
                </a:cubicBezTo>
                <a:cubicBezTo>
                  <a:pt x="249308" y="124610"/>
                  <a:pt x="243968" y="129945"/>
                  <a:pt x="237404" y="129945"/>
                </a:cubicBezTo>
                <a:cubicBezTo>
                  <a:pt x="178553" y="129945"/>
                  <a:pt x="130603" y="177847"/>
                  <a:pt x="130603" y="236640"/>
                </a:cubicBezTo>
                <a:cubicBezTo>
                  <a:pt x="130603" y="243197"/>
                  <a:pt x="125263" y="248532"/>
                  <a:pt x="118700" y="248532"/>
                </a:cubicBezTo>
                <a:cubicBezTo>
                  <a:pt x="112136" y="248532"/>
                  <a:pt x="106907" y="243197"/>
                  <a:pt x="106907" y="236640"/>
                </a:cubicBezTo>
                <a:cubicBezTo>
                  <a:pt x="106907" y="164732"/>
                  <a:pt x="165425" y="106272"/>
                  <a:pt x="237404" y="106272"/>
                </a:cubicBezTo>
                <a:close/>
                <a:moveTo>
                  <a:pt x="237418" y="70772"/>
                </a:moveTo>
                <a:cubicBezTo>
                  <a:pt x="145848" y="70772"/>
                  <a:pt x="71301" y="145208"/>
                  <a:pt x="71301" y="236642"/>
                </a:cubicBezTo>
                <a:cubicBezTo>
                  <a:pt x="71301" y="328186"/>
                  <a:pt x="145848" y="402511"/>
                  <a:pt x="237418" y="402511"/>
                </a:cubicBezTo>
                <a:cubicBezTo>
                  <a:pt x="328987" y="402511"/>
                  <a:pt x="403534" y="328186"/>
                  <a:pt x="403534" y="236642"/>
                </a:cubicBezTo>
                <a:cubicBezTo>
                  <a:pt x="403534" y="145208"/>
                  <a:pt x="328987" y="70772"/>
                  <a:pt x="237418" y="70772"/>
                </a:cubicBezTo>
                <a:close/>
                <a:moveTo>
                  <a:pt x="498651" y="59063"/>
                </a:moveTo>
                <a:cubicBezTo>
                  <a:pt x="505207" y="59063"/>
                  <a:pt x="510541" y="64402"/>
                  <a:pt x="510541" y="70964"/>
                </a:cubicBezTo>
                <a:lnTo>
                  <a:pt x="510541" y="93876"/>
                </a:lnTo>
                <a:cubicBezTo>
                  <a:pt x="510541" y="100438"/>
                  <a:pt x="505207" y="105777"/>
                  <a:pt x="498651" y="105777"/>
                </a:cubicBezTo>
                <a:cubicBezTo>
                  <a:pt x="492094" y="105777"/>
                  <a:pt x="486760" y="100438"/>
                  <a:pt x="486760" y="93876"/>
                </a:cubicBezTo>
                <a:lnTo>
                  <a:pt x="486760" y="70964"/>
                </a:lnTo>
                <a:cubicBezTo>
                  <a:pt x="486760" y="64402"/>
                  <a:pt x="492094" y="59063"/>
                  <a:pt x="498651" y="59063"/>
                </a:cubicBezTo>
                <a:close/>
                <a:moveTo>
                  <a:pt x="237418" y="46997"/>
                </a:moveTo>
                <a:cubicBezTo>
                  <a:pt x="342116" y="46997"/>
                  <a:pt x="427344" y="132098"/>
                  <a:pt x="427344" y="236642"/>
                </a:cubicBezTo>
                <a:cubicBezTo>
                  <a:pt x="427344" y="341185"/>
                  <a:pt x="342116" y="426286"/>
                  <a:pt x="237418" y="426286"/>
                </a:cubicBezTo>
                <a:cubicBezTo>
                  <a:pt x="132719" y="426286"/>
                  <a:pt x="47491" y="341185"/>
                  <a:pt x="47491" y="236642"/>
                </a:cubicBezTo>
                <a:cubicBezTo>
                  <a:pt x="47491" y="132098"/>
                  <a:pt x="132719" y="46997"/>
                  <a:pt x="237418" y="46997"/>
                </a:cubicBezTo>
                <a:close/>
                <a:moveTo>
                  <a:pt x="30373" y="23663"/>
                </a:moveTo>
                <a:cubicBezTo>
                  <a:pt x="26812" y="23663"/>
                  <a:pt x="23697" y="26663"/>
                  <a:pt x="23697" y="30218"/>
                </a:cubicBezTo>
                <a:lnTo>
                  <a:pt x="23697" y="443276"/>
                </a:lnTo>
                <a:cubicBezTo>
                  <a:pt x="23697" y="446831"/>
                  <a:pt x="26701" y="449831"/>
                  <a:pt x="30373" y="449831"/>
                </a:cubicBezTo>
                <a:lnTo>
                  <a:pt x="575078" y="449831"/>
                </a:lnTo>
                <a:cubicBezTo>
                  <a:pt x="578639" y="449831"/>
                  <a:pt x="581754" y="446831"/>
                  <a:pt x="581754" y="443276"/>
                </a:cubicBezTo>
                <a:lnTo>
                  <a:pt x="581754" y="30218"/>
                </a:lnTo>
                <a:cubicBezTo>
                  <a:pt x="581754" y="26663"/>
                  <a:pt x="578639" y="23663"/>
                  <a:pt x="575078" y="23663"/>
                </a:cubicBezTo>
                <a:close/>
                <a:moveTo>
                  <a:pt x="30373" y="0"/>
                </a:moveTo>
                <a:lnTo>
                  <a:pt x="575078" y="0"/>
                </a:lnTo>
                <a:cubicBezTo>
                  <a:pt x="591878" y="0"/>
                  <a:pt x="605451" y="13554"/>
                  <a:pt x="605451" y="30218"/>
                </a:cubicBezTo>
                <a:lnTo>
                  <a:pt x="605451" y="443276"/>
                </a:lnTo>
                <a:cubicBezTo>
                  <a:pt x="605451" y="459940"/>
                  <a:pt x="591878" y="473494"/>
                  <a:pt x="575078" y="473494"/>
                </a:cubicBezTo>
                <a:lnTo>
                  <a:pt x="30373" y="473494"/>
                </a:lnTo>
                <a:cubicBezTo>
                  <a:pt x="13573" y="473494"/>
                  <a:pt x="0" y="459940"/>
                  <a:pt x="0" y="443276"/>
                </a:cubicBezTo>
                <a:lnTo>
                  <a:pt x="0" y="30218"/>
                </a:lnTo>
                <a:cubicBezTo>
                  <a:pt x="0" y="13554"/>
                  <a:pt x="13573" y="0"/>
                  <a:pt x="303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426347" y="-8173"/>
            <a:ext cx="9783891" cy="686773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407297" y="-8173"/>
            <a:ext cx="9810626" cy="6866173"/>
          </a:xfrm>
          <a:prstGeom prst="rect">
            <a:avLst/>
          </a:prstGeom>
          <a:gradFill flip="none" rotWithShape="1">
            <a:gsLst>
              <a:gs pos="0">
                <a:srgbClr val="EC3642"/>
              </a:gs>
              <a:gs pos="100000">
                <a:srgbClr val="EC3642">
                  <a:alpha val="5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75644" cy="6858000"/>
          </a:xfrm>
          <a:prstGeom prst="rect">
            <a:avLst/>
          </a:prstGeom>
        </p:spPr>
      </p:pic>
      <p:cxnSp>
        <p:nvCxnSpPr>
          <p:cNvPr id="79" name="直接连接符 78"/>
          <p:cNvCxnSpPr/>
          <p:nvPr/>
        </p:nvCxnSpPr>
        <p:spPr>
          <a:xfrm>
            <a:off x="-251001" y="5002924"/>
            <a:ext cx="1706384" cy="17063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837791" y="5974108"/>
            <a:ext cx="1055182" cy="105518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直角三角形 80"/>
          <p:cNvSpPr/>
          <p:nvPr/>
        </p:nvSpPr>
        <p:spPr>
          <a:xfrm rot="5400000">
            <a:off x="0" y="-8172"/>
            <a:ext cx="1452427" cy="14524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3" name="直角三角形 82"/>
          <p:cNvSpPr/>
          <p:nvPr/>
        </p:nvSpPr>
        <p:spPr>
          <a:xfrm>
            <a:off x="0" y="5413746"/>
            <a:ext cx="1452427" cy="145242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10844" y="1233861"/>
            <a:ext cx="5312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音娱场景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1374386" y="2401874"/>
            <a:ext cx="337479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879580" y="1777642"/>
            <a:ext cx="2265072" cy="624232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1324044" y="2461891"/>
            <a:ext cx="674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15s</a:t>
            </a: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原创短视频社区，拍出你的专属视频，和世界一同分享</a:t>
            </a:r>
          </a:p>
        </p:txBody>
      </p:sp>
      <p:sp>
        <p:nvSpPr>
          <p:cNvPr id="39" name="video-player_157367"/>
          <p:cNvSpPr>
            <a:spLocks noChangeAspect="1"/>
          </p:cNvSpPr>
          <p:nvPr/>
        </p:nvSpPr>
        <p:spPr bwMode="auto">
          <a:xfrm rot="19015753">
            <a:off x="257968" y="317058"/>
            <a:ext cx="433807" cy="33925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605451" h="473494">
                <a:moveTo>
                  <a:pt x="534145" y="402505"/>
                </a:moveTo>
                <a:cubicBezTo>
                  <a:pt x="537256" y="402505"/>
                  <a:pt x="540368" y="403839"/>
                  <a:pt x="542479" y="406061"/>
                </a:cubicBezTo>
                <a:cubicBezTo>
                  <a:pt x="544702" y="408284"/>
                  <a:pt x="546035" y="411284"/>
                  <a:pt x="546035" y="414396"/>
                </a:cubicBezTo>
                <a:cubicBezTo>
                  <a:pt x="546035" y="417507"/>
                  <a:pt x="544702" y="420619"/>
                  <a:pt x="542479" y="422730"/>
                </a:cubicBezTo>
                <a:cubicBezTo>
                  <a:pt x="540368" y="424953"/>
                  <a:pt x="537256" y="426286"/>
                  <a:pt x="534145" y="426286"/>
                </a:cubicBezTo>
                <a:cubicBezTo>
                  <a:pt x="531033" y="426286"/>
                  <a:pt x="527921" y="424953"/>
                  <a:pt x="525699" y="422730"/>
                </a:cubicBezTo>
                <a:cubicBezTo>
                  <a:pt x="523588" y="420619"/>
                  <a:pt x="522254" y="417507"/>
                  <a:pt x="522254" y="414396"/>
                </a:cubicBezTo>
                <a:cubicBezTo>
                  <a:pt x="522254" y="411284"/>
                  <a:pt x="523588" y="408284"/>
                  <a:pt x="525699" y="406061"/>
                </a:cubicBezTo>
                <a:cubicBezTo>
                  <a:pt x="527921" y="403839"/>
                  <a:pt x="531033" y="402505"/>
                  <a:pt x="534145" y="402505"/>
                </a:cubicBezTo>
                <a:close/>
                <a:moveTo>
                  <a:pt x="498651" y="402505"/>
                </a:moveTo>
                <a:cubicBezTo>
                  <a:pt x="501762" y="402505"/>
                  <a:pt x="504874" y="403839"/>
                  <a:pt x="506985" y="406061"/>
                </a:cubicBezTo>
                <a:cubicBezTo>
                  <a:pt x="509208" y="408284"/>
                  <a:pt x="510541" y="411284"/>
                  <a:pt x="510541" y="414396"/>
                </a:cubicBezTo>
                <a:cubicBezTo>
                  <a:pt x="510541" y="417507"/>
                  <a:pt x="509208" y="420619"/>
                  <a:pt x="506985" y="422730"/>
                </a:cubicBezTo>
                <a:cubicBezTo>
                  <a:pt x="504874" y="424953"/>
                  <a:pt x="501762" y="426286"/>
                  <a:pt x="498651" y="426286"/>
                </a:cubicBezTo>
                <a:cubicBezTo>
                  <a:pt x="495539" y="426286"/>
                  <a:pt x="492427" y="424953"/>
                  <a:pt x="490316" y="422730"/>
                </a:cubicBezTo>
                <a:cubicBezTo>
                  <a:pt x="488094" y="420619"/>
                  <a:pt x="486760" y="417507"/>
                  <a:pt x="486760" y="414396"/>
                </a:cubicBezTo>
                <a:cubicBezTo>
                  <a:pt x="486760" y="411284"/>
                  <a:pt x="488094" y="408284"/>
                  <a:pt x="490316" y="406061"/>
                </a:cubicBezTo>
                <a:cubicBezTo>
                  <a:pt x="492427" y="403839"/>
                  <a:pt x="495539" y="402505"/>
                  <a:pt x="498651" y="402505"/>
                </a:cubicBezTo>
                <a:close/>
                <a:moveTo>
                  <a:pt x="462945" y="402505"/>
                </a:moveTo>
                <a:cubicBezTo>
                  <a:pt x="466056" y="402505"/>
                  <a:pt x="469168" y="403839"/>
                  <a:pt x="471279" y="406061"/>
                </a:cubicBezTo>
                <a:cubicBezTo>
                  <a:pt x="473502" y="408284"/>
                  <a:pt x="474835" y="411284"/>
                  <a:pt x="474835" y="414396"/>
                </a:cubicBezTo>
                <a:cubicBezTo>
                  <a:pt x="474835" y="417507"/>
                  <a:pt x="473502" y="420619"/>
                  <a:pt x="471279" y="422730"/>
                </a:cubicBezTo>
                <a:cubicBezTo>
                  <a:pt x="469168" y="424953"/>
                  <a:pt x="466056" y="426286"/>
                  <a:pt x="462945" y="426286"/>
                </a:cubicBezTo>
                <a:cubicBezTo>
                  <a:pt x="459833" y="426286"/>
                  <a:pt x="456721" y="424953"/>
                  <a:pt x="454499" y="422730"/>
                </a:cubicBezTo>
                <a:cubicBezTo>
                  <a:pt x="452388" y="420619"/>
                  <a:pt x="451054" y="417507"/>
                  <a:pt x="451054" y="414396"/>
                </a:cubicBezTo>
                <a:cubicBezTo>
                  <a:pt x="451054" y="411284"/>
                  <a:pt x="452388" y="408284"/>
                  <a:pt x="454499" y="406061"/>
                </a:cubicBezTo>
                <a:cubicBezTo>
                  <a:pt x="456721" y="403839"/>
                  <a:pt x="459833" y="402505"/>
                  <a:pt x="462945" y="402505"/>
                </a:cubicBezTo>
                <a:close/>
                <a:moveTo>
                  <a:pt x="237418" y="224821"/>
                </a:moveTo>
                <a:cubicBezTo>
                  <a:pt x="240529" y="224821"/>
                  <a:pt x="243641" y="226155"/>
                  <a:pt x="245752" y="228266"/>
                </a:cubicBezTo>
                <a:cubicBezTo>
                  <a:pt x="247975" y="230489"/>
                  <a:pt x="249308" y="233600"/>
                  <a:pt x="249308" y="236712"/>
                </a:cubicBezTo>
                <a:cubicBezTo>
                  <a:pt x="249308" y="239823"/>
                  <a:pt x="247975" y="242935"/>
                  <a:pt x="245752" y="245046"/>
                </a:cubicBezTo>
                <a:cubicBezTo>
                  <a:pt x="243530" y="247269"/>
                  <a:pt x="240529" y="248602"/>
                  <a:pt x="237418" y="248602"/>
                </a:cubicBezTo>
                <a:cubicBezTo>
                  <a:pt x="234306" y="248602"/>
                  <a:pt x="231194" y="247269"/>
                  <a:pt x="229083" y="245046"/>
                </a:cubicBezTo>
                <a:cubicBezTo>
                  <a:pt x="226861" y="242824"/>
                  <a:pt x="225527" y="239823"/>
                  <a:pt x="225527" y="236712"/>
                </a:cubicBezTo>
                <a:cubicBezTo>
                  <a:pt x="225527" y="233600"/>
                  <a:pt x="226861" y="230489"/>
                  <a:pt x="229083" y="228266"/>
                </a:cubicBezTo>
                <a:cubicBezTo>
                  <a:pt x="231194" y="226155"/>
                  <a:pt x="234306" y="224821"/>
                  <a:pt x="237418" y="224821"/>
                </a:cubicBezTo>
                <a:close/>
                <a:moveTo>
                  <a:pt x="356135" y="224751"/>
                </a:moveTo>
                <a:cubicBezTo>
                  <a:pt x="362699" y="224751"/>
                  <a:pt x="367928" y="230083"/>
                  <a:pt x="367928" y="236637"/>
                </a:cubicBezTo>
                <a:cubicBezTo>
                  <a:pt x="367928" y="308509"/>
                  <a:pt x="309410" y="366940"/>
                  <a:pt x="237431" y="366940"/>
                </a:cubicBezTo>
                <a:cubicBezTo>
                  <a:pt x="230867" y="366940"/>
                  <a:pt x="225527" y="361719"/>
                  <a:pt x="225527" y="355165"/>
                </a:cubicBezTo>
                <a:cubicBezTo>
                  <a:pt x="225527" y="348611"/>
                  <a:pt x="230867" y="343279"/>
                  <a:pt x="237431" y="343279"/>
                </a:cubicBezTo>
                <a:cubicBezTo>
                  <a:pt x="296283" y="343279"/>
                  <a:pt x="344232" y="295401"/>
                  <a:pt x="344232" y="236637"/>
                </a:cubicBezTo>
                <a:cubicBezTo>
                  <a:pt x="344232" y="230083"/>
                  <a:pt x="349572" y="224751"/>
                  <a:pt x="356135" y="224751"/>
                </a:cubicBezTo>
                <a:close/>
                <a:moveTo>
                  <a:pt x="237418" y="189045"/>
                </a:moveTo>
                <a:cubicBezTo>
                  <a:pt x="211153" y="189045"/>
                  <a:pt x="189786" y="210380"/>
                  <a:pt x="189786" y="236606"/>
                </a:cubicBezTo>
                <a:cubicBezTo>
                  <a:pt x="189786" y="262831"/>
                  <a:pt x="211153" y="284167"/>
                  <a:pt x="237418" y="284167"/>
                </a:cubicBezTo>
                <a:cubicBezTo>
                  <a:pt x="263682" y="284167"/>
                  <a:pt x="285049" y="262831"/>
                  <a:pt x="285049" y="236606"/>
                </a:cubicBezTo>
                <a:cubicBezTo>
                  <a:pt x="285049" y="210380"/>
                  <a:pt x="263682" y="189045"/>
                  <a:pt x="237418" y="189045"/>
                </a:cubicBezTo>
                <a:close/>
                <a:moveTo>
                  <a:pt x="237418" y="165264"/>
                </a:moveTo>
                <a:cubicBezTo>
                  <a:pt x="276814" y="165264"/>
                  <a:pt x="308865" y="197268"/>
                  <a:pt x="308865" y="236606"/>
                </a:cubicBezTo>
                <a:cubicBezTo>
                  <a:pt x="308865" y="275943"/>
                  <a:pt x="276814" y="307947"/>
                  <a:pt x="237418" y="307947"/>
                </a:cubicBezTo>
                <a:cubicBezTo>
                  <a:pt x="198021" y="307947"/>
                  <a:pt x="165970" y="275943"/>
                  <a:pt x="165970" y="236606"/>
                </a:cubicBezTo>
                <a:cubicBezTo>
                  <a:pt x="165970" y="197268"/>
                  <a:pt x="198021" y="165264"/>
                  <a:pt x="237418" y="165264"/>
                </a:cubicBezTo>
                <a:close/>
                <a:moveTo>
                  <a:pt x="498651" y="117068"/>
                </a:moveTo>
                <a:cubicBezTo>
                  <a:pt x="505207" y="117068"/>
                  <a:pt x="510541" y="122400"/>
                  <a:pt x="510541" y="128955"/>
                </a:cubicBezTo>
                <a:lnTo>
                  <a:pt x="510541" y="366909"/>
                </a:lnTo>
                <a:cubicBezTo>
                  <a:pt x="510541" y="373463"/>
                  <a:pt x="505207" y="378795"/>
                  <a:pt x="498651" y="378795"/>
                </a:cubicBezTo>
                <a:cubicBezTo>
                  <a:pt x="492094" y="378795"/>
                  <a:pt x="486760" y="373463"/>
                  <a:pt x="486760" y="366909"/>
                </a:cubicBezTo>
                <a:lnTo>
                  <a:pt x="486760" y="128955"/>
                </a:lnTo>
                <a:cubicBezTo>
                  <a:pt x="486760" y="122400"/>
                  <a:pt x="492094" y="117068"/>
                  <a:pt x="498651" y="117068"/>
                </a:cubicBezTo>
                <a:close/>
                <a:moveTo>
                  <a:pt x="237404" y="106272"/>
                </a:moveTo>
                <a:cubicBezTo>
                  <a:pt x="243968" y="106272"/>
                  <a:pt x="249308" y="111496"/>
                  <a:pt x="249308" y="118053"/>
                </a:cubicBezTo>
                <a:cubicBezTo>
                  <a:pt x="249308" y="124610"/>
                  <a:pt x="243968" y="129945"/>
                  <a:pt x="237404" y="129945"/>
                </a:cubicBezTo>
                <a:cubicBezTo>
                  <a:pt x="178553" y="129945"/>
                  <a:pt x="130603" y="177847"/>
                  <a:pt x="130603" y="236640"/>
                </a:cubicBezTo>
                <a:cubicBezTo>
                  <a:pt x="130603" y="243197"/>
                  <a:pt x="125263" y="248532"/>
                  <a:pt x="118700" y="248532"/>
                </a:cubicBezTo>
                <a:cubicBezTo>
                  <a:pt x="112136" y="248532"/>
                  <a:pt x="106907" y="243197"/>
                  <a:pt x="106907" y="236640"/>
                </a:cubicBezTo>
                <a:cubicBezTo>
                  <a:pt x="106907" y="164732"/>
                  <a:pt x="165425" y="106272"/>
                  <a:pt x="237404" y="106272"/>
                </a:cubicBezTo>
                <a:close/>
                <a:moveTo>
                  <a:pt x="237418" y="70772"/>
                </a:moveTo>
                <a:cubicBezTo>
                  <a:pt x="145848" y="70772"/>
                  <a:pt x="71301" y="145208"/>
                  <a:pt x="71301" y="236642"/>
                </a:cubicBezTo>
                <a:cubicBezTo>
                  <a:pt x="71301" y="328186"/>
                  <a:pt x="145848" y="402511"/>
                  <a:pt x="237418" y="402511"/>
                </a:cubicBezTo>
                <a:cubicBezTo>
                  <a:pt x="328987" y="402511"/>
                  <a:pt x="403534" y="328186"/>
                  <a:pt x="403534" y="236642"/>
                </a:cubicBezTo>
                <a:cubicBezTo>
                  <a:pt x="403534" y="145208"/>
                  <a:pt x="328987" y="70772"/>
                  <a:pt x="237418" y="70772"/>
                </a:cubicBezTo>
                <a:close/>
                <a:moveTo>
                  <a:pt x="498651" y="59063"/>
                </a:moveTo>
                <a:cubicBezTo>
                  <a:pt x="505207" y="59063"/>
                  <a:pt x="510541" y="64402"/>
                  <a:pt x="510541" y="70964"/>
                </a:cubicBezTo>
                <a:lnTo>
                  <a:pt x="510541" y="93876"/>
                </a:lnTo>
                <a:cubicBezTo>
                  <a:pt x="510541" y="100438"/>
                  <a:pt x="505207" y="105777"/>
                  <a:pt x="498651" y="105777"/>
                </a:cubicBezTo>
                <a:cubicBezTo>
                  <a:pt x="492094" y="105777"/>
                  <a:pt x="486760" y="100438"/>
                  <a:pt x="486760" y="93876"/>
                </a:cubicBezTo>
                <a:lnTo>
                  <a:pt x="486760" y="70964"/>
                </a:lnTo>
                <a:cubicBezTo>
                  <a:pt x="486760" y="64402"/>
                  <a:pt x="492094" y="59063"/>
                  <a:pt x="498651" y="59063"/>
                </a:cubicBezTo>
                <a:close/>
                <a:moveTo>
                  <a:pt x="237418" y="46997"/>
                </a:moveTo>
                <a:cubicBezTo>
                  <a:pt x="342116" y="46997"/>
                  <a:pt x="427344" y="132098"/>
                  <a:pt x="427344" y="236642"/>
                </a:cubicBezTo>
                <a:cubicBezTo>
                  <a:pt x="427344" y="341185"/>
                  <a:pt x="342116" y="426286"/>
                  <a:pt x="237418" y="426286"/>
                </a:cubicBezTo>
                <a:cubicBezTo>
                  <a:pt x="132719" y="426286"/>
                  <a:pt x="47491" y="341185"/>
                  <a:pt x="47491" y="236642"/>
                </a:cubicBezTo>
                <a:cubicBezTo>
                  <a:pt x="47491" y="132098"/>
                  <a:pt x="132719" y="46997"/>
                  <a:pt x="237418" y="46997"/>
                </a:cubicBezTo>
                <a:close/>
                <a:moveTo>
                  <a:pt x="30373" y="23663"/>
                </a:moveTo>
                <a:cubicBezTo>
                  <a:pt x="26812" y="23663"/>
                  <a:pt x="23697" y="26663"/>
                  <a:pt x="23697" y="30218"/>
                </a:cubicBezTo>
                <a:lnTo>
                  <a:pt x="23697" y="443276"/>
                </a:lnTo>
                <a:cubicBezTo>
                  <a:pt x="23697" y="446831"/>
                  <a:pt x="26701" y="449831"/>
                  <a:pt x="30373" y="449831"/>
                </a:cubicBezTo>
                <a:lnTo>
                  <a:pt x="575078" y="449831"/>
                </a:lnTo>
                <a:cubicBezTo>
                  <a:pt x="578639" y="449831"/>
                  <a:pt x="581754" y="446831"/>
                  <a:pt x="581754" y="443276"/>
                </a:cubicBezTo>
                <a:lnTo>
                  <a:pt x="581754" y="30218"/>
                </a:lnTo>
                <a:cubicBezTo>
                  <a:pt x="581754" y="26663"/>
                  <a:pt x="578639" y="23663"/>
                  <a:pt x="575078" y="23663"/>
                </a:cubicBezTo>
                <a:close/>
                <a:moveTo>
                  <a:pt x="30373" y="0"/>
                </a:moveTo>
                <a:lnTo>
                  <a:pt x="575078" y="0"/>
                </a:lnTo>
                <a:cubicBezTo>
                  <a:pt x="591878" y="0"/>
                  <a:pt x="605451" y="13554"/>
                  <a:pt x="605451" y="30218"/>
                </a:cubicBezTo>
                <a:lnTo>
                  <a:pt x="605451" y="443276"/>
                </a:lnTo>
                <a:cubicBezTo>
                  <a:pt x="605451" y="459940"/>
                  <a:pt x="591878" y="473494"/>
                  <a:pt x="575078" y="473494"/>
                </a:cubicBezTo>
                <a:lnTo>
                  <a:pt x="30373" y="473494"/>
                </a:lnTo>
                <a:cubicBezTo>
                  <a:pt x="13573" y="473494"/>
                  <a:pt x="0" y="459940"/>
                  <a:pt x="0" y="443276"/>
                </a:cubicBezTo>
                <a:lnTo>
                  <a:pt x="0" y="30218"/>
                </a:lnTo>
                <a:cubicBezTo>
                  <a:pt x="0" y="13554"/>
                  <a:pt x="13573" y="0"/>
                  <a:pt x="30373" y="0"/>
                </a:cubicBezTo>
                <a:close/>
              </a:path>
            </a:pathLst>
          </a:custGeom>
          <a:solidFill>
            <a:srgbClr val="FF003C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92973" y="2715044"/>
            <a:ext cx="46692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火山小视频日</a:t>
            </a: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VV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en-US" altLang="zh-CN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每天用户平均使用时长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zh-CN" altLang="en-US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endParaRPr lang="en-US" altLang="zh-CN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男性用户占据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57%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25-35</a:t>
            </a: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岁人群占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38%</a:t>
            </a:r>
            <a:endParaRPr lang="zh-CN" altLang="en-US" sz="3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540334" y="3153565"/>
            <a:ext cx="352639" cy="35968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540334" y="3951773"/>
            <a:ext cx="352639" cy="35968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540334" y="4751743"/>
            <a:ext cx="352639" cy="35968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527108" y="5574924"/>
            <a:ext cx="352639" cy="35968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>
          <a:xfrm rot="20458972">
            <a:off x="3491806" y="1217087"/>
            <a:ext cx="4966499" cy="4967299"/>
          </a:xfrm>
          <a:prstGeom prst="arc">
            <a:avLst>
              <a:gd name="adj1" fmla="val 15038934"/>
              <a:gd name="adj2" fmla="val 11113691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89919" y="2046269"/>
            <a:ext cx="23801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2724" y="3158944"/>
            <a:ext cx="5466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趋势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>
          <a:xfrm rot="20458972">
            <a:off x="3491806" y="1217087"/>
            <a:ext cx="4966499" cy="4967299"/>
          </a:xfrm>
          <a:prstGeom prst="arc">
            <a:avLst>
              <a:gd name="adj1" fmla="val 15038934"/>
              <a:gd name="adj2" fmla="val 11113691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89919" y="2046269"/>
            <a:ext cx="23801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62724" y="3158944"/>
            <a:ext cx="5466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</a:t>
            </a:r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35"/>
          <p:cNvSpPr/>
          <p:nvPr/>
        </p:nvSpPr>
        <p:spPr>
          <a:xfrm>
            <a:off x="589709" y="1554017"/>
            <a:ext cx="2199447" cy="4611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矩形 52"/>
          <p:cNvSpPr/>
          <p:nvPr/>
        </p:nvSpPr>
        <p:spPr>
          <a:xfrm>
            <a:off x="3067555" y="335373"/>
            <a:ext cx="606608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美孚</a:t>
            </a:r>
            <a:r>
              <a:rPr lang="en-US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@</a:t>
            </a:r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  <a:sym typeface="微软雅黑" panose="020B0503020204020204" pitchFamily="34" charset="-122"/>
              </a:rPr>
              <a:t>今日头条投放形式</a:t>
            </a:r>
            <a:endParaRPr lang="en-US" altLang="en-US" sz="4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锐字逼格青春粗黑体简2.0" panose="02010604000000000000" pitchFamily="2" charset="-122"/>
              <a:ea typeface="锐字逼格青春粗黑体简2.0" panose="02010604000000000000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144" y="2062879"/>
            <a:ext cx="2006575" cy="3593529"/>
          </a:xfrm>
          <a:prstGeom prst="rect">
            <a:avLst/>
          </a:prstGeom>
        </p:spPr>
      </p:pic>
      <p:sp>
        <p:nvSpPr>
          <p:cNvPr id="21" name="object 36"/>
          <p:cNvSpPr/>
          <p:nvPr/>
        </p:nvSpPr>
        <p:spPr>
          <a:xfrm>
            <a:off x="1556496" y="5765201"/>
            <a:ext cx="266700" cy="266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5"/>
          <p:cNvSpPr/>
          <p:nvPr/>
        </p:nvSpPr>
        <p:spPr>
          <a:xfrm>
            <a:off x="2878114" y="1554017"/>
            <a:ext cx="2199447" cy="4611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6"/>
          <p:cNvSpPr/>
          <p:nvPr/>
        </p:nvSpPr>
        <p:spPr>
          <a:xfrm>
            <a:off x="3844901" y="5765201"/>
            <a:ext cx="266700" cy="266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r="1383" b="7677"/>
          <a:stretch>
            <a:fillRect/>
          </a:stretch>
        </p:blipFill>
        <p:spPr>
          <a:xfrm>
            <a:off x="2959978" y="2076734"/>
            <a:ext cx="2027634" cy="3568951"/>
          </a:xfrm>
          <a:prstGeom prst="rect">
            <a:avLst/>
          </a:prstGeom>
        </p:spPr>
      </p:pic>
      <p:sp>
        <p:nvSpPr>
          <p:cNvPr id="25" name="object 35"/>
          <p:cNvSpPr/>
          <p:nvPr/>
        </p:nvSpPr>
        <p:spPr>
          <a:xfrm>
            <a:off x="5159425" y="1554017"/>
            <a:ext cx="2199447" cy="4611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6"/>
          <p:cNvSpPr/>
          <p:nvPr/>
        </p:nvSpPr>
        <p:spPr>
          <a:xfrm>
            <a:off x="6126212" y="5765201"/>
            <a:ext cx="266700" cy="266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" r="2244" b="7677"/>
          <a:stretch>
            <a:fillRect/>
          </a:stretch>
        </p:blipFill>
        <p:spPr>
          <a:xfrm>
            <a:off x="5239285" y="2062879"/>
            <a:ext cx="2023771" cy="3593529"/>
          </a:xfrm>
          <a:prstGeom prst="rect">
            <a:avLst/>
          </a:prstGeom>
        </p:spPr>
      </p:pic>
      <p:sp>
        <p:nvSpPr>
          <p:cNvPr id="12" name="矩形: 圆角 11"/>
          <p:cNvSpPr/>
          <p:nvPr/>
        </p:nvSpPr>
        <p:spPr>
          <a:xfrm>
            <a:off x="7883236" y="3643746"/>
            <a:ext cx="3186546" cy="623454"/>
          </a:xfrm>
          <a:prstGeom prst="roundRect">
            <a:avLst/>
          </a:prstGeom>
          <a:solidFill>
            <a:srgbClr val="EA52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开屏</a:t>
            </a:r>
          </a:p>
        </p:txBody>
      </p:sp>
      <p:sp>
        <p:nvSpPr>
          <p:cNvPr id="29" name="矩形: 圆角 28"/>
          <p:cNvSpPr/>
          <p:nvPr/>
        </p:nvSpPr>
        <p:spPr>
          <a:xfrm>
            <a:off x="7883236" y="4475019"/>
            <a:ext cx="3186546" cy="623454"/>
          </a:xfrm>
          <a:prstGeom prst="roundRect">
            <a:avLst/>
          </a:prstGeom>
          <a:solidFill>
            <a:srgbClr val="EA52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信息流</a:t>
            </a:r>
          </a:p>
        </p:txBody>
      </p:sp>
      <p:sp>
        <p:nvSpPr>
          <p:cNvPr id="30" name="矩形: 圆角 29"/>
          <p:cNvSpPr/>
          <p:nvPr/>
        </p:nvSpPr>
        <p:spPr>
          <a:xfrm>
            <a:off x="7883236" y="5306292"/>
            <a:ext cx="3186546" cy="623454"/>
          </a:xfrm>
          <a:prstGeom prst="roundRect">
            <a:avLst/>
          </a:prstGeom>
          <a:solidFill>
            <a:srgbClr val="EA52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项目合作</a:t>
            </a:r>
          </a:p>
        </p:txBody>
      </p:sp>
      <p:pic>
        <p:nvPicPr>
          <p:cNvPr id="31" name="Picture 2" descr="无描边 CMYK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496298" y="2887241"/>
            <a:ext cx="605847" cy="60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ttps://timgsa.baidu.com/timg?image&amp;quality=80&amp;size=b9999_10000&amp;sec=1492682105735&amp;di=9875602df3403576c469e115751802bb&amp;imgtype=0&amp;src=http%3A%2F%2Fimg.d9soft.com%2F2016%2F1213%2F20161213051106752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9890287" y="2887241"/>
            <a:ext cx="552344" cy="570589"/>
          </a:xfrm>
          <a:prstGeom prst="roundRect">
            <a:avLst>
              <a:gd name="adj" fmla="val 32607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西瓜视频(原头条视频)"/>
          <p:cNvPicPr>
            <a:picLocks noChangeAspect="1" noChangeArrowheads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 bwMode="auto">
          <a:xfrm>
            <a:off x="9197961" y="2887241"/>
            <a:ext cx="596510" cy="570589"/>
          </a:xfrm>
          <a:prstGeom prst="roundRect">
            <a:avLst>
              <a:gd name="adj" fmla="val 2254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49945" y="321672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4400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壳牌全路营销策略</a:t>
            </a:r>
            <a:endParaRPr lang="zh-CN" altLang="en-US" sz="4400" dirty="0">
              <a:solidFill>
                <a:schemeClr val="bg1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00095" y="1259919"/>
            <a:ext cx="2240495" cy="954053"/>
            <a:chOff x="2206114" y="1282940"/>
            <a:chExt cx="2240495" cy="9540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2206114" y="1282940"/>
              <a:ext cx="1235092" cy="954053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3441206" y="1467581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喜力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305157" y="1259919"/>
            <a:ext cx="2240495" cy="954053"/>
            <a:chOff x="7407539" y="1282939"/>
            <a:chExt cx="2240495" cy="95405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7539" y="1282939"/>
              <a:ext cx="1235092" cy="954053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8642631" y="1467580"/>
              <a:ext cx="1005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张海山锐谐体" panose="02000000000000000000" pitchFamily="2" charset="-122"/>
                  <a:ea typeface="张海山锐谐体" panose="02000000000000000000" pitchFamily="2" charset="-122"/>
                </a:rPr>
                <a:t>劲霸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2714284" y="1321309"/>
            <a:ext cx="3297381" cy="831273"/>
          </a:xfrm>
          <a:prstGeom prst="rect">
            <a:avLst/>
          </a:prstGeom>
          <a:noFill/>
          <a:ln w="57150">
            <a:solidFill>
              <a:srgbClr val="EA5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8542206" y="1321309"/>
            <a:ext cx="3297381" cy="831273"/>
          </a:xfrm>
          <a:prstGeom prst="rect">
            <a:avLst/>
          </a:prstGeom>
          <a:noFill/>
          <a:ln w="57150">
            <a:solidFill>
              <a:srgbClr val="EA52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2694512" y="1444558"/>
            <a:ext cx="1826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主推平台</a:t>
            </a:r>
          </a:p>
        </p:txBody>
      </p:sp>
      <p:sp>
        <p:nvSpPr>
          <p:cNvPr id="55" name="矩形 54"/>
          <p:cNvSpPr/>
          <p:nvPr/>
        </p:nvSpPr>
        <p:spPr>
          <a:xfrm>
            <a:off x="8516595" y="1444558"/>
            <a:ext cx="1826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主推平台</a:t>
            </a:r>
          </a:p>
        </p:txBody>
      </p:sp>
      <p:pic>
        <p:nvPicPr>
          <p:cNvPr id="56" name="图片 8" descr="图片 8"/>
          <p:cNvPicPr>
            <a:picLocks noChangeAspect="1"/>
          </p:cNvPicPr>
          <p:nvPr/>
        </p:nvPicPr>
        <p:blipFill rotWithShape="1">
          <a:blip r:embed="rId5"/>
          <a:srcRect r="61636"/>
          <a:stretch>
            <a:fillRect/>
          </a:stretch>
        </p:blipFill>
        <p:spPr>
          <a:xfrm>
            <a:off x="4520654" y="1403731"/>
            <a:ext cx="757561" cy="6664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15" y="1403731"/>
            <a:ext cx="666429" cy="666429"/>
          </a:xfrm>
          <a:prstGeom prst="rect">
            <a:avLst/>
          </a:prstGeom>
        </p:spPr>
      </p:pic>
      <p:pic>
        <p:nvPicPr>
          <p:cNvPr id="58" name="图片 57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741" y="1403732"/>
            <a:ext cx="666426" cy="666426"/>
          </a:xfrm>
          <a:prstGeom prst="rect">
            <a:avLst/>
          </a:prstGeom>
        </p:spPr>
      </p:pic>
      <p:pic>
        <p:nvPicPr>
          <p:cNvPr id="59" name="图片 58"/>
          <p:cNvPicPr preferRelativeResize="0"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742" y="1403732"/>
            <a:ext cx="666426" cy="666426"/>
          </a:xfrm>
          <a:prstGeom prst="rect">
            <a:avLst/>
          </a:prstGeom>
        </p:spPr>
      </p:pic>
      <p:grpSp>
        <p:nvGrpSpPr>
          <p:cNvPr id="103" name="组 48"/>
          <p:cNvGrpSpPr/>
          <p:nvPr/>
        </p:nvGrpSpPr>
        <p:grpSpPr>
          <a:xfrm>
            <a:off x="1004094" y="2444168"/>
            <a:ext cx="10183811" cy="4063580"/>
            <a:chOff x="836120" y="1683655"/>
            <a:chExt cx="9420961" cy="3759185"/>
          </a:xfrm>
        </p:grpSpPr>
        <p:grpSp>
          <p:nvGrpSpPr>
            <p:cNvPr id="104" name="组 43"/>
            <p:cNvGrpSpPr/>
            <p:nvPr/>
          </p:nvGrpSpPr>
          <p:grpSpPr>
            <a:xfrm>
              <a:off x="836120" y="1810637"/>
              <a:ext cx="9420961" cy="3516739"/>
              <a:chOff x="836120" y="1810637"/>
              <a:chExt cx="9420961" cy="3516739"/>
            </a:xfrm>
          </p:grpSpPr>
          <p:grpSp>
            <p:nvGrpSpPr>
              <p:cNvPr id="109" name="组 12"/>
              <p:cNvGrpSpPr/>
              <p:nvPr/>
            </p:nvGrpSpPr>
            <p:grpSpPr>
              <a:xfrm>
                <a:off x="836120" y="1810637"/>
                <a:ext cx="9420961" cy="3516739"/>
                <a:chOff x="754397" y="1661773"/>
                <a:chExt cx="9420961" cy="3516739"/>
              </a:xfrm>
            </p:grpSpPr>
            <p:sp>
              <p:nvSpPr>
                <p:cNvPr id="137" name="任意形状 4"/>
                <p:cNvSpPr/>
                <p:nvPr/>
              </p:nvSpPr>
              <p:spPr>
                <a:xfrm>
                  <a:off x="754397" y="1661773"/>
                  <a:ext cx="1001809" cy="3516739"/>
                </a:xfrm>
                <a:custGeom>
                  <a:avLst/>
                  <a:gdLst>
                    <a:gd name="connsiteX0" fmla="*/ 210231 w 605384"/>
                    <a:gd name="connsiteY0" fmla="*/ 0 h 2125133"/>
                    <a:gd name="connsiteX1" fmla="*/ 602034 w 605384"/>
                    <a:gd name="connsiteY1" fmla="*/ 0 h 2125133"/>
                    <a:gd name="connsiteX2" fmla="*/ 545891 w 605384"/>
                    <a:gd name="connsiteY2" fmla="*/ 116545 h 2125133"/>
                    <a:gd name="connsiteX3" fmla="*/ 355600 w 605384"/>
                    <a:gd name="connsiteY3" fmla="*/ 1059089 h 2125133"/>
                    <a:gd name="connsiteX4" fmla="*/ 545891 w 605384"/>
                    <a:gd name="connsiteY4" fmla="*/ 2001633 h 2125133"/>
                    <a:gd name="connsiteX5" fmla="*/ 605384 w 605384"/>
                    <a:gd name="connsiteY5" fmla="*/ 2125133 h 2125133"/>
                    <a:gd name="connsiteX6" fmla="*/ 212777 w 605384"/>
                    <a:gd name="connsiteY6" fmla="*/ 2125133 h 2125133"/>
                    <a:gd name="connsiteX7" fmla="*/ 124851 w 605384"/>
                    <a:gd name="connsiteY7" fmla="*/ 1884904 h 2125133"/>
                    <a:gd name="connsiteX8" fmla="*/ 0 w 605384"/>
                    <a:gd name="connsiteY8" fmla="*/ 1059089 h 2125133"/>
                    <a:gd name="connsiteX9" fmla="*/ 124851 w 605384"/>
                    <a:gd name="connsiteY9" fmla="*/ 233274 h 2125133"/>
                    <a:gd name="connsiteX10" fmla="*/ 210231 w 605384"/>
                    <a:gd name="connsiteY10" fmla="*/ 0 h 212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5384" h="2125133">
                      <a:moveTo>
                        <a:pt x="210231" y="0"/>
                      </a:moveTo>
                      <a:lnTo>
                        <a:pt x="602034" y="0"/>
                      </a:lnTo>
                      <a:lnTo>
                        <a:pt x="545891" y="116545"/>
                      </a:lnTo>
                      <a:cubicBezTo>
                        <a:pt x="423358" y="406245"/>
                        <a:pt x="355600" y="724754"/>
                        <a:pt x="355600" y="1059089"/>
                      </a:cubicBezTo>
                      <a:cubicBezTo>
                        <a:pt x="355600" y="1393424"/>
                        <a:pt x="423358" y="1711933"/>
                        <a:pt x="545891" y="2001633"/>
                      </a:cubicBezTo>
                      <a:lnTo>
                        <a:pt x="605384" y="2125133"/>
                      </a:lnTo>
                      <a:lnTo>
                        <a:pt x="212777" y="2125133"/>
                      </a:lnTo>
                      <a:lnTo>
                        <a:pt x="124851" y="1884904"/>
                      </a:lnTo>
                      <a:cubicBezTo>
                        <a:pt x="43711" y="1624029"/>
                        <a:pt x="0" y="1346664"/>
                        <a:pt x="0" y="1059089"/>
                      </a:cubicBezTo>
                      <a:cubicBezTo>
                        <a:pt x="0" y="771514"/>
                        <a:pt x="43711" y="494149"/>
                        <a:pt x="124851" y="233274"/>
                      </a:cubicBezTo>
                      <a:lnTo>
                        <a:pt x="2102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F08C7F">
                      <a:alpha val="70000"/>
                    </a:srgb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14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  <p:sp>
              <p:nvSpPr>
                <p:cNvPr id="138" name="任意形状 5"/>
                <p:cNvSpPr/>
                <p:nvPr/>
              </p:nvSpPr>
              <p:spPr>
                <a:xfrm>
                  <a:off x="9173549" y="1661773"/>
                  <a:ext cx="1001809" cy="3516739"/>
                </a:xfrm>
                <a:custGeom>
                  <a:avLst/>
                  <a:gdLst>
                    <a:gd name="connsiteX0" fmla="*/ 3351 w 605384"/>
                    <a:gd name="connsiteY0" fmla="*/ 0 h 2125133"/>
                    <a:gd name="connsiteX1" fmla="*/ 395153 w 605384"/>
                    <a:gd name="connsiteY1" fmla="*/ 0 h 2125133"/>
                    <a:gd name="connsiteX2" fmla="*/ 480533 w 605384"/>
                    <a:gd name="connsiteY2" fmla="*/ 233274 h 2125133"/>
                    <a:gd name="connsiteX3" fmla="*/ 605384 w 605384"/>
                    <a:gd name="connsiteY3" fmla="*/ 1059089 h 2125133"/>
                    <a:gd name="connsiteX4" fmla="*/ 480533 w 605384"/>
                    <a:gd name="connsiteY4" fmla="*/ 1884904 h 2125133"/>
                    <a:gd name="connsiteX5" fmla="*/ 392607 w 605384"/>
                    <a:gd name="connsiteY5" fmla="*/ 2125133 h 2125133"/>
                    <a:gd name="connsiteX6" fmla="*/ 0 w 605384"/>
                    <a:gd name="connsiteY6" fmla="*/ 2125133 h 2125133"/>
                    <a:gd name="connsiteX7" fmla="*/ 59493 w 605384"/>
                    <a:gd name="connsiteY7" fmla="*/ 2001633 h 2125133"/>
                    <a:gd name="connsiteX8" fmla="*/ 249784 w 605384"/>
                    <a:gd name="connsiteY8" fmla="*/ 1059089 h 2125133"/>
                    <a:gd name="connsiteX9" fmla="*/ 59493 w 605384"/>
                    <a:gd name="connsiteY9" fmla="*/ 116545 h 2125133"/>
                    <a:gd name="connsiteX10" fmla="*/ 3351 w 605384"/>
                    <a:gd name="connsiteY10" fmla="*/ 0 h 212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05384" h="2125133">
                      <a:moveTo>
                        <a:pt x="3351" y="0"/>
                      </a:moveTo>
                      <a:lnTo>
                        <a:pt x="395153" y="0"/>
                      </a:lnTo>
                      <a:lnTo>
                        <a:pt x="480533" y="233274"/>
                      </a:lnTo>
                      <a:cubicBezTo>
                        <a:pt x="561673" y="494149"/>
                        <a:pt x="605384" y="771514"/>
                        <a:pt x="605384" y="1059089"/>
                      </a:cubicBezTo>
                      <a:cubicBezTo>
                        <a:pt x="605384" y="1346664"/>
                        <a:pt x="561673" y="1624029"/>
                        <a:pt x="480533" y="1884904"/>
                      </a:cubicBezTo>
                      <a:lnTo>
                        <a:pt x="392607" y="2125133"/>
                      </a:lnTo>
                      <a:lnTo>
                        <a:pt x="0" y="2125133"/>
                      </a:lnTo>
                      <a:lnTo>
                        <a:pt x="59493" y="2001633"/>
                      </a:lnTo>
                      <a:cubicBezTo>
                        <a:pt x="182026" y="1711933"/>
                        <a:pt x="249784" y="1393424"/>
                        <a:pt x="249784" y="1059089"/>
                      </a:cubicBezTo>
                      <a:cubicBezTo>
                        <a:pt x="249784" y="724754"/>
                        <a:pt x="182026" y="406245"/>
                        <a:pt x="59493" y="116545"/>
                      </a:cubicBezTo>
                      <a:lnTo>
                        <a:pt x="335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F08C7F">
                      <a:alpha val="70000"/>
                    </a:srgb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9" name="任意形状 6"/>
                <p:cNvSpPr/>
                <p:nvPr/>
              </p:nvSpPr>
              <p:spPr>
                <a:xfrm>
                  <a:off x="1461237" y="1661773"/>
                  <a:ext cx="3113412" cy="3516739"/>
                </a:xfrm>
                <a:custGeom>
                  <a:avLst/>
                  <a:gdLst>
                    <a:gd name="connsiteX0" fmla="*/ 246434 w 1881405"/>
                    <a:gd name="connsiteY0" fmla="*/ 0 h 2125133"/>
                    <a:gd name="connsiteX1" fmla="*/ 1866977 w 1881405"/>
                    <a:gd name="connsiteY1" fmla="*/ 0 h 2125133"/>
                    <a:gd name="connsiteX2" fmla="*/ 1848219 w 1881405"/>
                    <a:gd name="connsiteY2" fmla="*/ 9042 h 2125133"/>
                    <a:gd name="connsiteX3" fmla="*/ 1223664 w 1881405"/>
                    <a:gd name="connsiteY3" fmla="*/ 1059089 h 2125133"/>
                    <a:gd name="connsiteX4" fmla="*/ 1848219 w 1881405"/>
                    <a:gd name="connsiteY4" fmla="*/ 2109136 h 2125133"/>
                    <a:gd name="connsiteX5" fmla="*/ 1881405 w 1881405"/>
                    <a:gd name="connsiteY5" fmla="*/ 2125133 h 2125133"/>
                    <a:gd name="connsiteX6" fmla="*/ 249784 w 1881405"/>
                    <a:gd name="connsiteY6" fmla="*/ 2125133 h 2125133"/>
                    <a:gd name="connsiteX7" fmla="*/ 190291 w 1881405"/>
                    <a:gd name="connsiteY7" fmla="*/ 2001633 h 2125133"/>
                    <a:gd name="connsiteX8" fmla="*/ 0 w 1881405"/>
                    <a:gd name="connsiteY8" fmla="*/ 1059089 h 2125133"/>
                    <a:gd name="connsiteX9" fmla="*/ 190291 w 1881405"/>
                    <a:gd name="connsiteY9" fmla="*/ 116545 h 2125133"/>
                    <a:gd name="connsiteX10" fmla="*/ 246434 w 1881405"/>
                    <a:gd name="connsiteY10" fmla="*/ 0 h 212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81405" h="2125133">
                      <a:moveTo>
                        <a:pt x="246434" y="0"/>
                      </a:moveTo>
                      <a:lnTo>
                        <a:pt x="1866977" y="0"/>
                      </a:lnTo>
                      <a:lnTo>
                        <a:pt x="1848219" y="9042"/>
                      </a:lnTo>
                      <a:cubicBezTo>
                        <a:pt x="1476206" y="211263"/>
                        <a:pt x="1223664" y="605665"/>
                        <a:pt x="1223664" y="1059089"/>
                      </a:cubicBezTo>
                      <a:cubicBezTo>
                        <a:pt x="1223664" y="1512513"/>
                        <a:pt x="1476206" y="1906915"/>
                        <a:pt x="1848219" y="2109136"/>
                      </a:cubicBezTo>
                      <a:lnTo>
                        <a:pt x="1881405" y="2125133"/>
                      </a:lnTo>
                      <a:lnTo>
                        <a:pt x="249784" y="2125133"/>
                      </a:lnTo>
                      <a:lnTo>
                        <a:pt x="190291" y="2001633"/>
                      </a:lnTo>
                      <a:cubicBezTo>
                        <a:pt x="67758" y="1711933"/>
                        <a:pt x="0" y="1393424"/>
                        <a:pt x="0" y="1059089"/>
                      </a:cubicBezTo>
                      <a:cubicBezTo>
                        <a:pt x="0" y="724754"/>
                        <a:pt x="67758" y="406245"/>
                        <a:pt x="190291" y="116545"/>
                      </a:cubicBezTo>
                      <a:lnTo>
                        <a:pt x="246434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chemeClr val="bg1">
                      <a:alpha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zh-CN" altLang="en-US" sz="14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</a:t>
                  </a:r>
                </a:p>
              </p:txBody>
            </p:sp>
            <p:sp>
              <p:nvSpPr>
                <p:cNvPr id="140" name="任意形状 7"/>
                <p:cNvSpPr/>
                <p:nvPr/>
              </p:nvSpPr>
              <p:spPr>
                <a:xfrm>
                  <a:off x="6347501" y="1661773"/>
                  <a:ext cx="3127982" cy="3516739"/>
                </a:xfrm>
                <a:custGeom>
                  <a:avLst/>
                  <a:gdLst>
                    <a:gd name="connsiteX0" fmla="*/ 14428 w 1890210"/>
                    <a:gd name="connsiteY0" fmla="*/ 0 h 2125133"/>
                    <a:gd name="connsiteX1" fmla="*/ 1643777 w 1890210"/>
                    <a:gd name="connsiteY1" fmla="*/ 0 h 2125133"/>
                    <a:gd name="connsiteX2" fmla="*/ 1699919 w 1890210"/>
                    <a:gd name="connsiteY2" fmla="*/ 116545 h 2125133"/>
                    <a:gd name="connsiteX3" fmla="*/ 1890210 w 1890210"/>
                    <a:gd name="connsiteY3" fmla="*/ 1059089 h 2125133"/>
                    <a:gd name="connsiteX4" fmla="*/ 1699919 w 1890210"/>
                    <a:gd name="connsiteY4" fmla="*/ 2001633 h 2125133"/>
                    <a:gd name="connsiteX5" fmla="*/ 1640426 w 1890210"/>
                    <a:gd name="connsiteY5" fmla="*/ 2125133 h 2125133"/>
                    <a:gd name="connsiteX6" fmla="*/ 0 w 1890210"/>
                    <a:gd name="connsiteY6" fmla="*/ 2125133 h 2125133"/>
                    <a:gd name="connsiteX7" fmla="*/ 33185 w 1890210"/>
                    <a:gd name="connsiteY7" fmla="*/ 2109136 h 2125133"/>
                    <a:gd name="connsiteX8" fmla="*/ 657740 w 1890210"/>
                    <a:gd name="connsiteY8" fmla="*/ 1059089 h 2125133"/>
                    <a:gd name="connsiteX9" fmla="*/ 33185 w 1890210"/>
                    <a:gd name="connsiteY9" fmla="*/ 9042 h 2125133"/>
                    <a:gd name="connsiteX10" fmla="*/ 14428 w 1890210"/>
                    <a:gd name="connsiteY10" fmla="*/ 0 h 212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90210" h="2125133">
                      <a:moveTo>
                        <a:pt x="14428" y="0"/>
                      </a:moveTo>
                      <a:lnTo>
                        <a:pt x="1643777" y="0"/>
                      </a:lnTo>
                      <a:lnTo>
                        <a:pt x="1699919" y="116545"/>
                      </a:lnTo>
                      <a:cubicBezTo>
                        <a:pt x="1822452" y="406245"/>
                        <a:pt x="1890210" y="724754"/>
                        <a:pt x="1890210" y="1059089"/>
                      </a:cubicBezTo>
                      <a:cubicBezTo>
                        <a:pt x="1890210" y="1393424"/>
                        <a:pt x="1822452" y="1711933"/>
                        <a:pt x="1699919" y="2001633"/>
                      </a:cubicBezTo>
                      <a:lnTo>
                        <a:pt x="1640426" y="2125133"/>
                      </a:lnTo>
                      <a:lnTo>
                        <a:pt x="0" y="2125133"/>
                      </a:lnTo>
                      <a:lnTo>
                        <a:pt x="33185" y="2109136"/>
                      </a:lnTo>
                      <a:cubicBezTo>
                        <a:pt x="405199" y="1906915"/>
                        <a:pt x="657740" y="1512513"/>
                        <a:pt x="657740" y="1059089"/>
                      </a:cubicBezTo>
                      <a:cubicBezTo>
                        <a:pt x="657740" y="605665"/>
                        <a:pt x="405199" y="211263"/>
                        <a:pt x="33185" y="9042"/>
                      </a:cubicBezTo>
                      <a:lnTo>
                        <a:pt x="14428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chemeClr val="bg1">
                      <a:alpha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1" name="椭圆 140"/>
                <p:cNvSpPr>
                  <a:spLocks noChangeAspect="1"/>
                </p:cNvSpPr>
                <p:nvPr/>
              </p:nvSpPr>
              <p:spPr>
                <a:xfrm>
                  <a:off x="3899560" y="1853546"/>
                  <a:ext cx="3123026" cy="3121675"/>
                </a:xfrm>
                <a:prstGeom prst="ellipse">
                  <a:avLst/>
                </a:prstGeom>
                <a:noFill/>
                <a:ln w="3175">
                  <a:solidFill>
                    <a:srgbClr val="73FE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4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2" name="椭圆 141"/>
                <p:cNvSpPr>
                  <a:spLocks noChangeAspect="1"/>
                </p:cNvSpPr>
                <p:nvPr/>
              </p:nvSpPr>
              <p:spPr>
                <a:xfrm>
                  <a:off x="4454155" y="2407899"/>
                  <a:ext cx="2013841" cy="2012970"/>
                </a:xfrm>
                <a:prstGeom prst="ellipse">
                  <a:avLst/>
                </a:prstGeom>
                <a:gradFill flip="none" rotWithShape="1">
                  <a:gsLst>
                    <a:gs pos="18000">
                      <a:srgbClr val="5C3F62">
                        <a:alpha val="70000"/>
                      </a:srgbClr>
                    </a:gs>
                    <a:gs pos="0">
                      <a:srgbClr val="423C65"/>
                    </a:gs>
                    <a:gs pos="84994">
                      <a:srgbClr val="BC4A56">
                        <a:alpha val="87000"/>
                      </a:srgbClr>
                    </a:gs>
                    <a:gs pos="100000">
                      <a:srgbClr val="D14C5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r>
                    <a:rPr kumimoji="1" lang="zh-CN" altLang="en-US" sz="4800" b="1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用户经营</a:t>
                  </a:r>
                </a:p>
              </p:txBody>
            </p:sp>
          </p:grpSp>
          <p:grpSp>
            <p:nvGrpSpPr>
              <p:cNvPr id="110" name="组 17"/>
              <p:cNvGrpSpPr/>
              <p:nvPr/>
            </p:nvGrpSpPr>
            <p:grpSpPr>
              <a:xfrm>
                <a:off x="1831690" y="2284517"/>
                <a:ext cx="1719129" cy="758767"/>
                <a:chOff x="1852956" y="2295153"/>
                <a:chExt cx="1719129" cy="758767"/>
              </a:xfrm>
            </p:grpSpPr>
            <p:sp>
              <p:nvSpPr>
                <p:cNvPr id="135" name="文本框 134"/>
                <p:cNvSpPr txBox="1"/>
                <p:nvPr/>
              </p:nvSpPr>
              <p:spPr>
                <a:xfrm>
                  <a:off x="1852956" y="2295153"/>
                  <a:ext cx="17191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kumimoji="1" lang="zh-CN" altLang="en-US" sz="2800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流量经营</a:t>
                  </a:r>
                </a:p>
              </p:txBody>
            </p:sp>
            <p:sp>
              <p:nvSpPr>
                <p:cNvPr id="136" name="文本框 135"/>
                <p:cNvSpPr txBox="1"/>
                <p:nvPr/>
              </p:nvSpPr>
              <p:spPr>
                <a:xfrm>
                  <a:off x="1852957" y="2746143"/>
                  <a:ext cx="1719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kumimoji="1"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长期渗透 科学量化</a:t>
                  </a:r>
                </a:p>
              </p:txBody>
            </p:sp>
          </p:grpSp>
          <p:grpSp>
            <p:nvGrpSpPr>
              <p:cNvPr id="111" name="组 18"/>
              <p:cNvGrpSpPr/>
              <p:nvPr/>
            </p:nvGrpSpPr>
            <p:grpSpPr>
              <a:xfrm>
                <a:off x="7534773" y="2284517"/>
                <a:ext cx="1719129" cy="758767"/>
                <a:chOff x="1852956" y="2295153"/>
                <a:chExt cx="1719129" cy="758767"/>
              </a:xfrm>
            </p:grpSpPr>
            <p:sp>
              <p:nvSpPr>
                <p:cNvPr id="133" name="文本框 132"/>
                <p:cNvSpPr txBox="1"/>
                <p:nvPr/>
              </p:nvSpPr>
              <p:spPr>
                <a:xfrm>
                  <a:off x="1852956" y="2295153"/>
                  <a:ext cx="17191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kumimoji="1" lang="zh-CN" altLang="en-US" sz="28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内容经营</a:t>
                  </a:r>
                </a:p>
              </p:txBody>
            </p:sp>
            <p:sp>
              <p:nvSpPr>
                <p:cNvPr id="134" name="文本框 133"/>
                <p:cNvSpPr txBox="1"/>
                <p:nvPr/>
              </p:nvSpPr>
              <p:spPr>
                <a:xfrm>
                  <a:off x="1852957" y="2746143"/>
                  <a:ext cx="171912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dist"/>
                  <a:r>
                    <a:rPr kumimoji="1" lang="zh-CN" altLang="en-US" sz="14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多端整合  持续运营</a:t>
                  </a:r>
                </a:p>
              </p:txBody>
            </p:sp>
          </p:grpSp>
          <p:grpSp>
            <p:nvGrpSpPr>
              <p:cNvPr id="112" name="组 22"/>
              <p:cNvGrpSpPr/>
              <p:nvPr/>
            </p:nvGrpSpPr>
            <p:grpSpPr>
              <a:xfrm>
                <a:off x="2005066" y="3193024"/>
                <a:ext cx="1372375" cy="661537"/>
                <a:chOff x="1785495" y="1989628"/>
                <a:chExt cx="5284050" cy="2547113"/>
              </a:xfrm>
            </p:grpSpPr>
            <p:pic>
              <p:nvPicPr>
                <p:cNvPr id="125" name="图片 124"/>
                <p:cNvPicPr>
                  <a:picLocks noChangeAspect="1"/>
                </p:cNvPicPr>
                <p:nvPr/>
              </p:nvPicPr>
              <p:blipFill rotWithShape="1">
                <a:blip r:embed="rId9" cstate="email"/>
                <a:srcRect/>
                <a:stretch>
                  <a:fillRect/>
                </a:stretch>
              </p:blipFill>
              <p:spPr>
                <a:xfrm>
                  <a:off x="1785495" y="1989628"/>
                  <a:ext cx="1170355" cy="1172450"/>
                </a:xfrm>
                <a:prstGeom prst="rect">
                  <a:avLst/>
                </a:prstGeom>
              </p:spPr>
            </p:pic>
            <p:pic>
              <p:nvPicPr>
                <p:cNvPr id="126" name="图片 125"/>
                <p:cNvPicPr>
                  <a:picLocks noChangeAspect="1"/>
                </p:cNvPicPr>
                <p:nvPr/>
              </p:nvPicPr>
              <p:blipFill>
                <a:blip r:embed="rId10" cstate="email"/>
                <a:stretch>
                  <a:fillRect/>
                </a:stretch>
              </p:blipFill>
              <p:spPr>
                <a:xfrm>
                  <a:off x="3153146" y="1989629"/>
                  <a:ext cx="1172450" cy="1172450"/>
                </a:xfrm>
                <a:prstGeom prst="rect">
                  <a:avLst/>
                </a:prstGeom>
              </p:spPr>
            </p:pic>
            <p:pic>
              <p:nvPicPr>
                <p:cNvPr id="127" name="图片 126"/>
                <p:cNvPicPr>
                  <a:picLocks noChangeAspect="1"/>
                </p:cNvPicPr>
                <p:nvPr/>
              </p:nvPicPr>
              <p:blipFill>
                <a:blip r:embed="rId11" cstate="email"/>
                <a:stretch>
                  <a:fillRect/>
                </a:stretch>
              </p:blipFill>
              <p:spPr>
                <a:xfrm>
                  <a:off x="4522892" y="1989628"/>
                  <a:ext cx="1172450" cy="1172450"/>
                </a:xfrm>
                <a:prstGeom prst="rect">
                  <a:avLst/>
                </a:prstGeom>
              </p:spPr>
            </p:pic>
            <p:pic>
              <p:nvPicPr>
                <p:cNvPr id="128" name="图片 127"/>
                <p:cNvPicPr>
                  <a:picLocks noChangeAspect="1"/>
                </p:cNvPicPr>
                <p:nvPr/>
              </p:nvPicPr>
              <p:blipFill>
                <a:blip r:embed="rId12" cstate="email"/>
                <a:stretch>
                  <a:fillRect/>
                </a:stretch>
              </p:blipFill>
              <p:spPr>
                <a:xfrm>
                  <a:off x="5892638" y="1989628"/>
                  <a:ext cx="1172450" cy="1172450"/>
                </a:xfrm>
                <a:prstGeom prst="roundRect">
                  <a:avLst>
                    <a:gd name="adj" fmla="val 20294"/>
                  </a:avLst>
                </a:prstGeom>
              </p:spPr>
            </p:pic>
            <p:pic>
              <p:nvPicPr>
                <p:cNvPr id="129" name="图片 128"/>
                <p:cNvPicPr>
                  <a:picLocks noChangeAspect="1"/>
                </p:cNvPicPr>
                <p:nvPr/>
              </p:nvPicPr>
              <p:blipFill>
                <a:blip r:embed="rId13" cstate="email"/>
                <a:stretch>
                  <a:fillRect/>
                </a:stretch>
              </p:blipFill>
              <p:spPr>
                <a:xfrm>
                  <a:off x="1785495" y="3366385"/>
                  <a:ext cx="1170355" cy="1170355"/>
                </a:xfrm>
                <a:prstGeom prst="roundRect">
                  <a:avLst>
                    <a:gd name="adj" fmla="val 23783"/>
                  </a:avLst>
                </a:prstGeom>
              </p:spPr>
            </p:pic>
            <p:pic>
              <p:nvPicPr>
                <p:cNvPr id="130" name="图片 129"/>
                <p:cNvPicPr>
                  <a:picLocks noChangeAspect="1"/>
                </p:cNvPicPr>
                <p:nvPr/>
              </p:nvPicPr>
              <p:blipFill>
                <a:blip r:embed="rId14" cstate="email"/>
                <a:stretch>
                  <a:fillRect/>
                </a:stretch>
              </p:blipFill>
              <p:spPr>
                <a:xfrm>
                  <a:off x="3153146" y="3366385"/>
                  <a:ext cx="1170356" cy="1170356"/>
                </a:xfrm>
                <a:prstGeom prst="roundRect">
                  <a:avLst>
                    <a:gd name="adj" fmla="val 23783"/>
                  </a:avLst>
                </a:prstGeom>
              </p:spPr>
            </p:pic>
            <p:pic>
              <p:nvPicPr>
                <p:cNvPr id="131" name="图片 130"/>
                <p:cNvPicPr>
                  <a:picLocks noChangeAspect="1"/>
                </p:cNvPicPr>
                <p:nvPr/>
              </p:nvPicPr>
              <p:blipFill>
                <a:blip r:embed="rId15" cstate="email"/>
                <a:stretch>
                  <a:fillRect/>
                </a:stretch>
              </p:blipFill>
              <p:spPr>
                <a:xfrm>
                  <a:off x="4527350" y="3368748"/>
                  <a:ext cx="1167992" cy="1167992"/>
                </a:xfrm>
                <a:prstGeom prst="roundRect">
                  <a:avLst>
                    <a:gd name="adj" fmla="val 23783"/>
                  </a:avLst>
                </a:prstGeom>
              </p:spPr>
            </p:pic>
            <p:pic>
              <p:nvPicPr>
                <p:cNvPr id="132" name="图片 131"/>
                <p:cNvPicPr>
                  <a:picLocks noChangeAspect="1"/>
                </p:cNvPicPr>
                <p:nvPr/>
              </p:nvPicPr>
              <p:blipFill>
                <a:blip r:embed="rId16" cstate="email"/>
                <a:stretch>
                  <a:fillRect/>
                </a:stretch>
              </p:blipFill>
              <p:spPr>
                <a:xfrm>
                  <a:off x="5899190" y="3366384"/>
                  <a:ext cx="1170355" cy="1170355"/>
                </a:xfrm>
                <a:prstGeom prst="roundRect">
                  <a:avLst>
                    <a:gd name="adj" fmla="val 23783"/>
                  </a:avLst>
                </a:prstGeom>
              </p:spPr>
            </p:pic>
          </p:grpSp>
          <p:grpSp>
            <p:nvGrpSpPr>
              <p:cNvPr id="113" name="组 35"/>
              <p:cNvGrpSpPr/>
              <p:nvPr/>
            </p:nvGrpSpPr>
            <p:grpSpPr>
              <a:xfrm>
                <a:off x="1716782" y="4104997"/>
                <a:ext cx="1948943" cy="614914"/>
                <a:chOff x="1767991" y="4103136"/>
                <a:chExt cx="1948943" cy="614914"/>
              </a:xfrm>
            </p:grpSpPr>
            <p:sp>
              <p:nvSpPr>
                <p:cNvPr id="121" name="文本框 120"/>
                <p:cNvSpPr txBox="1"/>
                <p:nvPr/>
              </p:nvSpPr>
              <p:spPr>
                <a:xfrm>
                  <a:off x="1767991" y="4106859"/>
                  <a:ext cx="9541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kumimoji="1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defRPr>
                  </a:lvl1pPr>
                </a:lstStyle>
                <a:p>
                  <a:r>
                    <a:rPr lang="en-US" altLang="zh-CN" sz="110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-</a:t>
                  </a:r>
                  <a:r>
                    <a:rPr lang="zh-CN" altLang="en-US" sz="110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 流量管理 </a:t>
                  </a:r>
                  <a:r>
                    <a:rPr lang="en-US" altLang="zh-CN" sz="110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-</a:t>
                  </a:r>
                  <a:endPara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endParaRPr>
                </a:p>
              </p:txBody>
            </p:sp>
            <p:sp>
              <p:nvSpPr>
                <p:cNvPr id="122" name="文本框 121"/>
                <p:cNvSpPr txBox="1"/>
                <p:nvPr/>
              </p:nvSpPr>
              <p:spPr>
                <a:xfrm>
                  <a:off x="1808720" y="4348718"/>
                  <a:ext cx="877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kumimoji="1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900" b="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海量流量聚合</a:t>
                  </a:r>
                </a:p>
                <a:p>
                  <a:r>
                    <a:rPr lang="zh-CN" altLang="en-US" sz="900" b="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人群精细触达</a:t>
                  </a:r>
                </a:p>
              </p:txBody>
            </p:sp>
            <p:sp>
              <p:nvSpPr>
                <p:cNvPr id="123" name="文本框 122"/>
                <p:cNvSpPr txBox="1"/>
                <p:nvPr/>
              </p:nvSpPr>
              <p:spPr>
                <a:xfrm>
                  <a:off x="2762827" y="4103136"/>
                  <a:ext cx="95410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kumimoji="1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defRPr>
                  </a:lvl1pPr>
                </a:lstStyle>
                <a:p>
                  <a:r>
                    <a:rPr lang="en-US" altLang="zh-CN" sz="110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-</a:t>
                  </a:r>
                  <a:r>
                    <a:rPr lang="zh-CN" altLang="en-US" sz="110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 优化工具 </a:t>
                  </a:r>
                  <a:r>
                    <a:rPr lang="en-US" altLang="zh-CN" sz="110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-</a:t>
                  </a:r>
                  <a:endPara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endParaRPr>
                </a:p>
              </p:txBody>
            </p:sp>
            <p:sp>
              <p:nvSpPr>
                <p:cNvPr id="124" name="文本框 123"/>
                <p:cNvSpPr txBox="1"/>
                <p:nvPr/>
              </p:nvSpPr>
              <p:spPr>
                <a:xfrm>
                  <a:off x="2765264" y="4348718"/>
                  <a:ext cx="877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kumimoji="1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defRPr>
                  </a:lvl1pPr>
                </a:lstStyle>
                <a:p>
                  <a:r>
                    <a:rPr lang="zh-CN" altLang="en-US" sz="900" b="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投放优化指导</a:t>
                  </a:r>
                </a:p>
                <a:p>
                  <a:r>
                    <a:rPr lang="zh-CN" altLang="en-US" sz="900" b="0" dirty="0">
                      <a:latin typeface="微软雅黑" panose="020B0503020204020204" pitchFamily="34" charset="-122"/>
                      <a:ea typeface="微软雅黑" panose="020B0503020204020204" pitchFamily="34" charset="-122"/>
                      <a:cs typeface="Lantinghei SC Demibold" charset="-122"/>
                    </a:rPr>
                    <a:t>提升效果转化</a:t>
                  </a:r>
                </a:p>
              </p:txBody>
            </p:sp>
          </p:grpSp>
          <p:sp>
            <p:nvSpPr>
              <p:cNvPr id="114" name="文本框 113"/>
              <p:cNvSpPr txBox="1"/>
              <p:nvPr/>
            </p:nvSpPr>
            <p:spPr>
              <a:xfrm>
                <a:off x="7615150" y="3240629"/>
                <a:ext cx="1688981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spcBef>
                    <a:spcPts val="600"/>
                  </a:spcBef>
                </a:pPr>
                <a:r>
                  <a:rPr kumimoji="1"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图文  </a:t>
                </a:r>
                <a:r>
                  <a:rPr kumimoji="1" lang="en-US" altLang="zh-CN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|</a:t>
                </a:r>
                <a:r>
                  <a:rPr kumimoji="1"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 视频  </a:t>
                </a:r>
                <a:r>
                  <a:rPr kumimoji="1" lang="en-US" altLang="zh-CN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|</a:t>
                </a:r>
                <a:r>
                  <a:rPr kumimoji="1"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 直播</a:t>
                </a:r>
                <a:endParaRPr kumimoji="1" lang="en-US" altLang="zh-CN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dist">
                  <a:spcBef>
                    <a:spcPts val="600"/>
                  </a:spcBef>
                </a:pPr>
                <a:r>
                  <a:rPr kumimoji="1"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微 头 条  </a:t>
                </a:r>
                <a:r>
                  <a:rPr kumimoji="1" lang="en-US" altLang="zh-CN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|</a:t>
                </a:r>
                <a:r>
                  <a:rPr kumimoji="1" lang="zh-CN" altLang="en-US" sz="13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 问答社区</a:t>
                </a:r>
              </a:p>
            </p:txBody>
          </p:sp>
          <p:sp>
            <p:nvSpPr>
              <p:cNvPr id="115" name="文本框 114"/>
              <p:cNvSpPr txBox="1"/>
              <p:nvPr/>
            </p:nvSpPr>
            <p:spPr>
              <a:xfrm>
                <a:off x="7419867" y="4100348"/>
                <a:ext cx="109517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kumimoji="1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en-US" altLang="zh-CN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-</a:t>
                </a:r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 企业头条号 </a:t>
                </a:r>
                <a:r>
                  <a:rPr lang="en-US" altLang="zh-CN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-</a:t>
                </a:r>
                <a:endPara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7576138" y="4350579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kumimoji="1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zh-CN" altLang="en-US" sz="900" b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内容营销</a:t>
                </a:r>
              </a:p>
              <a:p>
                <a:r>
                  <a:rPr lang="zh-CN" altLang="en-US" sz="900" b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一站式运营</a:t>
                </a:r>
              </a:p>
            </p:txBody>
          </p:sp>
          <p:sp>
            <p:nvSpPr>
              <p:cNvPr id="117" name="文本框 116"/>
              <p:cNvSpPr txBox="1"/>
              <p:nvPr/>
            </p:nvSpPr>
            <p:spPr>
              <a:xfrm>
                <a:off x="8526703" y="4096677"/>
                <a:ext cx="95410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kumimoji="1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en-US" altLang="zh-CN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-</a:t>
                </a:r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 项目资源 </a:t>
                </a:r>
                <a:r>
                  <a:rPr lang="en-US" altLang="zh-CN" sz="11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-</a:t>
                </a:r>
                <a:endPara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18" name="文本框 117"/>
              <p:cNvSpPr txBox="1"/>
              <p:nvPr/>
            </p:nvSpPr>
            <p:spPr>
              <a:xfrm>
                <a:off x="8680591" y="4350579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kumimoji="1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</a:lstStyle>
              <a:p>
                <a:r>
                  <a:rPr lang="zh-CN" altLang="en-US" sz="900" b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广度借势</a:t>
                </a:r>
              </a:p>
              <a:p>
                <a:r>
                  <a:rPr lang="zh-CN" altLang="en-US" sz="900" b="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深度定制</a:t>
                </a:r>
              </a:p>
            </p:txBody>
          </p:sp>
          <p:sp>
            <p:nvSpPr>
              <p:cNvPr id="119" name="文本框 118"/>
              <p:cNvSpPr txBox="1"/>
              <p:nvPr/>
            </p:nvSpPr>
            <p:spPr>
              <a:xfrm rot="5400000">
                <a:off x="-65912" y="3398969"/>
                <a:ext cx="3059079" cy="403097"/>
              </a:xfrm>
              <a:prstGeom prst="rect">
                <a:avLst/>
              </a:prstGeom>
              <a:noFill/>
            </p:spPr>
            <p:txBody>
              <a:bodyPr vert="eaVert" wrap="none" rtlCol="0">
                <a:prstTxWarp prst="textArchDown">
                  <a:avLst/>
                </a:prstTxWarp>
                <a:spAutoFit/>
              </a:bodyPr>
              <a:lstStyle/>
              <a:p>
                <a:r>
                  <a:rPr kumimoji="1"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联盟 站外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流量合作体系</a:t>
                </a:r>
                <a:endParaRPr kumimoji="1"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20" name="文本框 119"/>
              <p:cNvSpPr txBox="1"/>
              <p:nvPr/>
            </p:nvSpPr>
            <p:spPr>
              <a:xfrm rot="5400000">
                <a:off x="8625857" y="3403903"/>
                <a:ext cx="2309498" cy="403097"/>
              </a:xfrm>
              <a:prstGeom prst="rect">
                <a:avLst/>
              </a:prstGeom>
              <a:noFill/>
            </p:spPr>
            <p:txBody>
              <a:bodyPr vert="eaVert" wrap="none" rtlCol="0">
                <a:prstTxWarp prst="textArchUp">
                  <a:avLst/>
                </a:prstTxWarp>
                <a:spAutoFit/>
              </a:bodyPr>
              <a:lstStyle/>
              <a:p>
                <a:r>
                  <a:rPr kumimoji="1" lang="zh-CN" altLang="en-US" sz="1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第三方内容合作体系</a:t>
                </a:r>
              </a:p>
            </p:txBody>
          </p:sp>
        </p:grpSp>
        <p:sp>
          <p:nvSpPr>
            <p:cNvPr id="105" name="椭圆 104"/>
            <p:cNvSpPr>
              <a:spLocks noChangeAspect="1"/>
            </p:cNvSpPr>
            <p:nvPr/>
          </p:nvSpPr>
          <p:spPr>
            <a:xfrm>
              <a:off x="5182642" y="1683655"/>
              <a:ext cx="720312" cy="720000"/>
            </a:xfrm>
            <a:prstGeom prst="ellipse">
              <a:avLst/>
            </a:prstGeom>
            <a:solidFill>
              <a:srgbClr val="343345"/>
            </a:solidFill>
            <a:ln w="3175">
              <a:solidFill>
                <a:schemeClr val="bg1"/>
              </a:solidFill>
            </a:ln>
            <a:effectLst>
              <a:outerShdw blurRad="88900" dist="63500" dir="5400000" sx="99000" sy="99000" algn="t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泛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人群</a:t>
              </a:r>
            </a:p>
          </p:txBody>
        </p:sp>
        <p:sp>
          <p:nvSpPr>
            <p:cNvPr id="106" name="椭圆 105"/>
            <p:cNvSpPr>
              <a:spLocks noChangeAspect="1"/>
            </p:cNvSpPr>
            <p:nvPr/>
          </p:nvSpPr>
          <p:spPr>
            <a:xfrm>
              <a:off x="6726876" y="3239938"/>
              <a:ext cx="720312" cy="720000"/>
            </a:xfrm>
            <a:prstGeom prst="ellipse">
              <a:avLst/>
            </a:prstGeom>
            <a:solidFill>
              <a:srgbClr val="343345"/>
            </a:solidFill>
            <a:ln w="3175">
              <a:solidFill>
                <a:schemeClr val="bg1"/>
              </a:solidFill>
            </a:ln>
            <a:effectLst>
              <a:outerShdw blurRad="88900" dist="63500" dir="5400000" sx="99000" sy="99000" algn="t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认知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人群</a:t>
              </a:r>
            </a:p>
          </p:txBody>
        </p:sp>
        <p:sp>
          <p:nvSpPr>
            <p:cNvPr id="107" name="椭圆 106"/>
            <p:cNvSpPr>
              <a:spLocks noChangeAspect="1"/>
            </p:cNvSpPr>
            <p:nvPr/>
          </p:nvSpPr>
          <p:spPr>
            <a:xfrm>
              <a:off x="5187039" y="4722840"/>
              <a:ext cx="720312" cy="720000"/>
            </a:xfrm>
            <a:prstGeom prst="ellipse">
              <a:avLst/>
            </a:prstGeom>
            <a:solidFill>
              <a:srgbClr val="343345"/>
            </a:solidFill>
            <a:ln w="3175">
              <a:solidFill>
                <a:schemeClr val="bg1"/>
              </a:solidFill>
            </a:ln>
            <a:effectLst>
              <a:outerShdw blurRad="88900" dist="63500" dir="5400000" sx="99000" sy="99000" algn="t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兴趣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人群</a:t>
              </a:r>
            </a:p>
          </p:txBody>
        </p:sp>
        <p:sp>
          <p:nvSpPr>
            <p:cNvPr id="108" name="椭圆 107"/>
            <p:cNvSpPr>
              <a:spLocks noChangeAspect="1"/>
            </p:cNvSpPr>
            <p:nvPr/>
          </p:nvSpPr>
          <p:spPr>
            <a:xfrm>
              <a:off x="3638404" y="3239938"/>
              <a:ext cx="720312" cy="720000"/>
            </a:xfrm>
            <a:prstGeom prst="ellipse">
              <a:avLst/>
            </a:prstGeom>
            <a:solidFill>
              <a:srgbClr val="343345"/>
            </a:solidFill>
            <a:ln w="3175">
              <a:solidFill>
                <a:schemeClr val="bg1"/>
              </a:solidFill>
            </a:ln>
            <a:effectLst>
              <a:outerShdw blurRad="88900" dist="63500" dir="5400000" sx="99000" sy="99000" algn="t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转化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人群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" y="0"/>
            <a:ext cx="12192000" cy="68649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50000">
                <a:srgbClr val="000000">
                  <a:alpha val="63000"/>
                </a:srgbClr>
              </a:gs>
              <a:gs pos="100000">
                <a:schemeClr val="tx1"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13"/>
          <p:cNvSpPr txBox="1"/>
          <p:nvPr/>
        </p:nvSpPr>
        <p:spPr>
          <a:xfrm>
            <a:off x="1270732" y="4731177"/>
            <a:ext cx="2598903" cy="584775"/>
          </a:xfrm>
          <a:prstGeom prst="rect">
            <a:avLst/>
          </a:prstGeom>
          <a:solidFill>
            <a:srgbClr val="FF3050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流量经营</a:t>
            </a:r>
            <a:endParaRPr lang="en-US" altLang="zh-CN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16"/>
          <p:cNvSpPr>
            <a:spLocks noChangeArrowheads="1"/>
          </p:cNvSpPr>
          <p:nvPr/>
        </p:nvSpPr>
        <p:spPr bwMode="auto">
          <a:xfrm>
            <a:off x="2060220" y="5322904"/>
            <a:ext cx="3545449" cy="461665"/>
          </a:xfrm>
          <a:prstGeom prst="rect">
            <a:avLst/>
          </a:prstGeom>
          <a:solidFill>
            <a:srgbClr val="F8B8A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更智能 更精准</a:t>
            </a:r>
            <a:endParaRPr lang="en-US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1402" y="3368057"/>
            <a:ext cx="12763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3800" b="1" dirty="0"/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2600687" y="1406307"/>
            <a:ext cx="7016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人工智能助力 消除用户排斥感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智能算法全面触达用户主动触达路径</a:t>
            </a:r>
            <a:endParaRPr lang="en-US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2026" y="1775639"/>
            <a:ext cx="2329883" cy="470959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0134" y="1829160"/>
            <a:ext cx="2329883" cy="47095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5576" y="1794689"/>
            <a:ext cx="2329883" cy="4709591"/>
          </a:xfrm>
          <a:prstGeom prst="rect">
            <a:avLst/>
          </a:prstGeom>
        </p:spPr>
      </p:pic>
      <p:pic>
        <p:nvPicPr>
          <p:cNvPr id="23" name="Picture 4" descr="https://static.dingtalk.com/media/lADOqzVwBs0FAM0C0A_720_1280.jpg_620x10000q90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944" y="2525315"/>
            <a:ext cx="2198348" cy="39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/>
          <p:cNvSpPr/>
          <p:nvPr/>
        </p:nvSpPr>
        <p:spPr>
          <a:xfrm>
            <a:off x="5000481" y="2502714"/>
            <a:ext cx="2347486" cy="4013716"/>
          </a:xfrm>
          <a:prstGeom prst="rect">
            <a:avLst/>
          </a:prstGeom>
          <a:solidFill>
            <a:schemeClr val="tx1">
              <a:lumMod val="95000"/>
              <a:lumOff val="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508205" y="5194633"/>
            <a:ext cx="1130856" cy="1122181"/>
          </a:xfrm>
          <a:prstGeom prst="ellipse">
            <a:avLst/>
          </a:prstGeom>
          <a:solidFill>
            <a:srgbClr val="FF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72853" y="548695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内容式曝光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23332" y="5740588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视频信息流</a:t>
            </a:r>
          </a:p>
          <a:p>
            <a:pPr algn="ctr"/>
            <a:r>
              <a:rPr lang="zh-CN" altLang="en-US" sz="1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与内容一样存在</a:t>
            </a:r>
          </a:p>
        </p:txBody>
      </p:sp>
      <p:pic>
        <p:nvPicPr>
          <p:cNvPr id="29" name="Picture 4" descr="https://static.dingtalk.com/media/lADOqzVwBs0FAM0C0A_720_1280.jpg_620x10000q90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32" y="2742721"/>
            <a:ext cx="2707879" cy="1494801"/>
          </a:xfrm>
          <a:prstGeom prst="rect">
            <a:avLst/>
          </a:prstGeom>
          <a:effectLst>
            <a:outerShdw blurRad="63500" sx="103000" sy="103000" algn="ctr" rotWithShape="0">
              <a:schemeClr val="bg1">
                <a:alpha val="3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组合 16"/>
          <p:cNvGrpSpPr/>
          <p:nvPr/>
        </p:nvGrpSpPr>
        <p:grpSpPr>
          <a:xfrm>
            <a:off x="8062647" y="2502165"/>
            <a:ext cx="2242518" cy="3979577"/>
            <a:chOff x="9095569" y="1066800"/>
            <a:chExt cx="2796120" cy="4969595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5569" y="1066800"/>
              <a:ext cx="2794000" cy="4969595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1067" y="1518318"/>
              <a:ext cx="2780622" cy="1937803"/>
            </a:xfrm>
            <a:prstGeom prst="rect">
              <a:avLst/>
            </a:prstGeom>
          </p:spPr>
        </p:pic>
      </p:grpSp>
      <p:sp>
        <p:nvSpPr>
          <p:cNvPr id="32" name="矩形 31"/>
          <p:cNvSpPr/>
          <p:nvPr/>
        </p:nvSpPr>
        <p:spPr>
          <a:xfrm>
            <a:off x="7988814" y="2502165"/>
            <a:ext cx="2314651" cy="3979577"/>
          </a:xfrm>
          <a:prstGeom prst="rect">
            <a:avLst/>
          </a:prstGeom>
          <a:solidFill>
            <a:schemeClr val="tx1">
              <a:lumMod val="95000"/>
              <a:lumOff val="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91" y="2836913"/>
            <a:ext cx="2679907" cy="1864762"/>
          </a:xfrm>
          <a:prstGeom prst="rect">
            <a:avLst/>
          </a:prstGeom>
          <a:effectLst>
            <a:outerShdw blurRad="63500" sx="103000" sy="103000" algn="ctr" rotWithShape="0">
              <a:schemeClr val="bg1">
                <a:alpha val="38000"/>
              </a:schemeClr>
            </a:outerShdw>
          </a:effectLst>
        </p:spPr>
      </p:pic>
      <p:grpSp>
        <p:nvGrpSpPr>
          <p:cNvPr id="35" name="组合 36"/>
          <p:cNvGrpSpPr/>
          <p:nvPr/>
        </p:nvGrpSpPr>
        <p:grpSpPr>
          <a:xfrm>
            <a:off x="7325406" y="5176304"/>
            <a:ext cx="1210588" cy="1122181"/>
            <a:chOff x="2743368" y="2032465"/>
            <a:chExt cx="1265750" cy="1173314"/>
          </a:xfrm>
        </p:grpSpPr>
        <p:sp>
          <p:nvSpPr>
            <p:cNvPr id="37" name="椭圆 36"/>
            <p:cNvSpPr/>
            <p:nvPr/>
          </p:nvSpPr>
          <p:spPr>
            <a:xfrm>
              <a:off x="2780331" y="2032465"/>
              <a:ext cx="1182384" cy="1173314"/>
            </a:xfrm>
            <a:prstGeom prst="ellipse">
              <a:avLst/>
            </a:prstGeom>
            <a:solidFill>
              <a:srgbClr val="FF3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743368" y="2324832"/>
              <a:ext cx="1265750" cy="353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垂直化曝光</a:t>
              </a:r>
              <a:endParaRPr lang="en-US" altLang="zh-CN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363065" y="572338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垂直频道</a:t>
            </a:r>
            <a:r>
              <a:rPr lang="en-US" altLang="zh-CN" sz="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1-1</a:t>
            </a:r>
            <a:r>
              <a:rPr lang="zh-CN" altLang="en-US" sz="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助力</a:t>
            </a:r>
            <a:endParaRPr lang="en-US" altLang="zh-CN" sz="9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品牌直达目标人群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68" y="2502714"/>
            <a:ext cx="2251225" cy="4002178"/>
          </a:xfrm>
          <a:prstGeom prst="rect">
            <a:avLst/>
          </a:prstGeom>
        </p:spPr>
      </p:pic>
      <p:sp>
        <p:nvSpPr>
          <p:cNvPr id="42" name="椭圆 41"/>
          <p:cNvSpPr/>
          <p:nvPr/>
        </p:nvSpPr>
        <p:spPr>
          <a:xfrm>
            <a:off x="1716326" y="5194633"/>
            <a:ext cx="1130863" cy="1122181"/>
          </a:xfrm>
          <a:prstGeom prst="ellipse">
            <a:avLst/>
          </a:prstGeom>
          <a:solidFill>
            <a:srgbClr val="FF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667318" y="5493050"/>
            <a:ext cx="1157831" cy="323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入口级曝光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794619" y="5746679"/>
            <a:ext cx="954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用户第一路径</a:t>
            </a:r>
          </a:p>
          <a:p>
            <a:pPr algn="ctr"/>
            <a:r>
              <a:rPr lang="zh-CN" altLang="en-US" sz="1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品牌内容演绎</a:t>
            </a:r>
          </a:p>
        </p:txBody>
      </p:sp>
      <p:sp>
        <p:nvSpPr>
          <p:cNvPr id="45" name="矩形 44"/>
          <p:cNvSpPr/>
          <p:nvPr/>
        </p:nvSpPr>
        <p:spPr>
          <a:xfrm>
            <a:off x="3853840" y="335373"/>
            <a:ext cx="44935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传统媒介合作形式</a:t>
            </a:r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2702888" y="335373"/>
            <a:ext cx="67954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全新购买形式业内首创</a:t>
            </a:r>
            <a:r>
              <a:rPr lang="en-US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CPV</a:t>
            </a:r>
            <a:endParaRPr lang="zh-CN" altLang="en-US" sz="4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锐字逼格青春粗黑体简2.0" panose="02010604000000000000" pitchFamily="2" charset="-122"/>
              <a:ea typeface="锐字逼格青春粗黑体简2.0" panose="02010604000000000000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972239" y="1558491"/>
            <a:ext cx="2249773" cy="5123572"/>
            <a:chOff x="6525257" y="70848"/>
            <a:chExt cx="3167418" cy="7380829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257" y="70848"/>
              <a:ext cx="3167418" cy="7380829"/>
            </a:xfrm>
            <a:prstGeom prst="rect">
              <a:avLst/>
            </a:prstGeom>
          </p:spPr>
        </p:pic>
        <p:grpSp>
          <p:nvGrpSpPr>
            <p:cNvPr id="66" name="组合 65"/>
            <p:cNvGrpSpPr/>
            <p:nvPr/>
          </p:nvGrpSpPr>
          <p:grpSpPr>
            <a:xfrm>
              <a:off x="6542573" y="973202"/>
              <a:ext cx="3120042" cy="5594107"/>
              <a:chOff x="7196441" y="1652506"/>
              <a:chExt cx="2102520" cy="3737813"/>
            </a:xfrm>
          </p:grpSpPr>
          <p:pic>
            <p:nvPicPr>
              <p:cNvPr id="67" name="图片 6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96441" y="1652506"/>
                <a:ext cx="2102520" cy="3737813"/>
              </a:xfrm>
              <a:prstGeom prst="rect">
                <a:avLst/>
              </a:prstGeom>
            </p:spPr>
          </p:pic>
          <p:sp>
            <p:nvSpPr>
              <p:cNvPr id="68" name="矩形 67"/>
              <p:cNvSpPr/>
              <p:nvPr/>
            </p:nvSpPr>
            <p:spPr>
              <a:xfrm>
                <a:off x="7209956" y="2172199"/>
                <a:ext cx="2075487" cy="1676395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73" y="1937046"/>
            <a:ext cx="4896757" cy="43664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" y="0"/>
            <a:ext cx="12192000" cy="68649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50000">
                <a:srgbClr val="000000">
                  <a:alpha val="63000"/>
                </a:srgbClr>
              </a:gs>
              <a:gs pos="100000">
                <a:schemeClr val="tx1"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13"/>
          <p:cNvSpPr txBox="1"/>
          <p:nvPr/>
        </p:nvSpPr>
        <p:spPr>
          <a:xfrm>
            <a:off x="1270732" y="4731177"/>
            <a:ext cx="2598903" cy="584775"/>
          </a:xfrm>
          <a:prstGeom prst="rect">
            <a:avLst/>
          </a:prstGeom>
          <a:solidFill>
            <a:srgbClr val="FF3050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内容经营</a:t>
            </a:r>
            <a:endParaRPr lang="en-US" altLang="zh-CN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16"/>
          <p:cNvSpPr>
            <a:spLocks noChangeArrowheads="1"/>
          </p:cNvSpPr>
          <p:nvPr/>
        </p:nvSpPr>
        <p:spPr bwMode="auto">
          <a:xfrm>
            <a:off x="2060220" y="5322904"/>
            <a:ext cx="3545449" cy="461665"/>
          </a:xfrm>
          <a:prstGeom prst="rect">
            <a:avLst/>
          </a:prstGeom>
          <a:solidFill>
            <a:srgbClr val="F8B8A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给用户看他们想看的</a:t>
            </a:r>
            <a:endParaRPr lang="en-US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1402" y="3368057"/>
            <a:ext cx="12763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3800" b="1" dirty="0"/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810539"/>
          </a:xfrm>
          <a:prstGeom prst="rect">
            <a:avLst/>
          </a:prstGeom>
        </p:spPr>
      </p:pic>
      <p:sp>
        <p:nvSpPr>
          <p:cNvPr id="32" name="Shape 376"/>
          <p:cNvSpPr/>
          <p:nvPr/>
        </p:nvSpPr>
        <p:spPr>
          <a:xfrm>
            <a:off x="0" y="-1"/>
            <a:ext cx="12192000" cy="4810539"/>
          </a:xfrm>
          <a:prstGeom prst="rect">
            <a:avLst/>
          </a:prstGeom>
          <a:solidFill>
            <a:srgbClr val="000000">
              <a:alpha val="42000"/>
            </a:srgbClr>
          </a:solidFill>
          <a:ln w="3175">
            <a:miter lim="400000"/>
          </a:ln>
        </p:spPr>
        <p:txBody>
          <a:bodyPr lIns="55217" tIns="55217" rIns="55217" bIns="55217" anchor="ctr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" name="矩形 19"/>
          <p:cNvSpPr/>
          <p:nvPr/>
        </p:nvSpPr>
        <p:spPr>
          <a:xfrm>
            <a:off x="3045931" y="335373"/>
            <a:ext cx="610936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双维度原生内容创意产出</a:t>
            </a:r>
          </a:p>
        </p:txBody>
      </p:sp>
      <p:sp>
        <p:nvSpPr>
          <p:cNvPr id="2" name="椭圆 1"/>
          <p:cNvSpPr/>
          <p:nvPr/>
        </p:nvSpPr>
        <p:spPr>
          <a:xfrm>
            <a:off x="1801319" y="3235683"/>
            <a:ext cx="1934817" cy="1934817"/>
          </a:xfrm>
          <a:prstGeom prst="ellipse">
            <a:avLst/>
          </a:prstGeom>
          <a:solidFill>
            <a:srgbClr val="FF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垂直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用户兴趣深挖</a:t>
            </a:r>
          </a:p>
        </p:txBody>
      </p:sp>
      <p:sp>
        <p:nvSpPr>
          <p:cNvPr id="22" name="椭圆 21"/>
          <p:cNvSpPr/>
          <p:nvPr/>
        </p:nvSpPr>
        <p:spPr>
          <a:xfrm>
            <a:off x="8187888" y="3154990"/>
            <a:ext cx="1934817" cy="1934817"/>
          </a:xfrm>
          <a:prstGeom prst="ellipse">
            <a:avLst/>
          </a:prstGeom>
          <a:solidFill>
            <a:srgbClr val="FF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头部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建立品牌影响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5148469" y="1158808"/>
            <a:ext cx="189506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849231" y="1793962"/>
            <a:ext cx="4493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短视频内容价值最大化呈现</a:t>
            </a:r>
          </a:p>
        </p:txBody>
      </p:sp>
      <p:cxnSp>
        <p:nvCxnSpPr>
          <p:cNvPr id="13" name="连接符: 肘形 12"/>
          <p:cNvCxnSpPr>
            <a:endCxn id="2" idx="0"/>
          </p:cNvCxnSpPr>
          <p:nvPr/>
        </p:nvCxnSpPr>
        <p:spPr>
          <a:xfrm rot="5400000">
            <a:off x="2718925" y="2105376"/>
            <a:ext cx="1180111" cy="1080503"/>
          </a:xfrm>
          <a:prstGeom prst="bentConnector3">
            <a:avLst>
              <a:gd name="adj1" fmla="val 59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16"/>
          <p:cNvCxnSpPr>
            <a:stCxn id="22" idx="0"/>
          </p:cNvCxnSpPr>
          <p:nvPr/>
        </p:nvCxnSpPr>
        <p:spPr>
          <a:xfrm rot="16200000" flipV="1">
            <a:off x="8199324" y="2199017"/>
            <a:ext cx="1099418" cy="812528"/>
          </a:xfrm>
          <a:prstGeom prst="bentConnector3">
            <a:avLst>
              <a:gd name="adj1" fmla="val 99421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4849505" y="231911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双维度多形式精耕内容</a:t>
            </a:r>
          </a:p>
        </p:txBody>
      </p:sp>
      <p:sp>
        <p:nvSpPr>
          <p:cNvPr id="36" name="矩形 35"/>
          <p:cNvSpPr/>
          <p:nvPr/>
        </p:nvSpPr>
        <p:spPr>
          <a:xfrm>
            <a:off x="1801319" y="5318194"/>
            <a:ext cx="1858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原生内容定制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多维内容征集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8237415" y="5313010"/>
            <a:ext cx="18582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栏目合作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垂直内容共建</a:t>
            </a:r>
            <a:endParaRPr lang="zh-CN" altLang="en-US" dirty="0"/>
          </a:p>
        </p:txBody>
      </p:sp>
      <p:sp>
        <p:nvSpPr>
          <p:cNvPr id="40" name="Shape 786" descr="文本框 15"/>
          <p:cNvSpPr/>
          <p:nvPr/>
        </p:nvSpPr>
        <p:spPr>
          <a:xfrm>
            <a:off x="7402251" y="6242693"/>
            <a:ext cx="3506086" cy="481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86019" tIns="86019" rIns="86019" bIns="86019" numCol="1" anchor="t">
            <a:spAutoFit/>
          </a:bodyPr>
          <a:lstStyle>
            <a:lvl1pPr algn="ctr"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更大声量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击穿圈层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Shape 786" descr="文本框 15"/>
          <p:cNvSpPr/>
          <p:nvPr/>
        </p:nvSpPr>
        <p:spPr>
          <a:xfrm>
            <a:off x="1015684" y="6242693"/>
            <a:ext cx="3506086" cy="481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86019" tIns="86019" rIns="86019" bIns="86019" numCol="1" anchor="t">
            <a:spAutoFit/>
          </a:bodyPr>
          <a:lstStyle>
            <a:lvl1pPr algn="ctr"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兴趣聚焦，深度交互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 41"/>
          <p:cNvGrpSpPr/>
          <p:nvPr/>
        </p:nvGrpSpPr>
        <p:grpSpPr>
          <a:xfrm>
            <a:off x="8131146" y="2044010"/>
            <a:ext cx="2193224" cy="4633388"/>
            <a:chOff x="15874103" y="3293047"/>
            <a:chExt cx="3798518" cy="8024722"/>
          </a:xfrm>
        </p:grpSpPr>
        <p:sp>
          <p:nvSpPr>
            <p:cNvPr id="61" name="Shape 191"/>
            <p:cNvSpPr/>
            <p:nvPr/>
          </p:nvSpPr>
          <p:spPr>
            <a:xfrm>
              <a:off x="15874103" y="3293047"/>
              <a:ext cx="3798518" cy="8024722"/>
            </a:xfrm>
            <a:prstGeom prst="roundRect">
              <a:avLst>
                <a:gd name="adj" fmla="val 12778"/>
              </a:avLst>
            </a:prstGeom>
            <a:solidFill>
              <a:srgbClr val="FFFFFF"/>
            </a:solidFill>
            <a:ln w="15875">
              <a:solidFill>
                <a:srgbClr val="80808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62" name="Shape 192"/>
            <p:cNvSpPr/>
            <p:nvPr/>
          </p:nvSpPr>
          <p:spPr>
            <a:xfrm>
              <a:off x="15947463" y="3357656"/>
              <a:ext cx="3651798" cy="7895504"/>
            </a:xfrm>
            <a:prstGeom prst="roundRect">
              <a:avLst>
                <a:gd name="adj" fmla="val 11910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63" name="Shape 193"/>
            <p:cNvSpPr/>
            <p:nvPr/>
          </p:nvSpPr>
          <p:spPr>
            <a:xfrm>
              <a:off x="17654170" y="3662243"/>
              <a:ext cx="461181" cy="131205"/>
            </a:xfrm>
            <a:prstGeom prst="roundRect">
              <a:avLst>
                <a:gd name="adj" fmla="val 50000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64" name="Shape 194"/>
            <p:cNvSpPr/>
            <p:nvPr/>
          </p:nvSpPr>
          <p:spPr>
            <a:xfrm>
              <a:off x="16022263" y="4139362"/>
              <a:ext cx="3502198" cy="6215606"/>
            </a:xfrm>
            <a:prstGeom prst="roundRect">
              <a:avLst>
                <a:gd name="adj" fmla="val 864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65" name="Shape 195"/>
            <p:cNvSpPr/>
            <p:nvPr/>
          </p:nvSpPr>
          <p:spPr>
            <a:xfrm>
              <a:off x="17499507" y="10532456"/>
              <a:ext cx="547713" cy="547713"/>
            </a:xfrm>
            <a:prstGeom prst="ellipse">
              <a:avLst/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66" name="Shape 196"/>
            <p:cNvSpPr/>
            <p:nvPr/>
          </p:nvSpPr>
          <p:spPr>
            <a:xfrm>
              <a:off x="17431374" y="3663653"/>
              <a:ext cx="128386" cy="128386"/>
            </a:xfrm>
            <a:prstGeom prst="ellipse">
              <a:avLst/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67" name="Shape 197"/>
            <p:cNvSpPr/>
            <p:nvPr/>
          </p:nvSpPr>
          <p:spPr>
            <a:xfrm>
              <a:off x="18327172" y="7889380"/>
              <a:ext cx="1046424" cy="679142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68" name="Shape 198"/>
            <p:cNvSpPr/>
            <p:nvPr/>
          </p:nvSpPr>
          <p:spPr>
            <a:xfrm>
              <a:off x="16171011" y="6588561"/>
              <a:ext cx="2794878" cy="1"/>
            </a:xfrm>
            <a:prstGeom prst="line">
              <a:avLst/>
            </a:prstGeom>
            <a:ln w="1651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69" name="Shape 199"/>
            <p:cNvSpPr/>
            <p:nvPr/>
          </p:nvSpPr>
          <p:spPr>
            <a:xfrm>
              <a:off x="16171011" y="6830886"/>
              <a:ext cx="533521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70" name="Shape 200"/>
            <p:cNvSpPr/>
            <p:nvPr/>
          </p:nvSpPr>
          <p:spPr>
            <a:xfrm>
              <a:off x="16171011" y="8036750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71" name="Shape 201"/>
            <p:cNvSpPr/>
            <p:nvPr/>
          </p:nvSpPr>
          <p:spPr>
            <a:xfrm>
              <a:off x="16171011" y="8228950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72" name="Shape 202"/>
            <p:cNvSpPr/>
            <p:nvPr/>
          </p:nvSpPr>
          <p:spPr>
            <a:xfrm>
              <a:off x="16171011" y="8462457"/>
              <a:ext cx="1119692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73" name="Shape 203"/>
            <p:cNvSpPr/>
            <p:nvPr/>
          </p:nvSpPr>
          <p:spPr>
            <a:xfrm>
              <a:off x="16613108" y="7486605"/>
              <a:ext cx="357116" cy="1"/>
            </a:xfrm>
            <a:prstGeom prst="line">
              <a:avLst/>
            </a:prstGeom>
            <a:ln w="1524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74" name="Shape 204"/>
            <p:cNvSpPr/>
            <p:nvPr/>
          </p:nvSpPr>
          <p:spPr>
            <a:xfrm>
              <a:off x="16173405" y="7305408"/>
              <a:ext cx="362393" cy="362393"/>
            </a:xfrm>
            <a:prstGeom prst="ellipse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75" name="Shape 205"/>
            <p:cNvSpPr/>
            <p:nvPr/>
          </p:nvSpPr>
          <p:spPr>
            <a:xfrm>
              <a:off x="18671010" y="7342954"/>
              <a:ext cx="702587" cy="287302"/>
            </a:xfrm>
            <a:prstGeom prst="roundRect">
              <a:avLst>
                <a:gd name="adj" fmla="val 17593"/>
              </a:avLst>
            </a:prstGeom>
            <a:solidFill>
              <a:srgbClr val="F5F5F8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76" name="Shape 206"/>
            <p:cNvSpPr/>
            <p:nvPr/>
          </p:nvSpPr>
          <p:spPr>
            <a:xfrm>
              <a:off x="16031778" y="4148373"/>
              <a:ext cx="3483170" cy="2205277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77" name="Shape 207"/>
            <p:cNvSpPr/>
            <p:nvPr/>
          </p:nvSpPr>
          <p:spPr>
            <a:xfrm>
              <a:off x="16031778" y="7785799"/>
              <a:ext cx="3483170" cy="1"/>
            </a:xfrm>
            <a:prstGeom prst="line">
              <a:avLst/>
            </a:prstGeom>
            <a:ln w="635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78" name="Shape 208"/>
            <p:cNvSpPr/>
            <p:nvPr/>
          </p:nvSpPr>
          <p:spPr>
            <a:xfrm>
              <a:off x="18327172" y="8827644"/>
              <a:ext cx="1046424" cy="679143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79" name="Shape 209"/>
            <p:cNvSpPr/>
            <p:nvPr/>
          </p:nvSpPr>
          <p:spPr>
            <a:xfrm>
              <a:off x="16171011" y="8975015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80" name="Shape 210"/>
            <p:cNvSpPr/>
            <p:nvPr/>
          </p:nvSpPr>
          <p:spPr>
            <a:xfrm>
              <a:off x="16171011" y="9167214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81" name="Shape 211"/>
            <p:cNvSpPr/>
            <p:nvPr/>
          </p:nvSpPr>
          <p:spPr>
            <a:xfrm>
              <a:off x="16171011" y="9400723"/>
              <a:ext cx="1119692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82" name="Shape 212"/>
            <p:cNvSpPr/>
            <p:nvPr/>
          </p:nvSpPr>
          <p:spPr>
            <a:xfrm>
              <a:off x="18327172" y="9765911"/>
              <a:ext cx="1046424" cy="581751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>
                  <a:solidFill>
                    <a:srgbClr val="FFFFFF"/>
                  </a:solidFill>
                </a:defRPr>
              </a:pPr>
              <a:endParaRPr sz="2500" kern="0"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83" name="Shape 213"/>
            <p:cNvSpPr/>
            <p:nvPr/>
          </p:nvSpPr>
          <p:spPr>
            <a:xfrm>
              <a:off x="16171011" y="9913281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84" name="Shape 214"/>
            <p:cNvSpPr/>
            <p:nvPr/>
          </p:nvSpPr>
          <p:spPr>
            <a:xfrm>
              <a:off x="16171011" y="10105481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/>
              <a:endParaRPr sz="2500" kern="0">
                <a:solidFill>
                  <a:srgbClr val="535353"/>
                </a:solidFill>
                <a:sym typeface="Gill Sans Light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574650" y="335373"/>
            <a:ext cx="70519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原生内容定制</a:t>
            </a:r>
            <a:r>
              <a:rPr lang="en-US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-</a:t>
            </a:r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创意广告孵化</a:t>
            </a:r>
          </a:p>
        </p:txBody>
      </p:sp>
      <p:sp>
        <p:nvSpPr>
          <p:cNvPr id="21" name="矩形 20"/>
          <p:cNvSpPr/>
          <p:nvPr/>
        </p:nvSpPr>
        <p:spPr>
          <a:xfrm>
            <a:off x="3082000" y="1316498"/>
            <a:ext cx="6037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坚持做原生 </a:t>
            </a:r>
            <a:r>
              <a:rPr lang="zh-CN" altLang="en-US" sz="2800" b="1" dirty="0">
                <a:solidFill>
                  <a:srgbClr val="FF3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让品牌的每一分钱都有效</a:t>
            </a:r>
            <a:endParaRPr lang="en-US" altLang="en-US" sz="2800" b="1" dirty="0">
              <a:solidFill>
                <a:srgbClr val="FF3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4" name="组合 1534"/>
          <p:cNvGrpSpPr/>
          <p:nvPr/>
        </p:nvGrpSpPr>
        <p:grpSpPr>
          <a:xfrm>
            <a:off x="1253520" y="2978357"/>
            <a:ext cx="6061353" cy="2999079"/>
            <a:chOff x="1759680" y="1490168"/>
            <a:chExt cx="6892220" cy="3410179"/>
          </a:xfrm>
        </p:grpSpPr>
        <p:grpSp>
          <p:nvGrpSpPr>
            <p:cNvPr id="35" name="组合 1533"/>
            <p:cNvGrpSpPr/>
            <p:nvPr/>
          </p:nvGrpSpPr>
          <p:grpSpPr>
            <a:xfrm>
              <a:off x="1759680" y="1490168"/>
              <a:ext cx="6892220" cy="3410179"/>
              <a:chOff x="1924780" y="1223468"/>
              <a:chExt cx="6892220" cy="3410179"/>
            </a:xfrm>
            <a:blipFill dpi="0" rotWithShape="1">
              <a:blip r:embed="rId2"/>
              <a:srcRect/>
              <a:tile tx="0" ty="0" sx="100000" sy="100000" flip="none" algn="l"/>
            </a:blipFill>
          </p:grpSpPr>
          <p:sp>
            <p:nvSpPr>
              <p:cNvPr id="40" name="Shape 6351"/>
              <p:cNvSpPr/>
              <p:nvPr/>
            </p:nvSpPr>
            <p:spPr>
              <a:xfrm rot="10800000" flipH="1">
                <a:off x="6499227" y="2315875"/>
                <a:ext cx="1232552" cy="1228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62" y="21600"/>
                    </a:moveTo>
                    <a:cubicBezTo>
                      <a:pt x="14930" y="13371"/>
                      <a:pt x="8260" y="6686"/>
                      <a:pt x="0" y="9360"/>
                    </a:cubicBezTo>
                    <a:cubicBezTo>
                      <a:pt x="9338" y="0"/>
                      <a:pt x="9338" y="0"/>
                      <a:pt x="9338" y="0"/>
                    </a:cubicBezTo>
                    <a:cubicBezTo>
                      <a:pt x="6670" y="8229"/>
                      <a:pt x="13340" y="14966"/>
                      <a:pt x="21600" y="12240"/>
                    </a:cubicBezTo>
                    <a:lnTo>
                      <a:pt x="12262" y="21600"/>
                    </a:lnTo>
                    <a:close/>
                  </a:path>
                </a:pathLst>
              </a:custGeom>
              <a:solidFill>
                <a:srgbClr val="FF3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Shape 6352"/>
              <p:cNvSpPr/>
              <p:nvPr/>
            </p:nvSpPr>
            <p:spPr>
              <a:xfrm rot="10800000" flipH="1">
                <a:off x="7156825" y="1223468"/>
                <a:ext cx="1660175" cy="1663765"/>
              </a:xfrm>
              <a:prstGeom prst="ellipse">
                <a:avLst/>
              </a:prstGeom>
              <a:solidFill>
                <a:srgbClr val="FF3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42" name="Shape 6357"/>
              <p:cNvSpPr/>
              <p:nvPr/>
            </p:nvSpPr>
            <p:spPr>
              <a:xfrm rot="10800000" flipH="1">
                <a:off x="4752817" y="2315874"/>
                <a:ext cx="1232552" cy="122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38" y="21600"/>
                    </a:moveTo>
                    <a:cubicBezTo>
                      <a:pt x="6670" y="13371"/>
                      <a:pt x="13391" y="6686"/>
                      <a:pt x="21600" y="9360"/>
                    </a:cubicBezTo>
                    <a:cubicBezTo>
                      <a:pt x="12262" y="0"/>
                      <a:pt x="12262" y="0"/>
                      <a:pt x="12262" y="0"/>
                    </a:cubicBezTo>
                    <a:cubicBezTo>
                      <a:pt x="14930" y="8229"/>
                      <a:pt x="8260" y="14966"/>
                      <a:pt x="0" y="12240"/>
                    </a:cubicBezTo>
                    <a:lnTo>
                      <a:pt x="9338" y="21600"/>
                    </a:lnTo>
                    <a:close/>
                  </a:path>
                </a:pathLst>
              </a:custGeom>
              <a:solidFill>
                <a:srgbClr val="FF3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43" name="Shape 6358"/>
              <p:cNvSpPr/>
              <p:nvPr/>
            </p:nvSpPr>
            <p:spPr>
              <a:xfrm rot="10800000" flipH="1">
                <a:off x="5410415" y="2969880"/>
                <a:ext cx="1663767" cy="1663767"/>
              </a:xfrm>
              <a:prstGeom prst="ellipse">
                <a:avLst/>
              </a:prstGeom>
              <a:solidFill>
                <a:srgbClr val="FF3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44" name="Shape 6363"/>
              <p:cNvSpPr/>
              <p:nvPr/>
            </p:nvSpPr>
            <p:spPr>
              <a:xfrm rot="10800000" flipH="1">
                <a:off x="3010000" y="2315875"/>
                <a:ext cx="1232550" cy="1228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62" y="21600"/>
                    </a:moveTo>
                    <a:cubicBezTo>
                      <a:pt x="14930" y="13371"/>
                      <a:pt x="8260" y="6686"/>
                      <a:pt x="0" y="9360"/>
                    </a:cubicBezTo>
                    <a:cubicBezTo>
                      <a:pt x="9338" y="0"/>
                      <a:pt x="9338" y="0"/>
                      <a:pt x="9338" y="0"/>
                    </a:cubicBezTo>
                    <a:cubicBezTo>
                      <a:pt x="6670" y="8229"/>
                      <a:pt x="13340" y="14966"/>
                      <a:pt x="21600" y="12240"/>
                    </a:cubicBezTo>
                    <a:lnTo>
                      <a:pt x="12262" y="21600"/>
                    </a:lnTo>
                    <a:close/>
                  </a:path>
                </a:pathLst>
              </a:custGeom>
              <a:solidFill>
                <a:srgbClr val="FF3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 dirty="0"/>
              </a:p>
            </p:txBody>
          </p:sp>
          <p:sp>
            <p:nvSpPr>
              <p:cNvPr id="45" name="Shape 6364"/>
              <p:cNvSpPr/>
              <p:nvPr/>
            </p:nvSpPr>
            <p:spPr>
              <a:xfrm rot="10800000" flipH="1">
                <a:off x="3671194" y="1223468"/>
                <a:ext cx="1660173" cy="1663765"/>
              </a:xfrm>
              <a:prstGeom prst="ellipse">
                <a:avLst/>
              </a:prstGeom>
              <a:solidFill>
                <a:srgbClr val="FF3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46" name="Shape 6369"/>
              <p:cNvSpPr/>
              <p:nvPr/>
            </p:nvSpPr>
            <p:spPr>
              <a:xfrm rot="10800000" flipH="1">
                <a:off x="1924780" y="2969878"/>
                <a:ext cx="1660172" cy="1663767"/>
              </a:xfrm>
              <a:prstGeom prst="ellipse">
                <a:avLst/>
              </a:prstGeom>
              <a:solidFill>
                <a:srgbClr val="FF3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6" name="Shape 6353"/>
            <p:cNvSpPr/>
            <p:nvPr/>
          </p:nvSpPr>
          <p:spPr>
            <a:xfrm flipH="1">
              <a:off x="7192960" y="1687808"/>
              <a:ext cx="1250520" cy="1257708"/>
            </a:xfrm>
            <a:prstGeom prst="ellipse">
              <a:avLst/>
            </a:prstGeom>
            <a:blipFill dpi="0" rotWithShape="1">
              <a:blip r:embed="rId3" cstate="email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5C818A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7" name="Shape 6359"/>
            <p:cNvSpPr/>
            <p:nvPr/>
          </p:nvSpPr>
          <p:spPr>
            <a:xfrm flipH="1">
              <a:off x="5453736" y="3430626"/>
              <a:ext cx="1250520" cy="1254116"/>
            </a:xfrm>
            <a:prstGeom prst="ellipse">
              <a:avLst/>
            </a:prstGeom>
            <a:blipFill dpi="0" rotWithShape="1">
              <a:blip r:embed="rId3" cstate="email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688687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8" name="Shape 6365"/>
            <p:cNvSpPr/>
            <p:nvPr/>
          </p:nvSpPr>
          <p:spPr>
            <a:xfrm flipH="1">
              <a:off x="3703731" y="1687808"/>
              <a:ext cx="1254115" cy="1257708"/>
            </a:xfrm>
            <a:prstGeom prst="ellipse">
              <a:avLst/>
            </a:prstGeom>
            <a:blipFill dpi="0" rotWithShape="1">
              <a:blip r:embed="rId3" cstate="email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7D9892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9" name="Shape 6370"/>
            <p:cNvSpPr/>
            <p:nvPr/>
          </p:nvSpPr>
          <p:spPr>
            <a:xfrm flipH="1">
              <a:off x="1964503" y="3430624"/>
              <a:ext cx="1254116" cy="1254118"/>
            </a:xfrm>
            <a:prstGeom prst="ellipse">
              <a:avLst/>
            </a:prstGeom>
            <a:blipFill dpi="0" rotWithShape="1">
              <a:blip r:embed="rId3" cstate="email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600">
                  <a:solidFill>
                    <a:srgbClr val="97AEA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47" name="Read Message"/>
          <p:cNvSpPr>
            <a:spLocks noChangeAspect="1" noEditPoints="1"/>
          </p:cNvSpPr>
          <p:nvPr/>
        </p:nvSpPr>
        <p:spPr bwMode="auto">
          <a:xfrm>
            <a:off x="6338013" y="3451126"/>
            <a:ext cx="487362" cy="487362"/>
          </a:xfrm>
          <a:custGeom>
            <a:avLst/>
            <a:gdLst>
              <a:gd name="T0" fmla="*/ 334 w 667"/>
              <a:gd name="T1" fmla="*/ 0 h 667"/>
              <a:gd name="T2" fmla="*/ 272 w 667"/>
              <a:gd name="T3" fmla="*/ 21 h 667"/>
              <a:gd name="T4" fmla="*/ 5 w 667"/>
              <a:gd name="T5" fmla="*/ 257 h 667"/>
              <a:gd name="T6" fmla="*/ 0 w 667"/>
              <a:gd name="T7" fmla="*/ 267 h 667"/>
              <a:gd name="T8" fmla="*/ 0 w 667"/>
              <a:gd name="T9" fmla="*/ 653 h 667"/>
              <a:gd name="T10" fmla="*/ 14 w 667"/>
              <a:gd name="T11" fmla="*/ 667 h 667"/>
              <a:gd name="T12" fmla="*/ 654 w 667"/>
              <a:gd name="T13" fmla="*/ 667 h 667"/>
              <a:gd name="T14" fmla="*/ 667 w 667"/>
              <a:gd name="T15" fmla="*/ 653 h 667"/>
              <a:gd name="T16" fmla="*/ 667 w 667"/>
              <a:gd name="T17" fmla="*/ 267 h 667"/>
              <a:gd name="T18" fmla="*/ 663 w 667"/>
              <a:gd name="T19" fmla="*/ 257 h 667"/>
              <a:gd name="T20" fmla="*/ 396 w 667"/>
              <a:gd name="T21" fmla="*/ 21 h 667"/>
              <a:gd name="T22" fmla="*/ 334 w 667"/>
              <a:gd name="T23" fmla="*/ 0 h 667"/>
              <a:gd name="T24" fmla="*/ 334 w 667"/>
              <a:gd name="T25" fmla="*/ 27 h 667"/>
              <a:gd name="T26" fmla="*/ 379 w 667"/>
              <a:gd name="T27" fmla="*/ 42 h 667"/>
              <a:gd name="T28" fmla="*/ 640 w 667"/>
              <a:gd name="T29" fmla="*/ 273 h 667"/>
              <a:gd name="T30" fmla="*/ 560 w 667"/>
              <a:gd name="T31" fmla="*/ 336 h 667"/>
              <a:gd name="T32" fmla="*/ 560 w 667"/>
              <a:gd name="T33" fmla="*/ 240 h 667"/>
              <a:gd name="T34" fmla="*/ 547 w 667"/>
              <a:gd name="T35" fmla="*/ 227 h 667"/>
              <a:gd name="T36" fmla="*/ 120 w 667"/>
              <a:gd name="T37" fmla="*/ 227 h 667"/>
              <a:gd name="T38" fmla="*/ 107 w 667"/>
              <a:gd name="T39" fmla="*/ 240 h 667"/>
              <a:gd name="T40" fmla="*/ 107 w 667"/>
              <a:gd name="T41" fmla="*/ 336 h 667"/>
              <a:gd name="T42" fmla="*/ 27 w 667"/>
              <a:gd name="T43" fmla="*/ 273 h 667"/>
              <a:gd name="T44" fmla="*/ 289 w 667"/>
              <a:gd name="T45" fmla="*/ 42 h 667"/>
              <a:gd name="T46" fmla="*/ 334 w 667"/>
              <a:gd name="T47" fmla="*/ 27 h 667"/>
              <a:gd name="T48" fmla="*/ 134 w 667"/>
              <a:gd name="T49" fmla="*/ 253 h 667"/>
              <a:gd name="T50" fmla="*/ 534 w 667"/>
              <a:gd name="T51" fmla="*/ 253 h 667"/>
              <a:gd name="T52" fmla="*/ 534 w 667"/>
              <a:gd name="T53" fmla="*/ 357 h 667"/>
              <a:gd name="T54" fmla="*/ 449 w 667"/>
              <a:gd name="T55" fmla="*/ 424 h 667"/>
              <a:gd name="T56" fmla="*/ 401 w 667"/>
              <a:gd name="T57" fmla="*/ 387 h 667"/>
              <a:gd name="T58" fmla="*/ 467 w 667"/>
              <a:gd name="T59" fmla="*/ 387 h 667"/>
              <a:gd name="T60" fmla="*/ 467 w 667"/>
              <a:gd name="T61" fmla="*/ 360 h 667"/>
              <a:gd name="T62" fmla="*/ 200 w 667"/>
              <a:gd name="T63" fmla="*/ 360 h 667"/>
              <a:gd name="T64" fmla="*/ 200 w 667"/>
              <a:gd name="T65" fmla="*/ 387 h 667"/>
              <a:gd name="T66" fmla="*/ 266 w 667"/>
              <a:gd name="T67" fmla="*/ 387 h 667"/>
              <a:gd name="T68" fmla="*/ 218 w 667"/>
              <a:gd name="T69" fmla="*/ 424 h 667"/>
              <a:gd name="T70" fmla="*/ 134 w 667"/>
              <a:gd name="T71" fmla="*/ 357 h 667"/>
              <a:gd name="T72" fmla="*/ 134 w 667"/>
              <a:gd name="T73" fmla="*/ 253 h 667"/>
              <a:gd name="T74" fmla="*/ 200 w 667"/>
              <a:gd name="T75" fmla="*/ 293 h 667"/>
              <a:gd name="T76" fmla="*/ 200 w 667"/>
              <a:gd name="T77" fmla="*/ 320 h 667"/>
              <a:gd name="T78" fmla="*/ 467 w 667"/>
              <a:gd name="T79" fmla="*/ 320 h 667"/>
              <a:gd name="T80" fmla="*/ 467 w 667"/>
              <a:gd name="T81" fmla="*/ 293 h 667"/>
              <a:gd name="T82" fmla="*/ 200 w 667"/>
              <a:gd name="T83" fmla="*/ 293 h 667"/>
              <a:gd name="T84" fmla="*/ 27 w 667"/>
              <a:gd name="T85" fmla="*/ 307 h 667"/>
              <a:gd name="T86" fmla="*/ 197 w 667"/>
              <a:gd name="T87" fmla="*/ 441 h 667"/>
              <a:gd name="T88" fmla="*/ 27 w 667"/>
              <a:gd name="T89" fmla="*/ 574 h 667"/>
              <a:gd name="T90" fmla="*/ 27 w 667"/>
              <a:gd name="T91" fmla="*/ 307 h 667"/>
              <a:gd name="T92" fmla="*/ 640 w 667"/>
              <a:gd name="T93" fmla="*/ 307 h 667"/>
              <a:gd name="T94" fmla="*/ 640 w 667"/>
              <a:gd name="T95" fmla="*/ 574 h 667"/>
              <a:gd name="T96" fmla="*/ 471 w 667"/>
              <a:gd name="T97" fmla="*/ 441 h 667"/>
              <a:gd name="T98" fmla="*/ 640 w 667"/>
              <a:gd name="T99" fmla="*/ 307 h 667"/>
              <a:gd name="T100" fmla="*/ 333 w 667"/>
              <a:gd name="T101" fmla="*/ 387 h 667"/>
              <a:gd name="T102" fmla="*/ 379 w 667"/>
              <a:gd name="T103" fmla="*/ 403 h 667"/>
              <a:gd name="T104" fmla="*/ 640 w 667"/>
              <a:gd name="T105" fmla="*/ 608 h 667"/>
              <a:gd name="T106" fmla="*/ 640 w 667"/>
              <a:gd name="T107" fmla="*/ 640 h 667"/>
              <a:gd name="T108" fmla="*/ 27 w 667"/>
              <a:gd name="T109" fmla="*/ 640 h 667"/>
              <a:gd name="T110" fmla="*/ 27 w 667"/>
              <a:gd name="T111" fmla="*/ 608 h 667"/>
              <a:gd name="T112" fmla="*/ 289 w 667"/>
              <a:gd name="T113" fmla="*/ 403 h 667"/>
              <a:gd name="T114" fmla="*/ 333 w 667"/>
              <a:gd name="T115" fmla="*/ 38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67" h="667">
                <a:moveTo>
                  <a:pt x="334" y="0"/>
                </a:moveTo>
                <a:cubicBezTo>
                  <a:pt x="320" y="0"/>
                  <a:pt x="294" y="2"/>
                  <a:pt x="272" y="21"/>
                </a:cubicBezTo>
                <a:cubicBezTo>
                  <a:pt x="178" y="103"/>
                  <a:pt x="101" y="171"/>
                  <a:pt x="5" y="257"/>
                </a:cubicBezTo>
                <a:cubicBezTo>
                  <a:pt x="2" y="259"/>
                  <a:pt x="0" y="263"/>
                  <a:pt x="0" y="267"/>
                </a:cubicBezTo>
                <a:lnTo>
                  <a:pt x="0" y="653"/>
                </a:lnTo>
                <a:cubicBezTo>
                  <a:pt x="0" y="661"/>
                  <a:pt x="6" y="667"/>
                  <a:pt x="14" y="667"/>
                </a:cubicBezTo>
                <a:lnTo>
                  <a:pt x="654" y="667"/>
                </a:lnTo>
                <a:cubicBezTo>
                  <a:pt x="661" y="667"/>
                  <a:pt x="667" y="661"/>
                  <a:pt x="667" y="653"/>
                </a:cubicBezTo>
                <a:lnTo>
                  <a:pt x="667" y="267"/>
                </a:lnTo>
                <a:cubicBezTo>
                  <a:pt x="667" y="263"/>
                  <a:pt x="665" y="259"/>
                  <a:pt x="663" y="257"/>
                </a:cubicBezTo>
                <a:cubicBezTo>
                  <a:pt x="570" y="176"/>
                  <a:pt x="495" y="105"/>
                  <a:pt x="396" y="21"/>
                </a:cubicBezTo>
                <a:cubicBezTo>
                  <a:pt x="373" y="2"/>
                  <a:pt x="348" y="0"/>
                  <a:pt x="334" y="0"/>
                </a:cubicBezTo>
                <a:close/>
                <a:moveTo>
                  <a:pt x="334" y="27"/>
                </a:moveTo>
                <a:cubicBezTo>
                  <a:pt x="345" y="27"/>
                  <a:pt x="363" y="28"/>
                  <a:pt x="379" y="42"/>
                </a:cubicBezTo>
                <a:cubicBezTo>
                  <a:pt x="471" y="122"/>
                  <a:pt x="546" y="189"/>
                  <a:pt x="640" y="273"/>
                </a:cubicBezTo>
                <a:cubicBezTo>
                  <a:pt x="614" y="294"/>
                  <a:pt x="587" y="315"/>
                  <a:pt x="560" y="336"/>
                </a:cubicBezTo>
                <a:lnTo>
                  <a:pt x="560" y="240"/>
                </a:lnTo>
                <a:cubicBezTo>
                  <a:pt x="560" y="233"/>
                  <a:pt x="554" y="227"/>
                  <a:pt x="547" y="227"/>
                </a:cubicBezTo>
                <a:lnTo>
                  <a:pt x="120" y="227"/>
                </a:lnTo>
                <a:cubicBezTo>
                  <a:pt x="113" y="227"/>
                  <a:pt x="107" y="233"/>
                  <a:pt x="107" y="240"/>
                </a:cubicBezTo>
                <a:lnTo>
                  <a:pt x="107" y="336"/>
                </a:lnTo>
                <a:cubicBezTo>
                  <a:pt x="81" y="315"/>
                  <a:pt x="53" y="294"/>
                  <a:pt x="27" y="273"/>
                </a:cubicBezTo>
                <a:cubicBezTo>
                  <a:pt x="118" y="194"/>
                  <a:pt x="191" y="124"/>
                  <a:pt x="289" y="42"/>
                </a:cubicBezTo>
                <a:cubicBezTo>
                  <a:pt x="304" y="29"/>
                  <a:pt x="323" y="27"/>
                  <a:pt x="334" y="27"/>
                </a:cubicBezTo>
                <a:close/>
                <a:moveTo>
                  <a:pt x="134" y="253"/>
                </a:moveTo>
                <a:lnTo>
                  <a:pt x="534" y="253"/>
                </a:lnTo>
                <a:lnTo>
                  <a:pt x="534" y="357"/>
                </a:lnTo>
                <a:lnTo>
                  <a:pt x="449" y="424"/>
                </a:lnTo>
                <a:cubicBezTo>
                  <a:pt x="432" y="411"/>
                  <a:pt x="407" y="391"/>
                  <a:pt x="401" y="387"/>
                </a:cubicBezTo>
                <a:lnTo>
                  <a:pt x="467" y="387"/>
                </a:lnTo>
                <a:cubicBezTo>
                  <a:pt x="485" y="387"/>
                  <a:pt x="485" y="360"/>
                  <a:pt x="467" y="360"/>
                </a:cubicBezTo>
                <a:lnTo>
                  <a:pt x="200" y="360"/>
                </a:lnTo>
                <a:cubicBezTo>
                  <a:pt x="182" y="360"/>
                  <a:pt x="182" y="387"/>
                  <a:pt x="200" y="387"/>
                </a:cubicBezTo>
                <a:lnTo>
                  <a:pt x="266" y="387"/>
                </a:lnTo>
                <a:cubicBezTo>
                  <a:pt x="261" y="391"/>
                  <a:pt x="235" y="411"/>
                  <a:pt x="218" y="424"/>
                </a:cubicBezTo>
                <a:lnTo>
                  <a:pt x="134" y="357"/>
                </a:lnTo>
                <a:lnTo>
                  <a:pt x="134" y="253"/>
                </a:lnTo>
                <a:close/>
                <a:moveTo>
                  <a:pt x="200" y="293"/>
                </a:moveTo>
                <a:cubicBezTo>
                  <a:pt x="182" y="293"/>
                  <a:pt x="182" y="320"/>
                  <a:pt x="200" y="320"/>
                </a:cubicBezTo>
                <a:lnTo>
                  <a:pt x="467" y="320"/>
                </a:lnTo>
                <a:cubicBezTo>
                  <a:pt x="485" y="320"/>
                  <a:pt x="485" y="293"/>
                  <a:pt x="467" y="293"/>
                </a:cubicBezTo>
                <a:lnTo>
                  <a:pt x="200" y="293"/>
                </a:lnTo>
                <a:close/>
                <a:moveTo>
                  <a:pt x="27" y="307"/>
                </a:moveTo>
                <a:lnTo>
                  <a:pt x="197" y="441"/>
                </a:lnTo>
                <a:cubicBezTo>
                  <a:pt x="126" y="496"/>
                  <a:pt x="49" y="557"/>
                  <a:pt x="27" y="574"/>
                </a:cubicBezTo>
                <a:lnTo>
                  <a:pt x="27" y="307"/>
                </a:lnTo>
                <a:close/>
                <a:moveTo>
                  <a:pt x="640" y="307"/>
                </a:moveTo>
                <a:lnTo>
                  <a:pt x="640" y="574"/>
                </a:lnTo>
                <a:cubicBezTo>
                  <a:pt x="618" y="557"/>
                  <a:pt x="541" y="496"/>
                  <a:pt x="471" y="441"/>
                </a:cubicBezTo>
                <a:lnTo>
                  <a:pt x="640" y="307"/>
                </a:lnTo>
                <a:close/>
                <a:moveTo>
                  <a:pt x="333" y="387"/>
                </a:moveTo>
                <a:cubicBezTo>
                  <a:pt x="344" y="387"/>
                  <a:pt x="367" y="394"/>
                  <a:pt x="379" y="403"/>
                </a:cubicBezTo>
                <a:cubicBezTo>
                  <a:pt x="398" y="418"/>
                  <a:pt x="634" y="602"/>
                  <a:pt x="640" y="608"/>
                </a:cubicBezTo>
                <a:lnTo>
                  <a:pt x="640" y="640"/>
                </a:lnTo>
                <a:lnTo>
                  <a:pt x="27" y="640"/>
                </a:lnTo>
                <a:lnTo>
                  <a:pt x="27" y="608"/>
                </a:lnTo>
                <a:cubicBezTo>
                  <a:pt x="34" y="602"/>
                  <a:pt x="269" y="418"/>
                  <a:pt x="289" y="403"/>
                </a:cubicBezTo>
                <a:cubicBezTo>
                  <a:pt x="306" y="390"/>
                  <a:pt x="323" y="387"/>
                  <a:pt x="333" y="387"/>
                </a:cubicBezTo>
                <a:close/>
              </a:path>
            </a:pathLst>
          </a:custGeom>
          <a:solidFill>
            <a:srgbClr val="FFAD7D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017362" y="256962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智能分发</a:t>
            </a:r>
          </a:p>
        </p:txBody>
      </p:sp>
      <p:sp>
        <p:nvSpPr>
          <p:cNvPr id="49" name="Edit"/>
          <p:cNvSpPr>
            <a:spLocks noEditPoints="1"/>
          </p:cNvSpPr>
          <p:nvPr/>
        </p:nvSpPr>
        <p:spPr bwMode="auto">
          <a:xfrm>
            <a:off x="4806107" y="4996196"/>
            <a:ext cx="499278" cy="499278"/>
          </a:xfrm>
          <a:custGeom>
            <a:avLst/>
            <a:gdLst>
              <a:gd name="T0" fmla="*/ 312 w 396"/>
              <a:gd name="T1" fmla="*/ 7 h 397"/>
              <a:gd name="T2" fmla="*/ 57 w 396"/>
              <a:gd name="T3" fmla="*/ 263 h 397"/>
              <a:gd name="T4" fmla="*/ 56 w 396"/>
              <a:gd name="T5" fmla="*/ 265 h 397"/>
              <a:gd name="T6" fmla="*/ 0 w 396"/>
              <a:gd name="T7" fmla="*/ 385 h 397"/>
              <a:gd name="T8" fmla="*/ 0 w 396"/>
              <a:gd name="T9" fmla="*/ 390 h 397"/>
              <a:gd name="T10" fmla="*/ 2 w 396"/>
              <a:gd name="T11" fmla="*/ 394 h 397"/>
              <a:gd name="T12" fmla="*/ 7 w 396"/>
              <a:gd name="T13" fmla="*/ 396 h 397"/>
              <a:gd name="T14" fmla="*/ 12 w 396"/>
              <a:gd name="T15" fmla="*/ 396 h 397"/>
              <a:gd name="T16" fmla="*/ 131 w 396"/>
              <a:gd name="T17" fmla="*/ 340 h 397"/>
              <a:gd name="T18" fmla="*/ 134 w 396"/>
              <a:gd name="T19" fmla="*/ 339 h 397"/>
              <a:gd name="T20" fmla="*/ 387 w 396"/>
              <a:gd name="T21" fmla="*/ 86 h 397"/>
              <a:gd name="T22" fmla="*/ 394 w 396"/>
              <a:gd name="T23" fmla="*/ 68 h 397"/>
              <a:gd name="T24" fmla="*/ 389 w 396"/>
              <a:gd name="T25" fmla="*/ 56 h 397"/>
              <a:gd name="T26" fmla="*/ 367 w 396"/>
              <a:gd name="T27" fmla="*/ 29 h 397"/>
              <a:gd name="T28" fmla="*/ 340 w 396"/>
              <a:gd name="T29" fmla="*/ 7 h 397"/>
              <a:gd name="T30" fmla="*/ 328 w 396"/>
              <a:gd name="T31" fmla="*/ 2 h 397"/>
              <a:gd name="T32" fmla="*/ 312 w 396"/>
              <a:gd name="T33" fmla="*/ 7 h 397"/>
              <a:gd name="T34" fmla="*/ 333 w 396"/>
              <a:gd name="T35" fmla="*/ 25 h 397"/>
              <a:gd name="T36" fmla="*/ 354 w 396"/>
              <a:gd name="T37" fmla="*/ 42 h 397"/>
              <a:gd name="T38" fmla="*/ 371 w 396"/>
              <a:gd name="T39" fmla="*/ 63 h 397"/>
              <a:gd name="T40" fmla="*/ 350 w 396"/>
              <a:gd name="T41" fmla="*/ 46 h 397"/>
              <a:gd name="T42" fmla="*/ 350 w 396"/>
              <a:gd name="T43" fmla="*/ 46 h 397"/>
              <a:gd name="T44" fmla="*/ 333 w 396"/>
              <a:gd name="T45" fmla="*/ 25 h 397"/>
              <a:gd name="T46" fmla="*/ 314 w 396"/>
              <a:gd name="T47" fmla="*/ 29 h 397"/>
              <a:gd name="T48" fmla="*/ 315 w 396"/>
              <a:gd name="T49" fmla="*/ 32 h 397"/>
              <a:gd name="T50" fmla="*/ 336 w 396"/>
              <a:gd name="T51" fmla="*/ 59 h 397"/>
              <a:gd name="T52" fmla="*/ 364 w 396"/>
              <a:gd name="T53" fmla="*/ 81 h 397"/>
              <a:gd name="T54" fmla="*/ 366 w 396"/>
              <a:gd name="T55" fmla="*/ 82 h 397"/>
              <a:gd name="T56" fmla="*/ 133 w 396"/>
              <a:gd name="T57" fmla="*/ 315 h 397"/>
              <a:gd name="T58" fmla="*/ 81 w 396"/>
              <a:gd name="T59" fmla="*/ 263 h 397"/>
              <a:gd name="T60" fmla="*/ 314 w 396"/>
              <a:gd name="T61" fmla="*/ 29 h 397"/>
              <a:gd name="T62" fmla="*/ 316 w 396"/>
              <a:gd name="T63" fmla="*/ 72 h 397"/>
              <a:gd name="T64" fmla="*/ 310 w 396"/>
              <a:gd name="T65" fmla="*/ 74 h 397"/>
              <a:gd name="T66" fmla="*/ 122 w 396"/>
              <a:gd name="T67" fmla="*/ 263 h 397"/>
              <a:gd name="T68" fmla="*/ 119 w 396"/>
              <a:gd name="T69" fmla="*/ 269 h 397"/>
              <a:gd name="T70" fmla="*/ 122 w 396"/>
              <a:gd name="T71" fmla="*/ 275 h 397"/>
              <a:gd name="T72" fmla="*/ 128 w 396"/>
              <a:gd name="T73" fmla="*/ 277 h 397"/>
              <a:gd name="T74" fmla="*/ 134 w 396"/>
              <a:gd name="T75" fmla="*/ 275 h 397"/>
              <a:gd name="T76" fmla="*/ 322 w 396"/>
              <a:gd name="T77" fmla="*/ 86 h 397"/>
              <a:gd name="T78" fmla="*/ 324 w 396"/>
              <a:gd name="T79" fmla="*/ 82 h 397"/>
              <a:gd name="T80" fmla="*/ 324 w 396"/>
              <a:gd name="T81" fmla="*/ 77 h 397"/>
              <a:gd name="T82" fmla="*/ 321 w 396"/>
              <a:gd name="T83" fmla="*/ 73 h 397"/>
              <a:gd name="T84" fmla="*/ 316 w 396"/>
              <a:gd name="T85" fmla="*/ 72 h 397"/>
              <a:gd name="T86" fmla="*/ 69 w 396"/>
              <a:gd name="T87" fmla="*/ 276 h 397"/>
              <a:gd name="T88" fmla="*/ 120 w 396"/>
              <a:gd name="T89" fmla="*/ 327 h 397"/>
              <a:gd name="T90" fmla="*/ 57 w 396"/>
              <a:gd name="T91" fmla="*/ 357 h 397"/>
              <a:gd name="T92" fmla="*/ 40 w 396"/>
              <a:gd name="T93" fmla="*/ 340 h 397"/>
              <a:gd name="T94" fmla="*/ 69 w 396"/>
              <a:gd name="T95" fmla="*/ 276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96" h="397">
                <a:moveTo>
                  <a:pt x="312" y="7"/>
                </a:moveTo>
                <a:lnTo>
                  <a:pt x="57" y="263"/>
                </a:lnTo>
                <a:cubicBezTo>
                  <a:pt x="57" y="263"/>
                  <a:pt x="56" y="264"/>
                  <a:pt x="56" y="265"/>
                </a:cubicBezTo>
                <a:lnTo>
                  <a:pt x="0" y="385"/>
                </a:lnTo>
                <a:cubicBezTo>
                  <a:pt x="0" y="386"/>
                  <a:pt x="0" y="388"/>
                  <a:pt x="0" y="390"/>
                </a:cubicBezTo>
                <a:cubicBezTo>
                  <a:pt x="0" y="391"/>
                  <a:pt x="1" y="393"/>
                  <a:pt x="2" y="394"/>
                </a:cubicBezTo>
                <a:cubicBezTo>
                  <a:pt x="3" y="395"/>
                  <a:pt x="5" y="396"/>
                  <a:pt x="7" y="396"/>
                </a:cubicBezTo>
                <a:cubicBezTo>
                  <a:pt x="8" y="397"/>
                  <a:pt x="10" y="396"/>
                  <a:pt x="12" y="396"/>
                </a:cubicBezTo>
                <a:lnTo>
                  <a:pt x="131" y="340"/>
                </a:lnTo>
                <a:cubicBezTo>
                  <a:pt x="132" y="340"/>
                  <a:pt x="133" y="339"/>
                  <a:pt x="134" y="339"/>
                </a:cubicBezTo>
                <a:lnTo>
                  <a:pt x="387" y="86"/>
                </a:lnTo>
                <a:cubicBezTo>
                  <a:pt x="392" y="81"/>
                  <a:pt x="396" y="75"/>
                  <a:pt x="394" y="68"/>
                </a:cubicBezTo>
                <a:cubicBezTo>
                  <a:pt x="393" y="64"/>
                  <a:pt x="391" y="61"/>
                  <a:pt x="389" y="56"/>
                </a:cubicBezTo>
                <a:cubicBezTo>
                  <a:pt x="384" y="48"/>
                  <a:pt x="377" y="38"/>
                  <a:pt x="367" y="29"/>
                </a:cubicBezTo>
                <a:cubicBezTo>
                  <a:pt x="358" y="20"/>
                  <a:pt x="348" y="12"/>
                  <a:pt x="340" y="7"/>
                </a:cubicBezTo>
                <a:cubicBezTo>
                  <a:pt x="336" y="5"/>
                  <a:pt x="332" y="3"/>
                  <a:pt x="328" y="2"/>
                </a:cubicBezTo>
                <a:cubicBezTo>
                  <a:pt x="320" y="0"/>
                  <a:pt x="316" y="3"/>
                  <a:pt x="312" y="7"/>
                </a:cubicBezTo>
                <a:close/>
                <a:moveTo>
                  <a:pt x="333" y="25"/>
                </a:moveTo>
                <a:cubicBezTo>
                  <a:pt x="339" y="29"/>
                  <a:pt x="347" y="35"/>
                  <a:pt x="354" y="42"/>
                </a:cubicBezTo>
                <a:cubicBezTo>
                  <a:pt x="361" y="50"/>
                  <a:pt x="367" y="57"/>
                  <a:pt x="371" y="63"/>
                </a:cubicBezTo>
                <a:cubicBezTo>
                  <a:pt x="365" y="60"/>
                  <a:pt x="357" y="53"/>
                  <a:pt x="350" y="46"/>
                </a:cubicBezTo>
                <a:cubicBezTo>
                  <a:pt x="350" y="46"/>
                  <a:pt x="350" y="46"/>
                  <a:pt x="350" y="46"/>
                </a:cubicBezTo>
                <a:cubicBezTo>
                  <a:pt x="342" y="38"/>
                  <a:pt x="337" y="31"/>
                  <a:pt x="333" y="25"/>
                </a:cubicBezTo>
                <a:close/>
                <a:moveTo>
                  <a:pt x="314" y="29"/>
                </a:moveTo>
                <a:cubicBezTo>
                  <a:pt x="314" y="30"/>
                  <a:pt x="315" y="31"/>
                  <a:pt x="315" y="32"/>
                </a:cubicBezTo>
                <a:cubicBezTo>
                  <a:pt x="320" y="40"/>
                  <a:pt x="327" y="50"/>
                  <a:pt x="336" y="59"/>
                </a:cubicBezTo>
                <a:cubicBezTo>
                  <a:pt x="345" y="67"/>
                  <a:pt x="354" y="75"/>
                  <a:pt x="364" y="81"/>
                </a:cubicBezTo>
                <a:cubicBezTo>
                  <a:pt x="365" y="81"/>
                  <a:pt x="365" y="82"/>
                  <a:pt x="366" y="82"/>
                </a:cubicBezTo>
                <a:lnTo>
                  <a:pt x="133" y="315"/>
                </a:lnTo>
                <a:cubicBezTo>
                  <a:pt x="96" y="294"/>
                  <a:pt x="92" y="281"/>
                  <a:pt x="81" y="263"/>
                </a:cubicBezTo>
                <a:lnTo>
                  <a:pt x="314" y="29"/>
                </a:lnTo>
                <a:close/>
                <a:moveTo>
                  <a:pt x="316" y="72"/>
                </a:moveTo>
                <a:cubicBezTo>
                  <a:pt x="314" y="72"/>
                  <a:pt x="312" y="73"/>
                  <a:pt x="310" y="74"/>
                </a:cubicBezTo>
                <a:lnTo>
                  <a:pt x="122" y="263"/>
                </a:lnTo>
                <a:cubicBezTo>
                  <a:pt x="120" y="264"/>
                  <a:pt x="119" y="266"/>
                  <a:pt x="119" y="269"/>
                </a:cubicBezTo>
                <a:cubicBezTo>
                  <a:pt x="119" y="271"/>
                  <a:pt x="120" y="273"/>
                  <a:pt x="122" y="275"/>
                </a:cubicBezTo>
                <a:cubicBezTo>
                  <a:pt x="123" y="276"/>
                  <a:pt x="125" y="277"/>
                  <a:pt x="128" y="277"/>
                </a:cubicBezTo>
                <a:cubicBezTo>
                  <a:pt x="130" y="277"/>
                  <a:pt x="132" y="276"/>
                  <a:pt x="134" y="275"/>
                </a:cubicBezTo>
                <a:lnTo>
                  <a:pt x="322" y="86"/>
                </a:lnTo>
                <a:cubicBezTo>
                  <a:pt x="323" y="85"/>
                  <a:pt x="324" y="83"/>
                  <a:pt x="324" y="82"/>
                </a:cubicBezTo>
                <a:cubicBezTo>
                  <a:pt x="325" y="80"/>
                  <a:pt x="325" y="78"/>
                  <a:pt x="324" y="77"/>
                </a:cubicBezTo>
                <a:cubicBezTo>
                  <a:pt x="323" y="75"/>
                  <a:pt x="322" y="74"/>
                  <a:pt x="321" y="73"/>
                </a:cubicBezTo>
                <a:cubicBezTo>
                  <a:pt x="319" y="72"/>
                  <a:pt x="318" y="72"/>
                  <a:pt x="316" y="72"/>
                </a:cubicBezTo>
                <a:close/>
                <a:moveTo>
                  <a:pt x="69" y="276"/>
                </a:moveTo>
                <a:cubicBezTo>
                  <a:pt x="78" y="291"/>
                  <a:pt x="88" y="307"/>
                  <a:pt x="120" y="327"/>
                </a:cubicBezTo>
                <a:lnTo>
                  <a:pt x="57" y="357"/>
                </a:lnTo>
                <a:cubicBezTo>
                  <a:pt x="49" y="352"/>
                  <a:pt x="44" y="346"/>
                  <a:pt x="40" y="340"/>
                </a:cubicBezTo>
                <a:lnTo>
                  <a:pt x="69" y="276"/>
                </a:lnTo>
                <a:close/>
              </a:path>
            </a:pathLst>
          </a:custGeom>
          <a:solidFill>
            <a:srgbClr val="FFAB7C"/>
          </a:solidFill>
          <a:ln w="0">
            <a:noFill/>
            <a:prstDash val="solid"/>
            <a:round/>
          </a:ln>
          <a:effectLst>
            <a:outerShdw blurRad="50800" dist="38100" dir="2700000" algn="tl" rotWithShape="0">
              <a:prstClr val="black">
                <a:alpha val="10000"/>
              </a:prst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en-US" sz="900" dirty="0">
              <a:solidFill>
                <a:srgbClr val="2626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545591" y="60481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b="1">
                <a:latin typeface="+mj-ea"/>
                <a:ea typeface="+mj-ea"/>
              </a:defRPr>
            </a:lvl1pPr>
          </a:lstStyle>
          <a:p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内容创作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69491" y="3425719"/>
            <a:ext cx="699836" cy="53642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2614431" y="2537014"/>
            <a:ext cx="180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b="1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</a:t>
            </a:r>
            <a:r>
              <a:rPr lang="zh-CN" altLang="en-US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条号筛选</a:t>
            </a:r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匹配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1428586" y="602548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b="1">
                <a:latin typeface="+mj-ea"/>
                <a:ea typeface="+mj-ea"/>
              </a:defRPr>
            </a:lvl1pPr>
          </a:lstStyle>
          <a:p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创意构想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54238" y="4938766"/>
            <a:ext cx="646293" cy="64629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38" y="2540512"/>
            <a:ext cx="2011145" cy="3575369"/>
          </a:xfrm>
          <a:prstGeom prst="rect">
            <a:avLst/>
          </a:prstGeom>
        </p:spPr>
      </p:pic>
      <p:sp>
        <p:nvSpPr>
          <p:cNvPr id="85" name="矩形 84"/>
          <p:cNvSpPr/>
          <p:nvPr/>
        </p:nvSpPr>
        <p:spPr>
          <a:xfrm>
            <a:off x="7893196" y="3901937"/>
            <a:ext cx="2654923" cy="646331"/>
          </a:xfrm>
          <a:prstGeom prst="rect">
            <a:avLst/>
          </a:prstGeom>
          <a:solidFill>
            <a:srgbClr val="FF3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大数据挖掘用户兴趣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针对性原生内容创作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291260"/>
            <a:ext cx="1944678" cy="969818"/>
          </a:xfrm>
          <a:prstGeom prst="rect">
            <a:avLst/>
          </a:prstGeom>
          <a:solidFill>
            <a:srgbClr val="EA5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垂直内容</a:t>
            </a:r>
            <a:endParaRPr lang="en-US" altLang="zh-CN" sz="28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原生定制</a:t>
            </a:r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4075711" y="1343920"/>
            <a:ext cx="4288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rgbClr val="FF3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为原生内容定制，提供最广阔的土壤</a:t>
            </a:r>
            <a:endParaRPr lang="en-US" altLang="en-US" sz="2000" dirty="0">
              <a:solidFill>
                <a:srgbClr val="FF3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圆角矩形 50"/>
          <p:cNvSpPr/>
          <p:nvPr/>
        </p:nvSpPr>
        <p:spPr>
          <a:xfrm>
            <a:off x="537663" y="3286458"/>
            <a:ext cx="2499402" cy="967283"/>
          </a:xfrm>
          <a:prstGeom prst="roundRect">
            <a:avLst>
              <a:gd name="adj" fmla="val 11871"/>
            </a:avLst>
          </a:prstGeom>
          <a:solidFill>
            <a:schemeClr val="bg1"/>
          </a:solidFill>
          <a:ln w="952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95">
              <a:solidFill>
                <a:prstClr val="white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97" y="3644733"/>
            <a:ext cx="707833" cy="25073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662" y="3286458"/>
            <a:ext cx="1733428" cy="967283"/>
          </a:xfrm>
          <a:prstGeom prst="rect">
            <a:avLst/>
          </a:prstGeom>
        </p:spPr>
      </p:pic>
      <p:sp>
        <p:nvSpPr>
          <p:cNvPr id="26" name="圆角矩形 50"/>
          <p:cNvSpPr/>
          <p:nvPr/>
        </p:nvSpPr>
        <p:spPr>
          <a:xfrm>
            <a:off x="550115" y="2102361"/>
            <a:ext cx="2499402" cy="967283"/>
          </a:xfrm>
          <a:prstGeom prst="roundRect">
            <a:avLst>
              <a:gd name="adj" fmla="val 11871"/>
            </a:avLst>
          </a:prstGeom>
          <a:solidFill>
            <a:schemeClr val="bg1"/>
          </a:solidFill>
          <a:ln w="9525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695">
              <a:solidFill>
                <a:prstClr val="white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87" y="2092175"/>
            <a:ext cx="1743894" cy="97746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75" y="2398462"/>
            <a:ext cx="361650" cy="383305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878573" y="2092175"/>
            <a:ext cx="2853724" cy="455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40" y="2022266"/>
            <a:ext cx="3060457" cy="4645555"/>
          </a:xfrm>
          <a:prstGeom prst="rect">
            <a:avLst/>
          </a:prstGeom>
        </p:spPr>
      </p:pic>
      <p:grpSp>
        <p:nvGrpSpPr>
          <p:cNvPr id="31" name="组 5"/>
          <p:cNvGrpSpPr/>
          <p:nvPr/>
        </p:nvGrpSpPr>
        <p:grpSpPr>
          <a:xfrm>
            <a:off x="482051" y="4475660"/>
            <a:ext cx="2510179" cy="971454"/>
            <a:chOff x="589723" y="1784027"/>
            <a:chExt cx="3615595" cy="1399256"/>
          </a:xfrm>
        </p:grpSpPr>
        <p:sp>
          <p:nvSpPr>
            <p:cNvPr id="32" name="圆角矩形 26"/>
            <p:cNvSpPr/>
            <p:nvPr/>
          </p:nvSpPr>
          <p:spPr>
            <a:xfrm>
              <a:off x="589724" y="1784027"/>
              <a:ext cx="3615594" cy="1399256"/>
            </a:xfrm>
            <a:prstGeom prst="roundRect">
              <a:avLst>
                <a:gd name="adj" fmla="val 11871"/>
              </a:avLst>
            </a:prstGeom>
            <a:solidFill>
              <a:schemeClr val="bg1"/>
            </a:solidFill>
            <a:ln w="9525"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95">
                <a:solidFill>
                  <a:prstClr val="white"/>
                </a:solidFill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23" y="1784027"/>
              <a:ext cx="2487566" cy="1399256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60650" y="2083814"/>
              <a:ext cx="961306" cy="550115"/>
            </a:xfrm>
            <a:prstGeom prst="rect">
              <a:avLst/>
            </a:prstGeom>
          </p:spPr>
        </p:pic>
      </p:grpSp>
      <p:grpSp>
        <p:nvGrpSpPr>
          <p:cNvPr id="35" name="组 54"/>
          <p:cNvGrpSpPr/>
          <p:nvPr/>
        </p:nvGrpSpPr>
        <p:grpSpPr>
          <a:xfrm>
            <a:off x="482051" y="5655246"/>
            <a:ext cx="2489840" cy="965106"/>
            <a:chOff x="589723" y="1784027"/>
            <a:chExt cx="3615597" cy="1401470"/>
          </a:xfrm>
        </p:grpSpPr>
        <p:sp>
          <p:nvSpPr>
            <p:cNvPr id="36" name="圆角矩形 55"/>
            <p:cNvSpPr/>
            <p:nvPr/>
          </p:nvSpPr>
          <p:spPr>
            <a:xfrm>
              <a:off x="589726" y="1786241"/>
              <a:ext cx="3615594" cy="1399256"/>
            </a:xfrm>
            <a:prstGeom prst="roundRect">
              <a:avLst>
                <a:gd name="adj" fmla="val 11871"/>
              </a:avLst>
            </a:prstGeom>
            <a:solidFill>
              <a:schemeClr val="bg1"/>
            </a:solidFill>
            <a:ln w="9525"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95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23" y="1784027"/>
              <a:ext cx="2487566" cy="1399256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161" y="2306537"/>
              <a:ext cx="952500" cy="431800"/>
            </a:xfrm>
            <a:prstGeom prst="rect">
              <a:avLst/>
            </a:prstGeom>
          </p:spPr>
        </p:pic>
      </p:grpSp>
      <p:pic>
        <p:nvPicPr>
          <p:cNvPr id="39" name="Picture 8" descr="https://static.dingtalk.com/media/lADO11tzPc0FAM0C0A_720_1280.jpg_620x10000q90g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3329516" y="2108170"/>
            <a:ext cx="2555813" cy="454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s://static.dingtalk.com/media/lADO11tzPM0FAM0C0A_720_1280.jpg_620x10000q90g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097521" y="2092175"/>
            <a:ext cx="2574320" cy="45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矩形 40"/>
          <p:cNvSpPr/>
          <p:nvPr/>
        </p:nvSpPr>
        <p:spPr>
          <a:xfrm>
            <a:off x="2084133" y="335373"/>
            <a:ext cx="80329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10,000+</a:t>
            </a:r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人气</a:t>
            </a:r>
            <a:r>
              <a:rPr lang="en-US" altLang="zh-CN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OGC+PGC</a:t>
            </a:r>
            <a:r>
              <a:rPr lang="zh-CN" altLang="en-US" sz="4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锐字逼格青春粗黑体简2.0" panose="02010604000000000000" pitchFamily="2" charset="-122"/>
                <a:ea typeface="锐字逼格青春粗黑体简2.0" panose="02010604000000000000" pitchFamily="2" charset="-122"/>
              </a:rPr>
              <a:t>矩阵</a:t>
            </a:r>
          </a:p>
        </p:txBody>
      </p:sp>
      <p:sp>
        <p:nvSpPr>
          <p:cNvPr id="22" name="矩形 21"/>
          <p:cNvSpPr/>
          <p:nvPr/>
        </p:nvSpPr>
        <p:spPr>
          <a:xfrm>
            <a:off x="0" y="291260"/>
            <a:ext cx="1944678" cy="969818"/>
          </a:xfrm>
          <a:prstGeom prst="rect">
            <a:avLst/>
          </a:prstGeom>
          <a:solidFill>
            <a:srgbClr val="EA5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垂直内容</a:t>
            </a:r>
            <a:endParaRPr lang="en-US" altLang="zh-CN" sz="28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原生定制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513347" y="2115763"/>
            <a:ext cx="10965548" cy="2461954"/>
          </a:xfrm>
          <a:prstGeom prst="rect">
            <a:avLst/>
          </a:prstGeom>
        </p:spPr>
      </p:pic>
      <p:cxnSp>
        <p:nvCxnSpPr>
          <p:cNvPr id="68" name="直线连接符 67"/>
          <p:cNvCxnSpPr/>
          <p:nvPr/>
        </p:nvCxnSpPr>
        <p:spPr>
          <a:xfrm>
            <a:off x="501082" y="4658308"/>
            <a:ext cx="10801350" cy="0"/>
          </a:xfrm>
          <a:prstGeom prst="line">
            <a:avLst/>
          </a:prstGeom>
          <a:ln>
            <a:solidFill>
              <a:srgbClr val="73F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01082" y="717086"/>
            <a:ext cx="696708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60000"/>
              </a:lnSpc>
              <a:defRPr sz="4000" u="sng" spc="2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en-US" sz="2800" u="sng" spc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"/>
              </a:rPr>
              <a:t>从 </a:t>
            </a:r>
            <a:r>
              <a:rPr lang="zh-CN" altLang="en-US" sz="4800" b="1" u="sng" spc="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"/>
              </a:rPr>
              <a:t>数字聚合 </a:t>
            </a:r>
            <a:r>
              <a:rPr lang="zh-CN" altLang="en-US" sz="2800" u="sng" spc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"/>
              </a:rPr>
              <a:t>到 </a:t>
            </a:r>
            <a:r>
              <a:rPr lang="zh-CN" altLang="en-US" sz="4800" b="1" u="sng" spc="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"/>
              </a:rPr>
              <a:t>智能</a:t>
            </a:r>
            <a:r>
              <a:rPr lang="en-US" altLang="zh-CN" sz="4800" b="1" u="sng" spc="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"/>
              </a:rPr>
              <a:t>AI</a:t>
            </a:r>
            <a:r>
              <a:rPr lang="zh-CN" altLang="en-US" sz="4800" b="1" u="sng" spc="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elvetica"/>
              </a:rPr>
              <a:t> </a:t>
            </a:r>
            <a:endParaRPr lang="zh-CN" altLang="en-US" sz="2800" u="sng" spc="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elvetica"/>
            </a:endParaRPr>
          </a:p>
        </p:txBody>
      </p:sp>
      <p:grpSp>
        <p:nvGrpSpPr>
          <p:cNvPr id="49" name="组 48"/>
          <p:cNvGrpSpPr/>
          <p:nvPr/>
        </p:nvGrpSpPr>
        <p:grpSpPr>
          <a:xfrm>
            <a:off x="818792" y="2724450"/>
            <a:ext cx="1762069" cy="3269601"/>
            <a:chOff x="888509" y="2649227"/>
            <a:chExt cx="1575905" cy="2924165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888509" y="4715838"/>
              <a:ext cx="1575905" cy="46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1.0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时代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1120315" y="5216175"/>
              <a:ext cx="1190874" cy="35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/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信息等人</a:t>
              </a:r>
              <a:endPara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  <p:grpSp>
          <p:nvGrpSpPr>
            <p:cNvPr id="10" name="组合 40"/>
            <p:cNvGrpSpPr/>
            <p:nvPr/>
          </p:nvGrpSpPr>
          <p:grpSpPr>
            <a:xfrm>
              <a:off x="1183969" y="2649227"/>
              <a:ext cx="1067653" cy="1067653"/>
              <a:chOff x="5589270" y="1363980"/>
              <a:chExt cx="1318260" cy="1318260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5589270" y="1363980"/>
                <a:ext cx="1318260" cy="1318260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2" name="组合 42"/>
              <p:cNvGrpSpPr/>
              <p:nvPr/>
            </p:nvGrpSpPr>
            <p:grpSpPr>
              <a:xfrm>
                <a:off x="5899518" y="1696085"/>
                <a:ext cx="697765" cy="654050"/>
                <a:chOff x="7023100" y="1517650"/>
                <a:chExt cx="658813" cy="617538"/>
              </a:xfrm>
            </p:grpSpPr>
            <p:sp>
              <p:nvSpPr>
                <p:cNvPr id="13" name="Freeform 5"/>
                <p:cNvSpPr/>
                <p:nvPr/>
              </p:nvSpPr>
              <p:spPr bwMode="auto">
                <a:xfrm>
                  <a:off x="7023100" y="1589088"/>
                  <a:ext cx="654050" cy="546100"/>
                </a:xfrm>
                <a:custGeom>
                  <a:avLst/>
                  <a:gdLst>
                    <a:gd name="T0" fmla="*/ 412 w 412"/>
                    <a:gd name="T1" fmla="*/ 137 h 344"/>
                    <a:gd name="T2" fmla="*/ 412 w 412"/>
                    <a:gd name="T3" fmla="*/ 344 h 344"/>
                    <a:gd name="T4" fmla="*/ 0 w 412"/>
                    <a:gd name="T5" fmla="*/ 344 h 344"/>
                    <a:gd name="T6" fmla="*/ 0 w 412"/>
                    <a:gd name="T7" fmla="*/ 0 h 344"/>
                    <a:gd name="T8" fmla="*/ 206 w 412"/>
                    <a:gd name="T9" fmla="*/ 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2" h="344">
                      <a:moveTo>
                        <a:pt x="412" y="137"/>
                      </a:moveTo>
                      <a:lnTo>
                        <a:pt x="412" y="344"/>
                      </a:lnTo>
                      <a:lnTo>
                        <a:pt x="0" y="344"/>
                      </a:lnTo>
                      <a:lnTo>
                        <a:pt x="0" y="0"/>
                      </a:lnTo>
                      <a:lnTo>
                        <a:pt x="206" y="0"/>
                      </a:lnTo>
                    </a:path>
                  </a:pathLst>
                </a:custGeom>
                <a:noFill/>
                <a:ln w="34925" cap="flat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0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" name="Freeform 6"/>
                <p:cNvSpPr/>
                <p:nvPr/>
              </p:nvSpPr>
              <p:spPr bwMode="auto">
                <a:xfrm>
                  <a:off x="7289800" y="1589088"/>
                  <a:ext cx="322263" cy="322263"/>
                </a:xfrm>
                <a:custGeom>
                  <a:avLst/>
                  <a:gdLst>
                    <a:gd name="T0" fmla="*/ 144 w 203"/>
                    <a:gd name="T1" fmla="*/ 0 h 203"/>
                    <a:gd name="T2" fmla="*/ 0 w 203"/>
                    <a:gd name="T3" fmla="*/ 144 h 203"/>
                    <a:gd name="T4" fmla="*/ 38 w 203"/>
                    <a:gd name="T5" fmla="*/ 165 h 203"/>
                    <a:gd name="T6" fmla="*/ 58 w 203"/>
                    <a:gd name="T7" fmla="*/ 203 h 203"/>
                    <a:gd name="T8" fmla="*/ 203 w 203"/>
                    <a:gd name="T9" fmla="*/ 5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3" h="203">
                      <a:moveTo>
                        <a:pt x="144" y="0"/>
                      </a:moveTo>
                      <a:lnTo>
                        <a:pt x="0" y="144"/>
                      </a:lnTo>
                      <a:lnTo>
                        <a:pt x="38" y="165"/>
                      </a:lnTo>
                      <a:lnTo>
                        <a:pt x="58" y="203"/>
                      </a:lnTo>
                      <a:lnTo>
                        <a:pt x="203" y="58"/>
                      </a:lnTo>
                    </a:path>
                  </a:pathLst>
                </a:custGeom>
                <a:noFill/>
                <a:ln w="34925" cap="flat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0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Freeform 7"/>
                <p:cNvSpPr/>
                <p:nvPr/>
              </p:nvSpPr>
              <p:spPr bwMode="auto">
                <a:xfrm>
                  <a:off x="7567613" y="1517650"/>
                  <a:ext cx="114300" cy="114300"/>
                </a:xfrm>
                <a:custGeom>
                  <a:avLst/>
                  <a:gdLst>
                    <a:gd name="T0" fmla="*/ 16 w 21"/>
                    <a:gd name="T1" fmla="*/ 21 h 21"/>
                    <a:gd name="T2" fmla="*/ 16 w 21"/>
                    <a:gd name="T3" fmla="*/ 5 h 21"/>
                    <a:gd name="T4" fmla="*/ 0 w 21"/>
                    <a:gd name="T5" fmla="*/ 5 h 21"/>
                    <a:gd name="T6" fmla="*/ 16 w 21"/>
                    <a:gd name="T7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1">
                      <a:moveTo>
                        <a:pt x="16" y="21"/>
                      </a:moveTo>
                      <a:cubicBezTo>
                        <a:pt x="21" y="17"/>
                        <a:pt x="21" y="9"/>
                        <a:pt x="16" y="5"/>
                      </a:cubicBezTo>
                      <a:cubicBezTo>
                        <a:pt x="12" y="0"/>
                        <a:pt x="4" y="0"/>
                        <a:pt x="0" y="5"/>
                      </a:cubicBezTo>
                      <a:lnTo>
                        <a:pt x="16" y="21"/>
                      </a:lnTo>
                      <a:close/>
                    </a:path>
                  </a:pathLst>
                </a:custGeom>
                <a:noFill/>
                <a:ln w="34925" cap="flat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0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" name="Freeform 8"/>
                <p:cNvSpPr/>
                <p:nvPr/>
              </p:nvSpPr>
              <p:spPr bwMode="auto">
                <a:xfrm>
                  <a:off x="7191375" y="1866900"/>
                  <a:ext cx="141288" cy="142875"/>
                </a:xfrm>
                <a:custGeom>
                  <a:avLst/>
                  <a:gdLst>
                    <a:gd name="T0" fmla="*/ 89 w 89"/>
                    <a:gd name="T1" fmla="*/ 59 h 90"/>
                    <a:gd name="T2" fmla="*/ 0 w 89"/>
                    <a:gd name="T3" fmla="*/ 90 h 90"/>
                    <a:gd name="T4" fmla="*/ 31 w 89"/>
                    <a:gd name="T5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9" h="90">
                      <a:moveTo>
                        <a:pt x="89" y="59"/>
                      </a:moveTo>
                      <a:lnTo>
                        <a:pt x="0" y="9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34925" cap="flat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00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18" name="组 17"/>
          <p:cNvGrpSpPr/>
          <p:nvPr/>
        </p:nvGrpSpPr>
        <p:grpSpPr>
          <a:xfrm>
            <a:off x="8866750" y="582204"/>
            <a:ext cx="2934096" cy="5838218"/>
            <a:chOff x="15874103" y="3293047"/>
            <a:chExt cx="3798518" cy="8024722"/>
          </a:xfrm>
        </p:grpSpPr>
        <p:sp>
          <p:nvSpPr>
            <p:cNvPr id="19" name="Shape 191"/>
            <p:cNvSpPr/>
            <p:nvPr/>
          </p:nvSpPr>
          <p:spPr>
            <a:xfrm>
              <a:off x="15874103" y="3293047"/>
              <a:ext cx="3798518" cy="8024722"/>
            </a:xfrm>
            <a:prstGeom prst="roundRect">
              <a:avLst>
                <a:gd name="adj" fmla="val 12778"/>
              </a:avLst>
            </a:prstGeom>
            <a:solidFill>
              <a:srgbClr val="FFFFFF"/>
            </a:solidFill>
            <a:ln w="15875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20" name="Shape 192"/>
            <p:cNvSpPr/>
            <p:nvPr/>
          </p:nvSpPr>
          <p:spPr>
            <a:xfrm>
              <a:off x="15947463" y="3357656"/>
              <a:ext cx="3651798" cy="7895504"/>
            </a:xfrm>
            <a:prstGeom prst="roundRect">
              <a:avLst>
                <a:gd name="adj" fmla="val 11910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21" name="Shape 193"/>
            <p:cNvSpPr/>
            <p:nvPr/>
          </p:nvSpPr>
          <p:spPr>
            <a:xfrm>
              <a:off x="17654170" y="3662243"/>
              <a:ext cx="461181" cy="131205"/>
            </a:xfrm>
            <a:prstGeom prst="roundRect">
              <a:avLst>
                <a:gd name="adj" fmla="val 50000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22" name="Shape 194"/>
            <p:cNvSpPr/>
            <p:nvPr/>
          </p:nvSpPr>
          <p:spPr>
            <a:xfrm>
              <a:off x="16022263" y="4139362"/>
              <a:ext cx="3502198" cy="6215606"/>
            </a:xfrm>
            <a:prstGeom prst="roundRect">
              <a:avLst>
                <a:gd name="adj" fmla="val 864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23" name="Shape 195"/>
            <p:cNvSpPr/>
            <p:nvPr/>
          </p:nvSpPr>
          <p:spPr>
            <a:xfrm>
              <a:off x="17499507" y="10532456"/>
              <a:ext cx="547713" cy="547713"/>
            </a:xfrm>
            <a:prstGeom prst="ellipse">
              <a:avLst/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24" name="Shape 196"/>
            <p:cNvSpPr/>
            <p:nvPr/>
          </p:nvSpPr>
          <p:spPr>
            <a:xfrm>
              <a:off x="17431374" y="3663653"/>
              <a:ext cx="128386" cy="128386"/>
            </a:xfrm>
            <a:prstGeom prst="ellipse">
              <a:avLst/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25" name="Shape 197"/>
            <p:cNvSpPr/>
            <p:nvPr/>
          </p:nvSpPr>
          <p:spPr>
            <a:xfrm>
              <a:off x="18327172" y="7889380"/>
              <a:ext cx="1046424" cy="679142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26" name="Shape 198"/>
            <p:cNvSpPr/>
            <p:nvPr/>
          </p:nvSpPr>
          <p:spPr>
            <a:xfrm>
              <a:off x="16171011" y="6588561"/>
              <a:ext cx="2794878" cy="1"/>
            </a:xfrm>
            <a:prstGeom prst="line">
              <a:avLst/>
            </a:prstGeom>
            <a:ln w="1651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27" name="Shape 199"/>
            <p:cNvSpPr/>
            <p:nvPr/>
          </p:nvSpPr>
          <p:spPr>
            <a:xfrm>
              <a:off x="16171011" y="6830886"/>
              <a:ext cx="533521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28" name="Shape 200"/>
            <p:cNvSpPr/>
            <p:nvPr/>
          </p:nvSpPr>
          <p:spPr>
            <a:xfrm>
              <a:off x="16171011" y="8036750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29" name="Shape 201"/>
            <p:cNvSpPr/>
            <p:nvPr/>
          </p:nvSpPr>
          <p:spPr>
            <a:xfrm>
              <a:off x="16171011" y="8228950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0" name="Shape 202"/>
            <p:cNvSpPr/>
            <p:nvPr/>
          </p:nvSpPr>
          <p:spPr>
            <a:xfrm>
              <a:off x="16171011" y="8462457"/>
              <a:ext cx="1119692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1" name="Shape 203"/>
            <p:cNvSpPr/>
            <p:nvPr/>
          </p:nvSpPr>
          <p:spPr>
            <a:xfrm>
              <a:off x="16613108" y="7486605"/>
              <a:ext cx="357116" cy="1"/>
            </a:xfrm>
            <a:prstGeom prst="line">
              <a:avLst/>
            </a:prstGeom>
            <a:ln w="1524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2" name="Shape 204"/>
            <p:cNvSpPr/>
            <p:nvPr/>
          </p:nvSpPr>
          <p:spPr>
            <a:xfrm>
              <a:off x="16173405" y="7305408"/>
              <a:ext cx="362393" cy="362393"/>
            </a:xfrm>
            <a:prstGeom prst="ellipse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33" name="Shape 205"/>
            <p:cNvSpPr/>
            <p:nvPr/>
          </p:nvSpPr>
          <p:spPr>
            <a:xfrm>
              <a:off x="18671010" y="7342954"/>
              <a:ext cx="702587" cy="287302"/>
            </a:xfrm>
            <a:prstGeom prst="roundRect">
              <a:avLst>
                <a:gd name="adj" fmla="val 17593"/>
              </a:avLst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34" name="Shape 206"/>
            <p:cNvSpPr/>
            <p:nvPr/>
          </p:nvSpPr>
          <p:spPr>
            <a:xfrm>
              <a:off x="16087289" y="4207659"/>
              <a:ext cx="3363370" cy="2195864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35" name="Shape 207"/>
            <p:cNvSpPr/>
            <p:nvPr/>
          </p:nvSpPr>
          <p:spPr>
            <a:xfrm>
              <a:off x="16031778" y="7785799"/>
              <a:ext cx="3483170" cy="1"/>
            </a:xfrm>
            <a:prstGeom prst="line">
              <a:avLst/>
            </a:prstGeom>
            <a:ln w="635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6" name="Shape 208"/>
            <p:cNvSpPr/>
            <p:nvPr/>
          </p:nvSpPr>
          <p:spPr>
            <a:xfrm>
              <a:off x="18327172" y="8827644"/>
              <a:ext cx="1046424" cy="679143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37" name="Shape 209"/>
            <p:cNvSpPr/>
            <p:nvPr/>
          </p:nvSpPr>
          <p:spPr>
            <a:xfrm>
              <a:off x="16171011" y="8975015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8" name="Shape 210"/>
            <p:cNvSpPr/>
            <p:nvPr/>
          </p:nvSpPr>
          <p:spPr>
            <a:xfrm>
              <a:off x="16171011" y="9167214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9" name="Shape 211"/>
            <p:cNvSpPr/>
            <p:nvPr/>
          </p:nvSpPr>
          <p:spPr>
            <a:xfrm>
              <a:off x="16171011" y="9400723"/>
              <a:ext cx="1119692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40" name="Shape 212"/>
            <p:cNvSpPr/>
            <p:nvPr/>
          </p:nvSpPr>
          <p:spPr>
            <a:xfrm>
              <a:off x="18327172" y="9765911"/>
              <a:ext cx="1046424" cy="581751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sym typeface="Gill Sans Light"/>
              </a:endParaRPr>
            </a:p>
          </p:txBody>
        </p:sp>
        <p:sp>
          <p:nvSpPr>
            <p:cNvPr id="41" name="Shape 213"/>
            <p:cNvSpPr/>
            <p:nvPr/>
          </p:nvSpPr>
          <p:spPr>
            <a:xfrm>
              <a:off x="16171011" y="9913281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42" name="Shape 214"/>
            <p:cNvSpPr/>
            <p:nvPr/>
          </p:nvSpPr>
          <p:spPr>
            <a:xfrm>
              <a:off x="16171011" y="10105481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sym typeface="Gill Sans Light"/>
              </a:endParaRPr>
            </a:p>
          </p:txBody>
        </p:sp>
      </p:grpSp>
      <p:grpSp>
        <p:nvGrpSpPr>
          <p:cNvPr id="51" name="组 50"/>
          <p:cNvGrpSpPr/>
          <p:nvPr/>
        </p:nvGrpSpPr>
        <p:grpSpPr>
          <a:xfrm>
            <a:off x="3501071" y="2724450"/>
            <a:ext cx="1892981" cy="3279093"/>
            <a:chOff x="3203659" y="2628392"/>
            <a:chExt cx="1692986" cy="2932654"/>
          </a:xfrm>
        </p:grpSpPr>
        <p:sp>
          <p:nvSpPr>
            <p:cNvPr id="9" name="椭圆 8"/>
            <p:cNvSpPr/>
            <p:nvPr/>
          </p:nvSpPr>
          <p:spPr>
            <a:xfrm>
              <a:off x="3512253" y="2628392"/>
              <a:ext cx="1067653" cy="106765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Text Box 3"/>
            <p:cNvSpPr txBox="1">
              <a:spLocks noChangeArrowheads="1"/>
            </p:cNvSpPr>
            <p:nvPr/>
          </p:nvSpPr>
          <p:spPr bwMode="auto">
            <a:xfrm>
              <a:off x="3203659" y="4699826"/>
              <a:ext cx="1692986" cy="46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2.0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时代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  <p:sp>
          <p:nvSpPr>
            <p:cNvPr id="45" name="Text Box 3"/>
            <p:cNvSpPr txBox="1">
              <a:spLocks noChangeArrowheads="1"/>
            </p:cNvSpPr>
            <p:nvPr/>
          </p:nvSpPr>
          <p:spPr bwMode="auto">
            <a:xfrm>
              <a:off x="3489094" y="5203830"/>
              <a:ext cx="1168423" cy="357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/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人找信息</a:t>
              </a:r>
              <a:endPara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3838706" y="2867229"/>
              <a:ext cx="414746" cy="428706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 rot="19238184">
              <a:off x="3866079" y="3293897"/>
              <a:ext cx="360000" cy="667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 51"/>
          <p:cNvGrpSpPr/>
          <p:nvPr/>
        </p:nvGrpSpPr>
        <p:grpSpPr>
          <a:xfrm>
            <a:off x="6113209" y="2710839"/>
            <a:ext cx="2071260" cy="3250778"/>
            <a:chOff x="5474672" y="2611636"/>
            <a:chExt cx="1852430" cy="2907331"/>
          </a:xfrm>
        </p:grpSpPr>
        <p:sp>
          <p:nvSpPr>
            <p:cNvPr id="48" name="Text Box 3"/>
            <p:cNvSpPr txBox="1">
              <a:spLocks noChangeArrowheads="1"/>
            </p:cNvSpPr>
            <p:nvPr/>
          </p:nvSpPr>
          <p:spPr bwMode="auto">
            <a:xfrm>
              <a:off x="5474672" y="4695580"/>
              <a:ext cx="1852430" cy="467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3.0</a:t>
              </a:r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时代</a:t>
              </a:r>
              <a:endPara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  <p:sp>
          <p:nvSpPr>
            <p:cNvPr id="50" name="Text Box 3"/>
            <p:cNvSpPr txBox="1">
              <a:spLocks noChangeArrowheads="1"/>
            </p:cNvSpPr>
            <p:nvPr/>
          </p:nvSpPr>
          <p:spPr bwMode="auto">
            <a:xfrm>
              <a:off x="5863091" y="5161750"/>
              <a:ext cx="1144092" cy="35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/>
              <a:r>
                <a:rPr lang="zh-CN" altLang="en-US" sz="20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信息找人</a:t>
              </a:r>
              <a:endParaRPr lang="en-US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  <p:grpSp>
          <p:nvGrpSpPr>
            <p:cNvPr id="2" name="组 1"/>
            <p:cNvGrpSpPr/>
            <p:nvPr/>
          </p:nvGrpSpPr>
          <p:grpSpPr>
            <a:xfrm>
              <a:off x="5812144" y="2611636"/>
              <a:ext cx="1067653" cy="1067653"/>
              <a:chOff x="7942626" y="2653929"/>
              <a:chExt cx="1067653" cy="1067653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7942626" y="2653929"/>
                <a:ext cx="1067653" cy="1067653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53" name="组合 60"/>
              <p:cNvGrpSpPr/>
              <p:nvPr/>
            </p:nvGrpSpPr>
            <p:grpSpPr>
              <a:xfrm rot="18806336">
                <a:off x="8117782" y="2828380"/>
                <a:ext cx="740114" cy="740114"/>
                <a:chOff x="0" y="0"/>
                <a:chExt cx="1709886" cy="1709886"/>
              </a:xfrm>
            </p:grpSpPr>
            <p:sp>
              <p:nvSpPr>
                <p:cNvPr id="54" name="椭圆 1"/>
                <p:cNvSpPr/>
                <p:nvPr/>
              </p:nvSpPr>
              <p:spPr>
                <a:xfrm>
                  <a:off x="0" y="0"/>
                  <a:ext cx="1709886" cy="1709886"/>
                </a:xfrm>
                <a:prstGeom prst="ellipse">
                  <a:avLst/>
                </a:prstGeom>
                <a:gradFill flip="none" rotWithShape="1">
                  <a:gsLst>
                    <a:gs pos="64000">
                      <a:schemeClr val="bg1">
                        <a:alpha val="4000"/>
                      </a:schemeClr>
                    </a:gs>
                    <a:gs pos="100000">
                      <a:schemeClr val="bg1"/>
                    </a:gs>
                  </a:gsLst>
                  <a:path path="circle">
                    <a:fillToRect l="37721" t="-19636" r="62278" b="119636"/>
                  </a:path>
                </a:gradFill>
                <a:ln w="12700" cap="flat">
                  <a:solidFill>
                    <a:schemeClr val="bg1"/>
                  </a:solidFill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2800" b="1">
                      <a:solidFill>
                        <a:srgbClr val="FFFFFF"/>
                      </a:solidFill>
                    </a:defRPr>
                  </a:pPr>
                  <a:endParaRPr sz="32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55" name="椭圆 2"/>
                <p:cNvSpPr/>
                <p:nvPr/>
              </p:nvSpPr>
              <p:spPr>
                <a:xfrm>
                  <a:off x="127326" y="127329"/>
                  <a:ext cx="1455233" cy="1455233"/>
                </a:xfrm>
                <a:prstGeom prst="ellipse">
                  <a:avLst/>
                </a:prstGeom>
                <a:noFill/>
                <a:ln w="12700" cap="flat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2800" b="1">
                      <a:solidFill>
                        <a:srgbClr val="FFFFFF"/>
                      </a:solidFill>
                    </a:defRPr>
                  </a:pPr>
                  <a:endParaRPr sz="3200" b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56" name="组合 55"/>
                <p:cNvGrpSpPr/>
                <p:nvPr/>
              </p:nvGrpSpPr>
              <p:grpSpPr>
                <a:xfrm>
                  <a:off x="231143" y="185862"/>
                  <a:ext cx="1247600" cy="1338158"/>
                  <a:chOff x="0" y="0"/>
                  <a:chExt cx="1247599" cy="1338156"/>
                </a:xfrm>
              </p:grpSpPr>
              <p:sp>
                <p:nvSpPr>
                  <p:cNvPr id="57" name="任意多边形 56"/>
                  <p:cNvSpPr/>
                  <p:nvPr/>
                </p:nvSpPr>
                <p:spPr>
                  <a:xfrm>
                    <a:off x="0" y="0"/>
                    <a:ext cx="1247600" cy="4321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15598" y="0"/>
                          <a:pt x="19715" y="8423"/>
                          <a:pt x="21474" y="20426"/>
                        </a:cubicBezTo>
                        <a:lnTo>
                          <a:pt x="21600" y="21600"/>
                        </a:lnTo>
                        <a:lnTo>
                          <a:pt x="20342" y="21600"/>
                        </a:lnTo>
                        <a:lnTo>
                          <a:pt x="19416" y="16672"/>
                        </a:lnTo>
                        <a:cubicBezTo>
                          <a:pt x="17549" y="8693"/>
                          <a:pt x="14386" y="3447"/>
                          <a:pt x="10800" y="3447"/>
                        </a:cubicBezTo>
                        <a:cubicBezTo>
                          <a:pt x="7214" y="3447"/>
                          <a:pt x="4051" y="8693"/>
                          <a:pt x="2184" y="16672"/>
                        </a:cubicBezTo>
                        <a:lnTo>
                          <a:pt x="1258" y="21600"/>
                        </a:lnTo>
                        <a:lnTo>
                          <a:pt x="0" y="21600"/>
                        </a:lnTo>
                        <a:lnTo>
                          <a:pt x="126" y="20426"/>
                        </a:lnTo>
                        <a:cubicBezTo>
                          <a:pt x="1885" y="8423"/>
                          <a:pt x="6002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flat">
                    <a:solidFill>
                      <a:schemeClr val="bg1"/>
                    </a:solidFill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2800" b="1">
                        <a:solidFill>
                          <a:srgbClr val="FFFFFF"/>
                        </a:solidFill>
                      </a:defRPr>
                    </a:pPr>
                    <a:endParaRPr sz="3200" b="1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8" name="任意多边形 57"/>
                  <p:cNvSpPr/>
                  <p:nvPr/>
                </p:nvSpPr>
                <p:spPr>
                  <a:xfrm>
                    <a:off x="102508" y="1083812"/>
                    <a:ext cx="293795" cy="206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6543" y="0"/>
                        </a:lnTo>
                        <a:lnTo>
                          <a:pt x="7127" y="1008"/>
                        </a:lnTo>
                        <a:cubicBezTo>
                          <a:pt x="11120" y="6688"/>
                          <a:pt x="15873" y="11285"/>
                          <a:pt x="21152" y="14461"/>
                        </a:cubicBezTo>
                        <a:lnTo>
                          <a:pt x="21600" y="14659"/>
                        </a:lnTo>
                        <a:lnTo>
                          <a:pt x="20293" y="21600"/>
                        </a:lnTo>
                        <a:lnTo>
                          <a:pt x="19179" y="21108"/>
                        </a:lnTo>
                        <a:cubicBezTo>
                          <a:pt x="13293" y="17566"/>
                          <a:pt x="7993" y="12441"/>
                          <a:pt x="3542" y="6108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flat">
                    <a:solidFill>
                      <a:schemeClr val="bg1"/>
                    </a:solidFill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2800" b="1">
                        <a:solidFill>
                          <a:srgbClr val="FFFFFF"/>
                        </a:solidFill>
                      </a:defRPr>
                    </a:pPr>
                    <a:endParaRPr sz="3200" b="1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9" name="任意多边形 58"/>
                  <p:cNvSpPr/>
                  <p:nvPr/>
                </p:nvSpPr>
                <p:spPr>
                  <a:xfrm>
                    <a:off x="475643" y="1083792"/>
                    <a:ext cx="669464" cy="2543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8729" y="0"/>
                        </a:moveTo>
                        <a:lnTo>
                          <a:pt x="21600" y="0"/>
                        </a:lnTo>
                        <a:lnTo>
                          <a:pt x="20046" y="4959"/>
                        </a:lnTo>
                        <a:cubicBezTo>
                          <a:pt x="16139" y="15241"/>
                          <a:pt x="10742" y="21600"/>
                          <a:pt x="4780" y="21600"/>
                        </a:cubicBezTo>
                        <a:cubicBezTo>
                          <a:pt x="3290" y="21600"/>
                          <a:pt x="1835" y="21203"/>
                          <a:pt x="430" y="20446"/>
                        </a:cubicBezTo>
                        <a:lnTo>
                          <a:pt x="0" y="20095"/>
                        </a:lnTo>
                        <a:lnTo>
                          <a:pt x="574" y="14460"/>
                        </a:lnTo>
                        <a:lnTo>
                          <a:pt x="878" y="14709"/>
                        </a:lnTo>
                        <a:cubicBezTo>
                          <a:pt x="2139" y="15388"/>
                          <a:pt x="3444" y="15744"/>
                          <a:pt x="4780" y="15744"/>
                        </a:cubicBezTo>
                        <a:cubicBezTo>
                          <a:pt x="10127" y="15744"/>
                          <a:pt x="14968" y="10040"/>
                          <a:pt x="18472" y="818"/>
                        </a:cubicBezTo>
                        <a:lnTo>
                          <a:pt x="18729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12700" cap="flat">
                    <a:solidFill>
                      <a:schemeClr val="bg1"/>
                    </a:solidFill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2800" b="1">
                        <a:solidFill>
                          <a:srgbClr val="FFFFFF"/>
                        </a:solidFill>
                      </a:defRPr>
                    </a:pPr>
                    <a:endParaRPr sz="3200" b="1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60" name="文本框 59"/>
              <p:cNvSpPr txBox="1"/>
              <p:nvPr/>
            </p:nvSpPr>
            <p:spPr>
              <a:xfrm>
                <a:off x="8209898" y="2933105"/>
                <a:ext cx="607063" cy="467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zh-CN" sz="1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BIG </a:t>
                </a:r>
              </a:p>
              <a:p>
                <a:pPr algn="ctr"/>
                <a:r>
                  <a:rPr kumimoji="1" lang="en-US" altLang="zh-CN" sz="14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DATA</a:t>
                </a:r>
                <a:endParaRPr kumimoji="1" lang="zh-CN" altLang="en-US" sz="1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2" name="组 61"/>
          <p:cNvGrpSpPr/>
          <p:nvPr/>
        </p:nvGrpSpPr>
        <p:grpSpPr>
          <a:xfrm>
            <a:off x="8225334" y="-27351"/>
            <a:ext cx="1904587" cy="1904587"/>
            <a:chOff x="7829881" y="762587"/>
            <a:chExt cx="1553223" cy="1553223"/>
          </a:xfrm>
        </p:grpSpPr>
        <p:sp>
          <p:nvSpPr>
            <p:cNvPr id="63" name="Freeform 147"/>
            <p:cNvSpPr/>
            <p:nvPr/>
          </p:nvSpPr>
          <p:spPr>
            <a:xfrm rot="169664">
              <a:off x="7829881" y="762587"/>
              <a:ext cx="1553223" cy="1553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1" h="18941" extrusionOk="0">
                  <a:moveTo>
                    <a:pt x="14507" y="1449"/>
                  </a:moveTo>
                  <a:cubicBezTo>
                    <a:pt x="18934" y="4227"/>
                    <a:pt x="20271" y="10080"/>
                    <a:pt x="17493" y="14507"/>
                  </a:cubicBezTo>
                  <a:cubicBezTo>
                    <a:pt x="14700" y="18934"/>
                    <a:pt x="8862" y="20271"/>
                    <a:pt x="4435" y="17493"/>
                  </a:cubicBezTo>
                  <a:cubicBezTo>
                    <a:pt x="8" y="14715"/>
                    <a:pt x="-1329" y="8862"/>
                    <a:pt x="1449" y="4435"/>
                  </a:cubicBezTo>
                  <a:cubicBezTo>
                    <a:pt x="4227" y="8"/>
                    <a:pt x="10080" y="-1329"/>
                    <a:pt x="14507" y="1449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147"/>
            <p:cNvSpPr/>
            <p:nvPr/>
          </p:nvSpPr>
          <p:spPr>
            <a:xfrm rot="169664">
              <a:off x="8114545" y="1019906"/>
              <a:ext cx="1014658" cy="1014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1" h="18941" extrusionOk="0">
                  <a:moveTo>
                    <a:pt x="14507" y="1449"/>
                  </a:moveTo>
                  <a:cubicBezTo>
                    <a:pt x="18934" y="4227"/>
                    <a:pt x="20271" y="10080"/>
                    <a:pt x="17493" y="14507"/>
                  </a:cubicBezTo>
                  <a:cubicBezTo>
                    <a:pt x="14700" y="18934"/>
                    <a:pt x="8862" y="20271"/>
                    <a:pt x="4435" y="17493"/>
                  </a:cubicBezTo>
                  <a:cubicBezTo>
                    <a:pt x="8" y="14715"/>
                    <a:pt x="-1329" y="8862"/>
                    <a:pt x="1449" y="4435"/>
                  </a:cubicBezTo>
                  <a:cubicBezTo>
                    <a:pt x="4227" y="8"/>
                    <a:pt x="10080" y="-1329"/>
                    <a:pt x="14507" y="1449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组 60"/>
          <p:cNvGrpSpPr/>
          <p:nvPr/>
        </p:nvGrpSpPr>
        <p:grpSpPr>
          <a:xfrm>
            <a:off x="10320250" y="5113798"/>
            <a:ext cx="1779488" cy="1779488"/>
            <a:chOff x="10249560" y="4746450"/>
            <a:chExt cx="1114445" cy="1114445"/>
          </a:xfrm>
        </p:grpSpPr>
        <p:sp>
          <p:nvSpPr>
            <p:cNvPr id="64" name="Freeform 147"/>
            <p:cNvSpPr/>
            <p:nvPr/>
          </p:nvSpPr>
          <p:spPr>
            <a:xfrm rot="169664">
              <a:off x="10249560" y="4746450"/>
              <a:ext cx="1114445" cy="1114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1" h="18941" extrusionOk="0">
                  <a:moveTo>
                    <a:pt x="14507" y="1449"/>
                  </a:moveTo>
                  <a:cubicBezTo>
                    <a:pt x="18934" y="4227"/>
                    <a:pt x="20271" y="10080"/>
                    <a:pt x="17493" y="14507"/>
                  </a:cubicBezTo>
                  <a:cubicBezTo>
                    <a:pt x="14700" y="18934"/>
                    <a:pt x="8862" y="20271"/>
                    <a:pt x="4435" y="17493"/>
                  </a:cubicBezTo>
                  <a:cubicBezTo>
                    <a:pt x="8" y="14715"/>
                    <a:pt x="-1329" y="8862"/>
                    <a:pt x="1449" y="4435"/>
                  </a:cubicBezTo>
                  <a:cubicBezTo>
                    <a:pt x="4227" y="8"/>
                    <a:pt x="10080" y="-1329"/>
                    <a:pt x="14507" y="1449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147"/>
            <p:cNvSpPr/>
            <p:nvPr/>
          </p:nvSpPr>
          <p:spPr>
            <a:xfrm rot="169664">
              <a:off x="10471373" y="4938170"/>
              <a:ext cx="708059" cy="708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1" h="18941" extrusionOk="0">
                  <a:moveTo>
                    <a:pt x="14507" y="1449"/>
                  </a:moveTo>
                  <a:cubicBezTo>
                    <a:pt x="18934" y="4227"/>
                    <a:pt x="20271" y="10080"/>
                    <a:pt x="17493" y="14507"/>
                  </a:cubicBezTo>
                  <a:cubicBezTo>
                    <a:pt x="14700" y="18934"/>
                    <a:pt x="8862" y="20271"/>
                    <a:pt x="4435" y="17493"/>
                  </a:cubicBezTo>
                  <a:cubicBezTo>
                    <a:pt x="8" y="14715"/>
                    <a:pt x="-1329" y="8862"/>
                    <a:pt x="1449" y="4435"/>
                  </a:cubicBezTo>
                  <a:cubicBezTo>
                    <a:pt x="4227" y="8"/>
                    <a:pt x="10080" y="-1329"/>
                    <a:pt x="14507" y="1449"/>
                  </a:cubicBezTo>
                  <a:close/>
                </a:path>
              </a:pathLst>
            </a:custGeom>
            <a:solidFill>
              <a:srgbClr val="45D8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147484" y="117385"/>
            <a:ext cx="11933603" cy="6613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9324567" y="4943272"/>
            <a:ext cx="2011683" cy="64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752" tIns="45376" rIns="90752" bIns="4537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rPr>
              <a:t>今日头条实现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rPr>
              <a:t>信息与人共生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宋体" panose="02010600030101010101" pitchFamily="2" charset="-122"/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8997951" y="1754590"/>
            <a:ext cx="2865243" cy="3148575"/>
            <a:chOff x="8877488" y="1674689"/>
            <a:chExt cx="2865243" cy="2997680"/>
          </a:xfrm>
        </p:grpSpPr>
        <p:grpSp>
          <p:nvGrpSpPr>
            <p:cNvPr id="71" name="组 70"/>
            <p:cNvGrpSpPr/>
            <p:nvPr/>
          </p:nvGrpSpPr>
          <p:grpSpPr>
            <a:xfrm>
              <a:off x="8914450" y="1674689"/>
              <a:ext cx="2747589" cy="2997680"/>
              <a:chOff x="32931145" y="4644001"/>
              <a:chExt cx="8041166" cy="9164137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33954735" y="5507781"/>
                <a:ext cx="5955304" cy="5955304"/>
              </a:xfrm>
              <a:prstGeom prst="ellipse">
                <a:avLst/>
              </a:prstGeom>
              <a:noFill/>
              <a:ln w="76200">
                <a:solidFill>
                  <a:srgbClr val="FA360D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76" name="弧形 79"/>
              <p:cNvSpPr>
                <a:spLocks noChangeAspect="1"/>
              </p:cNvSpPr>
              <p:nvPr/>
            </p:nvSpPr>
            <p:spPr>
              <a:xfrm>
                <a:off x="33532265" y="5176143"/>
                <a:ext cx="6876000" cy="6876000"/>
              </a:xfrm>
              <a:prstGeom prst="arc">
                <a:avLst>
                  <a:gd name="adj1" fmla="val 19288461"/>
                  <a:gd name="adj2" fmla="val 1492666"/>
                </a:avLst>
              </a:prstGeom>
              <a:ln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77" name="弧形 80"/>
              <p:cNvSpPr>
                <a:spLocks noChangeAspect="1"/>
              </p:cNvSpPr>
              <p:nvPr/>
            </p:nvSpPr>
            <p:spPr>
              <a:xfrm>
                <a:off x="33532265" y="5045092"/>
                <a:ext cx="6876000" cy="6876001"/>
              </a:xfrm>
              <a:prstGeom prst="arc">
                <a:avLst>
                  <a:gd name="adj1" fmla="val 3277017"/>
                  <a:gd name="adj2" fmla="val 7502497"/>
                </a:avLst>
              </a:prstGeom>
              <a:ln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78" name="弧形 81"/>
              <p:cNvSpPr>
                <a:spLocks noChangeAspect="1"/>
              </p:cNvSpPr>
              <p:nvPr/>
            </p:nvSpPr>
            <p:spPr>
              <a:xfrm>
                <a:off x="33532265" y="5176143"/>
                <a:ext cx="6876000" cy="6876000"/>
              </a:xfrm>
              <a:prstGeom prst="arc">
                <a:avLst>
                  <a:gd name="adj1" fmla="val 9856725"/>
                  <a:gd name="adj2" fmla="val 17307969"/>
                </a:avLst>
              </a:prstGeom>
              <a:ln>
                <a:solidFill>
                  <a:srgbClr val="FA360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7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79" name="Shape 149"/>
              <p:cNvSpPr/>
              <p:nvPr/>
            </p:nvSpPr>
            <p:spPr>
              <a:xfrm>
                <a:off x="38553677" y="4924623"/>
                <a:ext cx="1647995" cy="10208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50229" tIns="50229" rIns="50229" bIns="50229" anchor="ctr">
                <a:spAutoFit/>
              </a:bodyPr>
              <a:lstStyle>
                <a:lvl1pPr defTabSz="914400">
                  <a:lnSpc>
                    <a:spcPct val="90000"/>
                  </a:lnSpc>
                  <a:defRPr sz="2500">
                    <a:solidFill>
                      <a:srgbClr val="C5392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zh-CN" altLang="en-US" sz="18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创作</a:t>
                </a:r>
                <a:endParaRPr sz="1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80" name="Shape 149"/>
              <p:cNvSpPr/>
              <p:nvPr/>
            </p:nvSpPr>
            <p:spPr>
              <a:xfrm>
                <a:off x="39038186" y="10709083"/>
                <a:ext cx="1647995" cy="10208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50229" tIns="50229" rIns="50229" bIns="50229" anchor="ctr">
                <a:spAutoFit/>
              </a:bodyPr>
              <a:lstStyle>
                <a:lvl1pPr defTabSz="914400">
                  <a:lnSpc>
                    <a:spcPct val="90000"/>
                  </a:lnSpc>
                  <a:defRPr sz="2500">
                    <a:solidFill>
                      <a:srgbClr val="C5392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zh-CN" altLang="en-US" sz="18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分发</a:t>
                </a:r>
                <a:endParaRPr sz="1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81" name="Shape 149"/>
              <p:cNvSpPr/>
              <p:nvPr/>
            </p:nvSpPr>
            <p:spPr>
              <a:xfrm>
                <a:off x="32931145" y="10527484"/>
                <a:ext cx="1647995" cy="10208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50229" tIns="50229" rIns="50229" bIns="50229" anchor="ctr">
                <a:spAutoFit/>
              </a:bodyPr>
              <a:lstStyle>
                <a:lvl1pPr defTabSz="914400">
                  <a:lnSpc>
                    <a:spcPct val="90000"/>
                  </a:lnSpc>
                  <a:defRPr sz="2500">
                    <a:solidFill>
                      <a:srgbClr val="C5392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zh-CN" altLang="en-US" sz="18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互动</a:t>
                </a:r>
                <a:endParaRPr sz="1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83" name="组合 7"/>
              <p:cNvGrpSpPr/>
              <p:nvPr/>
            </p:nvGrpSpPr>
            <p:grpSpPr>
              <a:xfrm>
                <a:off x="34325255" y="5823823"/>
                <a:ext cx="5167791" cy="5167791"/>
                <a:chOff x="35809362" y="5972173"/>
                <a:chExt cx="4486041" cy="4486041"/>
              </a:xfrm>
            </p:grpSpPr>
            <p:sp>
              <p:nvSpPr>
                <p:cNvPr id="87" name="Shape 169"/>
                <p:cNvSpPr/>
                <p:nvPr/>
              </p:nvSpPr>
              <p:spPr>
                <a:xfrm>
                  <a:off x="35809362" y="5972173"/>
                  <a:ext cx="4486041" cy="4486041"/>
                </a:xfrm>
                <a:prstGeom prst="ellipse">
                  <a:avLst/>
                </a:prstGeom>
                <a:ln w="38100">
                  <a:solidFill>
                    <a:srgbClr val="FF0000"/>
                  </a:solidFill>
                  <a:miter lim="400000"/>
                </a:ln>
              </p:spPr>
              <p:txBody>
                <a:bodyPr lIns="71437" tIns="71437" rIns="71437" bIns="71437" anchor="ctr"/>
                <a:lstStyle/>
                <a:p>
                  <a:pPr defTabSz="821690"/>
                  <a:endParaRPr sz="70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pic>
              <p:nvPicPr>
                <p:cNvPr id="88" name="pasted-image-filtered.jpeg"/>
                <p:cNvPicPr>
                  <a:picLocks noChangeAspect="1"/>
                </p:cNvPicPr>
                <p:nvPr/>
              </p:nvPicPr>
              <p:blipFill>
                <a:blip r:embed="rId4" cstate="screen">
                  <a:duotone>
                    <a:prstClr val="black"/>
                    <a:schemeClr val="tx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5985790" y="6182899"/>
                  <a:ext cx="4212976" cy="42131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20595" extrusionOk="0">
                      <a:moveTo>
                        <a:pt x="9839" y="0"/>
                      </a:moveTo>
                      <a:cubicBezTo>
                        <a:pt x="7321" y="0"/>
                        <a:pt x="4803" y="1006"/>
                        <a:pt x="2882" y="3017"/>
                      </a:cubicBezTo>
                      <a:cubicBezTo>
                        <a:pt x="-961" y="7038"/>
                        <a:pt x="-961" y="13557"/>
                        <a:pt x="2882" y="17579"/>
                      </a:cubicBezTo>
                      <a:cubicBezTo>
                        <a:pt x="6724" y="21600"/>
                        <a:pt x="12954" y="21600"/>
                        <a:pt x="16796" y="17579"/>
                      </a:cubicBezTo>
                      <a:cubicBezTo>
                        <a:pt x="20639" y="13557"/>
                        <a:pt x="20639" y="7038"/>
                        <a:pt x="16796" y="3017"/>
                      </a:cubicBezTo>
                      <a:cubicBezTo>
                        <a:pt x="14875" y="1006"/>
                        <a:pt x="12357" y="0"/>
                        <a:pt x="9839" y="0"/>
                      </a:cubicBezTo>
                      <a:close/>
                    </a:path>
                  </a:pathLst>
                </a:custGeom>
                <a:ln w="12700">
                  <a:miter lim="400000"/>
                  <a:headEnd/>
                  <a:tailEnd/>
                </a:ln>
              </p:spPr>
            </p:pic>
          </p:grpSp>
          <p:sp>
            <p:nvSpPr>
              <p:cNvPr id="84" name="Shape 149"/>
              <p:cNvSpPr/>
              <p:nvPr/>
            </p:nvSpPr>
            <p:spPr>
              <a:xfrm rot="4859954">
                <a:off x="34030577" y="3863291"/>
                <a:ext cx="6161024" cy="7722444"/>
              </a:xfrm>
              <a:prstGeom prst="rect">
                <a:avLst/>
              </a:prstGeom>
              <a:noFill/>
              <a:ln w="12700">
                <a:miter lim="400000"/>
              </a:ln>
            </p:spPr>
            <p:txBody>
              <a:bodyPr wrap="none" lIns="50229" tIns="50229" rIns="50229" bIns="50229" anchor="ctr">
                <a:prstTxWarp prst="textArchUp">
                  <a:avLst>
                    <a:gd name="adj" fmla="val 6820940"/>
                  </a:avLst>
                </a:prstTxWarp>
                <a:spAutoFit/>
              </a:bodyPr>
              <a:lstStyle>
                <a:lvl1pPr defTabSz="914400">
                  <a:lnSpc>
                    <a:spcPct val="90000"/>
                  </a:lnSpc>
                  <a:defRPr sz="2500">
                    <a:solidFill>
                      <a:srgbClr val="C5392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zh-CN" altLang="en-US" sz="1800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信息交流飞轮</a:t>
                </a:r>
                <a:endParaRPr sz="1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86" name="Shape 149"/>
              <p:cNvSpPr/>
              <p:nvPr/>
            </p:nvSpPr>
            <p:spPr>
              <a:xfrm>
                <a:off x="33217709" y="12559956"/>
                <a:ext cx="7042206" cy="1248182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</p:spPr>
            <p:txBody>
              <a:bodyPr wrap="square" lIns="50229" tIns="50229" rIns="50229" bIns="50229" anchor="ctr">
                <a:noAutofit/>
              </a:bodyPr>
              <a:lstStyle>
                <a:lvl1pPr defTabSz="914400">
                  <a:lnSpc>
                    <a:spcPct val="90000"/>
                  </a:lnSpc>
                  <a:defRPr sz="2500">
                    <a:solidFill>
                      <a:srgbClr val="C5392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ctr"/>
                <a:r>
                  <a:rPr lang="zh-CN" altLang="en-US" sz="1600" dirty="0">
                    <a:solidFill>
                      <a:srgbClr val="FA360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人工智能的智能化演进</a:t>
                </a:r>
                <a:endParaRPr sz="1600" dirty="0">
                  <a:solidFill>
                    <a:srgbClr val="FA36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69" name="Text Box 3"/>
            <p:cNvSpPr txBox="1">
              <a:spLocks noChangeArrowheads="1"/>
            </p:cNvSpPr>
            <p:nvPr/>
          </p:nvSpPr>
          <p:spPr bwMode="auto">
            <a:xfrm>
              <a:off x="8877488" y="2129649"/>
              <a:ext cx="2865243" cy="155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altLang="zh-CN" sz="6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AI</a:t>
              </a:r>
            </a:p>
            <a:p>
              <a:pPr algn="ctr">
                <a:spcAft>
                  <a:spcPts val="0"/>
                </a:spcAft>
              </a:pPr>
              <a:r>
                <a:rPr lang="zh-CN" altLang="en-US" sz="4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时代</a:t>
              </a:r>
              <a:endParaRPr lang="en-US" altLang="zh-CN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53596" y="1657174"/>
            <a:ext cx="529322" cy="529322"/>
          </a:xfrm>
          <a:prstGeom prst="ellipse">
            <a:avLst/>
          </a:prstGeom>
          <a:solidFill>
            <a:srgbClr val="00F8E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770805" y="1657174"/>
            <a:ext cx="529322" cy="529322"/>
          </a:xfrm>
          <a:prstGeom prst="ellipse">
            <a:avLst/>
          </a:prstGeom>
          <a:solidFill>
            <a:srgbClr val="00F8E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11437477" y="1657174"/>
            <a:ext cx="529322" cy="529322"/>
          </a:xfrm>
          <a:prstGeom prst="ellipse">
            <a:avLst/>
          </a:prstGeom>
          <a:solidFill>
            <a:srgbClr val="00F8E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b="66056"/>
          <a:stretch>
            <a:fillRect/>
          </a:stretch>
        </p:blipFill>
        <p:spPr>
          <a:xfrm flipH="1">
            <a:off x="7268516" y="4735213"/>
            <a:ext cx="4939587" cy="2122787"/>
          </a:xfrm>
          <a:prstGeom prst="rect">
            <a:avLst/>
          </a:prstGeom>
        </p:spPr>
      </p:pic>
      <p:sp>
        <p:nvSpPr>
          <p:cNvPr id="10" name="正五边形 9"/>
          <p:cNvSpPr/>
          <p:nvPr/>
        </p:nvSpPr>
        <p:spPr>
          <a:xfrm rot="19839843">
            <a:off x="5502606" y="144505"/>
            <a:ext cx="1138628" cy="1084408"/>
          </a:xfrm>
          <a:prstGeom prst="pentagon">
            <a:avLst/>
          </a:prstGeom>
          <a:solidFill>
            <a:schemeClr val="tx2">
              <a:lumMod val="75000"/>
              <a:alpha val="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90847" y="436605"/>
            <a:ext cx="4048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FF3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抖音定制挑战赛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96" y="2570425"/>
            <a:ext cx="1241376" cy="2206890"/>
          </a:xfrm>
          <a:prstGeom prst="roundRect">
            <a:avLst>
              <a:gd name="adj" fmla="val 5466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9" y="2570425"/>
            <a:ext cx="1248807" cy="2220101"/>
          </a:xfrm>
          <a:prstGeom prst="roundRect">
            <a:avLst>
              <a:gd name="adj" fmla="val 5466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9126032" y="5657522"/>
            <a:ext cx="3082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三星</a:t>
            </a:r>
            <a:r>
              <a:rPr lang="en-US" altLang="zh-CN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我都是焦点</a:t>
            </a:r>
            <a:r>
              <a:rPr lang="en-US" altLang="zh-CN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挑战赛效果示意</a:t>
            </a:r>
            <a:endParaRPr lang="en-US" altLang="zh-CN" sz="1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参加挑战人数</a:t>
            </a:r>
            <a:r>
              <a:rPr lang="en-US" altLang="zh-CN" b="1" dirty="0">
                <a:solidFill>
                  <a:srgbClr val="FF3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26764</a:t>
            </a:r>
            <a:r>
              <a:rPr lang="zh-CN" altLang="en-US" b="1" dirty="0">
                <a:solidFill>
                  <a:srgbClr val="FF3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b="1" dirty="0">
              <a:solidFill>
                <a:srgbClr val="FF395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挑战视频总播放量</a:t>
            </a:r>
            <a:r>
              <a:rPr lang="en-US" altLang="zh-CN" b="1" dirty="0">
                <a:solidFill>
                  <a:srgbClr val="FF3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1.37</a:t>
            </a:r>
            <a:r>
              <a:rPr lang="zh-CN" altLang="en-US" b="1" dirty="0">
                <a:solidFill>
                  <a:srgbClr val="FF3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en-US" altLang="zh-CN" b="1" dirty="0">
                <a:solidFill>
                  <a:srgbClr val="FF3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endParaRPr lang="zh-CN" altLang="en-US" sz="1200" b="1" dirty="0">
              <a:solidFill>
                <a:srgbClr val="FF395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19" y="4455060"/>
            <a:ext cx="1256238" cy="2233311"/>
          </a:xfrm>
          <a:prstGeom prst="roundRect">
            <a:avLst>
              <a:gd name="adj" fmla="val 5466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74" y="4455060"/>
            <a:ext cx="1256238" cy="2233311"/>
          </a:xfrm>
          <a:prstGeom prst="roundRect">
            <a:avLst>
              <a:gd name="adj" fmla="val 5466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3" y="2520135"/>
            <a:ext cx="2375225" cy="4221771"/>
          </a:xfrm>
          <a:prstGeom prst="roundRect">
            <a:avLst>
              <a:gd name="adj" fmla="val 5466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矩形 33"/>
          <p:cNvSpPr/>
          <p:nvPr/>
        </p:nvSpPr>
        <p:spPr>
          <a:xfrm>
            <a:off x="5397627" y="2602052"/>
            <a:ext cx="1079467" cy="305439"/>
          </a:xfrm>
          <a:prstGeom prst="rect">
            <a:avLst/>
          </a:prstGeom>
          <a:noFill/>
          <a:ln w="28575">
            <a:solidFill>
              <a:srgbClr val="FF3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96915" y="4156750"/>
            <a:ext cx="2386945" cy="1159133"/>
          </a:xfrm>
          <a:prstGeom prst="rect">
            <a:avLst/>
          </a:prstGeom>
          <a:noFill/>
          <a:ln w="28575">
            <a:solidFill>
              <a:srgbClr val="FF3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697481" y="5364884"/>
            <a:ext cx="797429" cy="1050948"/>
          </a:xfrm>
          <a:prstGeom prst="rect">
            <a:avLst/>
          </a:prstGeom>
          <a:noFill/>
          <a:ln w="28575">
            <a:solidFill>
              <a:srgbClr val="FF39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对话气泡: 椭圆形 42"/>
          <p:cNvSpPr/>
          <p:nvPr/>
        </p:nvSpPr>
        <p:spPr>
          <a:xfrm>
            <a:off x="6319826" y="2988414"/>
            <a:ext cx="764033" cy="762778"/>
          </a:xfrm>
          <a:prstGeom prst="wedgeEllipseCallout">
            <a:avLst>
              <a:gd name="adj1" fmla="val -45805"/>
              <a:gd name="adj2" fmla="val -37765"/>
            </a:avLst>
          </a:prstGeom>
          <a:solidFill>
            <a:srgbClr val="FF39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主题定制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292" y="2560327"/>
            <a:ext cx="1343555" cy="1343555"/>
          </a:xfrm>
          <a:custGeom>
            <a:avLst/>
            <a:gdLst>
              <a:gd name="connsiteX0" fmla="*/ 1901905 w 3803810"/>
              <a:gd name="connsiteY0" fmla="*/ 0 h 3803810"/>
              <a:gd name="connsiteX1" fmla="*/ 3803810 w 3803810"/>
              <a:gd name="connsiteY1" fmla="*/ 1901905 h 3803810"/>
              <a:gd name="connsiteX2" fmla="*/ 1901905 w 3803810"/>
              <a:gd name="connsiteY2" fmla="*/ 3803810 h 3803810"/>
              <a:gd name="connsiteX3" fmla="*/ 0 w 3803810"/>
              <a:gd name="connsiteY3" fmla="*/ 1901905 h 3803810"/>
              <a:gd name="connsiteX4" fmla="*/ 1901905 w 3803810"/>
              <a:gd name="connsiteY4" fmla="*/ 0 h 38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3810" h="3803810">
                <a:moveTo>
                  <a:pt x="1901905" y="0"/>
                </a:moveTo>
                <a:cubicBezTo>
                  <a:pt x="2952298" y="0"/>
                  <a:pt x="3803810" y="851512"/>
                  <a:pt x="3803810" y="1901905"/>
                </a:cubicBezTo>
                <a:cubicBezTo>
                  <a:pt x="3803810" y="2952298"/>
                  <a:pt x="2952298" y="3803810"/>
                  <a:pt x="1901905" y="3803810"/>
                </a:cubicBezTo>
                <a:cubicBezTo>
                  <a:pt x="851512" y="3803810"/>
                  <a:pt x="0" y="2952298"/>
                  <a:pt x="0" y="1901905"/>
                </a:cubicBezTo>
                <a:cubicBezTo>
                  <a:pt x="0" y="851512"/>
                  <a:pt x="851512" y="0"/>
                  <a:pt x="1901905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9584" y="2921984"/>
            <a:ext cx="1260087" cy="1260087"/>
          </a:xfrm>
          <a:custGeom>
            <a:avLst/>
            <a:gdLst>
              <a:gd name="connsiteX0" fmla="*/ 1901905 w 3803810"/>
              <a:gd name="connsiteY0" fmla="*/ 0 h 3803810"/>
              <a:gd name="connsiteX1" fmla="*/ 3803810 w 3803810"/>
              <a:gd name="connsiteY1" fmla="*/ 1901905 h 3803810"/>
              <a:gd name="connsiteX2" fmla="*/ 1901905 w 3803810"/>
              <a:gd name="connsiteY2" fmla="*/ 3803810 h 3803810"/>
              <a:gd name="connsiteX3" fmla="*/ 0 w 3803810"/>
              <a:gd name="connsiteY3" fmla="*/ 1901905 h 3803810"/>
              <a:gd name="connsiteX4" fmla="*/ 1901905 w 3803810"/>
              <a:gd name="connsiteY4" fmla="*/ 0 h 38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3810" h="3803810">
                <a:moveTo>
                  <a:pt x="1901905" y="0"/>
                </a:moveTo>
                <a:cubicBezTo>
                  <a:pt x="2952298" y="0"/>
                  <a:pt x="3803810" y="851512"/>
                  <a:pt x="3803810" y="1901905"/>
                </a:cubicBezTo>
                <a:cubicBezTo>
                  <a:pt x="3803810" y="2952298"/>
                  <a:pt x="2952298" y="3803810"/>
                  <a:pt x="1901905" y="3803810"/>
                </a:cubicBezTo>
                <a:cubicBezTo>
                  <a:pt x="851512" y="3803810"/>
                  <a:pt x="0" y="2952298"/>
                  <a:pt x="0" y="1901905"/>
                </a:cubicBezTo>
                <a:cubicBezTo>
                  <a:pt x="0" y="851512"/>
                  <a:pt x="851512" y="0"/>
                  <a:pt x="1901905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: 圆角 1"/>
          <p:cNvSpPr/>
          <p:nvPr/>
        </p:nvSpPr>
        <p:spPr>
          <a:xfrm>
            <a:off x="360924" y="1855066"/>
            <a:ext cx="3221948" cy="40544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b="1" i="1" dirty="0">
                <a:solidFill>
                  <a:srgbClr val="5CD6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抖音核心曝光资源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4685522" y="1881341"/>
            <a:ext cx="2376525" cy="40544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dist"/>
            <a:r>
              <a:rPr lang="zh-CN" altLang="en-US" b="1" i="1" dirty="0">
                <a:solidFill>
                  <a:srgbClr val="5CD6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挑战赛定制</a:t>
            </a:r>
          </a:p>
        </p:txBody>
      </p:sp>
      <p:sp>
        <p:nvSpPr>
          <p:cNvPr id="3" name="矩形 2"/>
          <p:cNvSpPr/>
          <p:nvPr/>
        </p:nvSpPr>
        <p:spPr>
          <a:xfrm>
            <a:off x="9122083" y="5138598"/>
            <a:ext cx="2928183" cy="4247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b="1" dirty="0">
                <a:solidFill>
                  <a:srgbClr val="FF3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互动效果超群</a:t>
            </a:r>
            <a:endParaRPr lang="en-US" altLang="zh-CN" b="1" dirty="0">
              <a:solidFill>
                <a:srgbClr val="FF395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9175741" y="5557632"/>
            <a:ext cx="2866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: 圆角 50"/>
          <p:cNvSpPr/>
          <p:nvPr/>
        </p:nvSpPr>
        <p:spPr>
          <a:xfrm>
            <a:off x="7999121" y="1881341"/>
            <a:ext cx="3724676" cy="40544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dist"/>
            <a:r>
              <a:rPr lang="zh-CN" altLang="en-US" b="1" i="1" dirty="0">
                <a:solidFill>
                  <a:srgbClr val="5CD6D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达人、贴纸、音乐定制互动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162944" y="3322210"/>
            <a:ext cx="763178" cy="763178"/>
            <a:chOff x="111302" y="3612300"/>
            <a:chExt cx="763178" cy="763178"/>
          </a:xfrm>
        </p:grpSpPr>
        <p:sp>
          <p:nvSpPr>
            <p:cNvPr id="52" name="椭圆 51"/>
            <p:cNvSpPr/>
            <p:nvPr/>
          </p:nvSpPr>
          <p:spPr>
            <a:xfrm>
              <a:off x="111302" y="3612300"/>
              <a:ext cx="763178" cy="763178"/>
            </a:xfrm>
            <a:prstGeom prst="ellipse">
              <a:avLst/>
            </a:prstGeom>
            <a:solidFill>
              <a:srgbClr val="FF39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94363" y="3763056"/>
              <a:ext cx="6254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抖音</a:t>
              </a:r>
              <a:endParaRPr lang="en-US" altLang="zh-CN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PUSH</a:t>
              </a:r>
              <a:endParaRPr lang="zh-CN" alt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863156" y="3322210"/>
            <a:ext cx="763178" cy="763178"/>
            <a:chOff x="111302" y="3612300"/>
            <a:chExt cx="763178" cy="763178"/>
          </a:xfrm>
        </p:grpSpPr>
        <p:sp>
          <p:nvSpPr>
            <p:cNvPr id="58" name="椭圆 57"/>
            <p:cNvSpPr/>
            <p:nvPr/>
          </p:nvSpPr>
          <p:spPr>
            <a:xfrm>
              <a:off x="111302" y="3612300"/>
              <a:ext cx="763178" cy="763178"/>
            </a:xfrm>
            <a:prstGeom prst="ellipse">
              <a:avLst/>
            </a:prstGeom>
            <a:solidFill>
              <a:srgbClr val="FF39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169718" y="3858705"/>
              <a:ext cx="64633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站内信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31837" y="5169327"/>
            <a:ext cx="800219" cy="763178"/>
            <a:chOff x="92775" y="3612300"/>
            <a:chExt cx="800219" cy="763178"/>
          </a:xfrm>
        </p:grpSpPr>
        <p:sp>
          <p:nvSpPr>
            <p:cNvPr id="61" name="椭圆 60"/>
            <p:cNvSpPr/>
            <p:nvPr/>
          </p:nvSpPr>
          <p:spPr>
            <a:xfrm>
              <a:off x="111302" y="3612300"/>
              <a:ext cx="763178" cy="763178"/>
            </a:xfrm>
            <a:prstGeom prst="ellipse">
              <a:avLst/>
            </a:prstGeom>
            <a:solidFill>
              <a:srgbClr val="FF39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92775" y="3858705"/>
              <a:ext cx="8002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抖音开屏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334506" y="5169327"/>
            <a:ext cx="849913" cy="763178"/>
            <a:chOff x="67934" y="3612300"/>
            <a:chExt cx="849913" cy="763178"/>
          </a:xfrm>
        </p:grpSpPr>
        <p:sp>
          <p:nvSpPr>
            <p:cNvPr id="64" name="椭圆 63"/>
            <p:cNvSpPr/>
            <p:nvPr/>
          </p:nvSpPr>
          <p:spPr>
            <a:xfrm>
              <a:off x="111302" y="3612300"/>
              <a:ext cx="763178" cy="763178"/>
            </a:xfrm>
            <a:prstGeom prst="ellipse">
              <a:avLst/>
            </a:prstGeom>
            <a:solidFill>
              <a:srgbClr val="FF395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67934" y="3763056"/>
              <a:ext cx="8499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Banner+</a:t>
              </a:r>
            </a:p>
            <a:p>
              <a:pPr algn="ctr"/>
              <a:r>
                <a:rPr lang="zh-CN" altLang="en-US" sz="12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挑战推荐</a:t>
              </a:r>
            </a:p>
          </p:txBody>
        </p:sp>
      </p:grpSp>
      <p:sp>
        <p:nvSpPr>
          <p:cNvPr id="72" name="对话气泡: 椭圆形 71"/>
          <p:cNvSpPr/>
          <p:nvPr/>
        </p:nvSpPr>
        <p:spPr>
          <a:xfrm>
            <a:off x="4619232" y="3332706"/>
            <a:ext cx="764033" cy="762778"/>
          </a:xfrm>
          <a:prstGeom prst="wedgeEllipseCallout">
            <a:avLst>
              <a:gd name="adj1" fmla="val 38202"/>
              <a:gd name="adj2" fmla="val 47532"/>
            </a:avLst>
          </a:prstGeom>
          <a:solidFill>
            <a:srgbClr val="FF39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介绍植入</a:t>
            </a:r>
          </a:p>
        </p:txBody>
      </p:sp>
      <p:sp>
        <p:nvSpPr>
          <p:cNvPr id="73" name="对话气泡: 椭圆形 72"/>
          <p:cNvSpPr/>
          <p:nvPr/>
        </p:nvSpPr>
        <p:spPr>
          <a:xfrm>
            <a:off x="5679567" y="5465885"/>
            <a:ext cx="764033" cy="762778"/>
          </a:xfrm>
          <a:prstGeom prst="wedgeEllipseCallout">
            <a:avLst>
              <a:gd name="adj1" fmla="val -63067"/>
              <a:gd name="adj2" fmla="val -18170"/>
            </a:avLst>
          </a:prstGeom>
          <a:solidFill>
            <a:srgbClr val="FF39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品牌视频植入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9237" y="3984227"/>
            <a:ext cx="1291018" cy="1293585"/>
          </a:xfrm>
          <a:custGeom>
            <a:avLst/>
            <a:gdLst>
              <a:gd name="connsiteX0" fmla="*/ 1901905 w 3803810"/>
              <a:gd name="connsiteY0" fmla="*/ 0 h 3803810"/>
              <a:gd name="connsiteX1" fmla="*/ 3803810 w 3803810"/>
              <a:gd name="connsiteY1" fmla="*/ 1901905 h 3803810"/>
              <a:gd name="connsiteX2" fmla="*/ 1901905 w 3803810"/>
              <a:gd name="connsiteY2" fmla="*/ 3803810 h 3803810"/>
              <a:gd name="connsiteX3" fmla="*/ 0 w 3803810"/>
              <a:gd name="connsiteY3" fmla="*/ 1901905 h 3803810"/>
              <a:gd name="connsiteX4" fmla="*/ 1901905 w 3803810"/>
              <a:gd name="connsiteY4" fmla="*/ 0 h 380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3810" h="3803810">
                <a:moveTo>
                  <a:pt x="1901905" y="0"/>
                </a:moveTo>
                <a:cubicBezTo>
                  <a:pt x="2952298" y="0"/>
                  <a:pt x="3803810" y="851512"/>
                  <a:pt x="3803810" y="1901905"/>
                </a:cubicBezTo>
                <a:cubicBezTo>
                  <a:pt x="3803810" y="2952298"/>
                  <a:pt x="2952298" y="3803810"/>
                  <a:pt x="1901905" y="3803810"/>
                </a:cubicBezTo>
                <a:cubicBezTo>
                  <a:pt x="851512" y="3803810"/>
                  <a:pt x="0" y="2952298"/>
                  <a:pt x="0" y="1901905"/>
                </a:cubicBezTo>
                <a:cubicBezTo>
                  <a:pt x="0" y="851512"/>
                  <a:pt x="851512" y="0"/>
                  <a:pt x="1901905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对话气泡: 椭圆形 76"/>
          <p:cNvSpPr/>
          <p:nvPr/>
        </p:nvSpPr>
        <p:spPr>
          <a:xfrm>
            <a:off x="9056992" y="2762983"/>
            <a:ext cx="764033" cy="762778"/>
          </a:xfrm>
          <a:prstGeom prst="wedgeEllipseCallout">
            <a:avLst>
              <a:gd name="adj1" fmla="val -56162"/>
              <a:gd name="adj2" fmla="val 18716"/>
            </a:avLst>
          </a:prstGeom>
          <a:solidFill>
            <a:srgbClr val="FF39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贴纸定制</a:t>
            </a:r>
          </a:p>
        </p:txBody>
      </p:sp>
      <p:sp>
        <p:nvSpPr>
          <p:cNvPr id="78" name="对话气泡: 椭圆形 77"/>
          <p:cNvSpPr/>
          <p:nvPr/>
        </p:nvSpPr>
        <p:spPr>
          <a:xfrm>
            <a:off x="9726533" y="3323870"/>
            <a:ext cx="764033" cy="762778"/>
          </a:xfrm>
          <a:prstGeom prst="wedgeEllipseCallout">
            <a:avLst>
              <a:gd name="adj1" fmla="val 60066"/>
              <a:gd name="adj2" fmla="val 14105"/>
            </a:avLst>
          </a:prstGeom>
          <a:solidFill>
            <a:srgbClr val="FF39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品牌音乐入库</a:t>
            </a:r>
          </a:p>
        </p:txBody>
      </p:sp>
      <p:sp>
        <p:nvSpPr>
          <p:cNvPr id="79" name="对话气泡: 椭圆形 78"/>
          <p:cNvSpPr/>
          <p:nvPr/>
        </p:nvSpPr>
        <p:spPr>
          <a:xfrm>
            <a:off x="9097426" y="3809419"/>
            <a:ext cx="764033" cy="762778"/>
          </a:xfrm>
          <a:prstGeom prst="wedgeEllipseCallout">
            <a:avLst>
              <a:gd name="adj1" fmla="val -50408"/>
              <a:gd name="adj2" fmla="val 34854"/>
            </a:avLst>
          </a:prstGeom>
          <a:solidFill>
            <a:srgbClr val="FF395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达人引导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5763034" y="185082"/>
            <a:ext cx="628723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800" b="1" i="1" u="sng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>
                <a:solidFill>
                  <a:srgbClr val="EA525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结合谭维维定制挑战赛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，创意产出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海量原创短视频，</a:t>
            </a:r>
            <a:r>
              <a:rPr lang="zh-CN" altLang="en-US" dirty="0">
                <a:solidFill>
                  <a:srgbClr val="FF3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亿级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播放超大覆盖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652119" y="5541663"/>
            <a:ext cx="924322" cy="924322"/>
          </a:xfrm>
          <a:prstGeom prst="ellipse">
            <a:avLst/>
          </a:prstGeom>
          <a:solidFill>
            <a:srgbClr val="FF395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-796914" y="5881371"/>
            <a:ext cx="1652906" cy="1652906"/>
          </a:xfrm>
          <a:prstGeom prst="ellipse">
            <a:avLst/>
          </a:prstGeom>
          <a:solidFill>
            <a:srgbClr val="FF395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062662" y="426043"/>
            <a:ext cx="4048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17F4F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抖音定制挑战赛</a:t>
            </a:r>
          </a:p>
        </p:txBody>
      </p:sp>
      <p:sp>
        <p:nvSpPr>
          <p:cNvPr id="54" name="矩形 53"/>
          <p:cNvSpPr/>
          <p:nvPr/>
        </p:nvSpPr>
        <p:spPr>
          <a:xfrm>
            <a:off x="2034420" y="423639"/>
            <a:ext cx="4048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抖音定制挑战赛</a:t>
            </a:r>
          </a:p>
        </p:txBody>
      </p:sp>
      <p:sp>
        <p:nvSpPr>
          <p:cNvPr id="71" name="矩形 70"/>
          <p:cNvSpPr/>
          <p:nvPr/>
        </p:nvSpPr>
        <p:spPr>
          <a:xfrm>
            <a:off x="0" y="291260"/>
            <a:ext cx="1944678" cy="969818"/>
          </a:xfrm>
          <a:prstGeom prst="rect">
            <a:avLst/>
          </a:prstGeom>
          <a:solidFill>
            <a:srgbClr val="EA5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垂直内容</a:t>
            </a:r>
            <a:endParaRPr lang="en-US" altLang="zh-CN" sz="28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pPr algn="ctr"/>
            <a:r>
              <a:rPr lang="zh-CN" altLang="en-US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征集类 喜力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0" y="291260"/>
            <a:ext cx="1944678" cy="969818"/>
          </a:xfrm>
          <a:prstGeom prst="rect">
            <a:avLst/>
          </a:prstGeom>
          <a:solidFill>
            <a:srgbClr val="EA5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垂直内容</a:t>
            </a:r>
            <a:endParaRPr lang="en-US" altLang="zh-CN" sz="28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pPr algn="ctr"/>
            <a:r>
              <a:rPr lang="zh-CN" altLang="en-US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征集类 劲霸</a:t>
            </a:r>
          </a:p>
        </p:txBody>
      </p:sp>
      <p:sp>
        <p:nvSpPr>
          <p:cNvPr id="66" name="矩形: 圆顶角 65"/>
          <p:cNvSpPr/>
          <p:nvPr/>
        </p:nvSpPr>
        <p:spPr>
          <a:xfrm rot="5400000">
            <a:off x="1074398" y="1001522"/>
            <a:ext cx="4271056" cy="641985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>
              <a:lumMod val="9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: 圆角 66"/>
          <p:cNvSpPr/>
          <p:nvPr/>
        </p:nvSpPr>
        <p:spPr>
          <a:xfrm>
            <a:off x="1070993" y="2323622"/>
            <a:ext cx="3335386" cy="450996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i="1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PGC</a:t>
            </a:r>
            <a:r>
              <a:rPr lang="zh-CN" altLang="en-US" b="1" i="1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内容征集</a:t>
            </a:r>
          </a:p>
        </p:txBody>
      </p:sp>
      <p:pic>
        <p:nvPicPr>
          <p:cNvPr id="68" name="Picture 2" descr="https://timgsa.baidu.com/timg?image&amp;quality=80&amp;size=b9999_10000&amp;sec=1510762418794&amp;di=f4fa943dfe8d4eb4411e505f4feefcc0&amp;imgtype=0&amp;src=http%3A%2F%2Fimg1.bitautoimg.com%2FVideo%2F2016%2F10%2F15%2Fb64805f6e02869f1-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7" y="5011316"/>
            <a:ext cx="1538858" cy="8656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https://timgsa.baidu.com/timg?image&amp;quality=80&amp;size=b9999_10000&amp;sec=1510762449446&amp;di=cabcdb32de49b594720947a086c5489f&amp;imgtype=0&amp;src=http%3A%2F%2Fimg.zcool.cn%2Fcommunity%2F018891593a45bea8012193a3048881.jpg%401280w_1l_2o_100s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19" y="4594060"/>
            <a:ext cx="1307852" cy="8338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https://timgsa.baidu.com/timg?image&amp;quality=80&amp;size=b9999_10000&amp;sec=1510762483997&amp;di=c2d7690d5548167ac0b71b5c295cd96c&amp;imgtype=0&amp;src=http%3A%2F%2Fimg1.bitautoimg.com%2FVideo%2F2014%2F08%2F15%2F31956c0ab99ad0cd-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98" y="5148252"/>
            <a:ext cx="1538859" cy="8656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https://timgsa.baidu.com/timg?image&amp;quality=80&amp;size=b9999_10000&amp;sec=1510762500160&amp;di=b64677693862d69fd193361d4426c61a&amp;imgtype=0&amp;src=http%3A%2F%2Fpic.chinaz.com%2F2016%2F0919%2F201609191050563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671" y="4756681"/>
            <a:ext cx="1494098" cy="8404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组合 74"/>
          <p:cNvGrpSpPr/>
          <p:nvPr/>
        </p:nvGrpSpPr>
        <p:grpSpPr>
          <a:xfrm>
            <a:off x="407474" y="3037416"/>
            <a:ext cx="5807796" cy="644614"/>
            <a:chOff x="407474" y="3069280"/>
            <a:chExt cx="5807796" cy="644614"/>
          </a:xfrm>
        </p:grpSpPr>
        <p:sp>
          <p:nvSpPr>
            <p:cNvPr id="80" name="文本框 79"/>
            <p:cNvSpPr txBox="1"/>
            <p:nvPr/>
          </p:nvSpPr>
          <p:spPr>
            <a:xfrm>
              <a:off x="413767" y="3090014"/>
              <a:ext cx="6615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</a:t>
              </a:r>
              <a:endParaRPr lang="en-US" altLang="zh-CN" sz="16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600" b="1" i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</a:p>
          </p:txBody>
        </p:sp>
        <p:cxnSp>
          <p:nvCxnSpPr>
            <p:cNvPr id="82" name="直接连接符 81"/>
            <p:cNvCxnSpPr/>
            <p:nvPr/>
          </p:nvCxnSpPr>
          <p:spPr>
            <a:xfrm flipH="1">
              <a:off x="407474" y="3701194"/>
              <a:ext cx="778984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82"/>
            <p:cNvSpPr/>
            <p:nvPr/>
          </p:nvSpPr>
          <p:spPr>
            <a:xfrm>
              <a:off x="1049933" y="3069280"/>
              <a:ext cx="181938" cy="644614"/>
            </a:xfrm>
            <a:prstGeom prst="rect">
              <a:avLst/>
            </a:prstGeom>
            <a:solidFill>
              <a:srgbClr val="C342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矩形 83"/>
            <p:cNvSpPr/>
            <p:nvPr/>
          </p:nvSpPr>
          <p:spPr>
            <a:xfrm>
              <a:off x="1178863" y="3094199"/>
              <a:ext cx="5036407" cy="60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西瓜联合壳牌劲霸，发布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TVC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广告征集大赛，面向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PGC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创作者征集专业内容，品牌与创作者共同生产优势品牌内容。</a:t>
              </a:r>
            </a:p>
          </p:txBody>
        </p:sp>
      </p:grpSp>
      <p:sp>
        <p:nvSpPr>
          <p:cNvPr id="85" name="文本框 84"/>
          <p:cNvSpPr txBox="1"/>
          <p:nvPr/>
        </p:nvSpPr>
        <p:spPr>
          <a:xfrm>
            <a:off x="697432" y="3777659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全民创意发挥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2234918" y="3777659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品牌卖点深度捆绑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4173557" y="3777659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海量品牌内容产生</a:t>
            </a:r>
          </a:p>
        </p:txBody>
      </p:sp>
      <p:pic>
        <p:nvPicPr>
          <p:cNvPr id="88" name="图形 87" descr="灯泡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3" y="3771108"/>
            <a:ext cx="320879" cy="320879"/>
          </a:xfrm>
          <a:prstGeom prst="rect">
            <a:avLst/>
          </a:prstGeom>
        </p:spPr>
      </p:pic>
      <p:pic>
        <p:nvPicPr>
          <p:cNvPr id="89" name="图形 88" descr="灯泡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73" y="3771108"/>
            <a:ext cx="320879" cy="320879"/>
          </a:xfrm>
          <a:prstGeom prst="rect">
            <a:avLst/>
          </a:prstGeom>
        </p:spPr>
      </p:pic>
      <p:pic>
        <p:nvPicPr>
          <p:cNvPr id="90" name="图形 89" descr="灯泡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30" y="3771108"/>
            <a:ext cx="320879" cy="320879"/>
          </a:xfrm>
          <a:prstGeom prst="rect">
            <a:avLst/>
          </a:prstGeom>
        </p:spPr>
      </p:pic>
      <p:sp>
        <p:nvSpPr>
          <p:cNvPr id="91" name="椭圆 90"/>
          <p:cNvSpPr/>
          <p:nvPr/>
        </p:nvSpPr>
        <p:spPr>
          <a:xfrm>
            <a:off x="10709540" y="2075920"/>
            <a:ext cx="591566" cy="591566"/>
          </a:xfrm>
          <a:prstGeom prst="ellipse">
            <a:avLst/>
          </a:prstGeom>
          <a:solidFill>
            <a:srgbClr val="DF2E35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矩形: 圆角 91"/>
          <p:cNvSpPr/>
          <p:nvPr/>
        </p:nvSpPr>
        <p:spPr>
          <a:xfrm>
            <a:off x="7669937" y="2342841"/>
            <a:ext cx="3335386" cy="450996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i="1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高质量</a:t>
            </a:r>
            <a:r>
              <a:rPr lang="en-US" altLang="zh-CN" b="1" i="1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PGC</a:t>
            </a:r>
            <a:r>
              <a:rPr lang="zh-CN" altLang="en-US" b="1" i="1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预埋</a:t>
            </a:r>
          </a:p>
        </p:txBody>
      </p:sp>
      <p:pic>
        <p:nvPicPr>
          <p:cNvPr id="93" name="Picture 16" descr="何仙姑夫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92" y="3118327"/>
            <a:ext cx="482714" cy="482712"/>
          </a:xfrm>
          <a:custGeom>
            <a:avLst/>
            <a:gdLst>
              <a:gd name="connsiteX0" fmla="*/ 652762 w 1293129"/>
              <a:gd name="connsiteY0" fmla="*/ 0 h 1305524"/>
              <a:gd name="connsiteX1" fmla="*/ 1292262 w 1293129"/>
              <a:gd name="connsiteY1" fmla="*/ 521208 h 1305524"/>
              <a:gd name="connsiteX2" fmla="*/ 1293129 w 1293129"/>
              <a:gd name="connsiteY2" fmla="*/ 529807 h 1305524"/>
              <a:gd name="connsiteX3" fmla="*/ 1293129 w 1293129"/>
              <a:gd name="connsiteY3" fmla="*/ 775718 h 1305524"/>
              <a:gd name="connsiteX4" fmla="*/ 1292262 w 1293129"/>
              <a:gd name="connsiteY4" fmla="*/ 784316 h 1305524"/>
              <a:gd name="connsiteX5" fmla="*/ 652762 w 1293129"/>
              <a:gd name="connsiteY5" fmla="*/ 1305524 h 1305524"/>
              <a:gd name="connsiteX6" fmla="*/ 0 w 1293129"/>
              <a:gd name="connsiteY6" fmla="*/ 652762 h 1305524"/>
              <a:gd name="connsiteX7" fmla="*/ 652762 w 1293129"/>
              <a:gd name="connsiteY7" fmla="*/ 0 h 13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129" h="1305524">
                <a:moveTo>
                  <a:pt x="652762" y="0"/>
                </a:moveTo>
                <a:cubicBezTo>
                  <a:pt x="968208" y="0"/>
                  <a:pt x="1231395" y="223756"/>
                  <a:pt x="1292262" y="521208"/>
                </a:cubicBezTo>
                <a:lnTo>
                  <a:pt x="1293129" y="529807"/>
                </a:lnTo>
                <a:lnTo>
                  <a:pt x="1293129" y="775718"/>
                </a:lnTo>
                <a:lnTo>
                  <a:pt x="1292262" y="784316"/>
                </a:lnTo>
                <a:cubicBezTo>
                  <a:pt x="1231395" y="1081769"/>
                  <a:pt x="968208" y="1305524"/>
                  <a:pt x="652762" y="1305524"/>
                </a:cubicBezTo>
                <a:cubicBezTo>
                  <a:pt x="292252" y="1305524"/>
                  <a:pt x="0" y="1013272"/>
                  <a:pt x="0" y="652762"/>
                </a:cubicBezTo>
                <a:cubicBezTo>
                  <a:pt x="0" y="292252"/>
                  <a:pt x="292252" y="0"/>
                  <a:pt x="65276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8" descr="http://tva2.sinaimg.cn/crop.0.0.2044.2044.180/005BzksTgw1exbe09nkruj31kw1kwjxm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25" y="3686389"/>
            <a:ext cx="482714" cy="482712"/>
          </a:xfrm>
          <a:custGeom>
            <a:avLst/>
            <a:gdLst>
              <a:gd name="connsiteX0" fmla="*/ 652762 w 1293129"/>
              <a:gd name="connsiteY0" fmla="*/ 0 h 1305524"/>
              <a:gd name="connsiteX1" fmla="*/ 1292262 w 1293129"/>
              <a:gd name="connsiteY1" fmla="*/ 521208 h 1305524"/>
              <a:gd name="connsiteX2" fmla="*/ 1293129 w 1293129"/>
              <a:gd name="connsiteY2" fmla="*/ 529807 h 1305524"/>
              <a:gd name="connsiteX3" fmla="*/ 1293129 w 1293129"/>
              <a:gd name="connsiteY3" fmla="*/ 775718 h 1305524"/>
              <a:gd name="connsiteX4" fmla="*/ 1292262 w 1293129"/>
              <a:gd name="connsiteY4" fmla="*/ 784316 h 1305524"/>
              <a:gd name="connsiteX5" fmla="*/ 652762 w 1293129"/>
              <a:gd name="connsiteY5" fmla="*/ 1305524 h 1305524"/>
              <a:gd name="connsiteX6" fmla="*/ 0 w 1293129"/>
              <a:gd name="connsiteY6" fmla="*/ 652762 h 1305524"/>
              <a:gd name="connsiteX7" fmla="*/ 652762 w 1293129"/>
              <a:gd name="connsiteY7" fmla="*/ 0 h 13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129" h="1305524">
                <a:moveTo>
                  <a:pt x="652762" y="0"/>
                </a:moveTo>
                <a:cubicBezTo>
                  <a:pt x="968208" y="0"/>
                  <a:pt x="1231395" y="223756"/>
                  <a:pt x="1292262" y="521208"/>
                </a:cubicBezTo>
                <a:lnTo>
                  <a:pt x="1293129" y="529807"/>
                </a:lnTo>
                <a:lnTo>
                  <a:pt x="1293129" y="775718"/>
                </a:lnTo>
                <a:lnTo>
                  <a:pt x="1292262" y="784316"/>
                </a:lnTo>
                <a:cubicBezTo>
                  <a:pt x="1231395" y="1081769"/>
                  <a:pt x="968208" y="1305524"/>
                  <a:pt x="652762" y="1305524"/>
                </a:cubicBezTo>
                <a:cubicBezTo>
                  <a:pt x="292252" y="1305524"/>
                  <a:pt x="0" y="1013272"/>
                  <a:pt x="0" y="652762"/>
                </a:cubicBezTo>
                <a:cubicBezTo>
                  <a:pt x="0" y="292252"/>
                  <a:pt x="292252" y="0"/>
                  <a:pt x="65276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8" descr="http://tva1.sinaimg.cn/crop.0.0.199.199.180/d4226eeagw1emhp3wfu7kj205k05kdfx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29" y="5010327"/>
            <a:ext cx="482714" cy="482712"/>
          </a:xfrm>
          <a:custGeom>
            <a:avLst/>
            <a:gdLst>
              <a:gd name="connsiteX0" fmla="*/ 652762 w 1293129"/>
              <a:gd name="connsiteY0" fmla="*/ 0 h 1305524"/>
              <a:gd name="connsiteX1" fmla="*/ 1292262 w 1293129"/>
              <a:gd name="connsiteY1" fmla="*/ 521208 h 1305524"/>
              <a:gd name="connsiteX2" fmla="*/ 1293129 w 1293129"/>
              <a:gd name="connsiteY2" fmla="*/ 529807 h 1305524"/>
              <a:gd name="connsiteX3" fmla="*/ 1293129 w 1293129"/>
              <a:gd name="connsiteY3" fmla="*/ 775718 h 1305524"/>
              <a:gd name="connsiteX4" fmla="*/ 1292262 w 1293129"/>
              <a:gd name="connsiteY4" fmla="*/ 784316 h 1305524"/>
              <a:gd name="connsiteX5" fmla="*/ 652762 w 1293129"/>
              <a:gd name="connsiteY5" fmla="*/ 1305524 h 1305524"/>
              <a:gd name="connsiteX6" fmla="*/ 0 w 1293129"/>
              <a:gd name="connsiteY6" fmla="*/ 652762 h 1305524"/>
              <a:gd name="connsiteX7" fmla="*/ 652762 w 1293129"/>
              <a:gd name="connsiteY7" fmla="*/ 0 h 13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129" h="1305524">
                <a:moveTo>
                  <a:pt x="652762" y="0"/>
                </a:moveTo>
                <a:cubicBezTo>
                  <a:pt x="968208" y="0"/>
                  <a:pt x="1231395" y="223756"/>
                  <a:pt x="1292262" y="521208"/>
                </a:cubicBezTo>
                <a:lnTo>
                  <a:pt x="1293129" y="529807"/>
                </a:lnTo>
                <a:lnTo>
                  <a:pt x="1293129" y="775718"/>
                </a:lnTo>
                <a:lnTo>
                  <a:pt x="1292262" y="784316"/>
                </a:lnTo>
                <a:cubicBezTo>
                  <a:pt x="1231395" y="1081769"/>
                  <a:pt x="968208" y="1305524"/>
                  <a:pt x="652762" y="1305524"/>
                </a:cubicBezTo>
                <a:cubicBezTo>
                  <a:pt x="292252" y="1305524"/>
                  <a:pt x="0" y="1013272"/>
                  <a:pt x="0" y="652762"/>
                </a:cubicBezTo>
                <a:cubicBezTo>
                  <a:pt x="0" y="292252"/>
                  <a:pt x="292252" y="0"/>
                  <a:pt x="65276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组合 95"/>
          <p:cNvGrpSpPr/>
          <p:nvPr/>
        </p:nvGrpSpPr>
        <p:grpSpPr>
          <a:xfrm>
            <a:off x="7355466" y="4645659"/>
            <a:ext cx="491019" cy="491019"/>
            <a:chOff x="11980421" y="6069167"/>
            <a:chExt cx="954090" cy="954090"/>
          </a:xfrm>
        </p:grpSpPr>
        <p:sp>
          <p:nvSpPr>
            <p:cNvPr id="97" name="椭圆 96"/>
            <p:cNvSpPr/>
            <p:nvPr/>
          </p:nvSpPr>
          <p:spPr>
            <a:xfrm>
              <a:off x="11980421" y="6069167"/>
              <a:ext cx="954090" cy="954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4216" y="6276020"/>
              <a:ext cx="666500" cy="501776"/>
            </a:xfrm>
            <a:prstGeom prst="rect">
              <a:avLst/>
            </a:prstGeom>
          </p:spPr>
        </p:pic>
      </p:grpSp>
      <p:grpSp>
        <p:nvGrpSpPr>
          <p:cNvPr id="99" name="组合 98"/>
          <p:cNvGrpSpPr/>
          <p:nvPr/>
        </p:nvGrpSpPr>
        <p:grpSpPr>
          <a:xfrm>
            <a:off x="8583018" y="3775635"/>
            <a:ext cx="1327029" cy="1327029"/>
            <a:chOff x="423483" y="5377821"/>
            <a:chExt cx="954090" cy="954090"/>
          </a:xfrm>
        </p:grpSpPr>
        <p:sp>
          <p:nvSpPr>
            <p:cNvPr id="100" name="椭圆 99"/>
            <p:cNvSpPr/>
            <p:nvPr/>
          </p:nvSpPr>
          <p:spPr>
            <a:xfrm>
              <a:off x="423483" y="5377821"/>
              <a:ext cx="954090" cy="9540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53" y="5420191"/>
              <a:ext cx="869351" cy="869351"/>
            </a:xfrm>
            <a:prstGeom prst="ellipse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>
            <a:off x="7601707" y="3260716"/>
            <a:ext cx="3261748" cy="2656150"/>
            <a:chOff x="8092942" y="3774623"/>
            <a:chExt cx="3816480" cy="3107885"/>
          </a:xfrm>
        </p:grpSpPr>
        <p:grpSp>
          <p:nvGrpSpPr>
            <p:cNvPr id="103" name="组 20"/>
            <p:cNvGrpSpPr/>
            <p:nvPr/>
          </p:nvGrpSpPr>
          <p:grpSpPr>
            <a:xfrm>
              <a:off x="8092942" y="3774623"/>
              <a:ext cx="3816480" cy="3107885"/>
              <a:chOff x="5730624" y="565212"/>
              <a:chExt cx="3447395" cy="2807328"/>
            </a:xfrm>
          </p:grpSpPr>
          <p:sp>
            <p:nvSpPr>
              <p:cNvPr id="112" name="椭圆 111"/>
              <p:cNvSpPr/>
              <p:nvPr/>
            </p:nvSpPr>
            <p:spPr>
              <a:xfrm>
                <a:off x="5730624" y="565212"/>
                <a:ext cx="2647019" cy="264701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zh-CN" altLang="en-US" dirty="0">
                  <a:solidFill>
                    <a:prstClr val="white"/>
                  </a:solidFill>
                  <a:latin typeface="华康俪金黑W8(P)" pitchFamily="34" charset="-122"/>
                  <a:ea typeface="华康俪金黑W8(P)" pitchFamily="34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7009226" y="952506"/>
                <a:ext cx="2168793" cy="216879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zh-CN" altLang="en-US" dirty="0">
                  <a:solidFill>
                    <a:prstClr val="white"/>
                  </a:solidFill>
                  <a:latin typeface="华康俪金黑W8(P)" pitchFamily="34" charset="-122"/>
                  <a:ea typeface="华康俪金黑W8(P)" pitchFamily="34" charset="-122"/>
                </a:endParaRPr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6121173" y="578001"/>
                <a:ext cx="2794172" cy="2794539"/>
              </a:xfrm>
              <a:prstGeom prst="ellipse">
                <a:avLst/>
              </a:prstGeom>
              <a:solidFill>
                <a:srgbClr val="C3421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zh-CN" altLang="en-US" dirty="0">
                  <a:solidFill>
                    <a:prstClr val="white"/>
                  </a:solidFill>
                  <a:latin typeface="华康俪金黑W8(P)" pitchFamily="34" charset="-122"/>
                  <a:ea typeface="华康俪金黑W8(P)" pitchFamily="34" charset="-122"/>
                </a:endParaRPr>
              </a:p>
            </p:txBody>
          </p:sp>
        </p:grpSp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307" y="4618618"/>
              <a:ext cx="518383" cy="51838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6" y="4084337"/>
              <a:ext cx="681930" cy="68193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341" y="5234960"/>
              <a:ext cx="797291" cy="797291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9752" y="5561648"/>
              <a:ext cx="759697" cy="759697"/>
            </a:xfrm>
            <a:prstGeom prst="flowChartConnector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8" name="图片 107"/>
            <p:cNvPicPr/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271592" y="4142187"/>
              <a:ext cx="771901" cy="771901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09" name="图片 108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717" y="6080109"/>
              <a:ext cx="443186" cy="44318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0" name="图片 109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0604" y="4991211"/>
              <a:ext cx="492868" cy="492868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136" y="3908550"/>
              <a:ext cx="345279" cy="345279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15" name="Picture 14" descr="办公室小野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44" y="5579627"/>
            <a:ext cx="482714" cy="482712"/>
          </a:xfrm>
          <a:custGeom>
            <a:avLst/>
            <a:gdLst>
              <a:gd name="connsiteX0" fmla="*/ 652762 w 1293129"/>
              <a:gd name="connsiteY0" fmla="*/ 0 h 1305524"/>
              <a:gd name="connsiteX1" fmla="*/ 1292262 w 1293129"/>
              <a:gd name="connsiteY1" fmla="*/ 521208 h 1305524"/>
              <a:gd name="connsiteX2" fmla="*/ 1293129 w 1293129"/>
              <a:gd name="connsiteY2" fmla="*/ 529807 h 1305524"/>
              <a:gd name="connsiteX3" fmla="*/ 1293129 w 1293129"/>
              <a:gd name="connsiteY3" fmla="*/ 775718 h 1305524"/>
              <a:gd name="connsiteX4" fmla="*/ 1292262 w 1293129"/>
              <a:gd name="connsiteY4" fmla="*/ 784316 h 1305524"/>
              <a:gd name="connsiteX5" fmla="*/ 652762 w 1293129"/>
              <a:gd name="connsiteY5" fmla="*/ 1305524 h 1305524"/>
              <a:gd name="connsiteX6" fmla="*/ 0 w 1293129"/>
              <a:gd name="connsiteY6" fmla="*/ 652762 h 1305524"/>
              <a:gd name="connsiteX7" fmla="*/ 652762 w 1293129"/>
              <a:gd name="connsiteY7" fmla="*/ 0 h 13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3129" h="1305524">
                <a:moveTo>
                  <a:pt x="652762" y="0"/>
                </a:moveTo>
                <a:cubicBezTo>
                  <a:pt x="968208" y="0"/>
                  <a:pt x="1231395" y="223756"/>
                  <a:pt x="1292262" y="521208"/>
                </a:cubicBezTo>
                <a:lnTo>
                  <a:pt x="1293129" y="529807"/>
                </a:lnTo>
                <a:lnTo>
                  <a:pt x="1293129" y="775718"/>
                </a:lnTo>
                <a:lnTo>
                  <a:pt x="1292262" y="784316"/>
                </a:lnTo>
                <a:cubicBezTo>
                  <a:pt x="1231395" y="1081769"/>
                  <a:pt x="968208" y="1305524"/>
                  <a:pt x="652762" y="1305524"/>
                </a:cubicBezTo>
                <a:cubicBezTo>
                  <a:pt x="292252" y="1305524"/>
                  <a:pt x="0" y="1013272"/>
                  <a:pt x="0" y="652762"/>
                </a:cubicBezTo>
                <a:cubicBezTo>
                  <a:pt x="0" y="292252"/>
                  <a:pt x="292252" y="0"/>
                  <a:pt x="65276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正五边形 6"/>
          <p:cNvSpPr/>
          <p:nvPr/>
        </p:nvSpPr>
        <p:spPr>
          <a:xfrm>
            <a:off x="10989107" y="0"/>
            <a:ext cx="2405788" cy="2291227"/>
          </a:xfrm>
          <a:prstGeom prst="pentagon">
            <a:avLst/>
          </a:prstGeom>
          <a:solidFill>
            <a:srgbClr val="FF3050">
              <a:alpha val="8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9" name="直接连接符 118"/>
          <p:cNvCxnSpPr/>
          <p:nvPr/>
        </p:nvCxnSpPr>
        <p:spPr>
          <a:xfrm>
            <a:off x="3411048" y="1261078"/>
            <a:ext cx="75256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矩形 119"/>
          <p:cNvSpPr/>
          <p:nvPr/>
        </p:nvSpPr>
        <p:spPr>
          <a:xfrm>
            <a:off x="1944678" y="406669"/>
            <a:ext cx="10003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致敬公路上的每一个脚印</a:t>
            </a: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》PGC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内容大赛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81214" y="721614"/>
            <a:ext cx="553998" cy="111825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菱心体简" panose="02010609000101010101" charset="-122"/>
              </a:rPr>
              <a:t>单集播放量</a:t>
            </a:r>
            <a:endParaRPr lang="en-US" altLang="zh-CN" sz="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菱心体简" panose="0201060900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81215" y="1951317"/>
            <a:ext cx="4426772" cy="369332"/>
          </a:xfrm>
          <a:prstGeom prst="rect">
            <a:avLst/>
          </a:prstGeom>
          <a:solidFill>
            <a:srgbClr val="FF310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分分钟突破自媒体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10w+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流量瓶颈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4" y="320166"/>
            <a:ext cx="4815449" cy="3555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2" y="4532870"/>
            <a:ext cx="10313908" cy="15660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695950" y="320166"/>
            <a:ext cx="5694920" cy="355543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4295" y="6124643"/>
            <a:ext cx="1923925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06/02 200s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入门极简艺术史</a:t>
            </a:r>
            <a:endParaRPr lang="en-US" altLang="zh-CN" sz="11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900759" y="721614"/>
            <a:ext cx="0" cy="10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481214" y="721614"/>
            <a:ext cx="0" cy="10800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777032" y="6124643"/>
            <a:ext cx="1184941" cy="316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06/09 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摇滚不死</a:t>
            </a:r>
            <a:endParaRPr lang="en-US" altLang="zh-CN" sz="11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62172" y="6109703"/>
            <a:ext cx="2313455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06/23 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鲍勃迪伦凭什么拿诺贝尔奖</a:t>
            </a:r>
            <a:endParaRPr lang="en-US" altLang="zh-CN" sz="11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4295" y="4124863"/>
            <a:ext cx="2283275" cy="25391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第一季肯德基</a:t>
            </a:r>
            <a:r>
              <a:rPr lang="en-US" altLang="zh-CN" sz="105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Chizza</a:t>
            </a:r>
            <a:r>
              <a:rPr lang="zh-CN" altLang="en-US" sz="10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冠名播出</a:t>
            </a:r>
            <a:endParaRPr lang="zh-CN" altLang="en-US" sz="1050" dirty="0">
              <a:solidFill>
                <a:prstClr val="white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968220" y="4251821"/>
            <a:ext cx="838998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61" y="4544299"/>
            <a:ext cx="2345449" cy="15636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矩形 15"/>
          <p:cNvSpPr/>
          <p:nvPr/>
        </p:nvSpPr>
        <p:spPr>
          <a:xfrm>
            <a:off x="1044295" y="4532870"/>
            <a:ext cx="10313908" cy="1576833"/>
          </a:xfrm>
          <a:prstGeom prst="rect">
            <a:avLst/>
          </a:prstGeom>
          <a:solidFill>
            <a:schemeClr val="tx1"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78430" y="6109703"/>
            <a:ext cx="1749197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06/16 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大卫与歌莉娅之战</a:t>
            </a:r>
            <a:endParaRPr lang="en-US" altLang="zh-CN" sz="11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00113" y="4576475"/>
            <a:ext cx="1563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数据截止日：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sp>
        <p:nvSpPr>
          <p:cNvPr id="19" name="矩形 18"/>
          <p:cNvSpPr/>
          <p:nvPr/>
        </p:nvSpPr>
        <p:spPr>
          <a:xfrm>
            <a:off x="7184572" y="3951800"/>
            <a:ext cx="4289350" cy="26161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西瓜视频独家合作   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的合作模式，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集深度定制 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+3</a:t>
            </a:r>
            <a:r>
              <a:rPr lang="zh-CN" altLang="en-US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集浅植入</a:t>
            </a:r>
            <a:r>
              <a:rPr lang="en-US" altLang="zh-CN" sz="11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100" dirty="0">
              <a:solidFill>
                <a:prstClr val="white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745" y="371183"/>
            <a:ext cx="4797968" cy="213988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40" y="2089264"/>
            <a:ext cx="5566130" cy="1841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48" y="4715276"/>
            <a:ext cx="10150720" cy="154851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3385049" y="3910433"/>
            <a:ext cx="3432314" cy="509792"/>
          </a:xfrm>
          <a:prstGeom prst="rect">
            <a:avLst/>
          </a:prstGeom>
          <a:solidFill>
            <a:srgbClr val="FF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推荐车型：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AUDI RS4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291260"/>
            <a:ext cx="1944678" cy="969818"/>
          </a:xfrm>
          <a:prstGeom prst="rect">
            <a:avLst/>
          </a:prstGeom>
          <a:solidFill>
            <a:srgbClr val="EA5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垂直内容</a:t>
            </a:r>
            <a:endParaRPr lang="en-US" altLang="zh-CN" sz="28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pPr algn="ctr"/>
            <a:r>
              <a:rPr lang="zh-CN" altLang="en-US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头部</a:t>
            </a:r>
            <a:r>
              <a:rPr lang="en-US" altLang="zh-CN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IP </a:t>
            </a:r>
            <a:r>
              <a:rPr lang="zh-CN" altLang="en-US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喜力</a:t>
            </a:r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6" y="-278074"/>
            <a:ext cx="3297707" cy="3266200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626797" y="5273209"/>
            <a:ext cx="926567" cy="926567"/>
          </a:xfrm>
          <a:prstGeom prst="ellipse">
            <a:avLst/>
          </a:prstGeom>
          <a:pattFill prst="wdDnDiag">
            <a:fgClr>
              <a:srgbClr val="935C3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  <a:sym typeface="Gill Sans Ligh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9752592" y="987288"/>
            <a:ext cx="2188932" cy="1588428"/>
          </a:xfrm>
          <a:prstGeom prst="roundRect">
            <a:avLst>
              <a:gd name="adj" fmla="val 50000"/>
            </a:avLst>
          </a:prstGeom>
        </p:spPr>
      </p:pic>
      <p:sp>
        <p:nvSpPr>
          <p:cNvPr id="23" name="矩形 22"/>
          <p:cNvSpPr/>
          <p:nvPr/>
        </p:nvSpPr>
        <p:spPr>
          <a:xfrm>
            <a:off x="495509" y="2641173"/>
            <a:ext cx="2689406" cy="900390"/>
          </a:xfrm>
          <a:prstGeom prst="rect">
            <a:avLst/>
          </a:prstGeom>
          <a:noFill/>
          <a:ln>
            <a:solidFill>
              <a:srgbClr val="935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4800" dirty="0">
              <a:solidFill>
                <a:prstClr val="white"/>
              </a:solidFill>
              <a:latin typeface="叶根友特楷简体" panose="02010601030101010101" pitchFamily="2" charset="-122"/>
              <a:ea typeface="叶根友特楷简体" panose="02010601030101010101" pitchFamily="2" charset="-122"/>
              <a:sym typeface="Gill Sans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13334" y="2236315"/>
            <a:ext cx="3479120" cy="463867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dirty="0">
              <a:solidFill>
                <a:prstClr val="black"/>
              </a:solidFill>
              <a:latin typeface="等线" panose="02010600030101010101" charset="-122"/>
              <a:sym typeface="Gill Sans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36575" y="3695648"/>
            <a:ext cx="523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每</a:t>
            </a:r>
            <a:r>
              <a:rPr lang="en-US" altLang="zh-CN" sz="2800" b="1" dirty="0">
                <a:solidFill>
                  <a:srgbClr val="935C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10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个西瓜用户就有</a:t>
            </a:r>
            <a:r>
              <a:rPr lang="en-US" altLang="zh-CN" sz="2800" b="1" dirty="0">
                <a:solidFill>
                  <a:srgbClr val="935C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1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个关注郭德纲</a:t>
            </a:r>
            <a:endParaRPr lang="en-US" altLang="zh-CN" sz="2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36576" y="4257164"/>
            <a:ext cx="28087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头条“郭德纲”兴趣用户占比高达</a:t>
            </a:r>
            <a:r>
              <a:rPr lang="en-US" altLang="zh-CN" sz="1200" dirty="0">
                <a:solidFill>
                  <a:srgbClr val="935C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10%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1047926" y="5581371"/>
            <a:ext cx="4721087" cy="1026763"/>
            <a:chOff x="1920025" y="5585160"/>
            <a:chExt cx="5722883" cy="791001"/>
          </a:xfrm>
        </p:grpSpPr>
        <p:sp>
          <p:nvSpPr>
            <p:cNvPr id="17" name="矩形: 圆角 16"/>
            <p:cNvSpPr/>
            <p:nvPr/>
          </p:nvSpPr>
          <p:spPr>
            <a:xfrm>
              <a:off x="1998853" y="5650948"/>
              <a:ext cx="5644055" cy="725213"/>
            </a:xfrm>
            <a:prstGeom prst="roundRect">
              <a:avLst/>
            </a:prstGeom>
            <a:noFill/>
            <a:ln>
              <a:solidFill>
                <a:srgbClr val="935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sym typeface="Gill Sans Light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1920025" y="5585160"/>
              <a:ext cx="5644055" cy="725213"/>
            </a:xfrm>
            <a:prstGeom prst="roundRect">
              <a:avLst/>
            </a:prstGeom>
            <a:solidFill>
              <a:srgbClr val="935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  <a:sym typeface="Gill Sans Light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07559" y="2090486"/>
            <a:ext cx="264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rgbClr val="935C3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主讲人</a:t>
            </a:r>
            <a:endParaRPr lang="en-US" altLang="zh-CN" b="1" dirty="0">
              <a:solidFill>
                <a:srgbClr val="935C3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 Ligh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0898" y="1645460"/>
            <a:ext cx="8376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2750" hangingPunct="0"/>
            <a:r>
              <a:rPr lang="zh-CN" altLang="en-US" b="1" i="1" kern="0" dirty="0">
                <a:solidFill>
                  <a:srgbClr val="535353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rPr>
              <a:t>郭德纲先生首档互联网短视频脱口秀巨制，头条超高关注度保证节目人气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0423782" y="4284989"/>
            <a:ext cx="423277" cy="1311363"/>
            <a:chOff x="9813343" y="4708041"/>
            <a:chExt cx="622963" cy="1930017"/>
          </a:xfrm>
        </p:grpSpPr>
        <p:sp>
          <p:nvSpPr>
            <p:cNvPr id="31" name="任意多边形 63"/>
            <p:cNvSpPr/>
            <p:nvPr/>
          </p:nvSpPr>
          <p:spPr>
            <a:xfrm>
              <a:off x="9903846" y="4708041"/>
              <a:ext cx="442153" cy="430265"/>
            </a:xfrm>
            <a:custGeom>
              <a:avLst/>
              <a:gdLst>
                <a:gd name="connsiteX0" fmla="*/ 315373 w 630746"/>
                <a:gd name="connsiteY0" fmla="*/ 0 h 613788"/>
                <a:gd name="connsiteX1" fmla="*/ 630746 w 630746"/>
                <a:gd name="connsiteY1" fmla="*/ 315373 h 613788"/>
                <a:gd name="connsiteX2" fmla="*/ 438131 w 630746"/>
                <a:gd name="connsiteY2" fmla="*/ 605963 h 613788"/>
                <a:gd name="connsiteX3" fmla="*/ 412921 w 630746"/>
                <a:gd name="connsiteY3" fmla="*/ 613788 h 613788"/>
                <a:gd name="connsiteX4" fmla="*/ 409268 w 630746"/>
                <a:gd name="connsiteY4" fmla="*/ 594804 h 613788"/>
                <a:gd name="connsiteX5" fmla="*/ 303824 w 630746"/>
                <a:gd name="connsiteY5" fmla="*/ 521479 h 613788"/>
                <a:gd name="connsiteX6" fmla="*/ 198380 w 630746"/>
                <a:gd name="connsiteY6" fmla="*/ 594804 h 613788"/>
                <a:gd name="connsiteX7" fmla="*/ 196029 w 630746"/>
                <a:gd name="connsiteY7" fmla="*/ 607022 h 613788"/>
                <a:gd name="connsiteX8" fmla="*/ 192615 w 630746"/>
                <a:gd name="connsiteY8" fmla="*/ 605963 h 613788"/>
                <a:gd name="connsiteX9" fmla="*/ 0 w 630746"/>
                <a:gd name="connsiteY9" fmla="*/ 315373 h 613788"/>
                <a:gd name="connsiteX10" fmla="*/ 315373 w 630746"/>
                <a:gd name="connsiteY10" fmla="*/ 0 h 61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0746" h="613788">
                  <a:moveTo>
                    <a:pt x="315373" y="0"/>
                  </a:moveTo>
                  <a:cubicBezTo>
                    <a:pt x="489549" y="0"/>
                    <a:pt x="630746" y="141197"/>
                    <a:pt x="630746" y="315373"/>
                  </a:cubicBezTo>
                  <a:cubicBezTo>
                    <a:pt x="630746" y="446005"/>
                    <a:pt x="551323" y="558087"/>
                    <a:pt x="438131" y="605963"/>
                  </a:cubicBezTo>
                  <a:lnTo>
                    <a:pt x="412921" y="613788"/>
                  </a:lnTo>
                  <a:lnTo>
                    <a:pt x="409268" y="594804"/>
                  </a:lnTo>
                  <a:cubicBezTo>
                    <a:pt x="391896" y="551714"/>
                    <a:pt x="351225" y="521479"/>
                    <a:pt x="303824" y="521479"/>
                  </a:cubicBezTo>
                  <a:cubicBezTo>
                    <a:pt x="256423" y="521479"/>
                    <a:pt x="215752" y="551714"/>
                    <a:pt x="198380" y="594804"/>
                  </a:cubicBezTo>
                  <a:lnTo>
                    <a:pt x="196029" y="607022"/>
                  </a:lnTo>
                  <a:lnTo>
                    <a:pt x="192615" y="605963"/>
                  </a:lnTo>
                  <a:cubicBezTo>
                    <a:pt x="79423" y="558087"/>
                    <a:pt x="0" y="446005"/>
                    <a:pt x="0" y="315373"/>
                  </a:cubicBezTo>
                  <a:cubicBezTo>
                    <a:pt x="0" y="141197"/>
                    <a:pt x="141197" y="0"/>
                    <a:pt x="315373" y="0"/>
                  </a:cubicBezTo>
                  <a:close/>
                </a:path>
              </a:pathLst>
            </a:custGeom>
            <a:solidFill>
              <a:srgbClr val="935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  <p:sp>
          <p:nvSpPr>
            <p:cNvPr id="32" name="black-flamenco-fan_40456"/>
            <p:cNvSpPr>
              <a:spLocks noChangeAspect="1"/>
            </p:cNvSpPr>
            <p:nvPr/>
          </p:nvSpPr>
          <p:spPr bwMode="auto">
            <a:xfrm>
              <a:off x="9839264" y="4896386"/>
              <a:ext cx="571315" cy="321774"/>
            </a:xfrm>
            <a:custGeom>
              <a:avLst/>
              <a:gdLst>
                <a:gd name="connsiteX0" fmla="*/ 571412 w 580028"/>
                <a:gd name="connsiteY0" fmla="*/ 217711 h 326682"/>
                <a:gd name="connsiteX1" fmla="*/ 580028 w 580028"/>
                <a:gd name="connsiteY1" fmla="*/ 266564 h 326682"/>
                <a:gd name="connsiteX2" fmla="*/ 480939 w 580028"/>
                <a:gd name="connsiteY2" fmla="*/ 275185 h 326682"/>
                <a:gd name="connsiteX3" fmla="*/ 475195 w 580028"/>
                <a:gd name="connsiteY3" fmla="*/ 242137 h 326682"/>
                <a:gd name="connsiteX4" fmla="*/ 8616 w 580028"/>
                <a:gd name="connsiteY4" fmla="*/ 217711 h 326682"/>
                <a:gd name="connsiteX5" fmla="*/ 104833 w 580028"/>
                <a:gd name="connsiteY5" fmla="*/ 242137 h 326682"/>
                <a:gd name="connsiteX6" fmla="*/ 104833 w 580028"/>
                <a:gd name="connsiteY6" fmla="*/ 243574 h 326682"/>
                <a:gd name="connsiteX7" fmla="*/ 99089 w 580028"/>
                <a:gd name="connsiteY7" fmla="*/ 275185 h 326682"/>
                <a:gd name="connsiteX8" fmla="*/ 0 w 580028"/>
                <a:gd name="connsiteY8" fmla="*/ 266564 h 326682"/>
                <a:gd name="connsiteX9" fmla="*/ 8616 w 580028"/>
                <a:gd name="connsiteY9" fmla="*/ 217711 h 326682"/>
                <a:gd name="connsiteX10" fmla="*/ 544089 w 580028"/>
                <a:gd name="connsiteY10" fmla="*/ 147593 h 326682"/>
                <a:gd name="connsiteX11" fmla="*/ 569913 w 580028"/>
                <a:gd name="connsiteY11" fmla="*/ 212128 h 326682"/>
                <a:gd name="connsiteX12" fmla="*/ 475225 w 580028"/>
                <a:gd name="connsiteY12" fmla="*/ 237942 h 326682"/>
                <a:gd name="connsiteX13" fmla="*/ 456574 w 580028"/>
                <a:gd name="connsiteY13" fmla="*/ 196353 h 326682"/>
                <a:gd name="connsiteX14" fmla="*/ 35939 w 580028"/>
                <a:gd name="connsiteY14" fmla="*/ 147593 h 326682"/>
                <a:gd name="connsiteX15" fmla="*/ 123454 w 580028"/>
                <a:gd name="connsiteY15" fmla="*/ 196353 h 326682"/>
                <a:gd name="connsiteX16" fmla="*/ 104803 w 580028"/>
                <a:gd name="connsiteY16" fmla="*/ 237942 h 326682"/>
                <a:gd name="connsiteX17" fmla="*/ 10115 w 580028"/>
                <a:gd name="connsiteY17" fmla="*/ 212128 h 326682"/>
                <a:gd name="connsiteX18" fmla="*/ 35939 w 580028"/>
                <a:gd name="connsiteY18" fmla="*/ 147593 h 326682"/>
                <a:gd name="connsiteX19" fmla="*/ 288578 w 580028"/>
                <a:gd name="connsiteY19" fmla="*/ 117477 h 326682"/>
                <a:gd name="connsiteX20" fmla="*/ 290014 w 580028"/>
                <a:gd name="connsiteY20" fmla="*/ 253604 h 326682"/>
                <a:gd name="connsiteX21" fmla="*/ 291449 w 580028"/>
                <a:gd name="connsiteY21" fmla="*/ 117477 h 326682"/>
                <a:gd name="connsiteX22" fmla="*/ 333076 w 580028"/>
                <a:gd name="connsiteY22" fmla="*/ 123209 h 326682"/>
                <a:gd name="connsiteX23" fmla="*/ 298626 w 580028"/>
                <a:gd name="connsiteY23" fmla="*/ 255036 h 326682"/>
                <a:gd name="connsiteX24" fmla="*/ 300061 w 580028"/>
                <a:gd name="connsiteY24" fmla="*/ 255036 h 326682"/>
                <a:gd name="connsiteX25" fmla="*/ 337383 w 580028"/>
                <a:gd name="connsiteY25" fmla="*/ 123209 h 326682"/>
                <a:gd name="connsiteX26" fmla="*/ 374704 w 580028"/>
                <a:gd name="connsiteY26" fmla="*/ 138971 h 326682"/>
                <a:gd name="connsiteX27" fmla="*/ 307239 w 580028"/>
                <a:gd name="connsiteY27" fmla="*/ 257902 h 326682"/>
                <a:gd name="connsiteX28" fmla="*/ 308674 w 580028"/>
                <a:gd name="connsiteY28" fmla="*/ 259335 h 326682"/>
                <a:gd name="connsiteX29" fmla="*/ 379010 w 580028"/>
                <a:gd name="connsiteY29" fmla="*/ 141836 h 326682"/>
                <a:gd name="connsiteX30" fmla="*/ 410589 w 580028"/>
                <a:gd name="connsiteY30" fmla="*/ 166196 h 326682"/>
                <a:gd name="connsiteX31" fmla="*/ 315851 w 580028"/>
                <a:gd name="connsiteY31" fmla="*/ 263634 h 326682"/>
                <a:gd name="connsiteX32" fmla="*/ 315851 w 580028"/>
                <a:gd name="connsiteY32" fmla="*/ 265067 h 326682"/>
                <a:gd name="connsiteX33" fmla="*/ 413460 w 580028"/>
                <a:gd name="connsiteY33" fmla="*/ 169062 h 326682"/>
                <a:gd name="connsiteX34" fmla="*/ 439298 w 580028"/>
                <a:gd name="connsiteY34" fmla="*/ 202019 h 326682"/>
                <a:gd name="connsiteX35" fmla="*/ 321593 w 580028"/>
                <a:gd name="connsiteY35" fmla="*/ 272231 h 326682"/>
                <a:gd name="connsiteX36" fmla="*/ 440733 w 580028"/>
                <a:gd name="connsiteY36" fmla="*/ 204885 h 326682"/>
                <a:gd name="connsiteX37" fmla="*/ 456523 w 580028"/>
                <a:gd name="connsiteY37" fmla="*/ 243573 h 326682"/>
                <a:gd name="connsiteX38" fmla="*/ 325899 w 580028"/>
                <a:gd name="connsiteY38" fmla="*/ 280829 h 326682"/>
                <a:gd name="connsiteX39" fmla="*/ 457958 w 580028"/>
                <a:gd name="connsiteY39" fmla="*/ 247872 h 326682"/>
                <a:gd name="connsiteX40" fmla="*/ 463700 w 580028"/>
                <a:gd name="connsiteY40" fmla="*/ 289426 h 326682"/>
                <a:gd name="connsiteX41" fmla="*/ 327335 w 580028"/>
                <a:gd name="connsiteY41" fmla="*/ 289426 h 326682"/>
                <a:gd name="connsiteX42" fmla="*/ 290014 w 580028"/>
                <a:gd name="connsiteY42" fmla="*/ 326682 h 326682"/>
                <a:gd name="connsiteX43" fmla="*/ 252692 w 580028"/>
                <a:gd name="connsiteY43" fmla="*/ 289426 h 326682"/>
                <a:gd name="connsiteX44" fmla="*/ 116327 w 580028"/>
                <a:gd name="connsiteY44" fmla="*/ 289426 h 326682"/>
                <a:gd name="connsiteX45" fmla="*/ 122069 w 580028"/>
                <a:gd name="connsiteY45" fmla="*/ 247872 h 326682"/>
                <a:gd name="connsiteX46" fmla="*/ 254128 w 580028"/>
                <a:gd name="connsiteY46" fmla="*/ 280829 h 326682"/>
                <a:gd name="connsiteX47" fmla="*/ 123504 w 580028"/>
                <a:gd name="connsiteY47" fmla="*/ 243573 h 326682"/>
                <a:gd name="connsiteX48" fmla="*/ 139294 w 580028"/>
                <a:gd name="connsiteY48" fmla="*/ 204885 h 326682"/>
                <a:gd name="connsiteX49" fmla="*/ 258434 w 580028"/>
                <a:gd name="connsiteY49" fmla="*/ 272231 h 326682"/>
                <a:gd name="connsiteX50" fmla="*/ 258434 w 580028"/>
                <a:gd name="connsiteY50" fmla="*/ 270798 h 326682"/>
                <a:gd name="connsiteX51" fmla="*/ 140729 w 580028"/>
                <a:gd name="connsiteY51" fmla="*/ 202019 h 326682"/>
                <a:gd name="connsiteX52" fmla="*/ 166567 w 580028"/>
                <a:gd name="connsiteY52" fmla="*/ 169062 h 326682"/>
                <a:gd name="connsiteX53" fmla="*/ 264176 w 580028"/>
                <a:gd name="connsiteY53" fmla="*/ 265067 h 326682"/>
                <a:gd name="connsiteX54" fmla="*/ 264176 w 580028"/>
                <a:gd name="connsiteY54" fmla="*/ 263634 h 326682"/>
                <a:gd name="connsiteX55" fmla="*/ 169438 w 580028"/>
                <a:gd name="connsiteY55" fmla="*/ 166196 h 326682"/>
                <a:gd name="connsiteX56" fmla="*/ 201017 w 580028"/>
                <a:gd name="connsiteY56" fmla="*/ 141836 h 326682"/>
                <a:gd name="connsiteX57" fmla="*/ 271353 w 580028"/>
                <a:gd name="connsiteY57" fmla="*/ 259335 h 326682"/>
                <a:gd name="connsiteX58" fmla="*/ 272788 w 580028"/>
                <a:gd name="connsiteY58" fmla="*/ 257902 h 326682"/>
                <a:gd name="connsiteX59" fmla="*/ 205323 w 580028"/>
                <a:gd name="connsiteY59" fmla="*/ 138971 h 326682"/>
                <a:gd name="connsiteX60" fmla="*/ 242644 w 580028"/>
                <a:gd name="connsiteY60" fmla="*/ 123209 h 326682"/>
                <a:gd name="connsiteX61" fmla="*/ 279966 w 580028"/>
                <a:gd name="connsiteY61" fmla="*/ 255036 h 326682"/>
                <a:gd name="connsiteX62" fmla="*/ 281401 w 580028"/>
                <a:gd name="connsiteY62" fmla="*/ 255036 h 326682"/>
                <a:gd name="connsiteX63" fmla="*/ 246951 w 580028"/>
                <a:gd name="connsiteY63" fmla="*/ 123209 h 326682"/>
                <a:gd name="connsiteX64" fmla="*/ 288578 w 580028"/>
                <a:gd name="connsiteY64" fmla="*/ 117477 h 326682"/>
                <a:gd name="connsiteX65" fmla="*/ 498170 w 580028"/>
                <a:gd name="connsiteY65" fmla="*/ 87360 h 326682"/>
                <a:gd name="connsiteX66" fmla="*/ 539796 w 580028"/>
                <a:gd name="connsiteY66" fmla="*/ 141811 h 326682"/>
                <a:gd name="connsiteX67" fmla="*/ 455109 w 580028"/>
                <a:gd name="connsiteY67" fmla="*/ 191963 h 326682"/>
                <a:gd name="connsiteX68" fmla="*/ 427837 w 580028"/>
                <a:gd name="connsiteY68" fmla="*/ 156140 h 326682"/>
                <a:gd name="connsiteX69" fmla="*/ 81858 w 580028"/>
                <a:gd name="connsiteY69" fmla="*/ 87360 h 326682"/>
                <a:gd name="connsiteX70" fmla="*/ 152191 w 580028"/>
                <a:gd name="connsiteY70" fmla="*/ 156140 h 326682"/>
                <a:gd name="connsiteX71" fmla="*/ 124919 w 580028"/>
                <a:gd name="connsiteY71" fmla="*/ 191963 h 326682"/>
                <a:gd name="connsiteX72" fmla="*/ 40232 w 580028"/>
                <a:gd name="connsiteY72" fmla="*/ 141811 h 326682"/>
                <a:gd name="connsiteX73" fmla="*/ 81858 w 580028"/>
                <a:gd name="connsiteY73" fmla="*/ 87360 h 326682"/>
                <a:gd name="connsiteX74" fmla="*/ 437840 w 580028"/>
                <a:gd name="connsiteY74" fmla="*/ 40002 h 326682"/>
                <a:gd name="connsiteX75" fmla="*/ 493817 w 580028"/>
                <a:gd name="connsiteY75" fmla="*/ 83042 h 326682"/>
                <a:gd name="connsiteX76" fmla="*/ 423487 w 580028"/>
                <a:gd name="connsiteY76" fmla="*/ 153341 h 326682"/>
                <a:gd name="connsiteX77" fmla="*/ 387605 w 580028"/>
                <a:gd name="connsiteY77" fmla="*/ 126082 h 326682"/>
                <a:gd name="connsiteX78" fmla="*/ 142188 w 580028"/>
                <a:gd name="connsiteY78" fmla="*/ 40002 h 326682"/>
                <a:gd name="connsiteX79" fmla="*/ 192423 w 580028"/>
                <a:gd name="connsiteY79" fmla="*/ 126082 h 326682"/>
                <a:gd name="connsiteX80" fmla="*/ 156541 w 580028"/>
                <a:gd name="connsiteY80" fmla="*/ 153341 h 326682"/>
                <a:gd name="connsiteX81" fmla="*/ 86211 w 580028"/>
                <a:gd name="connsiteY81" fmla="*/ 83042 h 326682"/>
                <a:gd name="connsiteX82" fmla="*/ 142188 w 580028"/>
                <a:gd name="connsiteY82" fmla="*/ 40002 h 326682"/>
                <a:gd name="connsiteX83" fmla="*/ 368874 w 580028"/>
                <a:gd name="connsiteY83" fmla="*/ 9886 h 326682"/>
                <a:gd name="connsiteX84" fmla="*/ 431975 w 580028"/>
                <a:gd name="connsiteY84" fmla="*/ 37145 h 326682"/>
                <a:gd name="connsiteX85" fmla="*/ 383215 w 580028"/>
                <a:gd name="connsiteY85" fmla="*/ 123225 h 326682"/>
                <a:gd name="connsiteX86" fmla="*/ 341626 w 580028"/>
                <a:gd name="connsiteY86" fmla="*/ 106009 h 326682"/>
                <a:gd name="connsiteX87" fmla="*/ 210924 w 580028"/>
                <a:gd name="connsiteY87" fmla="*/ 9886 h 326682"/>
                <a:gd name="connsiteX88" fmla="*/ 238172 w 580028"/>
                <a:gd name="connsiteY88" fmla="*/ 106009 h 326682"/>
                <a:gd name="connsiteX89" fmla="*/ 196583 w 580028"/>
                <a:gd name="connsiteY89" fmla="*/ 123225 h 326682"/>
                <a:gd name="connsiteX90" fmla="*/ 147823 w 580028"/>
                <a:gd name="connsiteY90" fmla="*/ 37145 h 326682"/>
                <a:gd name="connsiteX91" fmla="*/ 210924 w 580028"/>
                <a:gd name="connsiteY91" fmla="*/ 9886 h 326682"/>
                <a:gd name="connsiteX92" fmla="*/ 292888 w 580028"/>
                <a:gd name="connsiteY92" fmla="*/ 0 h 326682"/>
                <a:gd name="connsiteX93" fmla="*/ 361627 w 580028"/>
                <a:gd name="connsiteY93" fmla="*/ 8598 h 326682"/>
                <a:gd name="connsiteX94" fmla="*/ 337282 w 580028"/>
                <a:gd name="connsiteY94" fmla="*/ 104603 h 326682"/>
                <a:gd name="connsiteX95" fmla="*/ 292888 w 580028"/>
                <a:gd name="connsiteY95" fmla="*/ 98871 h 326682"/>
                <a:gd name="connsiteX96" fmla="*/ 287140 w 580028"/>
                <a:gd name="connsiteY96" fmla="*/ 0 h 326682"/>
                <a:gd name="connsiteX97" fmla="*/ 287140 w 580028"/>
                <a:gd name="connsiteY97" fmla="*/ 98871 h 326682"/>
                <a:gd name="connsiteX98" fmla="*/ 242598 w 580028"/>
                <a:gd name="connsiteY98" fmla="*/ 104603 h 326682"/>
                <a:gd name="connsiteX99" fmla="*/ 218171 w 580028"/>
                <a:gd name="connsiteY99" fmla="*/ 8598 h 326682"/>
                <a:gd name="connsiteX100" fmla="*/ 287140 w 580028"/>
                <a:gd name="connsiteY100" fmla="*/ 0 h 32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80028" h="326682">
                  <a:moveTo>
                    <a:pt x="571412" y="217711"/>
                  </a:moveTo>
                  <a:cubicBezTo>
                    <a:pt x="575720" y="233516"/>
                    <a:pt x="578592" y="250759"/>
                    <a:pt x="580028" y="266564"/>
                  </a:cubicBezTo>
                  <a:lnTo>
                    <a:pt x="480939" y="275185"/>
                  </a:lnTo>
                  <a:cubicBezTo>
                    <a:pt x="479503" y="263690"/>
                    <a:pt x="478067" y="253632"/>
                    <a:pt x="475195" y="242137"/>
                  </a:cubicBezTo>
                  <a:close/>
                  <a:moveTo>
                    <a:pt x="8616" y="217711"/>
                  </a:moveTo>
                  <a:lnTo>
                    <a:pt x="104833" y="242137"/>
                  </a:lnTo>
                  <a:lnTo>
                    <a:pt x="104833" y="243574"/>
                  </a:lnTo>
                  <a:cubicBezTo>
                    <a:pt x="101961" y="253632"/>
                    <a:pt x="100525" y="263690"/>
                    <a:pt x="99089" y="275185"/>
                  </a:cubicBezTo>
                  <a:lnTo>
                    <a:pt x="0" y="266564"/>
                  </a:lnTo>
                  <a:cubicBezTo>
                    <a:pt x="1436" y="250759"/>
                    <a:pt x="4308" y="233516"/>
                    <a:pt x="8616" y="217711"/>
                  </a:cubicBezTo>
                  <a:close/>
                  <a:moveTo>
                    <a:pt x="544089" y="147593"/>
                  </a:moveTo>
                  <a:cubicBezTo>
                    <a:pt x="554132" y="167671"/>
                    <a:pt x="564174" y="189182"/>
                    <a:pt x="569913" y="212128"/>
                  </a:cubicBezTo>
                  <a:lnTo>
                    <a:pt x="475225" y="237942"/>
                  </a:lnTo>
                  <a:cubicBezTo>
                    <a:pt x="470921" y="223601"/>
                    <a:pt x="465182" y="209260"/>
                    <a:pt x="456574" y="196353"/>
                  </a:cubicBezTo>
                  <a:close/>
                  <a:moveTo>
                    <a:pt x="35939" y="147593"/>
                  </a:moveTo>
                  <a:lnTo>
                    <a:pt x="123454" y="196353"/>
                  </a:lnTo>
                  <a:cubicBezTo>
                    <a:pt x="114846" y="209260"/>
                    <a:pt x="109107" y="223601"/>
                    <a:pt x="104803" y="237942"/>
                  </a:cubicBezTo>
                  <a:lnTo>
                    <a:pt x="10115" y="212128"/>
                  </a:lnTo>
                  <a:cubicBezTo>
                    <a:pt x="15854" y="189182"/>
                    <a:pt x="24462" y="167671"/>
                    <a:pt x="35939" y="147593"/>
                  </a:cubicBezTo>
                  <a:close/>
                  <a:moveTo>
                    <a:pt x="288578" y="117477"/>
                  </a:moveTo>
                  <a:lnTo>
                    <a:pt x="290014" y="253604"/>
                  </a:lnTo>
                  <a:lnTo>
                    <a:pt x="291449" y="117477"/>
                  </a:lnTo>
                  <a:cubicBezTo>
                    <a:pt x="305803" y="117477"/>
                    <a:pt x="320157" y="118910"/>
                    <a:pt x="333076" y="123209"/>
                  </a:cubicBezTo>
                  <a:lnTo>
                    <a:pt x="298626" y="255036"/>
                  </a:lnTo>
                  <a:cubicBezTo>
                    <a:pt x="300061" y="255036"/>
                    <a:pt x="300061" y="255036"/>
                    <a:pt x="300061" y="255036"/>
                  </a:cubicBezTo>
                  <a:lnTo>
                    <a:pt x="337383" y="123209"/>
                  </a:lnTo>
                  <a:cubicBezTo>
                    <a:pt x="350301" y="127507"/>
                    <a:pt x="363220" y="133239"/>
                    <a:pt x="374704" y="138971"/>
                  </a:cubicBezTo>
                  <a:lnTo>
                    <a:pt x="307239" y="257902"/>
                  </a:lnTo>
                  <a:cubicBezTo>
                    <a:pt x="308674" y="257902"/>
                    <a:pt x="308674" y="257902"/>
                    <a:pt x="308674" y="259335"/>
                  </a:cubicBezTo>
                  <a:lnTo>
                    <a:pt x="379010" y="141836"/>
                  </a:lnTo>
                  <a:cubicBezTo>
                    <a:pt x="390493" y="149001"/>
                    <a:pt x="401977" y="156166"/>
                    <a:pt x="410589" y="166196"/>
                  </a:cubicBezTo>
                  <a:lnTo>
                    <a:pt x="315851" y="263634"/>
                  </a:lnTo>
                  <a:cubicBezTo>
                    <a:pt x="315851" y="263634"/>
                    <a:pt x="315851" y="263634"/>
                    <a:pt x="315851" y="265067"/>
                  </a:cubicBezTo>
                  <a:lnTo>
                    <a:pt x="413460" y="169062"/>
                  </a:lnTo>
                  <a:cubicBezTo>
                    <a:pt x="423508" y="179092"/>
                    <a:pt x="432121" y="190555"/>
                    <a:pt x="439298" y="202019"/>
                  </a:cubicBezTo>
                  <a:lnTo>
                    <a:pt x="321593" y="272231"/>
                  </a:lnTo>
                  <a:lnTo>
                    <a:pt x="440733" y="204885"/>
                  </a:lnTo>
                  <a:cubicBezTo>
                    <a:pt x="447910" y="217781"/>
                    <a:pt x="453652" y="230677"/>
                    <a:pt x="456523" y="243573"/>
                  </a:cubicBezTo>
                  <a:lnTo>
                    <a:pt x="325899" y="280829"/>
                  </a:lnTo>
                  <a:lnTo>
                    <a:pt x="457958" y="247872"/>
                  </a:lnTo>
                  <a:cubicBezTo>
                    <a:pt x="460829" y="260768"/>
                    <a:pt x="463700" y="275097"/>
                    <a:pt x="463700" y="289426"/>
                  </a:cubicBezTo>
                  <a:lnTo>
                    <a:pt x="327335" y="289426"/>
                  </a:lnTo>
                  <a:cubicBezTo>
                    <a:pt x="327335" y="310920"/>
                    <a:pt x="310109" y="326682"/>
                    <a:pt x="290014" y="326682"/>
                  </a:cubicBezTo>
                  <a:cubicBezTo>
                    <a:pt x="269918" y="326682"/>
                    <a:pt x="252692" y="310920"/>
                    <a:pt x="252692" y="289426"/>
                  </a:cubicBezTo>
                  <a:lnTo>
                    <a:pt x="116327" y="289426"/>
                  </a:lnTo>
                  <a:cubicBezTo>
                    <a:pt x="116327" y="275097"/>
                    <a:pt x="119198" y="260768"/>
                    <a:pt x="122069" y="247872"/>
                  </a:cubicBezTo>
                  <a:lnTo>
                    <a:pt x="254128" y="280829"/>
                  </a:lnTo>
                  <a:lnTo>
                    <a:pt x="123504" y="243573"/>
                  </a:lnTo>
                  <a:cubicBezTo>
                    <a:pt x="126375" y="230677"/>
                    <a:pt x="132117" y="217781"/>
                    <a:pt x="139294" y="204885"/>
                  </a:cubicBezTo>
                  <a:lnTo>
                    <a:pt x="258434" y="272231"/>
                  </a:lnTo>
                  <a:cubicBezTo>
                    <a:pt x="258434" y="272231"/>
                    <a:pt x="258434" y="272231"/>
                    <a:pt x="258434" y="270798"/>
                  </a:cubicBezTo>
                  <a:lnTo>
                    <a:pt x="140729" y="202019"/>
                  </a:lnTo>
                  <a:cubicBezTo>
                    <a:pt x="147906" y="190555"/>
                    <a:pt x="156519" y="179092"/>
                    <a:pt x="166567" y="169062"/>
                  </a:cubicBezTo>
                  <a:lnTo>
                    <a:pt x="264176" y="265067"/>
                  </a:lnTo>
                  <a:cubicBezTo>
                    <a:pt x="264176" y="263634"/>
                    <a:pt x="264176" y="263634"/>
                    <a:pt x="264176" y="263634"/>
                  </a:cubicBezTo>
                  <a:lnTo>
                    <a:pt x="169438" y="166196"/>
                  </a:lnTo>
                  <a:cubicBezTo>
                    <a:pt x="178050" y="156166"/>
                    <a:pt x="189534" y="149001"/>
                    <a:pt x="201017" y="141836"/>
                  </a:cubicBezTo>
                  <a:lnTo>
                    <a:pt x="271353" y="259335"/>
                  </a:lnTo>
                  <a:cubicBezTo>
                    <a:pt x="271353" y="257902"/>
                    <a:pt x="271353" y="257902"/>
                    <a:pt x="272788" y="257902"/>
                  </a:cubicBezTo>
                  <a:lnTo>
                    <a:pt x="205323" y="138971"/>
                  </a:lnTo>
                  <a:cubicBezTo>
                    <a:pt x="216807" y="133239"/>
                    <a:pt x="229726" y="127507"/>
                    <a:pt x="242644" y="123209"/>
                  </a:cubicBezTo>
                  <a:lnTo>
                    <a:pt x="279966" y="255036"/>
                  </a:lnTo>
                  <a:cubicBezTo>
                    <a:pt x="279966" y="255036"/>
                    <a:pt x="281401" y="255036"/>
                    <a:pt x="281401" y="255036"/>
                  </a:cubicBezTo>
                  <a:lnTo>
                    <a:pt x="246951" y="123209"/>
                  </a:lnTo>
                  <a:cubicBezTo>
                    <a:pt x="259870" y="118910"/>
                    <a:pt x="274224" y="117477"/>
                    <a:pt x="288578" y="117477"/>
                  </a:cubicBezTo>
                  <a:close/>
                  <a:moveTo>
                    <a:pt x="498170" y="87360"/>
                  </a:moveTo>
                  <a:cubicBezTo>
                    <a:pt x="513959" y="103122"/>
                    <a:pt x="528313" y="121750"/>
                    <a:pt x="539796" y="141811"/>
                  </a:cubicBezTo>
                  <a:lnTo>
                    <a:pt x="455109" y="191963"/>
                  </a:lnTo>
                  <a:cubicBezTo>
                    <a:pt x="446497" y="179067"/>
                    <a:pt x="437885" y="167603"/>
                    <a:pt x="427837" y="156140"/>
                  </a:cubicBezTo>
                  <a:close/>
                  <a:moveTo>
                    <a:pt x="81858" y="87360"/>
                  </a:moveTo>
                  <a:lnTo>
                    <a:pt x="152191" y="156140"/>
                  </a:lnTo>
                  <a:cubicBezTo>
                    <a:pt x="142143" y="167603"/>
                    <a:pt x="133531" y="179067"/>
                    <a:pt x="124919" y="191963"/>
                  </a:cubicBezTo>
                  <a:lnTo>
                    <a:pt x="40232" y="141811"/>
                  </a:lnTo>
                  <a:cubicBezTo>
                    <a:pt x="51715" y="121750"/>
                    <a:pt x="66069" y="103122"/>
                    <a:pt x="81858" y="87360"/>
                  </a:cubicBezTo>
                  <a:close/>
                  <a:moveTo>
                    <a:pt x="437840" y="40002"/>
                  </a:moveTo>
                  <a:cubicBezTo>
                    <a:pt x="457935" y="52914"/>
                    <a:pt x="476593" y="65826"/>
                    <a:pt x="493817" y="83042"/>
                  </a:cubicBezTo>
                  <a:lnTo>
                    <a:pt x="423487" y="153341"/>
                  </a:lnTo>
                  <a:cubicBezTo>
                    <a:pt x="413440" y="143298"/>
                    <a:pt x="400523" y="133256"/>
                    <a:pt x="387605" y="126082"/>
                  </a:cubicBezTo>
                  <a:close/>
                  <a:moveTo>
                    <a:pt x="142188" y="40002"/>
                  </a:moveTo>
                  <a:lnTo>
                    <a:pt x="192423" y="126082"/>
                  </a:lnTo>
                  <a:cubicBezTo>
                    <a:pt x="179505" y="133256"/>
                    <a:pt x="166588" y="143298"/>
                    <a:pt x="156541" y="153341"/>
                  </a:cubicBezTo>
                  <a:lnTo>
                    <a:pt x="86211" y="83042"/>
                  </a:lnTo>
                  <a:cubicBezTo>
                    <a:pt x="103435" y="65826"/>
                    <a:pt x="122093" y="52914"/>
                    <a:pt x="142188" y="40002"/>
                  </a:cubicBezTo>
                  <a:close/>
                  <a:moveTo>
                    <a:pt x="368874" y="9886"/>
                  </a:moveTo>
                  <a:cubicBezTo>
                    <a:pt x="390386" y="17059"/>
                    <a:pt x="411897" y="25667"/>
                    <a:pt x="431975" y="37145"/>
                  </a:cubicBezTo>
                  <a:lnTo>
                    <a:pt x="383215" y="123225"/>
                  </a:lnTo>
                  <a:cubicBezTo>
                    <a:pt x="370308" y="116052"/>
                    <a:pt x="355967" y="110313"/>
                    <a:pt x="341626" y="106009"/>
                  </a:cubicBezTo>
                  <a:close/>
                  <a:moveTo>
                    <a:pt x="210924" y="9886"/>
                  </a:moveTo>
                  <a:lnTo>
                    <a:pt x="238172" y="106009"/>
                  </a:lnTo>
                  <a:cubicBezTo>
                    <a:pt x="223831" y="110313"/>
                    <a:pt x="209490" y="116052"/>
                    <a:pt x="196583" y="123225"/>
                  </a:cubicBezTo>
                  <a:lnTo>
                    <a:pt x="147823" y="37145"/>
                  </a:lnTo>
                  <a:cubicBezTo>
                    <a:pt x="167901" y="25667"/>
                    <a:pt x="189412" y="17059"/>
                    <a:pt x="210924" y="9886"/>
                  </a:cubicBezTo>
                  <a:close/>
                  <a:moveTo>
                    <a:pt x="292888" y="0"/>
                  </a:moveTo>
                  <a:cubicBezTo>
                    <a:pt x="317233" y="0"/>
                    <a:pt x="340146" y="2866"/>
                    <a:pt x="361627" y="8598"/>
                  </a:cubicBezTo>
                  <a:lnTo>
                    <a:pt x="337282" y="104603"/>
                  </a:lnTo>
                  <a:cubicBezTo>
                    <a:pt x="322961" y="100304"/>
                    <a:pt x="307209" y="98871"/>
                    <a:pt x="292888" y="98871"/>
                  </a:cubicBezTo>
                  <a:close/>
                  <a:moveTo>
                    <a:pt x="287140" y="0"/>
                  </a:moveTo>
                  <a:lnTo>
                    <a:pt x="287140" y="98871"/>
                  </a:lnTo>
                  <a:cubicBezTo>
                    <a:pt x="272771" y="98871"/>
                    <a:pt x="256966" y="100304"/>
                    <a:pt x="242598" y="104603"/>
                  </a:cubicBezTo>
                  <a:lnTo>
                    <a:pt x="218171" y="8598"/>
                  </a:lnTo>
                  <a:cubicBezTo>
                    <a:pt x="239724" y="2866"/>
                    <a:pt x="262713" y="0"/>
                    <a:pt x="28714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</p:sp>
        <p:sp>
          <p:nvSpPr>
            <p:cNvPr id="29" name="任意多边形 61"/>
            <p:cNvSpPr/>
            <p:nvPr/>
          </p:nvSpPr>
          <p:spPr bwMode="auto">
            <a:xfrm flipV="1">
              <a:off x="9813343" y="5107158"/>
              <a:ext cx="368123" cy="416435"/>
            </a:xfrm>
            <a:custGeom>
              <a:avLst/>
              <a:gdLst>
                <a:gd name="connsiteX0" fmla="*/ 457321 w 525140"/>
                <a:gd name="connsiteY0" fmla="*/ 593225 h 594059"/>
                <a:gd name="connsiteX1" fmla="*/ 518227 w 525140"/>
                <a:gd name="connsiteY1" fmla="*/ 517971 h 594059"/>
                <a:gd name="connsiteX2" fmla="*/ 523799 w 525140"/>
                <a:gd name="connsiteY2" fmla="*/ 496969 h 594059"/>
                <a:gd name="connsiteX3" fmla="*/ 525140 w 525140"/>
                <a:gd name="connsiteY3" fmla="*/ 497879 h 594059"/>
                <a:gd name="connsiteX4" fmla="*/ 524288 w 525140"/>
                <a:gd name="connsiteY4" fmla="*/ 495125 h 594059"/>
                <a:gd name="connsiteX5" fmla="*/ 525140 w 525140"/>
                <a:gd name="connsiteY5" fmla="*/ 491914 h 594059"/>
                <a:gd name="connsiteX6" fmla="*/ 522168 w 525140"/>
                <a:gd name="connsiteY6" fmla="*/ 488270 h 594059"/>
                <a:gd name="connsiteX7" fmla="*/ 495362 w 525140"/>
                <a:gd name="connsiteY7" fmla="*/ 401610 h 594059"/>
                <a:gd name="connsiteX8" fmla="*/ 461966 w 525140"/>
                <a:gd name="connsiteY8" fmla="*/ 306543 h 594059"/>
                <a:gd name="connsiteX9" fmla="*/ 402697 w 525140"/>
                <a:gd name="connsiteY9" fmla="*/ 169907 h 594059"/>
                <a:gd name="connsiteX10" fmla="*/ 257511 w 525140"/>
                <a:gd name="connsiteY10" fmla="*/ 9011 h 594059"/>
                <a:gd name="connsiteX11" fmla="*/ 100379 w 525140"/>
                <a:gd name="connsiteY11" fmla="*/ 55014 h 594059"/>
                <a:gd name="connsiteX12" fmla="*/ 49839 w 525140"/>
                <a:gd name="connsiteY12" fmla="*/ 151597 h 594059"/>
                <a:gd name="connsiteX13" fmla="*/ 4354 w 525140"/>
                <a:gd name="connsiteY13" fmla="*/ 384130 h 594059"/>
                <a:gd name="connsiteX14" fmla="*/ 9408 w 525140"/>
                <a:gd name="connsiteY14" fmla="*/ 482316 h 594059"/>
                <a:gd name="connsiteX15" fmla="*/ 90271 w 525140"/>
                <a:gd name="connsiteY15" fmla="*/ 531981 h 594059"/>
                <a:gd name="connsiteX16" fmla="*/ 323671 w 525140"/>
                <a:gd name="connsiteY16" fmla="*/ 532667 h 594059"/>
                <a:gd name="connsiteX17" fmla="*/ 212714 w 525140"/>
                <a:gd name="connsiteY17" fmla="*/ 244977 h 594059"/>
                <a:gd name="connsiteX18" fmla="*/ 219147 w 525140"/>
                <a:gd name="connsiteY18" fmla="*/ 215681 h 594059"/>
                <a:gd name="connsiteX19" fmla="*/ 293807 w 525140"/>
                <a:gd name="connsiteY19" fmla="*/ 375204 h 594059"/>
                <a:gd name="connsiteX20" fmla="*/ 343428 w 525140"/>
                <a:gd name="connsiteY20" fmla="*/ 521224 h 594059"/>
                <a:gd name="connsiteX21" fmla="*/ 346314 w 525140"/>
                <a:gd name="connsiteY21" fmla="*/ 518475 h 594059"/>
                <a:gd name="connsiteX22" fmla="*/ 365370 w 525140"/>
                <a:gd name="connsiteY22" fmla="*/ 552373 h 594059"/>
                <a:gd name="connsiteX23" fmla="*/ 457321 w 525140"/>
                <a:gd name="connsiteY23" fmla="*/ 593225 h 594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140" h="594059">
                  <a:moveTo>
                    <a:pt x="457321" y="593225"/>
                  </a:moveTo>
                  <a:cubicBezTo>
                    <a:pt x="497999" y="588955"/>
                    <a:pt x="510550" y="548806"/>
                    <a:pt x="518227" y="517971"/>
                  </a:cubicBezTo>
                  <a:lnTo>
                    <a:pt x="523799" y="496969"/>
                  </a:lnTo>
                  <a:lnTo>
                    <a:pt x="525140" y="497879"/>
                  </a:lnTo>
                  <a:lnTo>
                    <a:pt x="524288" y="495125"/>
                  </a:lnTo>
                  <a:lnTo>
                    <a:pt x="525140" y="491914"/>
                  </a:lnTo>
                  <a:lnTo>
                    <a:pt x="522168" y="488270"/>
                  </a:lnTo>
                  <a:lnTo>
                    <a:pt x="495362" y="401610"/>
                  </a:lnTo>
                  <a:cubicBezTo>
                    <a:pt x="483847" y="370055"/>
                    <a:pt x="471729" y="338699"/>
                    <a:pt x="461966" y="306543"/>
                  </a:cubicBezTo>
                  <a:cubicBezTo>
                    <a:pt x="445425" y="259624"/>
                    <a:pt x="421304" y="215910"/>
                    <a:pt x="402697" y="169907"/>
                  </a:cubicBezTo>
                  <a:cubicBezTo>
                    <a:pt x="367549" y="106739"/>
                    <a:pt x="328496" y="37162"/>
                    <a:pt x="257511" y="9011"/>
                  </a:cubicBezTo>
                  <a:cubicBezTo>
                    <a:pt x="201458" y="-15021"/>
                    <a:pt x="138283" y="11986"/>
                    <a:pt x="100379" y="55014"/>
                  </a:cubicBezTo>
                  <a:cubicBezTo>
                    <a:pt x="81541" y="86140"/>
                    <a:pt x="60636" y="116580"/>
                    <a:pt x="49839" y="151597"/>
                  </a:cubicBezTo>
                  <a:cubicBezTo>
                    <a:pt x="28475" y="227811"/>
                    <a:pt x="11016" y="305170"/>
                    <a:pt x="4354" y="384130"/>
                  </a:cubicBezTo>
                  <a:cubicBezTo>
                    <a:pt x="2286" y="416630"/>
                    <a:pt x="-6673" y="451876"/>
                    <a:pt x="9408" y="482316"/>
                  </a:cubicBezTo>
                  <a:cubicBezTo>
                    <a:pt x="23191" y="512984"/>
                    <a:pt x="56961" y="532438"/>
                    <a:pt x="90271" y="531981"/>
                  </a:cubicBezTo>
                  <a:cubicBezTo>
                    <a:pt x="168148" y="532667"/>
                    <a:pt x="246024" y="530836"/>
                    <a:pt x="323671" y="532667"/>
                  </a:cubicBezTo>
                  <a:cubicBezTo>
                    <a:pt x="292888" y="434711"/>
                    <a:pt x="259348" y="336754"/>
                    <a:pt x="212714" y="244977"/>
                  </a:cubicBezTo>
                  <a:cubicBezTo>
                    <a:pt x="213863" y="235135"/>
                    <a:pt x="216849" y="225523"/>
                    <a:pt x="219147" y="215681"/>
                  </a:cubicBezTo>
                  <a:cubicBezTo>
                    <a:pt x="252686" y="264659"/>
                    <a:pt x="268308" y="322335"/>
                    <a:pt x="293807" y="375204"/>
                  </a:cubicBezTo>
                  <a:cubicBezTo>
                    <a:pt x="308739" y="424411"/>
                    <a:pt x="327117" y="472474"/>
                    <a:pt x="343428" y="521224"/>
                  </a:cubicBezTo>
                  <a:lnTo>
                    <a:pt x="346314" y="518475"/>
                  </a:lnTo>
                  <a:lnTo>
                    <a:pt x="365370" y="552373"/>
                  </a:lnTo>
                  <a:cubicBezTo>
                    <a:pt x="389089" y="585601"/>
                    <a:pt x="416643" y="597495"/>
                    <a:pt x="457321" y="593225"/>
                  </a:cubicBezTo>
                  <a:close/>
                </a:path>
              </a:pathLst>
            </a:custGeom>
            <a:solidFill>
              <a:srgbClr val="935C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0" name="Freeform 20"/>
            <p:cNvSpPr/>
            <p:nvPr/>
          </p:nvSpPr>
          <p:spPr bwMode="auto">
            <a:xfrm flipV="1">
              <a:off x="9906595" y="5150194"/>
              <a:ext cx="529711" cy="1487864"/>
            </a:xfrm>
            <a:custGeom>
              <a:avLst/>
              <a:gdLst>
                <a:gd name="T0" fmla="*/ 1847 w 3291"/>
                <a:gd name="T1" fmla="*/ 9283 h 9284"/>
                <a:gd name="T2" fmla="*/ 2914 w 3291"/>
                <a:gd name="T3" fmla="*/ 9278 h 9284"/>
                <a:gd name="T4" fmla="*/ 3272 w 3291"/>
                <a:gd name="T5" fmla="*/ 8917 h 9284"/>
                <a:gd name="T6" fmla="*/ 3199 w 3291"/>
                <a:gd name="T7" fmla="*/ 7787 h 9284"/>
                <a:gd name="T8" fmla="*/ 3021 w 3291"/>
                <a:gd name="T9" fmla="*/ 7195 h 9284"/>
                <a:gd name="T10" fmla="*/ 2363 w 3291"/>
                <a:gd name="T11" fmla="*/ 6292 h 9284"/>
                <a:gd name="T12" fmla="*/ 724 w 3291"/>
                <a:gd name="T13" fmla="*/ 5820 h 9284"/>
                <a:gd name="T14" fmla="*/ 372 w 3291"/>
                <a:gd name="T15" fmla="*/ 5953 h 9284"/>
                <a:gd name="T16" fmla="*/ 301 w 3291"/>
                <a:gd name="T17" fmla="*/ 6415 h 9284"/>
                <a:gd name="T18" fmla="*/ 693 w 3291"/>
                <a:gd name="T19" fmla="*/ 6623 h 9284"/>
                <a:gd name="T20" fmla="*/ 1500 w 3291"/>
                <a:gd name="T21" fmla="*/ 6704 h 9284"/>
                <a:gd name="T22" fmla="*/ 2085 w 3291"/>
                <a:gd name="T23" fmla="*/ 7139 h 9284"/>
                <a:gd name="T24" fmla="*/ 2412 w 3291"/>
                <a:gd name="T25" fmla="*/ 7935 h 9284"/>
                <a:gd name="T26" fmla="*/ 2334 w 3291"/>
                <a:gd name="T27" fmla="*/ 7958 h 9284"/>
                <a:gd name="T28" fmla="*/ 1986 w 3291"/>
                <a:gd name="T29" fmla="*/ 7167 h 9284"/>
                <a:gd name="T30" fmla="*/ 762 w 3291"/>
                <a:gd name="T31" fmla="*/ 6703 h 9284"/>
                <a:gd name="T32" fmla="*/ 257 w 3291"/>
                <a:gd name="T33" fmla="*/ 6499 h 9284"/>
                <a:gd name="T34" fmla="*/ 584 w 3291"/>
                <a:gd name="T35" fmla="*/ 5746 h 9284"/>
                <a:gd name="T36" fmla="*/ 1519 w 3291"/>
                <a:gd name="T37" fmla="*/ 5788 h 9284"/>
                <a:gd name="T38" fmla="*/ 2673 w 3291"/>
                <a:gd name="T39" fmla="*/ 6476 h 9284"/>
                <a:gd name="T40" fmla="*/ 2676 w 3291"/>
                <a:gd name="T41" fmla="*/ 771 h 9284"/>
                <a:gd name="T42" fmla="*/ 2386 w 3291"/>
                <a:gd name="T43" fmla="*/ 197 h 9284"/>
                <a:gd name="T44" fmla="*/ 1534 w 3291"/>
                <a:gd name="T45" fmla="*/ 414 h 9284"/>
                <a:gd name="T46" fmla="*/ 1456 w 3291"/>
                <a:gd name="T47" fmla="*/ 733 h 9284"/>
                <a:gd name="T48" fmla="*/ 1456 w 3291"/>
                <a:gd name="T49" fmla="*/ 5153 h 9284"/>
                <a:gd name="T50" fmla="*/ 1225 w 3291"/>
                <a:gd name="T51" fmla="*/ 5151 h 9284"/>
                <a:gd name="T52" fmla="*/ 1224 w 3291"/>
                <a:gd name="T53" fmla="*/ 698 h 9284"/>
                <a:gd name="T54" fmla="*/ 484 w 3291"/>
                <a:gd name="T55" fmla="*/ 118 h 9284"/>
                <a:gd name="T56" fmla="*/ 58 w 3291"/>
                <a:gd name="T57" fmla="*/ 492 h 9284"/>
                <a:gd name="T58" fmla="*/ 17 w 3291"/>
                <a:gd name="T59" fmla="*/ 945 h 9284"/>
                <a:gd name="T60" fmla="*/ 16 w 3291"/>
                <a:gd name="T61" fmla="*/ 6942 h 9284"/>
                <a:gd name="T62" fmla="*/ 689 w 3291"/>
                <a:gd name="T63" fmla="*/ 6960 h 9284"/>
                <a:gd name="T64" fmla="*/ 1256 w 3291"/>
                <a:gd name="T65" fmla="*/ 7678 h 9284"/>
                <a:gd name="T66" fmla="*/ 1446 w 3291"/>
                <a:gd name="T67" fmla="*/ 8089 h 9284"/>
                <a:gd name="T68" fmla="*/ 1660 w 3291"/>
                <a:gd name="T69" fmla="*/ 8674 h 9284"/>
                <a:gd name="T70" fmla="*/ 1847 w 3291"/>
                <a:gd name="T71" fmla="*/ 9283 h 9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91" h="9284">
                  <a:moveTo>
                    <a:pt x="1847" y="9283"/>
                  </a:moveTo>
                  <a:cubicBezTo>
                    <a:pt x="2203" y="9272"/>
                    <a:pt x="2558" y="9284"/>
                    <a:pt x="2914" y="9278"/>
                  </a:cubicBezTo>
                  <a:cubicBezTo>
                    <a:pt x="3102" y="9265"/>
                    <a:pt x="3266" y="9108"/>
                    <a:pt x="3272" y="8917"/>
                  </a:cubicBezTo>
                  <a:cubicBezTo>
                    <a:pt x="3291" y="8540"/>
                    <a:pt x="3285" y="8157"/>
                    <a:pt x="3199" y="7787"/>
                  </a:cubicBezTo>
                  <a:cubicBezTo>
                    <a:pt x="3159" y="7584"/>
                    <a:pt x="3082" y="7392"/>
                    <a:pt x="3021" y="7195"/>
                  </a:cubicBezTo>
                  <a:cubicBezTo>
                    <a:pt x="2873" y="6849"/>
                    <a:pt x="2652" y="6535"/>
                    <a:pt x="2363" y="6292"/>
                  </a:cubicBezTo>
                  <a:cubicBezTo>
                    <a:pt x="1902" y="5936"/>
                    <a:pt x="1301" y="5786"/>
                    <a:pt x="724" y="5820"/>
                  </a:cubicBezTo>
                  <a:cubicBezTo>
                    <a:pt x="594" y="5816"/>
                    <a:pt x="463" y="5857"/>
                    <a:pt x="372" y="5953"/>
                  </a:cubicBezTo>
                  <a:cubicBezTo>
                    <a:pt x="241" y="6065"/>
                    <a:pt x="253" y="6266"/>
                    <a:pt x="301" y="6415"/>
                  </a:cubicBezTo>
                  <a:cubicBezTo>
                    <a:pt x="385" y="6541"/>
                    <a:pt x="535" y="6640"/>
                    <a:pt x="693" y="6623"/>
                  </a:cubicBezTo>
                  <a:cubicBezTo>
                    <a:pt x="963" y="6603"/>
                    <a:pt x="1238" y="6630"/>
                    <a:pt x="1500" y="6704"/>
                  </a:cubicBezTo>
                  <a:cubicBezTo>
                    <a:pt x="1728" y="6794"/>
                    <a:pt x="1934" y="6945"/>
                    <a:pt x="2085" y="7139"/>
                  </a:cubicBezTo>
                  <a:cubicBezTo>
                    <a:pt x="2246" y="7379"/>
                    <a:pt x="2376" y="7645"/>
                    <a:pt x="2412" y="7935"/>
                  </a:cubicBezTo>
                  <a:cubicBezTo>
                    <a:pt x="2393" y="7941"/>
                    <a:pt x="2353" y="7952"/>
                    <a:pt x="2334" y="7958"/>
                  </a:cubicBezTo>
                  <a:cubicBezTo>
                    <a:pt x="2267" y="7678"/>
                    <a:pt x="2165" y="7395"/>
                    <a:pt x="1986" y="7167"/>
                  </a:cubicBezTo>
                  <a:cubicBezTo>
                    <a:pt x="1703" y="6799"/>
                    <a:pt x="1208" y="6674"/>
                    <a:pt x="762" y="6703"/>
                  </a:cubicBezTo>
                  <a:cubicBezTo>
                    <a:pt x="575" y="6726"/>
                    <a:pt x="352" y="6680"/>
                    <a:pt x="257" y="6499"/>
                  </a:cubicBezTo>
                  <a:cubicBezTo>
                    <a:pt x="43" y="6233"/>
                    <a:pt x="240" y="5764"/>
                    <a:pt x="584" y="5746"/>
                  </a:cubicBezTo>
                  <a:cubicBezTo>
                    <a:pt x="895" y="5724"/>
                    <a:pt x="1212" y="5729"/>
                    <a:pt x="1519" y="5788"/>
                  </a:cubicBezTo>
                  <a:cubicBezTo>
                    <a:pt x="1954" y="5907"/>
                    <a:pt x="2390" y="6114"/>
                    <a:pt x="2673" y="6476"/>
                  </a:cubicBezTo>
                  <a:cubicBezTo>
                    <a:pt x="2678" y="4575"/>
                    <a:pt x="2674" y="2673"/>
                    <a:pt x="2676" y="771"/>
                  </a:cubicBezTo>
                  <a:cubicBezTo>
                    <a:pt x="2685" y="550"/>
                    <a:pt x="2591" y="303"/>
                    <a:pt x="2386" y="197"/>
                  </a:cubicBezTo>
                  <a:cubicBezTo>
                    <a:pt x="2109" y="0"/>
                    <a:pt x="1693" y="124"/>
                    <a:pt x="1534" y="414"/>
                  </a:cubicBezTo>
                  <a:cubicBezTo>
                    <a:pt x="1471" y="508"/>
                    <a:pt x="1451" y="622"/>
                    <a:pt x="1456" y="733"/>
                  </a:cubicBezTo>
                  <a:cubicBezTo>
                    <a:pt x="1456" y="2207"/>
                    <a:pt x="1456" y="3680"/>
                    <a:pt x="1456" y="5153"/>
                  </a:cubicBezTo>
                  <a:cubicBezTo>
                    <a:pt x="1379" y="5152"/>
                    <a:pt x="1302" y="5151"/>
                    <a:pt x="1225" y="5151"/>
                  </a:cubicBezTo>
                  <a:cubicBezTo>
                    <a:pt x="1224" y="3667"/>
                    <a:pt x="1226" y="2183"/>
                    <a:pt x="1224" y="698"/>
                  </a:cubicBezTo>
                  <a:cubicBezTo>
                    <a:pt x="1247" y="323"/>
                    <a:pt x="838" y="21"/>
                    <a:pt x="484" y="118"/>
                  </a:cubicBezTo>
                  <a:cubicBezTo>
                    <a:pt x="296" y="167"/>
                    <a:pt x="115" y="300"/>
                    <a:pt x="58" y="492"/>
                  </a:cubicBezTo>
                  <a:cubicBezTo>
                    <a:pt x="0" y="636"/>
                    <a:pt x="20" y="794"/>
                    <a:pt x="17" y="945"/>
                  </a:cubicBezTo>
                  <a:cubicBezTo>
                    <a:pt x="17" y="2944"/>
                    <a:pt x="19" y="4943"/>
                    <a:pt x="16" y="6942"/>
                  </a:cubicBezTo>
                  <a:cubicBezTo>
                    <a:pt x="231" y="6848"/>
                    <a:pt x="481" y="6849"/>
                    <a:pt x="689" y="6960"/>
                  </a:cubicBezTo>
                  <a:cubicBezTo>
                    <a:pt x="952" y="7129"/>
                    <a:pt x="1127" y="7399"/>
                    <a:pt x="1256" y="7678"/>
                  </a:cubicBezTo>
                  <a:cubicBezTo>
                    <a:pt x="1323" y="7813"/>
                    <a:pt x="1400" y="7944"/>
                    <a:pt x="1446" y="8089"/>
                  </a:cubicBezTo>
                  <a:cubicBezTo>
                    <a:pt x="1507" y="8288"/>
                    <a:pt x="1609" y="8472"/>
                    <a:pt x="1660" y="8674"/>
                  </a:cubicBezTo>
                  <a:cubicBezTo>
                    <a:pt x="1712" y="8881"/>
                    <a:pt x="1806" y="9074"/>
                    <a:pt x="1847" y="9283"/>
                  </a:cubicBezTo>
                </a:path>
              </a:pathLst>
            </a:custGeom>
            <a:solidFill>
              <a:srgbClr val="935C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920874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34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310086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37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477722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40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866934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43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256146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46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645358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49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0034570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52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699298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55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088510" y="4940671"/>
            <a:ext cx="267189" cy="660095"/>
            <a:chOff x="7053263" y="3330576"/>
            <a:chExt cx="1373187" cy="3392487"/>
          </a:xfrm>
          <a:solidFill>
            <a:schemeClr val="bg1">
              <a:lumMod val="65000"/>
            </a:schemeClr>
          </a:solidFill>
        </p:grpSpPr>
        <p:sp>
          <p:nvSpPr>
            <p:cNvPr id="58" name="Freeform 7"/>
            <p:cNvSpPr/>
            <p:nvPr/>
          </p:nvSpPr>
          <p:spPr bwMode="auto">
            <a:xfrm flipV="1">
              <a:off x="7053263" y="4037013"/>
              <a:ext cx="1373187" cy="2686050"/>
            </a:xfrm>
            <a:custGeom>
              <a:avLst/>
              <a:gdLst>
                <a:gd name="T0" fmla="*/ 268 w 7135"/>
                <a:gd name="T1" fmla="*/ 13222 h 13986"/>
                <a:gd name="T2" fmla="*/ 1698 w 7135"/>
                <a:gd name="T3" fmla="*/ 13984 h 13986"/>
                <a:gd name="T4" fmla="*/ 5261 w 7135"/>
                <a:gd name="T5" fmla="*/ 13985 h 13986"/>
                <a:gd name="T6" fmla="*/ 5962 w 7135"/>
                <a:gd name="T7" fmla="*/ 13897 h 13986"/>
                <a:gd name="T8" fmla="*/ 7126 w 7135"/>
                <a:gd name="T9" fmla="*/ 12396 h 13986"/>
                <a:gd name="T10" fmla="*/ 7126 w 7135"/>
                <a:gd name="T11" fmla="*/ 7985 h 13986"/>
                <a:gd name="T12" fmla="*/ 6791 w 7135"/>
                <a:gd name="T13" fmla="*/ 7406 h 13986"/>
                <a:gd name="T14" fmla="*/ 5944 w 7135"/>
                <a:gd name="T15" fmla="*/ 7609 h 13986"/>
                <a:gd name="T16" fmla="*/ 5836 w 7135"/>
                <a:gd name="T17" fmla="*/ 8019 h 13986"/>
                <a:gd name="T18" fmla="*/ 5838 w 7135"/>
                <a:gd name="T19" fmla="*/ 11690 h 13986"/>
                <a:gd name="T20" fmla="*/ 5822 w 7135"/>
                <a:gd name="T21" fmla="*/ 11899 h 13986"/>
                <a:gd name="T22" fmla="*/ 5488 w 7135"/>
                <a:gd name="T23" fmla="*/ 11918 h 13986"/>
                <a:gd name="T24" fmla="*/ 5423 w 7135"/>
                <a:gd name="T25" fmla="*/ 11760 h 13986"/>
                <a:gd name="T26" fmla="*/ 5424 w 7135"/>
                <a:gd name="T27" fmla="*/ 928 h 13986"/>
                <a:gd name="T28" fmla="*/ 5234 w 7135"/>
                <a:gd name="T29" fmla="*/ 357 h 13986"/>
                <a:gd name="T30" fmla="*/ 4388 w 7135"/>
                <a:gd name="T31" fmla="*/ 87 h 13986"/>
                <a:gd name="T32" fmla="*/ 3783 w 7135"/>
                <a:gd name="T33" fmla="*/ 785 h 13986"/>
                <a:gd name="T34" fmla="*/ 3775 w 7135"/>
                <a:gd name="T35" fmla="*/ 1280 h 13986"/>
                <a:gd name="T36" fmla="*/ 3770 w 7135"/>
                <a:gd name="T37" fmla="*/ 7409 h 13986"/>
                <a:gd name="T38" fmla="*/ 3363 w 7135"/>
                <a:gd name="T39" fmla="*/ 7411 h 13986"/>
                <a:gd name="T40" fmla="*/ 3360 w 7135"/>
                <a:gd name="T41" fmla="*/ 1248 h 13986"/>
                <a:gd name="T42" fmla="*/ 3347 w 7135"/>
                <a:gd name="T43" fmla="*/ 748 h 13986"/>
                <a:gd name="T44" fmla="*/ 2757 w 7135"/>
                <a:gd name="T45" fmla="*/ 89 h 13986"/>
                <a:gd name="T46" fmla="*/ 1900 w 7135"/>
                <a:gd name="T47" fmla="*/ 358 h 13986"/>
                <a:gd name="T48" fmla="*/ 1709 w 7135"/>
                <a:gd name="T49" fmla="*/ 929 h 13986"/>
                <a:gd name="T50" fmla="*/ 1710 w 7135"/>
                <a:gd name="T51" fmla="*/ 11408 h 13986"/>
                <a:gd name="T52" fmla="*/ 1692 w 7135"/>
                <a:gd name="T53" fmla="*/ 11898 h 13986"/>
                <a:gd name="T54" fmla="*/ 1359 w 7135"/>
                <a:gd name="T55" fmla="*/ 11918 h 13986"/>
                <a:gd name="T56" fmla="*/ 1295 w 7135"/>
                <a:gd name="T57" fmla="*/ 11759 h 13986"/>
                <a:gd name="T58" fmla="*/ 1295 w 7135"/>
                <a:gd name="T59" fmla="*/ 7954 h 13986"/>
                <a:gd name="T60" fmla="*/ 642 w 7135"/>
                <a:gd name="T61" fmla="*/ 7332 h 13986"/>
                <a:gd name="T62" fmla="*/ 9 w 7135"/>
                <a:gd name="T63" fmla="*/ 7950 h 13986"/>
                <a:gd name="T64" fmla="*/ 7 w 7135"/>
                <a:gd name="T65" fmla="*/ 12360 h 13986"/>
                <a:gd name="T66" fmla="*/ 268 w 7135"/>
                <a:gd name="T67" fmla="*/ 13222 h 13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35" h="13986">
                  <a:moveTo>
                    <a:pt x="268" y="13222"/>
                  </a:moveTo>
                  <a:cubicBezTo>
                    <a:pt x="581" y="13690"/>
                    <a:pt x="1135" y="13984"/>
                    <a:pt x="1698" y="13984"/>
                  </a:cubicBezTo>
                  <a:cubicBezTo>
                    <a:pt x="2886" y="13986"/>
                    <a:pt x="4073" y="13984"/>
                    <a:pt x="5261" y="13985"/>
                  </a:cubicBezTo>
                  <a:cubicBezTo>
                    <a:pt x="5497" y="13986"/>
                    <a:pt x="5738" y="13977"/>
                    <a:pt x="5962" y="13897"/>
                  </a:cubicBezTo>
                  <a:cubicBezTo>
                    <a:pt x="6605" y="13697"/>
                    <a:pt x="7128" y="13085"/>
                    <a:pt x="7126" y="12396"/>
                  </a:cubicBezTo>
                  <a:cubicBezTo>
                    <a:pt x="7127" y="10926"/>
                    <a:pt x="7127" y="9455"/>
                    <a:pt x="7126" y="7985"/>
                  </a:cubicBezTo>
                  <a:cubicBezTo>
                    <a:pt x="7135" y="7749"/>
                    <a:pt x="7004" y="7512"/>
                    <a:pt x="6791" y="7406"/>
                  </a:cubicBezTo>
                  <a:cubicBezTo>
                    <a:pt x="6510" y="7253"/>
                    <a:pt x="6123" y="7342"/>
                    <a:pt x="5944" y="7609"/>
                  </a:cubicBezTo>
                  <a:cubicBezTo>
                    <a:pt x="5861" y="7728"/>
                    <a:pt x="5833" y="7876"/>
                    <a:pt x="5836" y="8019"/>
                  </a:cubicBezTo>
                  <a:cubicBezTo>
                    <a:pt x="5837" y="9243"/>
                    <a:pt x="5836" y="10466"/>
                    <a:pt x="5838" y="11690"/>
                  </a:cubicBezTo>
                  <a:cubicBezTo>
                    <a:pt x="5836" y="11760"/>
                    <a:pt x="5846" y="11832"/>
                    <a:pt x="5822" y="11899"/>
                  </a:cubicBezTo>
                  <a:cubicBezTo>
                    <a:pt x="5718" y="11944"/>
                    <a:pt x="5597" y="11919"/>
                    <a:pt x="5488" y="11918"/>
                  </a:cubicBezTo>
                  <a:cubicBezTo>
                    <a:pt x="5408" y="11913"/>
                    <a:pt x="5427" y="11814"/>
                    <a:pt x="5423" y="11760"/>
                  </a:cubicBezTo>
                  <a:cubicBezTo>
                    <a:pt x="5425" y="8149"/>
                    <a:pt x="5424" y="4538"/>
                    <a:pt x="5424" y="928"/>
                  </a:cubicBezTo>
                  <a:cubicBezTo>
                    <a:pt x="5426" y="723"/>
                    <a:pt x="5367" y="515"/>
                    <a:pt x="5234" y="357"/>
                  </a:cubicBezTo>
                  <a:cubicBezTo>
                    <a:pt x="5038" y="110"/>
                    <a:pt x="4691" y="2"/>
                    <a:pt x="4388" y="87"/>
                  </a:cubicBezTo>
                  <a:cubicBezTo>
                    <a:pt x="4070" y="167"/>
                    <a:pt x="3815" y="457"/>
                    <a:pt x="3783" y="785"/>
                  </a:cubicBezTo>
                  <a:cubicBezTo>
                    <a:pt x="3768" y="949"/>
                    <a:pt x="3777" y="1115"/>
                    <a:pt x="3775" y="1280"/>
                  </a:cubicBezTo>
                  <a:cubicBezTo>
                    <a:pt x="3772" y="3323"/>
                    <a:pt x="3779" y="5366"/>
                    <a:pt x="3770" y="7409"/>
                  </a:cubicBezTo>
                  <a:cubicBezTo>
                    <a:pt x="3639" y="7447"/>
                    <a:pt x="3495" y="7446"/>
                    <a:pt x="3363" y="7411"/>
                  </a:cubicBezTo>
                  <a:cubicBezTo>
                    <a:pt x="3356" y="5356"/>
                    <a:pt x="3362" y="3302"/>
                    <a:pt x="3360" y="1248"/>
                  </a:cubicBezTo>
                  <a:cubicBezTo>
                    <a:pt x="3357" y="1081"/>
                    <a:pt x="3370" y="914"/>
                    <a:pt x="3347" y="748"/>
                  </a:cubicBezTo>
                  <a:cubicBezTo>
                    <a:pt x="3301" y="439"/>
                    <a:pt x="3061" y="168"/>
                    <a:pt x="2757" y="89"/>
                  </a:cubicBezTo>
                  <a:cubicBezTo>
                    <a:pt x="2451" y="0"/>
                    <a:pt x="2099" y="109"/>
                    <a:pt x="1900" y="358"/>
                  </a:cubicBezTo>
                  <a:cubicBezTo>
                    <a:pt x="1767" y="517"/>
                    <a:pt x="1706" y="724"/>
                    <a:pt x="1709" y="929"/>
                  </a:cubicBezTo>
                  <a:cubicBezTo>
                    <a:pt x="1709" y="4422"/>
                    <a:pt x="1710" y="7915"/>
                    <a:pt x="1710" y="11408"/>
                  </a:cubicBezTo>
                  <a:cubicBezTo>
                    <a:pt x="1699" y="11571"/>
                    <a:pt x="1732" y="11740"/>
                    <a:pt x="1692" y="11898"/>
                  </a:cubicBezTo>
                  <a:cubicBezTo>
                    <a:pt x="1590" y="11945"/>
                    <a:pt x="1468" y="11918"/>
                    <a:pt x="1359" y="11918"/>
                  </a:cubicBezTo>
                  <a:cubicBezTo>
                    <a:pt x="1279" y="11912"/>
                    <a:pt x="1300" y="11814"/>
                    <a:pt x="1295" y="11759"/>
                  </a:cubicBezTo>
                  <a:cubicBezTo>
                    <a:pt x="1296" y="10491"/>
                    <a:pt x="1298" y="9223"/>
                    <a:pt x="1295" y="7954"/>
                  </a:cubicBezTo>
                  <a:cubicBezTo>
                    <a:pt x="1304" y="7609"/>
                    <a:pt x="983" y="7314"/>
                    <a:pt x="642" y="7332"/>
                  </a:cubicBezTo>
                  <a:cubicBezTo>
                    <a:pt x="310" y="7326"/>
                    <a:pt x="4" y="7614"/>
                    <a:pt x="9" y="7950"/>
                  </a:cubicBezTo>
                  <a:cubicBezTo>
                    <a:pt x="5" y="9420"/>
                    <a:pt x="9" y="10890"/>
                    <a:pt x="7" y="12360"/>
                  </a:cubicBezTo>
                  <a:cubicBezTo>
                    <a:pt x="0" y="12666"/>
                    <a:pt x="97" y="12970"/>
                    <a:pt x="268" y="132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412750" hangingPunct="0"/>
              <a:endParaRPr lang="zh-CN" altLang="en-US" sz="4400" kern="0">
                <a:solidFill>
                  <a:srgbClr val="535353"/>
                </a:solidFill>
                <a:sym typeface="Gill Sans Light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7464425" y="3330576"/>
              <a:ext cx="617538" cy="6175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4400" kern="0">
                <a:solidFill>
                  <a:srgbClr val="340053"/>
                </a:solidFill>
                <a:sym typeface="Gill Sans Light"/>
              </a:endParaRPr>
            </a:p>
          </p:txBody>
        </p:sp>
      </p:grpSp>
      <p:cxnSp>
        <p:nvCxnSpPr>
          <p:cNvPr id="12" name="直接连接符 11"/>
          <p:cNvCxnSpPr/>
          <p:nvPr/>
        </p:nvCxnSpPr>
        <p:spPr>
          <a:xfrm>
            <a:off x="6672474" y="3442280"/>
            <a:ext cx="4923296" cy="0"/>
          </a:xfrm>
          <a:prstGeom prst="line">
            <a:avLst/>
          </a:prstGeom>
          <a:ln w="28575">
            <a:solidFill>
              <a:srgbClr val="935C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片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5" y="2484451"/>
            <a:ext cx="2688569" cy="1286367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/>
          <a:stretch>
            <a:fillRect/>
          </a:stretch>
        </p:blipFill>
        <p:spPr>
          <a:xfrm>
            <a:off x="6745287" y="2815514"/>
            <a:ext cx="4608778" cy="755970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5" y="3621325"/>
            <a:ext cx="3462828" cy="148145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2" y="5596352"/>
            <a:ext cx="5364945" cy="1012024"/>
          </a:xfrm>
          <a:prstGeom prst="rect">
            <a:avLst/>
          </a:prstGeom>
        </p:spPr>
      </p:pic>
      <p:grpSp>
        <p:nvGrpSpPr>
          <p:cNvPr id="65" name="组合 64"/>
          <p:cNvGrpSpPr/>
          <p:nvPr/>
        </p:nvGrpSpPr>
        <p:grpSpPr>
          <a:xfrm>
            <a:off x="7060655" y="5947528"/>
            <a:ext cx="1557148" cy="565295"/>
            <a:chOff x="1181039" y="4271225"/>
            <a:chExt cx="1557148" cy="565295"/>
          </a:xfrm>
        </p:grpSpPr>
        <p:sp>
          <p:nvSpPr>
            <p:cNvPr id="66" name="矩形: 圆角 65"/>
            <p:cNvSpPr/>
            <p:nvPr/>
          </p:nvSpPr>
          <p:spPr>
            <a:xfrm>
              <a:off x="1181039" y="4271225"/>
              <a:ext cx="1522401" cy="536713"/>
            </a:xfrm>
            <a:prstGeom prst="roundRect">
              <a:avLst>
                <a:gd name="adj" fmla="val 0"/>
              </a:avLst>
            </a:prstGeom>
            <a:solidFill>
              <a:srgbClr val="935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r>
                <a:rPr lang="zh-CN" altLang="en-US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 Light"/>
                </a:rPr>
                <a:t>热点趣闻</a:t>
              </a:r>
            </a:p>
          </p:txBody>
        </p:sp>
        <p:sp>
          <p:nvSpPr>
            <p:cNvPr id="67" name="矩形 66"/>
            <p:cNvSpPr/>
            <p:nvPr/>
          </p:nvSpPr>
          <p:spPr>
            <a:xfrm>
              <a:off x="1215786" y="4299807"/>
              <a:ext cx="1522401" cy="536713"/>
            </a:xfrm>
            <a:prstGeom prst="rect">
              <a:avLst/>
            </a:prstGeom>
            <a:noFill/>
            <a:ln>
              <a:solidFill>
                <a:srgbClr val="935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3600" kern="0">
                <a:solidFill>
                  <a:schemeClr val="bg1"/>
                </a:solidFill>
                <a:sym typeface="Gill Sans Light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8665209" y="5958702"/>
            <a:ext cx="1548464" cy="565295"/>
            <a:chOff x="5033864" y="4271225"/>
            <a:chExt cx="1548464" cy="565295"/>
          </a:xfrm>
        </p:grpSpPr>
        <p:sp>
          <p:nvSpPr>
            <p:cNvPr id="69" name="矩形: 圆角 68"/>
            <p:cNvSpPr/>
            <p:nvPr/>
          </p:nvSpPr>
          <p:spPr>
            <a:xfrm>
              <a:off x="5033864" y="4271225"/>
              <a:ext cx="1522401" cy="536713"/>
            </a:xfrm>
            <a:prstGeom prst="roundRect">
              <a:avLst>
                <a:gd name="adj" fmla="val 0"/>
              </a:avLst>
            </a:prstGeom>
            <a:solidFill>
              <a:srgbClr val="935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r>
                <a:rPr lang="zh-CN" altLang="en-US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 Light"/>
                </a:rPr>
                <a:t>娱乐大锅烩</a:t>
              </a:r>
            </a:p>
          </p:txBody>
        </p:sp>
        <p:sp>
          <p:nvSpPr>
            <p:cNvPr id="70" name="矩形 69"/>
            <p:cNvSpPr/>
            <p:nvPr/>
          </p:nvSpPr>
          <p:spPr>
            <a:xfrm>
              <a:off x="5059927" y="4299807"/>
              <a:ext cx="1522401" cy="536713"/>
            </a:xfrm>
            <a:prstGeom prst="rect">
              <a:avLst/>
            </a:prstGeom>
            <a:noFill/>
            <a:ln>
              <a:solidFill>
                <a:srgbClr val="935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3600" kern="0">
                <a:solidFill>
                  <a:schemeClr val="bg1"/>
                </a:solidFill>
                <a:sym typeface="Gill Sans Light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10355416" y="5944412"/>
            <a:ext cx="1670072" cy="565295"/>
            <a:chOff x="8886689" y="4271225"/>
            <a:chExt cx="1670072" cy="565295"/>
          </a:xfrm>
        </p:grpSpPr>
        <p:sp>
          <p:nvSpPr>
            <p:cNvPr id="72" name="矩形: 圆角 71"/>
            <p:cNvSpPr/>
            <p:nvPr/>
          </p:nvSpPr>
          <p:spPr>
            <a:xfrm>
              <a:off x="8886689" y="4271225"/>
              <a:ext cx="1628907" cy="536713"/>
            </a:xfrm>
            <a:prstGeom prst="roundRect">
              <a:avLst>
                <a:gd name="adj" fmla="val 0"/>
              </a:avLst>
            </a:prstGeom>
            <a:solidFill>
              <a:srgbClr val="935C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r>
                <a:rPr lang="zh-CN" altLang="en-US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 Light"/>
                </a:rPr>
                <a:t>人文趣事</a:t>
              </a:r>
            </a:p>
          </p:txBody>
        </p:sp>
        <p:sp>
          <p:nvSpPr>
            <p:cNvPr id="73" name="矩形 72"/>
            <p:cNvSpPr/>
            <p:nvPr/>
          </p:nvSpPr>
          <p:spPr>
            <a:xfrm>
              <a:off x="9034360" y="4299807"/>
              <a:ext cx="1522401" cy="536713"/>
            </a:xfrm>
            <a:prstGeom prst="rect">
              <a:avLst/>
            </a:prstGeom>
            <a:noFill/>
            <a:ln>
              <a:solidFill>
                <a:srgbClr val="935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12750" hangingPunct="0"/>
              <a:endParaRPr lang="zh-CN" altLang="en-US" sz="3600" kern="0">
                <a:solidFill>
                  <a:schemeClr val="bg1"/>
                </a:solidFill>
                <a:sym typeface="Gill Sans Light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6661" y="110567"/>
            <a:ext cx="4111258" cy="1520602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0" y="291260"/>
            <a:ext cx="1944678" cy="969818"/>
          </a:xfrm>
          <a:prstGeom prst="rect">
            <a:avLst/>
          </a:prstGeom>
          <a:solidFill>
            <a:srgbClr val="EA52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垂直内容</a:t>
            </a:r>
            <a:endParaRPr lang="en-US" altLang="zh-CN" sz="2800" dirty="0"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pPr algn="ctr"/>
            <a:r>
              <a:rPr lang="zh-CN" altLang="en-US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头部</a:t>
            </a:r>
            <a:r>
              <a:rPr lang="en-US" altLang="zh-CN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IP </a:t>
            </a:r>
            <a:r>
              <a:rPr lang="zh-CN" altLang="en-US" sz="2400" dirty="0">
                <a:latin typeface="张海山锐谐体" panose="02000000000000000000" pitchFamily="2" charset="-122"/>
                <a:ea typeface="张海山锐谐体" panose="02000000000000000000" pitchFamily="2" charset="-122"/>
              </a:rPr>
              <a:t>劲霸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" y="0"/>
            <a:ext cx="12192000" cy="68649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50000">
                <a:srgbClr val="000000">
                  <a:alpha val="63000"/>
                </a:srgbClr>
              </a:gs>
              <a:gs pos="100000">
                <a:schemeClr val="tx1"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13"/>
          <p:cNvSpPr txBox="1"/>
          <p:nvPr/>
        </p:nvSpPr>
        <p:spPr>
          <a:xfrm>
            <a:off x="1270732" y="4731177"/>
            <a:ext cx="2598903" cy="584775"/>
          </a:xfrm>
          <a:prstGeom prst="rect">
            <a:avLst/>
          </a:prstGeom>
          <a:solidFill>
            <a:srgbClr val="FF3050"/>
          </a:solidFill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大事件</a:t>
            </a:r>
            <a:endParaRPr lang="en-US" altLang="zh-CN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16"/>
          <p:cNvSpPr>
            <a:spLocks noChangeArrowheads="1"/>
          </p:cNvSpPr>
          <p:nvPr/>
        </p:nvSpPr>
        <p:spPr bwMode="auto">
          <a:xfrm>
            <a:off x="2060220" y="5322904"/>
            <a:ext cx="3545449" cy="461665"/>
          </a:xfrm>
          <a:prstGeom prst="rect">
            <a:avLst/>
          </a:prstGeom>
          <a:solidFill>
            <a:srgbClr val="F8B8A6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热点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&amp;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媒体事件</a:t>
            </a:r>
            <a:endParaRPr lang="en-US" alt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1402" y="3368057"/>
            <a:ext cx="12763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 dirty="0">
                <a:gradFill>
                  <a:gsLst>
                    <a:gs pos="0">
                      <a:schemeClr val="bg1"/>
                    </a:gs>
                    <a:gs pos="100000">
                      <a:srgbClr val="B6B6B6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3800" b="1" dirty="0"/>
          </a:p>
        </p:txBody>
      </p:sp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28576" y="-13129"/>
            <a:ext cx="12238901" cy="685800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5283812" y="-44388"/>
            <a:ext cx="6749446" cy="4612744"/>
          </a:xfrm>
          <a:prstGeom prst="rect">
            <a:avLst/>
          </a:prstGeom>
          <a:blipFill>
            <a:blip r:embed="rId4" cstate="screen">
              <a:alphaModFix amt="42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50553" y="-13129"/>
            <a:ext cx="1607893" cy="574611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-28576" y="231036"/>
            <a:ext cx="4838653" cy="120888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直角三角形 28"/>
          <p:cNvSpPr/>
          <p:nvPr/>
        </p:nvSpPr>
        <p:spPr>
          <a:xfrm flipV="1">
            <a:off x="3481065" y="1437207"/>
            <a:ext cx="1341625" cy="408742"/>
          </a:xfrm>
          <a:prstGeom prst="rtTriangl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0338568" y="248714"/>
            <a:ext cx="869069" cy="869069"/>
          </a:xfrm>
          <a:prstGeom prst="ellipse">
            <a:avLst/>
          </a:prstGeom>
          <a:solidFill>
            <a:srgbClr val="FF535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1586303" y="287281"/>
            <a:ext cx="326403" cy="326403"/>
          </a:xfrm>
          <a:prstGeom prst="ellipse">
            <a:avLst/>
          </a:prstGeom>
          <a:solidFill>
            <a:srgbClr val="FF53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4409" y="289604"/>
            <a:ext cx="3909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4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2018</a:t>
            </a:r>
            <a:r>
              <a:rPr lang="zh-CN" altLang="en-US" sz="1400" b="1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携手中国国家地理再踏城市寻访路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35" name="Freeform 141"/>
          <p:cNvSpPr>
            <a:spLocks noEditPoints="1"/>
          </p:cNvSpPr>
          <p:nvPr/>
        </p:nvSpPr>
        <p:spPr bwMode="auto">
          <a:xfrm>
            <a:off x="-46901" y="5521916"/>
            <a:ext cx="12238902" cy="1336084"/>
          </a:xfrm>
          <a:custGeom>
            <a:avLst/>
            <a:gdLst>
              <a:gd name="T0" fmla="*/ 1431 w 1510"/>
              <a:gd name="T1" fmla="*/ 79 h 161"/>
              <a:gd name="T2" fmla="*/ 1402 w 1510"/>
              <a:gd name="T3" fmla="*/ 49 h 161"/>
              <a:gd name="T4" fmla="*/ 1385 w 1510"/>
              <a:gd name="T5" fmla="*/ 64 h 161"/>
              <a:gd name="T6" fmla="*/ 1348 w 1510"/>
              <a:gd name="T7" fmla="*/ 100 h 161"/>
              <a:gd name="T8" fmla="*/ 1304 w 1510"/>
              <a:gd name="T9" fmla="*/ 80 h 161"/>
              <a:gd name="T10" fmla="*/ 1258 w 1510"/>
              <a:gd name="T11" fmla="*/ 61 h 161"/>
              <a:gd name="T12" fmla="*/ 1257 w 1510"/>
              <a:gd name="T13" fmla="*/ 111 h 161"/>
              <a:gd name="T14" fmla="*/ 1206 w 1510"/>
              <a:gd name="T15" fmla="*/ 84 h 161"/>
              <a:gd name="T16" fmla="*/ 1200 w 1510"/>
              <a:gd name="T17" fmla="*/ 84 h 161"/>
              <a:gd name="T18" fmla="*/ 1185 w 1510"/>
              <a:gd name="T19" fmla="*/ 104 h 161"/>
              <a:gd name="T20" fmla="*/ 1053 w 1510"/>
              <a:gd name="T21" fmla="*/ 65 h 161"/>
              <a:gd name="T22" fmla="*/ 977 w 1510"/>
              <a:gd name="T23" fmla="*/ 37 h 161"/>
              <a:gd name="T24" fmla="*/ 974 w 1510"/>
              <a:gd name="T25" fmla="*/ 33 h 161"/>
              <a:gd name="T26" fmla="*/ 973 w 1510"/>
              <a:gd name="T27" fmla="*/ 34 h 161"/>
              <a:gd name="T28" fmla="*/ 959 w 1510"/>
              <a:gd name="T29" fmla="*/ 23 h 161"/>
              <a:gd name="T30" fmla="*/ 943 w 1510"/>
              <a:gd name="T31" fmla="*/ 4 h 161"/>
              <a:gd name="T32" fmla="*/ 942 w 1510"/>
              <a:gd name="T33" fmla="*/ 0 h 161"/>
              <a:gd name="T34" fmla="*/ 940 w 1510"/>
              <a:gd name="T35" fmla="*/ 8 h 161"/>
              <a:gd name="T36" fmla="*/ 917 w 1510"/>
              <a:gd name="T37" fmla="*/ 37 h 161"/>
              <a:gd name="T38" fmla="*/ 915 w 1510"/>
              <a:gd name="T39" fmla="*/ 33 h 161"/>
              <a:gd name="T40" fmla="*/ 915 w 1510"/>
              <a:gd name="T41" fmla="*/ 34 h 161"/>
              <a:gd name="T42" fmla="*/ 904 w 1510"/>
              <a:gd name="T43" fmla="*/ 53 h 161"/>
              <a:gd name="T44" fmla="*/ 830 w 1510"/>
              <a:gd name="T45" fmla="*/ 37 h 161"/>
              <a:gd name="T46" fmla="*/ 808 w 1510"/>
              <a:gd name="T47" fmla="*/ 34 h 161"/>
              <a:gd name="T48" fmla="*/ 767 w 1510"/>
              <a:gd name="T49" fmla="*/ 79 h 161"/>
              <a:gd name="T50" fmla="*/ 666 w 1510"/>
              <a:gd name="T51" fmla="*/ 73 h 161"/>
              <a:gd name="T52" fmla="*/ 655 w 1510"/>
              <a:gd name="T53" fmla="*/ 89 h 161"/>
              <a:gd name="T54" fmla="*/ 579 w 1510"/>
              <a:gd name="T55" fmla="*/ 61 h 161"/>
              <a:gd name="T56" fmla="*/ 547 w 1510"/>
              <a:gd name="T57" fmla="*/ 74 h 161"/>
              <a:gd name="T58" fmla="*/ 525 w 1510"/>
              <a:gd name="T59" fmla="*/ 73 h 161"/>
              <a:gd name="T60" fmla="*/ 525 w 1510"/>
              <a:gd name="T61" fmla="*/ 66 h 161"/>
              <a:gd name="T62" fmla="*/ 520 w 1510"/>
              <a:gd name="T63" fmla="*/ 66 h 161"/>
              <a:gd name="T64" fmla="*/ 411 w 1510"/>
              <a:gd name="T65" fmla="*/ 74 h 161"/>
              <a:gd name="T66" fmla="*/ 393 w 1510"/>
              <a:gd name="T67" fmla="*/ 70 h 161"/>
              <a:gd name="T68" fmla="*/ 389 w 1510"/>
              <a:gd name="T69" fmla="*/ 65 h 161"/>
              <a:gd name="T70" fmla="*/ 388 w 1510"/>
              <a:gd name="T71" fmla="*/ 72 h 161"/>
              <a:gd name="T72" fmla="*/ 323 w 1510"/>
              <a:gd name="T73" fmla="*/ 93 h 161"/>
              <a:gd name="T74" fmla="*/ 321 w 1510"/>
              <a:gd name="T75" fmla="*/ 45 h 161"/>
              <a:gd name="T76" fmla="*/ 317 w 1510"/>
              <a:gd name="T77" fmla="*/ 53 h 161"/>
              <a:gd name="T78" fmla="*/ 259 w 1510"/>
              <a:gd name="T79" fmla="*/ 97 h 161"/>
              <a:gd name="T80" fmla="*/ 247 w 1510"/>
              <a:gd name="T81" fmla="*/ 57 h 161"/>
              <a:gd name="T82" fmla="*/ 237 w 1510"/>
              <a:gd name="T83" fmla="*/ 99 h 161"/>
              <a:gd name="T84" fmla="*/ 146 w 1510"/>
              <a:gd name="T85" fmla="*/ 70 h 161"/>
              <a:gd name="T86" fmla="*/ 108 w 1510"/>
              <a:gd name="T87" fmla="*/ 21 h 161"/>
              <a:gd name="T88" fmla="*/ 2 w 1510"/>
              <a:gd name="T89" fmla="*/ 68 h 161"/>
              <a:gd name="T90" fmla="*/ 1289 w 1510"/>
              <a:gd name="T91" fmla="*/ 89 h 161"/>
              <a:gd name="T92" fmla="*/ 721 w 1510"/>
              <a:gd name="T93" fmla="*/ 95 h 161"/>
              <a:gd name="T94" fmla="*/ 706 w 1510"/>
              <a:gd name="T95" fmla="*/ 92 h 161"/>
              <a:gd name="T96" fmla="*/ 251 w 1510"/>
              <a:gd name="T97" fmla="*/ 65 h 161"/>
              <a:gd name="T98" fmla="*/ 245 w 1510"/>
              <a:gd name="T99" fmla="*/ 97 h 161"/>
              <a:gd name="T100" fmla="*/ 194 w 1510"/>
              <a:gd name="T101" fmla="*/ 95 h 161"/>
              <a:gd name="T102" fmla="*/ 173 w 1510"/>
              <a:gd name="T103" fmla="*/ 103 h 161"/>
              <a:gd name="T104" fmla="*/ 120 w 1510"/>
              <a:gd name="T105" fmla="*/ 58 h 161"/>
              <a:gd name="T106" fmla="*/ 116 w 1510"/>
              <a:gd name="T107" fmla="*/ 103 h 161"/>
              <a:gd name="T108" fmla="*/ 107 w 1510"/>
              <a:gd name="T109" fmla="*/ 43 h 161"/>
              <a:gd name="T110" fmla="*/ 92 w 1510"/>
              <a:gd name="T111" fmla="*/ 33 h 161"/>
              <a:gd name="T112" fmla="*/ 85 w 1510"/>
              <a:gd name="T113" fmla="*/ 85 h 161"/>
              <a:gd name="T114" fmla="*/ 66 w 1510"/>
              <a:gd name="T115" fmla="*/ 49 h 161"/>
              <a:gd name="T116" fmla="*/ 59 w 1510"/>
              <a:gd name="T117" fmla="*/ 48 h 161"/>
              <a:gd name="T118" fmla="*/ 41 w 1510"/>
              <a:gd name="T119" fmla="*/ 100 h 161"/>
              <a:gd name="T120" fmla="*/ 43 w 1510"/>
              <a:gd name="T121" fmla="*/ 72 h 161"/>
              <a:gd name="T122" fmla="*/ 27 w 1510"/>
              <a:gd name="T123" fmla="*/ 112 h 161"/>
              <a:gd name="T124" fmla="*/ 12 w 1510"/>
              <a:gd name="T125" fmla="*/ 99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510" h="161">
                <a:moveTo>
                  <a:pt x="1503" y="112"/>
                </a:moveTo>
                <a:lnTo>
                  <a:pt x="1503" y="105"/>
                </a:lnTo>
                <a:lnTo>
                  <a:pt x="1494" y="105"/>
                </a:lnTo>
                <a:lnTo>
                  <a:pt x="1492" y="105"/>
                </a:lnTo>
                <a:lnTo>
                  <a:pt x="1491" y="105"/>
                </a:lnTo>
                <a:lnTo>
                  <a:pt x="1491" y="105"/>
                </a:lnTo>
                <a:lnTo>
                  <a:pt x="1491" y="105"/>
                </a:lnTo>
                <a:lnTo>
                  <a:pt x="1488" y="105"/>
                </a:lnTo>
                <a:lnTo>
                  <a:pt x="1487" y="105"/>
                </a:lnTo>
                <a:lnTo>
                  <a:pt x="1487" y="105"/>
                </a:lnTo>
                <a:lnTo>
                  <a:pt x="1486" y="105"/>
                </a:lnTo>
                <a:lnTo>
                  <a:pt x="1484" y="105"/>
                </a:lnTo>
                <a:lnTo>
                  <a:pt x="1482" y="105"/>
                </a:lnTo>
                <a:lnTo>
                  <a:pt x="1478" y="105"/>
                </a:lnTo>
                <a:lnTo>
                  <a:pt x="1478" y="105"/>
                </a:lnTo>
                <a:lnTo>
                  <a:pt x="1476" y="105"/>
                </a:lnTo>
                <a:lnTo>
                  <a:pt x="1476" y="105"/>
                </a:lnTo>
                <a:lnTo>
                  <a:pt x="1475" y="105"/>
                </a:lnTo>
                <a:lnTo>
                  <a:pt x="1467" y="105"/>
                </a:lnTo>
                <a:lnTo>
                  <a:pt x="1466" y="105"/>
                </a:lnTo>
                <a:lnTo>
                  <a:pt x="1464" y="105"/>
                </a:lnTo>
                <a:lnTo>
                  <a:pt x="1453" y="103"/>
                </a:lnTo>
                <a:lnTo>
                  <a:pt x="1452" y="103"/>
                </a:lnTo>
                <a:lnTo>
                  <a:pt x="1452" y="103"/>
                </a:lnTo>
                <a:lnTo>
                  <a:pt x="1448" y="103"/>
                </a:lnTo>
                <a:lnTo>
                  <a:pt x="1441" y="103"/>
                </a:lnTo>
                <a:lnTo>
                  <a:pt x="1441" y="97"/>
                </a:lnTo>
                <a:lnTo>
                  <a:pt x="1440" y="96"/>
                </a:lnTo>
                <a:lnTo>
                  <a:pt x="1441" y="89"/>
                </a:lnTo>
                <a:lnTo>
                  <a:pt x="1441" y="88"/>
                </a:lnTo>
                <a:lnTo>
                  <a:pt x="1443" y="81"/>
                </a:lnTo>
                <a:lnTo>
                  <a:pt x="1441" y="80"/>
                </a:lnTo>
                <a:lnTo>
                  <a:pt x="1439" y="79"/>
                </a:lnTo>
                <a:lnTo>
                  <a:pt x="1431" y="79"/>
                </a:lnTo>
                <a:lnTo>
                  <a:pt x="1421" y="77"/>
                </a:lnTo>
                <a:lnTo>
                  <a:pt x="1414" y="77"/>
                </a:lnTo>
                <a:lnTo>
                  <a:pt x="1414" y="69"/>
                </a:lnTo>
                <a:lnTo>
                  <a:pt x="1410" y="68"/>
                </a:lnTo>
                <a:lnTo>
                  <a:pt x="1410" y="66"/>
                </a:lnTo>
                <a:lnTo>
                  <a:pt x="1410" y="65"/>
                </a:lnTo>
                <a:lnTo>
                  <a:pt x="1410" y="62"/>
                </a:lnTo>
                <a:lnTo>
                  <a:pt x="1409" y="62"/>
                </a:lnTo>
                <a:lnTo>
                  <a:pt x="1409" y="61"/>
                </a:lnTo>
                <a:lnTo>
                  <a:pt x="1408" y="61"/>
                </a:lnTo>
                <a:lnTo>
                  <a:pt x="1408" y="60"/>
                </a:lnTo>
                <a:lnTo>
                  <a:pt x="1402" y="60"/>
                </a:lnTo>
                <a:lnTo>
                  <a:pt x="1402" y="61"/>
                </a:lnTo>
                <a:lnTo>
                  <a:pt x="1402" y="62"/>
                </a:lnTo>
                <a:lnTo>
                  <a:pt x="1402" y="62"/>
                </a:lnTo>
                <a:lnTo>
                  <a:pt x="1402" y="62"/>
                </a:lnTo>
                <a:lnTo>
                  <a:pt x="1402" y="62"/>
                </a:lnTo>
                <a:lnTo>
                  <a:pt x="1400" y="62"/>
                </a:lnTo>
                <a:lnTo>
                  <a:pt x="1400" y="60"/>
                </a:lnTo>
                <a:lnTo>
                  <a:pt x="1398" y="60"/>
                </a:lnTo>
                <a:lnTo>
                  <a:pt x="1398" y="60"/>
                </a:lnTo>
                <a:lnTo>
                  <a:pt x="1398" y="60"/>
                </a:lnTo>
                <a:lnTo>
                  <a:pt x="1398" y="58"/>
                </a:lnTo>
                <a:lnTo>
                  <a:pt x="1398" y="58"/>
                </a:lnTo>
                <a:lnTo>
                  <a:pt x="1398" y="58"/>
                </a:lnTo>
                <a:lnTo>
                  <a:pt x="1397" y="56"/>
                </a:lnTo>
                <a:lnTo>
                  <a:pt x="1398" y="56"/>
                </a:lnTo>
                <a:lnTo>
                  <a:pt x="1398" y="54"/>
                </a:lnTo>
                <a:lnTo>
                  <a:pt x="1398" y="54"/>
                </a:lnTo>
                <a:lnTo>
                  <a:pt x="1400" y="53"/>
                </a:lnTo>
                <a:lnTo>
                  <a:pt x="1398" y="52"/>
                </a:lnTo>
                <a:lnTo>
                  <a:pt x="1400" y="50"/>
                </a:lnTo>
                <a:lnTo>
                  <a:pt x="1402" y="49"/>
                </a:lnTo>
                <a:lnTo>
                  <a:pt x="1402" y="49"/>
                </a:lnTo>
                <a:lnTo>
                  <a:pt x="1401" y="48"/>
                </a:lnTo>
                <a:lnTo>
                  <a:pt x="1400" y="49"/>
                </a:lnTo>
                <a:lnTo>
                  <a:pt x="1398" y="49"/>
                </a:lnTo>
                <a:lnTo>
                  <a:pt x="1398" y="49"/>
                </a:lnTo>
                <a:lnTo>
                  <a:pt x="1397" y="48"/>
                </a:lnTo>
                <a:lnTo>
                  <a:pt x="1396" y="49"/>
                </a:lnTo>
                <a:lnTo>
                  <a:pt x="1396" y="50"/>
                </a:lnTo>
                <a:lnTo>
                  <a:pt x="1394" y="50"/>
                </a:lnTo>
                <a:lnTo>
                  <a:pt x="1394" y="49"/>
                </a:lnTo>
                <a:lnTo>
                  <a:pt x="1391" y="49"/>
                </a:lnTo>
                <a:lnTo>
                  <a:pt x="1390" y="50"/>
                </a:lnTo>
                <a:lnTo>
                  <a:pt x="1390" y="50"/>
                </a:lnTo>
                <a:lnTo>
                  <a:pt x="1390" y="52"/>
                </a:lnTo>
                <a:lnTo>
                  <a:pt x="1393" y="52"/>
                </a:lnTo>
                <a:lnTo>
                  <a:pt x="1394" y="53"/>
                </a:lnTo>
                <a:lnTo>
                  <a:pt x="1394" y="53"/>
                </a:lnTo>
                <a:lnTo>
                  <a:pt x="1394" y="54"/>
                </a:lnTo>
                <a:lnTo>
                  <a:pt x="1394" y="56"/>
                </a:lnTo>
                <a:lnTo>
                  <a:pt x="1394" y="56"/>
                </a:lnTo>
                <a:lnTo>
                  <a:pt x="1394" y="57"/>
                </a:lnTo>
                <a:lnTo>
                  <a:pt x="1394" y="58"/>
                </a:lnTo>
                <a:lnTo>
                  <a:pt x="1396" y="58"/>
                </a:lnTo>
                <a:lnTo>
                  <a:pt x="1396" y="58"/>
                </a:lnTo>
                <a:lnTo>
                  <a:pt x="1396" y="58"/>
                </a:lnTo>
                <a:lnTo>
                  <a:pt x="1396" y="60"/>
                </a:lnTo>
                <a:lnTo>
                  <a:pt x="1394" y="60"/>
                </a:lnTo>
                <a:lnTo>
                  <a:pt x="1394" y="61"/>
                </a:lnTo>
                <a:lnTo>
                  <a:pt x="1394" y="62"/>
                </a:lnTo>
                <a:lnTo>
                  <a:pt x="1393" y="62"/>
                </a:lnTo>
                <a:lnTo>
                  <a:pt x="1393" y="60"/>
                </a:lnTo>
                <a:lnTo>
                  <a:pt x="1387" y="60"/>
                </a:lnTo>
                <a:lnTo>
                  <a:pt x="1387" y="61"/>
                </a:lnTo>
                <a:lnTo>
                  <a:pt x="1385" y="61"/>
                </a:lnTo>
                <a:lnTo>
                  <a:pt x="1385" y="64"/>
                </a:lnTo>
                <a:lnTo>
                  <a:pt x="1385" y="64"/>
                </a:lnTo>
                <a:lnTo>
                  <a:pt x="1385" y="65"/>
                </a:lnTo>
                <a:lnTo>
                  <a:pt x="1385" y="66"/>
                </a:lnTo>
                <a:lnTo>
                  <a:pt x="1385" y="66"/>
                </a:lnTo>
                <a:lnTo>
                  <a:pt x="1385" y="68"/>
                </a:lnTo>
                <a:lnTo>
                  <a:pt x="1381" y="69"/>
                </a:lnTo>
                <a:lnTo>
                  <a:pt x="1381" y="69"/>
                </a:lnTo>
                <a:lnTo>
                  <a:pt x="1379" y="69"/>
                </a:lnTo>
                <a:lnTo>
                  <a:pt x="1379" y="77"/>
                </a:lnTo>
                <a:lnTo>
                  <a:pt x="1370" y="79"/>
                </a:lnTo>
                <a:lnTo>
                  <a:pt x="1360" y="79"/>
                </a:lnTo>
                <a:lnTo>
                  <a:pt x="1355" y="80"/>
                </a:lnTo>
                <a:lnTo>
                  <a:pt x="1352" y="80"/>
                </a:lnTo>
                <a:lnTo>
                  <a:pt x="1352" y="87"/>
                </a:lnTo>
                <a:lnTo>
                  <a:pt x="1354" y="89"/>
                </a:lnTo>
                <a:lnTo>
                  <a:pt x="1354" y="89"/>
                </a:lnTo>
                <a:lnTo>
                  <a:pt x="1354" y="91"/>
                </a:lnTo>
                <a:lnTo>
                  <a:pt x="1354" y="91"/>
                </a:lnTo>
                <a:lnTo>
                  <a:pt x="1354" y="91"/>
                </a:lnTo>
                <a:lnTo>
                  <a:pt x="1354" y="93"/>
                </a:lnTo>
                <a:lnTo>
                  <a:pt x="1354" y="93"/>
                </a:lnTo>
                <a:lnTo>
                  <a:pt x="1354" y="93"/>
                </a:lnTo>
                <a:lnTo>
                  <a:pt x="1354" y="95"/>
                </a:lnTo>
                <a:lnTo>
                  <a:pt x="1354" y="97"/>
                </a:lnTo>
                <a:lnTo>
                  <a:pt x="1354" y="100"/>
                </a:lnTo>
                <a:lnTo>
                  <a:pt x="1352" y="100"/>
                </a:lnTo>
                <a:lnTo>
                  <a:pt x="1352" y="100"/>
                </a:lnTo>
                <a:lnTo>
                  <a:pt x="1352" y="100"/>
                </a:lnTo>
                <a:lnTo>
                  <a:pt x="1351" y="100"/>
                </a:lnTo>
                <a:lnTo>
                  <a:pt x="1351" y="100"/>
                </a:lnTo>
                <a:lnTo>
                  <a:pt x="1351" y="100"/>
                </a:lnTo>
                <a:lnTo>
                  <a:pt x="1350" y="100"/>
                </a:lnTo>
                <a:lnTo>
                  <a:pt x="1348" y="100"/>
                </a:lnTo>
                <a:lnTo>
                  <a:pt x="1348" y="100"/>
                </a:lnTo>
                <a:lnTo>
                  <a:pt x="1348" y="100"/>
                </a:lnTo>
                <a:lnTo>
                  <a:pt x="1347" y="100"/>
                </a:lnTo>
                <a:lnTo>
                  <a:pt x="1347" y="100"/>
                </a:lnTo>
                <a:lnTo>
                  <a:pt x="1347" y="101"/>
                </a:lnTo>
                <a:lnTo>
                  <a:pt x="1342" y="101"/>
                </a:lnTo>
                <a:lnTo>
                  <a:pt x="1336" y="103"/>
                </a:lnTo>
                <a:lnTo>
                  <a:pt x="1336" y="104"/>
                </a:lnTo>
                <a:lnTo>
                  <a:pt x="1334" y="104"/>
                </a:lnTo>
                <a:lnTo>
                  <a:pt x="1334" y="104"/>
                </a:lnTo>
                <a:lnTo>
                  <a:pt x="1332" y="104"/>
                </a:lnTo>
                <a:lnTo>
                  <a:pt x="1331" y="104"/>
                </a:lnTo>
                <a:lnTo>
                  <a:pt x="1330" y="104"/>
                </a:lnTo>
                <a:lnTo>
                  <a:pt x="1330" y="104"/>
                </a:lnTo>
                <a:lnTo>
                  <a:pt x="1315" y="104"/>
                </a:lnTo>
                <a:lnTo>
                  <a:pt x="1315" y="104"/>
                </a:lnTo>
                <a:lnTo>
                  <a:pt x="1315" y="104"/>
                </a:lnTo>
                <a:lnTo>
                  <a:pt x="1315" y="104"/>
                </a:lnTo>
                <a:lnTo>
                  <a:pt x="1311" y="104"/>
                </a:lnTo>
                <a:lnTo>
                  <a:pt x="1307" y="104"/>
                </a:lnTo>
                <a:lnTo>
                  <a:pt x="1305" y="104"/>
                </a:lnTo>
                <a:lnTo>
                  <a:pt x="1305" y="104"/>
                </a:lnTo>
                <a:lnTo>
                  <a:pt x="1305" y="104"/>
                </a:lnTo>
                <a:lnTo>
                  <a:pt x="1305" y="104"/>
                </a:lnTo>
                <a:lnTo>
                  <a:pt x="1304" y="103"/>
                </a:lnTo>
                <a:lnTo>
                  <a:pt x="1304" y="103"/>
                </a:lnTo>
                <a:lnTo>
                  <a:pt x="1303" y="101"/>
                </a:lnTo>
                <a:lnTo>
                  <a:pt x="1304" y="81"/>
                </a:lnTo>
                <a:lnTo>
                  <a:pt x="1304" y="81"/>
                </a:lnTo>
                <a:lnTo>
                  <a:pt x="1304" y="81"/>
                </a:lnTo>
                <a:lnTo>
                  <a:pt x="1304" y="81"/>
                </a:lnTo>
                <a:lnTo>
                  <a:pt x="1304" y="80"/>
                </a:lnTo>
                <a:lnTo>
                  <a:pt x="1304" y="80"/>
                </a:lnTo>
                <a:lnTo>
                  <a:pt x="1304" y="80"/>
                </a:lnTo>
                <a:lnTo>
                  <a:pt x="1304" y="80"/>
                </a:lnTo>
                <a:lnTo>
                  <a:pt x="1304" y="80"/>
                </a:lnTo>
                <a:lnTo>
                  <a:pt x="1304" y="79"/>
                </a:lnTo>
                <a:lnTo>
                  <a:pt x="1304" y="79"/>
                </a:lnTo>
                <a:lnTo>
                  <a:pt x="1304" y="79"/>
                </a:lnTo>
                <a:lnTo>
                  <a:pt x="1304" y="76"/>
                </a:lnTo>
                <a:lnTo>
                  <a:pt x="1304" y="76"/>
                </a:lnTo>
                <a:lnTo>
                  <a:pt x="1304" y="76"/>
                </a:lnTo>
                <a:lnTo>
                  <a:pt x="1304" y="76"/>
                </a:lnTo>
                <a:lnTo>
                  <a:pt x="1304" y="74"/>
                </a:lnTo>
                <a:lnTo>
                  <a:pt x="1305" y="74"/>
                </a:lnTo>
                <a:lnTo>
                  <a:pt x="1305" y="73"/>
                </a:lnTo>
                <a:lnTo>
                  <a:pt x="1304" y="73"/>
                </a:lnTo>
                <a:lnTo>
                  <a:pt x="1304" y="72"/>
                </a:lnTo>
                <a:lnTo>
                  <a:pt x="1304" y="72"/>
                </a:lnTo>
                <a:lnTo>
                  <a:pt x="1304" y="72"/>
                </a:lnTo>
                <a:lnTo>
                  <a:pt x="1303" y="72"/>
                </a:lnTo>
                <a:lnTo>
                  <a:pt x="1303" y="62"/>
                </a:lnTo>
                <a:lnTo>
                  <a:pt x="1304" y="61"/>
                </a:lnTo>
                <a:lnTo>
                  <a:pt x="1304" y="60"/>
                </a:lnTo>
                <a:lnTo>
                  <a:pt x="1303" y="60"/>
                </a:lnTo>
                <a:lnTo>
                  <a:pt x="1303" y="60"/>
                </a:lnTo>
                <a:lnTo>
                  <a:pt x="1301" y="60"/>
                </a:lnTo>
                <a:lnTo>
                  <a:pt x="1300" y="60"/>
                </a:lnTo>
                <a:lnTo>
                  <a:pt x="1295" y="60"/>
                </a:lnTo>
                <a:lnTo>
                  <a:pt x="1295" y="60"/>
                </a:lnTo>
                <a:lnTo>
                  <a:pt x="1293" y="60"/>
                </a:lnTo>
                <a:lnTo>
                  <a:pt x="1269" y="60"/>
                </a:lnTo>
                <a:lnTo>
                  <a:pt x="1269" y="60"/>
                </a:lnTo>
                <a:lnTo>
                  <a:pt x="1262" y="60"/>
                </a:lnTo>
                <a:lnTo>
                  <a:pt x="1261" y="60"/>
                </a:lnTo>
                <a:lnTo>
                  <a:pt x="1259" y="60"/>
                </a:lnTo>
                <a:lnTo>
                  <a:pt x="1259" y="60"/>
                </a:lnTo>
                <a:lnTo>
                  <a:pt x="1258" y="60"/>
                </a:lnTo>
                <a:lnTo>
                  <a:pt x="1258" y="61"/>
                </a:lnTo>
                <a:lnTo>
                  <a:pt x="1258" y="61"/>
                </a:lnTo>
                <a:lnTo>
                  <a:pt x="1259" y="62"/>
                </a:lnTo>
                <a:lnTo>
                  <a:pt x="1259" y="70"/>
                </a:lnTo>
                <a:lnTo>
                  <a:pt x="1258" y="72"/>
                </a:lnTo>
                <a:lnTo>
                  <a:pt x="1258" y="73"/>
                </a:lnTo>
                <a:lnTo>
                  <a:pt x="1255" y="73"/>
                </a:lnTo>
                <a:lnTo>
                  <a:pt x="1257" y="74"/>
                </a:lnTo>
                <a:lnTo>
                  <a:pt x="1258" y="77"/>
                </a:lnTo>
                <a:lnTo>
                  <a:pt x="1258" y="79"/>
                </a:lnTo>
                <a:lnTo>
                  <a:pt x="1258" y="79"/>
                </a:lnTo>
                <a:lnTo>
                  <a:pt x="1258" y="79"/>
                </a:lnTo>
                <a:lnTo>
                  <a:pt x="1258" y="79"/>
                </a:lnTo>
                <a:lnTo>
                  <a:pt x="1258" y="79"/>
                </a:lnTo>
                <a:lnTo>
                  <a:pt x="1258" y="80"/>
                </a:lnTo>
                <a:lnTo>
                  <a:pt x="1258" y="80"/>
                </a:lnTo>
                <a:lnTo>
                  <a:pt x="1258" y="80"/>
                </a:lnTo>
                <a:lnTo>
                  <a:pt x="1258" y="80"/>
                </a:lnTo>
                <a:lnTo>
                  <a:pt x="1258" y="81"/>
                </a:lnTo>
                <a:lnTo>
                  <a:pt x="1258" y="81"/>
                </a:lnTo>
                <a:lnTo>
                  <a:pt x="1258" y="83"/>
                </a:lnTo>
                <a:lnTo>
                  <a:pt x="1259" y="83"/>
                </a:lnTo>
                <a:lnTo>
                  <a:pt x="1258" y="101"/>
                </a:lnTo>
                <a:lnTo>
                  <a:pt x="1258" y="101"/>
                </a:lnTo>
                <a:lnTo>
                  <a:pt x="1258" y="103"/>
                </a:lnTo>
                <a:lnTo>
                  <a:pt x="1258" y="103"/>
                </a:lnTo>
                <a:lnTo>
                  <a:pt x="1258" y="103"/>
                </a:lnTo>
                <a:lnTo>
                  <a:pt x="1257" y="104"/>
                </a:lnTo>
                <a:lnTo>
                  <a:pt x="1257" y="104"/>
                </a:lnTo>
                <a:lnTo>
                  <a:pt x="1257" y="104"/>
                </a:lnTo>
                <a:lnTo>
                  <a:pt x="1258" y="105"/>
                </a:lnTo>
                <a:lnTo>
                  <a:pt x="1258" y="105"/>
                </a:lnTo>
                <a:lnTo>
                  <a:pt x="1258" y="111"/>
                </a:lnTo>
                <a:lnTo>
                  <a:pt x="1258" y="111"/>
                </a:lnTo>
                <a:lnTo>
                  <a:pt x="1257" y="111"/>
                </a:lnTo>
                <a:lnTo>
                  <a:pt x="1257" y="112"/>
                </a:lnTo>
                <a:lnTo>
                  <a:pt x="1257" y="112"/>
                </a:lnTo>
                <a:lnTo>
                  <a:pt x="1222" y="112"/>
                </a:lnTo>
                <a:lnTo>
                  <a:pt x="1222" y="112"/>
                </a:lnTo>
                <a:lnTo>
                  <a:pt x="1222" y="112"/>
                </a:lnTo>
                <a:lnTo>
                  <a:pt x="1220" y="111"/>
                </a:lnTo>
                <a:lnTo>
                  <a:pt x="1220" y="109"/>
                </a:lnTo>
                <a:lnTo>
                  <a:pt x="1219" y="108"/>
                </a:lnTo>
                <a:lnTo>
                  <a:pt x="1219" y="108"/>
                </a:lnTo>
                <a:lnTo>
                  <a:pt x="1218" y="107"/>
                </a:lnTo>
                <a:lnTo>
                  <a:pt x="1218" y="107"/>
                </a:lnTo>
                <a:lnTo>
                  <a:pt x="1216" y="105"/>
                </a:lnTo>
                <a:lnTo>
                  <a:pt x="1216" y="105"/>
                </a:lnTo>
                <a:lnTo>
                  <a:pt x="1215" y="104"/>
                </a:lnTo>
                <a:lnTo>
                  <a:pt x="1214" y="101"/>
                </a:lnTo>
                <a:lnTo>
                  <a:pt x="1212" y="101"/>
                </a:lnTo>
                <a:lnTo>
                  <a:pt x="1212" y="99"/>
                </a:lnTo>
                <a:lnTo>
                  <a:pt x="1212" y="97"/>
                </a:lnTo>
                <a:lnTo>
                  <a:pt x="1212" y="97"/>
                </a:lnTo>
                <a:lnTo>
                  <a:pt x="1212" y="96"/>
                </a:lnTo>
                <a:lnTo>
                  <a:pt x="1212" y="96"/>
                </a:lnTo>
                <a:lnTo>
                  <a:pt x="1212" y="96"/>
                </a:lnTo>
                <a:lnTo>
                  <a:pt x="1207" y="96"/>
                </a:lnTo>
                <a:lnTo>
                  <a:pt x="1207" y="93"/>
                </a:lnTo>
                <a:lnTo>
                  <a:pt x="1207" y="92"/>
                </a:lnTo>
                <a:lnTo>
                  <a:pt x="1207" y="92"/>
                </a:lnTo>
                <a:lnTo>
                  <a:pt x="1207" y="87"/>
                </a:lnTo>
                <a:lnTo>
                  <a:pt x="1207" y="85"/>
                </a:lnTo>
                <a:lnTo>
                  <a:pt x="1207" y="84"/>
                </a:lnTo>
                <a:lnTo>
                  <a:pt x="1207" y="84"/>
                </a:lnTo>
                <a:lnTo>
                  <a:pt x="1207" y="84"/>
                </a:lnTo>
                <a:lnTo>
                  <a:pt x="1207" y="84"/>
                </a:lnTo>
                <a:lnTo>
                  <a:pt x="1206" y="84"/>
                </a:lnTo>
                <a:lnTo>
                  <a:pt x="1206" y="84"/>
                </a:lnTo>
                <a:lnTo>
                  <a:pt x="1206" y="83"/>
                </a:lnTo>
                <a:lnTo>
                  <a:pt x="1206" y="83"/>
                </a:lnTo>
                <a:lnTo>
                  <a:pt x="1206" y="83"/>
                </a:lnTo>
                <a:lnTo>
                  <a:pt x="1206" y="83"/>
                </a:lnTo>
                <a:lnTo>
                  <a:pt x="1206" y="83"/>
                </a:lnTo>
                <a:lnTo>
                  <a:pt x="1206" y="83"/>
                </a:lnTo>
                <a:lnTo>
                  <a:pt x="1206" y="83"/>
                </a:lnTo>
                <a:lnTo>
                  <a:pt x="1206" y="83"/>
                </a:lnTo>
                <a:lnTo>
                  <a:pt x="1206" y="52"/>
                </a:lnTo>
                <a:lnTo>
                  <a:pt x="1206" y="52"/>
                </a:lnTo>
                <a:lnTo>
                  <a:pt x="1206" y="48"/>
                </a:lnTo>
                <a:lnTo>
                  <a:pt x="1206" y="48"/>
                </a:lnTo>
                <a:lnTo>
                  <a:pt x="1204" y="48"/>
                </a:lnTo>
                <a:lnTo>
                  <a:pt x="1204" y="48"/>
                </a:lnTo>
                <a:lnTo>
                  <a:pt x="1203" y="48"/>
                </a:lnTo>
                <a:lnTo>
                  <a:pt x="1203" y="48"/>
                </a:lnTo>
                <a:lnTo>
                  <a:pt x="1202" y="48"/>
                </a:lnTo>
                <a:lnTo>
                  <a:pt x="1202" y="48"/>
                </a:lnTo>
                <a:lnTo>
                  <a:pt x="1202" y="48"/>
                </a:lnTo>
                <a:lnTo>
                  <a:pt x="1202" y="52"/>
                </a:lnTo>
                <a:lnTo>
                  <a:pt x="1202" y="52"/>
                </a:lnTo>
                <a:lnTo>
                  <a:pt x="1202" y="83"/>
                </a:lnTo>
                <a:lnTo>
                  <a:pt x="1202" y="83"/>
                </a:lnTo>
                <a:lnTo>
                  <a:pt x="1202" y="83"/>
                </a:lnTo>
                <a:lnTo>
                  <a:pt x="1202" y="83"/>
                </a:lnTo>
                <a:lnTo>
                  <a:pt x="1202" y="83"/>
                </a:lnTo>
                <a:lnTo>
                  <a:pt x="1202" y="83"/>
                </a:lnTo>
                <a:lnTo>
                  <a:pt x="1202" y="83"/>
                </a:lnTo>
                <a:lnTo>
                  <a:pt x="1202" y="83"/>
                </a:lnTo>
                <a:lnTo>
                  <a:pt x="1202" y="84"/>
                </a:lnTo>
                <a:lnTo>
                  <a:pt x="1202" y="84"/>
                </a:lnTo>
                <a:lnTo>
                  <a:pt x="1200" y="84"/>
                </a:lnTo>
                <a:lnTo>
                  <a:pt x="1200" y="84"/>
                </a:lnTo>
                <a:lnTo>
                  <a:pt x="1200" y="84"/>
                </a:lnTo>
                <a:lnTo>
                  <a:pt x="1200" y="84"/>
                </a:lnTo>
                <a:lnTo>
                  <a:pt x="1200" y="85"/>
                </a:lnTo>
                <a:lnTo>
                  <a:pt x="1200" y="87"/>
                </a:lnTo>
                <a:lnTo>
                  <a:pt x="1200" y="92"/>
                </a:lnTo>
                <a:lnTo>
                  <a:pt x="1200" y="92"/>
                </a:lnTo>
                <a:lnTo>
                  <a:pt x="1200" y="93"/>
                </a:lnTo>
                <a:lnTo>
                  <a:pt x="1200" y="93"/>
                </a:lnTo>
                <a:lnTo>
                  <a:pt x="1200" y="96"/>
                </a:lnTo>
                <a:lnTo>
                  <a:pt x="1195" y="96"/>
                </a:lnTo>
                <a:lnTo>
                  <a:pt x="1195" y="97"/>
                </a:lnTo>
                <a:lnTo>
                  <a:pt x="1195" y="97"/>
                </a:lnTo>
                <a:lnTo>
                  <a:pt x="1195" y="101"/>
                </a:lnTo>
                <a:lnTo>
                  <a:pt x="1193" y="101"/>
                </a:lnTo>
                <a:lnTo>
                  <a:pt x="1193" y="101"/>
                </a:lnTo>
                <a:lnTo>
                  <a:pt x="1192" y="101"/>
                </a:lnTo>
                <a:lnTo>
                  <a:pt x="1192" y="101"/>
                </a:lnTo>
                <a:lnTo>
                  <a:pt x="1192" y="101"/>
                </a:lnTo>
                <a:lnTo>
                  <a:pt x="1189" y="101"/>
                </a:lnTo>
                <a:lnTo>
                  <a:pt x="1189" y="100"/>
                </a:lnTo>
                <a:lnTo>
                  <a:pt x="1189" y="100"/>
                </a:lnTo>
                <a:lnTo>
                  <a:pt x="1189" y="101"/>
                </a:lnTo>
                <a:lnTo>
                  <a:pt x="1189" y="101"/>
                </a:lnTo>
                <a:lnTo>
                  <a:pt x="1189" y="101"/>
                </a:lnTo>
                <a:lnTo>
                  <a:pt x="1188" y="101"/>
                </a:lnTo>
                <a:lnTo>
                  <a:pt x="1188" y="101"/>
                </a:lnTo>
                <a:lnTo>
                  <a:pt x="1187" y="101"/>
                </a:lnTo>
                <a:lnTo>
                  <a:pt x="1187" y="101"/>
                </a:lnTo>
                <a:lnTo>
                  <a:pt x="1187" y="101"/>
                </a:lnTo>
                <a:lnTo>
                  <a:pt x="1187" y="103"/>
                </a:lnTo>
                <a:lnTo>
                  <a:pt x="1187" y="103"/>
                </a:lnTo>
                <a:lnTo>
                  <a:pt x="1187" y="103"/>
                </a:lnTo>
                <a:lnTo>
                  <a:pt x="1187" y="103"/>
                </a:lnTo>
                <a:lnTo>
                  <a:pt x="1185" y="103"/>
                </a:lnTo>
                <a:lnTo>
                  <a:pt x="1185" y="104"/>
                </a:lnTo>
                <a:lnTo>
                  <a:pt x="1185" y="104"/>
                </a:lnTo>
                <a:lnTo>
                  <a:pt x="1184" y="104"/>
                </a:lnTo>
                <a:lnTo>
                  <a:pt x="1184" y="105"/>
                </a:lnTo>
                <a:lnTo>
                  <a:pt x="1184" y="105"/>
                </a:lnTo>
                <a:lnTo>
                  <a:pt x="1183" y="105"/>
                </a:lnTo>
                <a:lnTo>
                  <a:pt x="1183" y="108"/>
                </a:lnTo>
                <a:lnTo>
                  <a:pt x="1183" y="108"/>
                </a:lnTo>
                <a:lnTo>
                  <a:pt x="1179" y="112"/>
                </a:lnTo>
                <a:lnTo>
                  <a:pt x="1179" y="112"/>
                </a:lnTo>
                <a:lnTo>
                  <a:pt x="1137" y="112"/>
                </a:lnTo>
                <a:lnTo>
                  <a:pt x="1136" y="101"/>
                </a:lnTo>
                <a:lnTo>
                  <a:pt x="1138" y="99"/>
                </a:lnTo>
                <a:lnTo>
                  <a:pt x="1137" y="93"/>
                </a:lnTo>
                <a:lnTo>
                  <a:pt x="1137" y="88"/>
                </a:lnTo>
                <a:lnTo>
                  <a:pt x="1114" y="88"/>
                </a:lnTo>
                <a:lnTo>
                  <a:pt x="1113" y="84"/>
                </a:lnTo>
                <a:lnTo>
                  <a:pt x="1111" y="84"/>
                </a:lnTo>
                <a:lnTo>
                  <a:pt x="1110" y="81"/>
                </a:lnTo>
                <a:lnTo>
                  <a:pt x="1105" y="81"/>
                </a:lnTo>
                <a:lnTo>
                  <a:pt x="1102" y="79"/>
                </a:lnTo>
                <a:lnTo>
                  <a:pt x="1097" y="73"/>
                </a:lnTo>
                <a:lnTo>
                  <a:pt x="1094" y="72"/>
                </a:lnTo>
                <a:lnTo>
                  <a:pt x="1088" y="68"/>
                </a:lnTo>
                <a:lnTo>
                  <a:pt x="1082" y="65"/>
                </a:lnTo>
                <a:lnTo>
                  <a:pt x="1079" y="65"/>
                </a:lnTo>
                <a:lnTo>
                  <a:pt x="1075" y="64"/>
                </a:lnTo>
                <a:lnTo>
                  <a:pt x="1072" y="64"/>
                </a:lnTo>
                <a:lnTo>
                  <a:pt x="1070" y="64"/>
                </a:lnTo>
                <a:lnTo>
                  <a:pt x="1067" y="64"/>
                </a:lnTo>
                <a:lnTo>
                  <a:pt x="1064" y="64"/>
                </a:lnTo>
                <a:lnTo>
                  <a:pt x="1061" y="64"/>
                </a:lnTo>
                <a:lnTo>
                  <a:pt x="1059" y="64"/>
                </a:lnTo>
                <a:lnTo>
                  <a:pt x="1056" y="64"/>
                </a:lnTo>
                <a:lnTo>
                  <a:pt x="1053" y="65"/>
                </a:lnTo>
                <a:lnTo>
                  <a:pt x="1047" y="66"/>
                </a:lnTo>
                <a:lnTo>
                  <a:pt x="1040" y="70"/>
                </a:lnTo>
                <a:lnTo>
                  <a:pt x="1037" y="72"/>
                </a:lnTo>
                <a:lnTo>
                  <a:pt x="1031" y="77"/>
                </a:lnTo>
                <a:lnTo>
                  <a:pt x="1025" y="83"/>
                </a:lnTo>
                <a:lnTo>
                  <a:pt x="1024" y="95"/>
                </a:lnTo>
                <a:lnTo>
                  <a:pt x="1016" y="95"/>
                </a:lnTo>
                <a:lnTo>
                  <a:pt x="1014" y="95"/>
                </a:lnTo>
                <a:lnTo>
                  <a:pt x="1013" y="93"/>
                </a:lnTo>
                <a:lnTo>
                  <a:pt x="1013" y="81"/>
                </a:lnTo>
                <a:lnTo>
                  <a:pt x="1010" y="80"/>
                </a:lnTo>
                <a:lnTo>
                  <a:pt x="1001" y="80"/>
                </a:lnTo>
                <a:lnTo>
                  <a:pt x="1001" y="68"/>
                </a:lnTo>
                <a:lnTo>
                  <a:pt x="1000" y="66"/>
                </a:lnTo>
                <a:lnTo>
                  <a:pt x="989" y="60"/>
                </a:lnTo>
                <a:lnTo>
                  <a:pt x="985" y="60"/>
                </a:lnTo>
                <a:lnTo>
                  <a:pt x="985" y="54"/>
                </a:lnTo>
                <a:lnTo>
                  <a:pt x="985" y="54"/>
                </a:lnTo>
                <a:lnTo>
                  <a:pt x="985" y="53"/>
                </a:lnTo>
                <a:lnTo>
                  <a:pt x="985" y="50"/>
                </a:lnTo>
                <a:lnTo>
                  <a:pt x="985" y="50"/>
                </a:lnTo>
                <a:lnTo>
                  <a:pt x="983" y="48"/>
                </a:lnTo>
                <a:lnTo>
                  <a:pt x="982" y="45"/>
                </a:lnTo>
                <a:lnTo>
                  <a:pt x="979" y="43"/>
                </a:lnTo>
                <a:lnTo>
                  <a:pt x="977" y="42"/>
                </a:lnTo>
                <a:lnTo>
                  <a:pt x="977" y="38"/>
                </a:lnTo>
                <a:lnTo>
                  <a:pt x="977" y="38"/>
                </a:lnTo>
                <a:lnTo>
                  <a:pt x="975" y="38"/>
                </a:lnTo>
                <a:lnTo>
                  <a:pt x="975" y="38"/>
                </a:lnTo>
                <a:lnTo>
                  <a:pt x="975" y="37"/>
                </a:lnTo>
                <a:lnTo>
                  <a:pt x="977" y="37"/>
                </a:lnTo>
                <a:lnTo>
                  <a:pt x="977" y="37"/>
                </a:lnTo>
                <a:lnTo>
                  <a:pt x="977" y="37"/>
                </a:lnTo>
                <a:lnTo>
                  <a:pt x="977" y="37"/>
                </a:lnTo>
                <a:lnTo>
                  <a:pt x="977" y="37"/>
                </a:lnTo>
                <a:lnTo>
                  <a:pt x="975" y="35"/>
                </a:lnTo>
                <a:lnTo>
                  <a:pt x="975" y="35"/>
                </a:lnTo>
                <a:lnTo>
                  <a:pt x="975" y="35"/>
                </a:lnTo>
                <a:lnTo>
                  <a:pt x="975" y="35"/>
                </a:lnTo>
                <a:lnTo>
                  <a:pt x="975" y="35"/>
                </a:lnTo>
                <a:lnTo>
                  <a:pt x="975" y="35"/>
                </a:lnTo>
                <a:lnTo>
                  <a:pt x="975" y="35"/>
                </a:lnTo>
                <a:lnTo>
                  <a:pt x="975" y="35"/>
                </a:lnTo>
                <a:lnTo>
                  <a:pt x="975" y="35"/>
                </a:lnTo>
                <a:lnTo>
                  <a:pt x="975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1"/>
                </a:lnTo>
                <a:lnTo>
                  <a:pt x="974" y="31"/>
                </a:lnTo>
                <a:lnTo>
                  <a:pt x="974" y="31"/>
                </a:lnTo>
                <a:lnTo>
                  <a:pt x="974" y="31"/>
                </a:lnTo>
                <a:lnTo>
                  <a:pt x="974" y="31"/>
                </a:lnTo>
                <a:lnTo>
                  <a:pt x="974" y="31"/>
                </a:lnTo>
                <a:lnTo>
                  <a:pt x="974" y="31"/>
                </a:lnTo>
                <a:lnTo>
                  <a:pt x="974" y="31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3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4" y="34"/>
                </a:lnTo>
                <a:lnTo>
                  <a:pt x="973" y="34"/>
                </a:lnTo>
                <a:lnTo>
                  <a:pt x="973" y="34"/>
                </a:lnTo>
                <a:lnTo>
                  <a:pt x="973" y="34"/>
                </a:lnTo>
                <a:lnTo>
                  <a:pt x="973" y="34"/>
                </a:lnTo>
                <a:lnTo>
                  <a:pt x="973" y="34"/>
                </a:lnTo>
                <a:lnTo>
                  <a:pt x="973" y="34"/>
                </a:lnTo>
                <a:lnTo>
                  <a:pt x="973" y="34"/>
                </a:lnTo>
                <a:lnTo>
                  <a:pt x="973" y="34"/>
                </a:lnTo>
                <a:lnTo>
                  <a:pt x="973" y="35"/>
                </a:lnTo>
                <a:lnTo>
                  <a:pt x="973" y="35"/>
                </a:lnTo>
                <a:lnTo>
                  <a:pt x="973" y="35"/>
                </a:lnTo>
                <a:lnTo>
                  <a:pt x="971" y="35"/>
                </a:lnTo>
                <a:lnTo>
                  <a:pt x="971" y="35"/>
                </a:lnTo>
                <a:lnTo>
                  <a:pt x="971" y="35"/>
                </a:lnTo>
                <a:lnTo>
                  <a:pt x="971" y="35"/>
                </a:lnTo>
                <a:lnTo>
                  <a:pt x="971" y="35"/>
                </a:lnTo>
                <a:lnTo>
                  <a:pt x="971" y="37"/>
                </a:lnTo>
                <a:lnTo>
                  <a:pt x="971" y="37"/>
                </a:lnTo>
                <a:lnTo>
                  <a:pt x="971" y="37"/>
                </a:lnTo>
                <a:lnTo>
                  <a:pt x="971" y="37"/>
                </a:lnTo>
                <a:lnTo>
                  <a:pt x="971" y="37"/>
                </a:lnTo>
                <a:lnTo>
                  <a:pt x="971" y="37"/>
                </a:lnTo>
                <a:lnTo>
                  <a:pt x="971" y="38"/>
                </a:lnTo>
                <a:lnTo>
                  <a:pt x="971" y="38"/>
                </a:lnTo>
                <a:lnTo>
                  <a:pt x="971" y="38"/>
                </a:lnTo>
                <a:lnTo>
                  <a:pt x="971" y="38"/>
                </a:lnTo>
                <a:lnTo>
                  <a:pt x="971" y="38"/>
                </a:lnTo>
                <a:lnTo>
                  <a:pt x="971" y="38"/>
                </a:lnTo>
                <a:lnTo>
                  <a:pt x="971" y="42"/>
                </a:lnTo>
                <a:lnTo>
                  <a:pt x="967" y="43"/>
                </a:lnTo>
                <a:lnTo>
                  <a:pt x="967" y="45"/>
                </a:lnTo>
                <a:lnTo>
                  <a:pt x="967" y="42"/>
                </a:lnTo>
                <a:lnTo>
                  <a:pt x="966" y="34"/>
                </a:lnTo>
                <a:lnTo>
                  <a:pt x="963" y="29"/>
                </a:lnTo>
                <a:lnTo>
                  <a:pt x="959" y="25"/>
                </a:lnTo>
                <a:lnTo>
                  <a:pt x="959" y="23"/>
                </a:lnTo>
                <a:lnTo>
                  <a:pt x="954" y="21"/>
                </a:lnTo>
                <a:lnTo>
                  <a:pt x="948" y="18"/>
                </a:lnTo>
                <a:lnTo>
                  <a:pt x="948" y="18"/>
                </a:lnTo>
                <a:lnTo>
                  <a:pt x="948" y="18"/>
                </a:lnTo>
                <a:lnTo>
                  <a:pt x="948" y="18"/>
                </a:lnTo>
                <a:lnTo>
                  <a:pt x="947" y="18"/>
                </a:lnTo>
                <a:lnTo>
                  <a:pt x="946" y="18"/>
                </a:lnTo>
                <a:lnTo>
                  <a:pt x="946" y="13"/>
                </a:lnTo>
                <a:lnTo>
                  <a:pt x="946" y="11"/>
                </a:lnTo>
                <a:lnTo>
                  <a:pt x="946" y="10"/>
                </a:lnTo>
                <a:lnTo>
                  <a:pt x="946" y="10"/>
                </a:lnTo>
                <a:lnTo>
                  <a:pt x="944" y="10"/>
                </a:lnTo>
                <a:lnTo>
                  <a:pt x="944" y="10"/>
                </a:lnTo>
                <a:lnTo>
                  <a:pt x="944" y="10"/>
                </a:lnTo>
                <a:lnTo>
                  <a:pt x="944" y="8"/>
                </a:lnTo>
                <a:lnTo>
                  <a:pt x="944" y="8"/>
                </a:lnTo>
                <a:lnTo>
                  <a:pt x="944" y="8"/>
                </a:lnTo>
                <a:lnTo>
                  <a:pt x="944" y="8"/>
                </a:lnTo>
                <a:lnTo>
                  <a:pt x="944" y="8"/>
                </a:lnTo>
                <a:lnTo>
                  <a:pt x="944" y="8"/>
                </a:lnTo>
                <a:lnTo>
                  <a:pt x="944" y="8"/>
                </a:lnTo>
                <a:lnTo>
                  <a:pt x="944" y="8"/>
                </a:lnTo>
                <a:lnTo>
                  <a:pt x="944" y="8"/>
                </a:lnTo>
                <a:lnTo>
                  <a:pt x="944" y="7"/>
                </a:lnTo>
                <a:lnTo>
                  <a:pt x="944" y="7"/>
                </a:lnTo>
                <a:lnTo>
                  <a:pt x="943" y="7"/>
                </a:lnTo>
                <a:lnTo>
                  <a:pt x="943" y="7"/>
                </a:lnTo>
                <a:lnTo>
                  <a:pt x="943" y="7"/>
                </a:lnTo>
                <a:lnTo>
                  <a:pt x="943" y="7"/>
                </a:lnTo>
                <a:lnTo>
                  <a:pt x="943" y="7"/>
                </a:lnTo>
                <a:lnTo>
                  <a:pt x="943" y="6"/>
                </a:lnTo>
                <a:lnTo>
                  <a:pt x="943" y="6"/>
                </a:lnTo>
                <a:lnTo>
                  <a:pt x="943" y="6"/>
                </a:lnTo>
                <a:lnTo>
                  <a:pt x="943" y="4"/>
                </a:lnTo>
                <a:lnTo>
                  <a:pt x="943" y="4"/>
                </a:lnTo>
                <a:lnTo>
                  <a:pt x="943" y="4"/>
                </a:lnTo>
                <a:lnTo>
                  <a:pt x="943" y="3"/>
                </a:lnTo>
                <a:lnTo>
                  <a:pt x="943" y="3"/>
                </a:lnTo>
                <a:lnTo>
                  <a:pt x="943" y="3"/>
                </a:lnTo>
                <a:lnTo>
                  <a:pt x="943" y="3"/>
                </a:lnTo>
                <a:lnTo>
                  <a:pt x="943" y="3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2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3" y="0"/>
                </a:lnTo>
                <a:lnTo>
                  <a:pt x="942" y="0"/>
                </a:lnTo>
                <a:lnTo>
                  <a:pt x="942" y="0"/>
                </a:lnTo>
                <a:lnTo>
                  <a:pt x="942" y="0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2"/>
                </a:lnTo>
                <a:lnTo>
                  <a:pt x="942" y="3"/>
                </a:lnTo>
                <a:lnTo>
                  <a:pt x="942" y="3"/>
                </a:lnTo>
                <a:lnTo>
                  <a:pt x="942" y="3"/>
                </a:lnTo>
                <a:lnTo>
                  <a:pt x="942" y="3"/>
                </a:lnTo>
                <a:lnTo>
                  <a:pt x="942" y="3"/>
                </a:lnTo>
                <a:lnTo>
                  <a:pt x="942" y="4"/>
                </a:lnTo>
                <a:lnTo>
                  <a:pt x="942" y="4"/>
                </a:lnTo>
                <a:lnTo>
                  <a:pt x="942" y="4"/>
                </a:lnTo>
                <a:lnTo>
                  <a:pt x="942" y="6"/>
                </a:lnTo>
                <a:lnTo>
                  <a:pt x="942" y="6"/>
                </a:lnTo>
                <a:lnTo>
                  <a:pt x="942" y="6"/>
                </a:lnTo>
                <a:lnTo>
                  <a:pt x="942" y="7"/>
                </a:lnTo>
                <a:lnTo>
                  <a:pt x="942" y="7"/>
                </a:lnTo>
                <a:lnTo>
                  <a:pt x="942" y="7"/>
                </a:lnTo>
                <a:lnTo>
                  <a:pt x="942" y="7"/>
                </a:lnTo>
                <a:lnTo>
                  <a:pt x="942" y="7"/>
                </a:lnTo>
                <a:lnTo>
                  <a:pt x="942" y="7"/>
                </a:lnTo>
                <a:lnTo>
                  <a:pt x="940" y="8"/>
                </a:lnTo>
                <a:lnTo>
                  <a:pt x="940" y="8"/>
                </a:lnTo>
                <a:lnTo>
                  <a:pt x="940" y="8"/>
                </a:lnTo>
                <a:lnTo>
                  <a:pt x="940" y="8"/>
                </a:lnTo>
                <a:lnTo>
                  <a:pt x="940" y="8"/>
                </a:lnTo>
                <a:lnTo>
                  <a:pt x="940" y="8"/>
                </a:lnTo>
                <a:lnTo>
                  <a:pt x="940" y="8"/>
                </a:lnTo>
                <a:lnTo>
                  <a:pt x="940" y="8"/>
                </a:lnTo>
                <a:lnTo>
                  <a:pt x="940" y="8"/>
                </a:lnTo>
                <a:lnTo>
                  <a:pt x="940" y="10"/>
                </a:lnTo>
                <a:lnTo>
                  <a:pt x="940" y="10"/>
                </a:lnTo>
                <a:lnTo>
                  <a:pt x="939" y="10"/>
                </a:lnTo>
                <a:lnTo>
                  <a:pt x="939" y="10"/>
                </a:lnTo>
                <a:lnTo>
                  <a:pt x="939" y="11"/>
                </a:lnTo>
                <a:lnTo>
                  <a:pt x="939" y="13"/>
                </a:lnTo>
                <a:lnTo>
                  <a:pt x="939" y="18"/>
                </a:lnTo>
                <a:lnTo>
                  <a:pt x="938" y="18"/>
                </a:lnTo>
                <a:lnTo>
                  <a:pt x="938" y="18"/>
                </a:lnTo>
                <a:lnTo>
                  <a:pt x="936" y="18"/>
                </a:lnTo>
                <a:lnTo>
                  <a:pt x="936" y="18"/>
                </a:lnTo>
                <a:lnTo>
                  <a:pt x="936" y="19"/>
                </a:lnTo>
                <a:lnTo>
                  <a:pt x="931" y="21"/>
                </a:lnTo>
                <a:lnTo>
                  <a:pt x="925" y="25"/>
                </a:lnTo>
                <a:lnTo>
                  <a:pt x="921" y="30"/>
                </a:lnTo>
                <a:lnTo>
                  <a:pt x="921" y="30"/>
                </a:lnTo>
                <a:lnTo>
                  <a:pt x="920" y="35"/>
                </a:lnTo>
                <a:lnTo>
                  <a:pt x="919" y="42"/>
                </a:lnTo>
                <a:lnTo>
                  <a:pt x="919" y="43"/>
                </a:lnTo>
                <a:lnTo>
                  <a:pt x="917" y="42"/>
                </a:lnTo>
                <a:lnTo>
                  <a:pt x="917" y="38"/>
                </a:lnTo>
                <a:lnTo>
                  <a:pt x="917" y="38"/>
                </a:lnTo>
                <a:lnTo>
                  <a:pt x="917" y="38"/>
                </a:lnTo>
                <a:lnTo>
                  <a:pt x="917" y="38"/>
                </a:lnTo>
                <a:lnTo>
                  <a:pt x="917" y="37"/>
                </a:lnTo>
                <a:lnTo>
                  <a:pt x="917" y="37"/>
                </a:lnTo>
                <a:lnTo>
                  <a:pt x="917" y="37"/>
                </a:lnTo>
                <a:lnTo>
                  <a:pt x="917" y="37"/>
                </a:lnTo>
                <a:lnTo>
                  <a:pt x="917" y="37"/>
                </a:lnTo>
                <a:lnTo>
                  <a:pt x="917" y="37"/>
                </a:lnTo>
                <a:lnTo>
                  <a:pt x="917" y="37"/>
                </a:lnTo>
                <a:lnTo>
                  <a:pt x="917" y="35"/>
                </a:lnTo>
                <a:lnTo>
                  <a:pt x="917" y="35"/>
                </a:lnTo>
                <a:lnTo>
                  <a:pt x="917" y="35"/>
                </a:lnTo>
                <a:lnTo>
                  <a:pt x="916" y="35"/>
                </a:lnTo>
                <a:lnTo>
                  <a:pt x="916" y="35"/>
                </a:lnTo>
                <a:lnTo>
                  <a:pt x="916" y="35"/>
                </a:lnTo>
                <a:lnTo>
                  <a:pt x="916" y="35"/>
                </a:lnTo>
                <a:lnTo>
                  <a:pt x="916" y="35"/>
                </a:lnTo>
                <a:lnTo>
                  <a:pt x="916" y="34"/>
                </a:lnTo>
                <a:lnTo>
                  <a:pt x="916" y="34"/>
                </a:lnTo>
                <a:lnTo>
                  <a:pt x="916" y="34"/>
                </a:lnTo>
                <a:lnTo>
                  <a:pt x="916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1"/>
                </a:lnTo>
                <a:lnTo>
                  <a:pt x="915" y="31"/>
                </a:lnTo>
                <a:lnTo>
                  <a:pt x="915" y="31"/>
                </a:lnTo>
                <a:lnTo>
                  <a:pt x="915" y="31"/>
                </a:lnTo>
                <a:lnTo>
                  <a:pt x="915" y="31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5" y="34"/>
                </a:lnTo>
                <a:lnTo>
                  <a:pt x="913" y="34"/>
                </a:lnTo>
                <a:lnTo>
                  <a:pt x="913" y="34"/>
                </a:lnTo>
                <a:lnTo>
                  <a:pt x="913" y="34"/>
                </a:lnTo>
                <a:lnTo>
                  <a:pt x="913" y="35"/>
                </a:lnTo>
                <a:lnTo>
                  <a:pt x="913" y="35"/>
                </a:lnTo>
                <a:lnTo>
                  <a:pt x="913" y="35"/>
                </a:lnTo>
                <a:lnTo>
                  <a:pt x="913" y="35"/>
                </a:lnTo>
                <a:lnTo>
                  <a:pt x="913" y="35"/>
                </a:lnTo>
                <a:lnTo>
                  <a:pt x="913" y="35"/>
                </a:lnTo>
                <a:lnTo>
                  <a:pt x="912" y="35"/>
                </a:lnTo>
                <a:lnTo>
                  <a:pt x="912" y="35"/>
                </a:lnTo>
                <a:lnTo>
                  <a:pt x="912" y="35"/>
                </a:lnTo>
                <a:lnTo>
                  <a:pt x="912" y="37"/>
                </a:lnTo>
                <a:lnTo>
                  <a:pt x="912" y="37"/>
                </a:lnTo>
                <a:lnTo>
                  <a:pt x="912" y="37"/>
                </a:lnTo>
                <a:lnTo>
                  <a:pt x="912" y="37"/>
                </a:lnTo>
                <a:lnTo>
                  <a:pt x="912" y="37"/>
                </a:lnTo>
                <a:lnTo>
                  <a:pt x="912" y="38"/>
                </a:lnTo>
                <a:lnTo>
                  <a:pt x="913" y="38"/>
                </a:lnTo>
                <a:lnTo>
                  <a:pt x="913" y="38"/>
                </a:lnTo>
                <a:lnTo>
                  <a:pt x="913" y="38"/>
                </a:lnTo>
                <a:lnTo>
                  <a:pt x="913" y="38"/>
                </a:lnTo>
                <a:lnTo>
                  <a:pt x="912" y="38"/>
                </a:lnTo>
                <a:lnTo>
                  <a:pt x="912" y="38"/>
                </a:lnTo>
                <a:lnTo>
                  <a:pt x="912" y="42"/>
                </a:lnTo>
                <a:lnTo>
                  <a:pt x="912" y="42"/>
                </a:lnTo>
                <a:lnTo>
                  <a:pt x="909" y="43"/>
                </a:lnTo>
                <a:lnTo>
                  <a:pt x="907" y="45"/>
                </a:lnTo>
                <a:lnTo>
                  <a:pt x="905" y="48"/>
                </a:lnTo>
                <a:lnTo>
                  <a:pt x="904" y="50"/>
                </a:lnTo>
                <a:lnTo>
                  <a:pt x="904" y="53"/>
                </a:lnTo>
                <a:lnTo>
                  <a:pt x="904" y="54"/>
                </a:lnTo>
                <a:lnTo>
                  <a:pt x="903" y="54"/>
                </a:lnTo>
                <a:lnTo>
                  <a:pt x="903" y="60"/>
                </a:lnTo>
                <a:lnTo>
                  <a:pt x="901" y="60"/>
                </a:lnTo>
                <a:lnTo>
                  <a:pt x="901" y="60"/>
                </a:lnTo>
                <a:lnTo>
                  <a:pt x="888" y="66"/>
                </a:lnTo>
                <a:lnTo>
                  <a:pt x="889" y="79"/>
                </a:lnTo>
                <a:lnTo>
                  <a:pt x="869" y="79"/>
                </a:lnTo>
                <a:lnTo>
                  <a:pt x="866" y="81"/>
                </a:lnTo>
                <a:lnTo>
                  <a:pt x="866" y="92"/>
                </a:lnTo>
                <a:lnTo>
                  <a:pt x="865" y="93"/>
                </a:lnTo>
                <a:lnTo>
                  <a:pt x="865" y="89"/>
                </a:lnTo>
                <a:lnTo>
                  <a:pt x="858" y="87"/>
                </a:lnTo>
                <a:lnTo>
                  <a:pt x="850" y="87"/>
                </a:lnTo>
                <a:lnTo>
                  <a:pt x="850" y="76"/>
                </a:lnTo>
                <a:lnTo>
                  <a:pt x="849" y="76"/>
                </a:lnTo>
                <a:lnTo>
                  <a:pt x="847" y="76"/>
                </a:lnTo>
                <a:lnTo>
                  <a:pt x="847" y="76"/>
                </a:lnTo>
                <a:lnTo>
                  <a:pt x="842" y="76"/>
                </a:lnTo>
                <a:lnTo>
                  <a:pt x="843" y="76"/>
                </a:lnTo>
                <a:lnTo>
                  <a:pt x="842" y="76"/>
                </a:lnTo>
                <a:lnTo>
                  <a:pt x="841" y="76"/>
                </a:lnTo>
                <a:lnTo>
                  <a:pt x="841" y="76"/>
                </a:lnTo>
                <a:lnTo>
                  <a:pt x="841" y="65"/>
                </a:lnTo>
                <a:lnTo>
                  <a:pt x="830" y="62"/>
                </a:lnTo>
                <a:lnTo>
                  <a:pt x="830" y="57"/>
                </a:lnTo>
                <a:lnTo>
                  <a:pt x="830" y="57"/>
                </a:lnTo>
                <a:lnTo>
                  <a:pt x="830" y="57"/>
                </a:lnTo>
                <a:lnTo>
                  <a:pt x="830" y="57"/>
                </a:lnTo>
                <a:lnTo>
                  <a:pt x="830" y="49"/>
                </a:lnTo>
                <a:lnTo>
                  <a:pt x="830" y="49"/>
                </a:lnTo>
                <a:lnTo>
                  <a:pt x="830" y="49"/>
                </a:lnTo>
                <a:lnTo>
                  <a:pt x="830" y="49"/>
                </a:lnTo>
                <a:lnTo>
                  <a:pt x="830" y="37"/>
                </a:lnTo>
                <a:lnTo>
                  <a:pt x="830" y="37"/>
                </a:lnTo>
                <a:lnTo>
                  <a:pt x="830" y="34"/>
                </a:lnTo>
                <a:lnTo>
                  <a:pt x="830" y="34"/>
                </a:lnTo>
                <a:lnTo>
                  <a:pt x="830" y="33"/>
                </a:lnTo>
                <a:lnTo>
                  <a:pt x="830" y="33"/>
                </a:lnTo>
                <a:lnTo>
                  <a:pt x="830" y="31"/>
                </a:lnTo>
                <a:lnTo>
                  <a:pt x="828" y="30"/>
                </a:lnTo>
                <a:lnTo>
                  <a:pt x="828" y="29"/>
                </a:lnTo>
                <a:lnTo>
                  <a:pt x="827" y="29"/>
                </a:lnTo>
                <a:lnTo>
                  <a:pt x="827" y="27"/>
                </a:lnTo>
                <a:lnTo>
                  <a:pt x="827" y="27"/>
                </a:lnTo>
                <a:lnTo>
                  <a:pt x="826" y="27"/>
                </a:lnTo>
                <a:lnTo>
                  <a:pt x="824" y="27"/>
                </a:lnTo>
                <a:lnTo>
                  <a:pt x="824" y="29"/>
                </a:lnTo>
                <a:lnTo>
                  <a:pt x="823" y="30"/>
                </a:lnTo>
                <a:lnTo>
                  <a:pt x="822" y="31"/>
                </a:lnTo>
                <a:lnTo>
                  <a:pt x="822" y="33"/>
                </a:lnTo>
                <a:lnTo>
                  <a:pt x="822" y="33"/>
                </a:lnTo>
                <a:lnTo>
                  <a:pt x="822" y="34"/>
                </a:lnTo>
                <a:lnTo>
                  <a:pt x="822" y="34"/>
                </a:lnTo>
                <a:lnTo>
                  <a:pt x="820" y="35"/>
                </a:lnTo>
                <a:lnTo>
                  <a:pt x="822" y="37"/>
                </a:lnTo>
                <a:lnTo>
                  <a:pt x="822" y="48"/>
                </a:lnTo>
                <a:lnTo>
                  <a:pt x="815" y="48"/>
                </a:lnTo>
                <a:lnTo>
                  <a:pt x="815" y="42"/>
                </a:lnTo>
                <a:lnTo>
                  <a:pt x="815" y="41"/>
                </a:lnTo>
                <a:lnTo>
                  <a:pt x="814" y="42"/>
                </a:lnTo>
                <a:lnTo>
                  <a:pt x="814" y="48"/>
                </a:lnTo>
                <a:lnTo>
                  <a:pt x="808" y="48"/>
                </a:lnTo>
                <a:lnTo>
                  <a:pt x="808" y="48"/>
                </a:lnTo>
                <a:lnTo>
                  <a:pt x="808" y="48"/>
                </a:lnTo>
                <a:lnTo>
                  <a:pt x="808" y="37"/>
                </a:lnTo>
                <a:lnTo>
                  <a:pt x="808" y="37"/>
                </a:lnTo>
                <a:lnTo>
                  <a:pt x="808" y="34"/>
                </a:lnTo>
                <a:lnTo>
                  <a:pt x="807" y="34"/>
                </a:lnTo>
                <a:lnTo>
                  <a:pt x="807" y="34"/>
                </a:lnTo>
                <a:lnTo>
                  <a:pt x="808" y="34"/>
                </a:lnTo>
                <a:lnTo>
                  <a:pt x="807" y="33"/>
                </a:lnTo>
                <a:lnTo>
                  <a:pt x="806" y="30"/>
                </a:lnTo>
                <a:lnTo>
                  <a:pt x="804" y="30"/>
                </a:lnTo>
                <a:lnTo>
                  <a:pt x="804" y="29"/>
                </a:lnTo>
                <a:lnTo>
                  <a:pt x="804" y="27"/>
                </a:lnTo>
                <a:lnTo>
                  <a:pt x="803" y="29"/>
                </a:lnTo>
                <a:lnTo>
                  <a:pt x="803" y="30"/>
                </a:lnTo>
                <a:lnTo>
                  <a:pt x="802" y="30"/>
                </a:lnTo>
                <a:lnTo>
                  <a:pt x="800" y="31"/>
                </a:lnTo>
                <a:lnTo>
                  <a:pt x="799" y="33"/>
                </a:lnTo>
                <a:lnTo>
                  <a:pt x="800" y="34"/>
                </a:lnTo>
                <a:lnTo>
                  <a:pt x="800" y="34"/>
                </a:lnTo>
                <a:lnTo>
                  <a:pt x="800" y="34"/>
                </a:lnTo>
                <a:lnTo>
                  <a:pt x="799" y="37"/>
                </a:lnTo>
                <a:lnTo>
                  <a:pt x="799" y="37"/>
                </a:lnTo>
                <a:lnTo>
                  <a:pt x="799" y="49"/>
                </a:lnTo>
                <a:lnTo>
                  <a:pt x="799" y="49"/>
                </a:lnTo>
                <a:lnTo>
                  <a:pt x="799" y="49"/>
                </a:lnTo>
                <a:lnTo>
                  <a:pt x="799" y="49"/>
                </a:lnTo>
                <a:lnTo>
                  <a:pt x="799" y="50"/>
                </a:lnTo>
                <a:lnTo>
                  <a:pt x="799" y="54"/>
                </a:lnTo>
                <a:lnTo>
                  <a:pt x="789" y="54"/>
                </a:lnTo>
                <a:lnTo>
                  <a:pt x="787" y="57"/>
                </a:lnTo>
                <a:lnTo>
                  <a:pt x="787" y="74"/>
                </a:lnTo>
                <a:lnTo>
                  <a:pt x="785" y="74"/>
                </a:lnTo>
                <a:lnTo>
                  <a:pt x="783" y="76"/>
                </a:lnTo>
                <a:lnTo>
                  <a:pt x="783" y="76"/>
                </a:lnTo>
                <a:lnTo>
                  <a:pt x="783" y="74"/>
                </a:lnTo>
                <a:lnTo>
                  <a:pt x="781" y="74"/>
                </a:lnTo>
                <a:lnTo>
                  <a:pt x="781" y="80"/>
                </a:lnTo>
                <a:lnTo>
                  <a:pt x="767" y="79"/>
                </a:lnTo>
                <a:lnTo>
                  <a:pt x="740" y="85"/>
                </a:lnTo>
                <a:lnTo>
                  <a:pt x="740" y="112"/>
                </a:lnTo>
                <a:lnTo>
                  <a:pt x="733" y="112"/>
                </a:lnTo>
                <a:lnTo>
                  <a:pt x="733" y="80"/>
                </a:lnTo>
                <a:lnTo>
                  <a:pt x="733" y="80"/>
                </a:lnTo>
                <a:lnTo>
                  <a:pt x="733" y="79"/>
                </a:lnTo>
                <a:lnTo>
                  <a:pt x="733" y="79"/>
                </a:lnTo>
                <a:lnTo>
                  <a:pt x="733" y="79"/>
                </a:lnTo>
                <a:lnTo>
                  <a:pt x="733" y="77"/>
                </a:lnTo>
                <a:lnTo>
                  <a:pt x="733" y="77"/>
                </a:lnTo>
                <a:lnTo>
                  <a:pt x="733" y="77"/>
                </a:lnTo>
                <a:lnTo>
                  <a:pt x="733" y="76"/>
                </a:lnTo>
                <a:lnTo>
                  <a:pt x="733" y="76"/>
                </a:lnTo>
                <a:lnTo>
                  <a:pt x="733" y="74"/>
                </a:lnTo>
                <a:lnTo>
                  <a:pt x="734" y="74"/>
                </a:lnTo>
                <a:lnTo>
                  <a:pt x="734" y="73"/>
                </a:lnTo>
                <a:lnTo>
                  <a:pt x="734" y="73"/>
                </a:lnTo>
                <a:lnTo>
                  <a:pt x="734" y="73"/>
                </a:lnTo>
                <a:lnTo>
                  <a:pt x="733" y="73"/>
                </a:lnTo>
                <a:lnTo>
                  <a:pt x="733" y="69"/>
                </a:lnTo>
                <a:lnTo>
                  <a:pt x="732" y="69"/>
                </a:lnTo>
                <a:lnTo>
                  <a:pt x="732" y="60"/>
                </a:lnTo>
                <a:lnTo>
                  <a:pt x="733" y="58"/>
                </a:lnTo>
                <a:lnTo>
                  <a:pt x="733" y="58"/>
                </a:lnTo>
                <a:lnTo>
                  <a:pt x="732" y="58"/>
                </a:lnTo>
                <a:lnTo>
                  <a:pt x="732" y="58"/>
                </a:lnTo>
                <a:lnTo>
                  <a:pt x="666" y="57"/>
                </a:lnTo>
                <a:lnTo>
                  <a:pt x="666" y="57"/>
                </a:lnTo>
                <a:lnTo>
                  <a:pt x="664" y="57"/>
                </a:lnTo>
                <a:lnTo>
                  <a:pt x="664" y="58"/>
                </a:lnTo>
                <a:lnTo>
                  <a:pt x="666" y="60"/>
                </a:lnTo>
                <a:lnTo>
                  <a:pt x="666" y="69"/>
                </a:lnTo>
                <a:lnTo>
                  <a:pt x="666" y="69"/>
                </a:lnTo>
                <a:lnTo>
                  <a:pt x="666" y="73"/>
                </a:lnTo>
                <a:lnTo>
                  <a:pt x="664" y="73"/>
                </a:lnTo>
                <a:lnTo>
                  <a:pt x="664" y="73"/>
                </a:lnTo>
                <a:lnTo>
                  <a:pt x="664" y="73"/>
                </a:lnTo>
                <a:lnTo>
                  <a:pt x="663" y="73"/>
                </a:lnTo>
                <a:lnTo>
                  <a:pt x="664" y="74"/>
                </a:lnTo>
                <a:lnTo>
                  <a:pt x="664" y="74"/>
                </a:lnTo>
                <a:lnTo>
                  <a:pt x="664" y="74"/>
                </a:lnTo>
                <a:lnTo>
                  <a:pt x="666" y="76"/>
                </a:lnTo>
                <a:lnTo>
                  <a:pt x="666" y="76"/>
                </a:lnTo>
                <a:lnTo>
                  <a:pt x="666" y="76"/>
                </a:lnTo>
                <a:lnTo>
                  <a:pt x="666" y="76"/>
                </a:lnTo>
                <a:lnTo>
                  <a:pt x="664" y="77"/>
                </a:lnTo>
                <a:lnTo>
                  <a:pt x="666" y="77"/>
                </a:lnTo>
                <a:lnTo>
                  <a:pt x="666" y="79"/>
                </a:lnTo>
                <a:lnTo>
                  <a:pt x="666" y="79"/>
                </a:lnTo>
                <a:lnTo>
                  <a:pt x="666" y="79"/>
                </a:lnTo>
                <a:lnTo>
                  <a:pt x="666" y="79"/>
                </a:lnTo>
                <a:lnTo>
                  <a:pt x="664" y="112"/>
                </a:lnTo>
                <a:lnTo>
                  <a:pt x="659" y="112"/>
                </a:lnTo>
                <a:lnTo>
                  <a:pt x="659" y="111"/>
                </a:lnTo>
                <a:lnTo>
                  <a:pt x="659" y="108"/>
                </a:lnTo>
                <a:lnTo>
                  <a:pt x="659" y="108"/>
                </a:lnTo>
                <a:lnTo>
                  <a:pt x="659" y="108"/>
                </a:lnTo>
                <a:lnTo>
                  <a:pt x="659" y="105"/>
                </a:lnTo>
                <a:lnTo>
                  <a:pt x="659" y="105"/>
                </a:lnTo>
                <a:lnTo>
                  <a:pt x="659" y="105"/>
                </a:lnTo>
                <a:lnTo>
                  <a:pt x="659" y="105"/>
                </a:lnTo>
                <a:lnTo>
                  <a:pt x="657" y="103"/>
                </a:lnTo>
                <a:lnTo>
                  <a:pt x="657" y="99"/>
                </a:lnTo>
                <a:lnTo>
                  <a:pt x="656" y="99"/>
                </a:lnTo>
                <a:lnTo>
                  <a:pt x="656" y="99"/>
                </a:lnTo>
                <a:lnTo>
                  <a:pt x="656" y="99"/>
                </a:lnTo>
                <a:lnTo>
                  <a:pt x="655" y="99"/>
                </a:lnTo>
                <a:lnTo>
                  <a:pt x="655" y="89"/>
                </a:lnTo>
                <a:lnTo>
                  <a:pt x="655" y="88"/>
                </a:lnTo>
                <a:lnTo>
                  <a:pt x="647" y="88"/>
                </a:lnTo>
                <a:lnTo>
                  <a:pt x="647" y="84"/>
                </a:lnTo>
                <a:lnTo>
                  <a:pt x="643" y="83"/>
                </a:lnTo>
                <a:lnTo>
                  <a:pt x="641" y="83"/>
                </a:lnTo>
                <a:lnTo>
                  <a:pt x="639" y="84"/>
                </a:lnTo>
                <a:lnTo>
                  <a:pt x="639" y="83"/>
                </a:lnTo>
                <a:lnTo>
                  <a:pt x="637" y="81"/>
                </a:lnTo>
                <a:lnTo>
                  <a:pt x="633" y="81"/>
                </a:lnTo>
                <a:lnTo>
                  <a:pt x="632" y="81"/>
                </a:lnTo>
                <a:lnTo>
                  <a:pt x="632" y="79"/>
                </a:lnTo>
                <a:lnTo>
                  <a:pt x="631" y="76"/>
                </a:lnTo>
                <a:lnTo>
                  <a:pt x="620" y="76"/>
                </a:lnTo>
                <a:lnTo>
                  <a:pt x="618" y="76"/>
                </a:lnTo>
                <a:lnTo>
                  <a:pt x="618" y="74"/>
                </a:lnTo>
                <a:lnTo>
                  <a:pt x="613" y="72"/>
                </a:lnTo>
                <a:lnTo>
                  <a:pt x="612" y="73"/>
                </a:lnTo>
                <a:lnTo>
                  <a:pt x="586" y="73"/>
                </a:lnTo>
                <a:lnTo>
                  <a:pt x="586" y="70"/>
                </a:lnTo>
                <a:lnTo>
                  <a:pt x="587" y="70"/>
                </a:lnTo>
                <a:lnTo>
                  <a:pt x="586" y="70"/>
                </a:lnTo>
                <a:lnTo>
                  <a:pt x="586" y="66"/>
                </a:lnTo>
                <a:lnTo>
                  <a:pt x="587" y="65"/>
                </a:lnTo>
                <a:lnTo>
                  <a:pt x="586" y="65"/>
                </a:lnTo>
                <a:lnTo>
                  <a:pt x="586" y="61"/>
                </a:lnTo>
                <a:lnTo>
                  <a:pt x="587" y="61"/>
                </a:lnTo>
                <a:lnTo>
                  <a:pt x="586" y="61"/>
                </a:lnTo>
                <a:lnTo>
                  <a:pt x="586" y="61"/>
                </a:lnTo>
                <a:lnTo>
                  <a:pt x="586" y="60"/>
                </a:lnTo>
                <a:lnTo>
                  <a:pt x="583" y="58"/>
                </a:lnTo>
                <a:lnTo>
                  <a:pt x="579" y="61"/>
                </a:lnTo>
                <a:lnTo>
                  <a:pt x="579" y="61"/>
                </a:lnTo>
                <a:lnTo>
                  <a:pt x="579" y="61"/>
                </a:lnTo>
                <a:lnTo>
                  <a:pt x="579" y="61"/>
                </a:lnTo>
                <a:lnTo>
                  <a:pt x="579" y="62"/>
                </a:lnTo>
                <a:lnTo>
                  <a:pt x="579" y="65"/>
                </a:lnTo>
                <a:lnTo>
                  <a:pt x="579" y="66"/>
                </a:lnTo>
                <a:lnTo>
                  <a:pt x="579" y="66"/>
                </a:lnTo>
                <a:lnTo>
                  <a:pt x="579" y="70"/>
                </a:lnTo>
                <a:lnTo>
                  <a:pt x="579" y="70"/>
                </a:lnTo>
                <a:lnTo>
                  <a:pt x="579" y="70"/>
                </a:lnTo>
                <a:lnTo>
                  <a:pt x="579" y="72"/>
                </a:lnTo>
                <a:lnTo>
                  <a:pt x="579" y="73"/>
                </a:lnTo>
                <a:lnTo>
                  <a:pt x="574" y="73"/>
                </a:lnTo>
                <a:lnTo>
                  <a:pt x="574" y="73"/>
                </a:lnTo>
                <a:lnTo>
                  <a:pt x="574" y="70"/>
                </a:lnTo>
                <a:lnTo>
                  <a:pt x="571" y="70"/>
                </a:lnTo>
                <a:lnTo>
                  <a:pt x="571" y="74"/>
                </a:lnTo>
                <a:lnTo>
                  <a:pt x="571" y="74"/>
                </a:lnTo>
                <a:lnTo>
                  <a:pt x="571" y="74"/>
                </a:lnTo>
                <a:lnTo>
                  <a:pt x="571" y="74"/>
                </a:lnTo>
                <a:lnTo>
                  <a:pt x="571" y="74"/>
                </a:lnTo>
                <a:lnTo>
                  <a:pt x="571" y="76"/>
                </a:lnTo>
                <a:lnTo>
                  <a:pt x="571" y="76"/>
                </a:lnTo>
                <a:lnTo>
                  <a:pt x="571" y="76"/>
                </a:lnTo>
                <a:lnTo>
                  <a:pt x="571" y="76"/>
                </a:lnTo>
                <a:lnTo>
                  <a:pt x="571" y="76"/>
                </a:lnTo>
                <a:lnTo>
                  <a:pt x="571" y="76"/>
                </a:lnTo>
                <a:lnTo>
                  <a:pt x="571" y="76"/>
                </a:lnTo>
                <a:lnTo>
                  <a:pt x="571" y="76"/>
                </a:lnTo>
                <a:lnTo>
                  <a:pt x="571" y="76"/>
                </a:lnTo>
                <a:lnTo>
                  <a:pt x="571" y="77"/>
                </a:lnTo>
                <a:lnTo>
                  <a:pt x="571" y="77"/>
                </a:lnTo>
                <a:lnTo>
                  <a:pt x="571" y="77"/>
                </a:lnTo>
                <a:lnTo>
                  <a:pt x="548" y="76"/>
                </a:lnTo>
                <a:lnTo>
                  <a:pt x="548" y="76"/>
                </a:lnTo>
                <a:lnTo>
                  <a:pt x="547" y="74"/>
                </a:lnTo>
                <a:lnTo>
                  <a:pt x="547" y="74"/>
                </a:lnTo>
                <a:lnTo>
                  <a:pt x="543" y="74"/>
                </a:lnTo>
                <a:lnTo>
                  <a:pt x="543" y="68"/>
                </a:lnTo>
                <a:lnTo>
                  <a:pt x="544" y="68"/>
                </a:lnTo>
                <a:lnTo>
                  <a:pt x="544" y="68"/>
                </a:lnTo>
                <a:lnTo>
                  <a:pt x="543" y="66"/>
                </a:lnTo>
                <a:lnTo>
                  <a:pt x="539" y="65"/>
                </a:lnTo>
                <a:lnTo>
                  <a:pt x="535" y="68"/>
                </a:lnTo>
                <a:lnTo>
                  <a:pt x="535" y="68"/>
                </a:lnTo>
                <a:lnTo>
                  <a:pt x="535" y="68"/>
                </a:lnTo>
                <a:lnTo>
                  <a:pt x="535" y="79"/>
                </a:lnTo>
                <a:lnTo>
                  <a:pt x="534" y="79"/>
                </a:lnTo>
                <a:lnTo>
                  <a:pt x="534" y="92"/>
                </a:lnTo>
                <a:lnTo>
                  <a:pt x="529" y="92"/>
                </a:lnTo>
                <a:lnTo>
                  <a:pt x="529" y="95"/>
                </a:lnTo>
                <a:lnTo>
                  <a:pt x="525" y="95"/>
                </a:lnTo>
                <a:lnTo>
                  <a:pt x="525" y="74"/>
                </a:lnTo>
                <a:lnTo>
                  <a:pt x="525" y="74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3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2"/>
                </a:lnTo>
                <a:lnTo>
                  <a:pt x="525" y="70"/>
                </a:lnTo>
                <a:lnTo>
                  <a:pt x="525" y="70"/>
                </a:lnTo>
                <a:lnTo>
                  <a:pt x="525" y="68"/>
                </a:lnTo>
                <a:lnTo>
                  <a:pt x="525" y="68"/>
                </a:lnTo>
                <a:lnTo>
                  <a:pt x="525" y="66"/>
                </a:lnTo>
                <a:lnTo>
                  <a:pt x="525" y="66"/>
                </a:lnTo>
                <a:lnTo>
                  <a:pt x="525" y="66"/>
                </a:lnTo>
                <a:lnTo>
                  <a:pt x="525" y="66"/>
                </a:lnTo>
                <a:lnTo>
                  <a:pt x="525" y="66"/>
                </a:lnTo>
                <a:lnTo>
                  <a:pt x="525" y="66"/>
                </a:lnTo>
                <a:lnTo>
                  <a:pt x="525" y="66"/>
                </a:lnTo>
                <a:lnTo>
                  <a:pt x="525" y="66"/>
                </a:lnTo>
                <a:lnTo>
                  <a:pt x="525" y="65"/>
                </a:lnTo>
                <a:lnTo>
                  <a:pt x="524" y="65"/>
                </a:lnTo>
                <a:lnTo>
                  <a:pt x="525" y="65"/>
                </a:lnTo>
                <a:lnTo>
                  <a:pt x="525" y="65"/>
                </a:lnTo>
                <a:lnTo>
                  <a:pt x="525" y="65"/>
                </a:lnTo>
                <a:lnTo>
                  <a:pt x="524" y="65"/>
                </a:lnTo>
                <a:lnTo>
                  <a:pt x="524" y="64"/>
                </a:lnTo>
                <a:lnTo>
                  <a:pt x="523" y="64"/>
                </a:lnTo>
                <a:lnTo>
                  <a:pt x="523" y="64"/>
                </a:lnTo>
                <a:lnTo>
                  <a:pt x="523" y="62"/>
                </a:lnTo>
                <a:lnTo>
                  <a:pt x="523" y="62"/>
                </a:lnTo>
                <a:lnTo>
                  <a:pt x="523" y="61"/>
                </a:lnTo>
                <a:lnTo>
                  <a:pt x="523" y="61"/>
                </a:lnTo>
                <a:lnTo>
                  <a:pt x="521" y="61"/>
                </a:lnTo>
                <a:lnTo>
                  <a:pt x="521" y="62"/>
                </a:lnTo>
                <a:lnTo>
                  <a:pt x="523" y="62"/>
                </a:lnTo>
                <a:lnTo>
                  <a:pt x="523" y="64"/>
                </a:lnTo>
                <a:lnTo>
                  <a:pt x="521" y="64"/>
                </a:lnTo>
                <a:lnTo>
                  <a:pt x="521" y="64"/>
                </a:lnTo>
                <a:lnTo>
                  <a:pt x="520" y="65"/>
                </a:lnTo>
                <a:lnTo>
                  <a:pt x="520" y="65"/>
                </a:lnTo>
                <a:lnTo>
                  <a:pt x="520" y="65"/>
                </a:lnTo>
                <a:lnTo>
                  <a:pt x="520" y="65"/>
                </a:lnTo>
                <a:lnTo>
                  <a:pt x="520" y="65"/>
                </a:lnTo>
                <a:lnTo>
                  <a:pt x="520" y="65"/>
                </a:lnTo>
                <a:lnTo>
                  <a:pt x="520" y="66"/>
                </a:lnTo>
                <a:lnTo>
                  <a:pt x="520" y="66"/>
                </a:lnTo>
                <a:lnTo>
                  <a:pt x="520" y="66"/>
                </a:lnTo>
                <a:lnTo>
                  <a:pt x="520" y="66"/>
                </a:lnTo>
                <a:lnTo>
                  <a:pt x="520" y="66"/>
                </a:lnTo>
                <a:lnTo>
                  <a:pt x="520" y="66"/>
                </a:lnTo>
                <a:lnTo>
                  <a:pt x="520" y="66"/>
                </a:lnTo>
                <a:lnTo>
                  <a:pt x="519" y="66"/>
                </a:lnTo>
                <a:lnTo>
                  <a:pt x="519" y="68"/>
                </a:lnTo>
                <a:lnTo>
                  <a:pt x="520" y="68"/>
                </a:lnTo>
                <a:lnTo>
                  <a:pt x="520" y="68"/>
                </a:lnTo>
                <a:lnTo>
                  <a:pt x="515" y="66"/>
                </a:lnTo>
                <a:lnTo>
                  <a:pt x="513" y="66"/>
                </a:lnTo>
                <a:lnTo>
                  <a:pt x="513" y="65"/>
                </a:lnTo>
                <a:lnTo>
                  <a:pt x="459" y="65"/>
                </a:lnTo>
                <a:lnTo>
                  <a:pt x="459" y="68"/>
                </a:lnTo>
                <a:lnTo>
                  <a:pt x="458" y="68"/>
                </a:lnTo>
                <a:lnTo>
                  <a:pt x="447" y="70"/>
                </a:lnTo>
                <a:lnTo>
                  <a:pt x="447" y="72"/>
                </a:lnTo>
                <a:lnTo>
                  <a:pt x="431" y="72"/>
                </a:lnTo>
                <a:lnTo>
                  <a:pt x="431" y="72"/>
                </a:lnTo>
                <a:lnTo>
                  <a:pt x="430" y="72"/>
                </a:lnTo>
                <a:lnTo>
                  <a:pt x="427" y="70"/>
                </a:lnTo>
                <a:lnTo>
                  <a:pt x="427" y="66"/>
                </a:lnTo>
                <a:lnTo>
                  <a:pt x="428" y="68"/>
                </a:lnTo>
                <a:lnTo>
                  <a:pt x="428" y="66"/>
                </a:lnTo>
                <a:lnTo>
                  <a:pt x="427" y="66"/>
                </a:lnTo>
                <a:lnTo>
                  <a:pt x="426" y="66"/>
                </a:lnTo>
                <a:lnTo>
                  <a:pt x="426" y="66"/>
                </a:lnTo>
                <a:lnTo>
                  <a:pt x="426" y="66"/>
                </a:lnTo>
                <a:lnTo>
                  <a:pt x="426" y="66"/>
                </a:lnTo>
                <a:lnTo>
                  <a:pt x="426" y="69"/>
                </a:lnTo>
                <a:lnTo>
                  <a:pt x="426" y="69"/>
                </a:lnTo>
                <a:lnTo>
                  <a:pt x="423" y="68"/>
                </a:lnTo>
                <a:lnTo>
                  <a:pt x="419" y="69"/>
                </a:lnTo>
                <a:lnTo>
                  <a:pt x="419" y="72"/>
                </a:lnTo>
                <a:lnTo>
                  <a:pt x="419" y="72"/>
                </a:lnTo>
                <a:lnTo>
                  <a:pt x="419" y="72"/>
                </a:lnTo>
                <a:lnTo>
                  <a:pt x="414" y="72"/>
                </a:lnTo>
                <a:lnTo>
                  <a:pt x="414" y="74"/>
                </a:lnTo>
                <a:lnTo>
                  <a:pt x="411" y="74"/>
                </a:lnTo>
                <a:lnTo>
                  <a:pt x="411" y="74"/>
                </a:lnTo>
                <a:lnTo>
                  <a:pt x="408" y="74"/>
                </a:lnTo>
                <a:lnTo>
                  <a:pt x="408" y="73"/>
                </a:lnTo>
                <a:lnTo>
                  <a:pt x="407" y="73"/>
                </a:lnTo>
                <a:lnTo>
                  <a:pt x="402" y="73"/>
                </a:lnTo>
                <a:lnTo>
                  <a:pt x="402" y="73"/>
                </a:lnTo>
                <a:lnTo>
                  <a:pt x="399" y="73"/>
                </a:lnTo>
                <a:lnTo>
                  <a:pt x="399" y="73"/>
                </a:lnTo>
                <a:lnTo>
                  <a:pt x="399" y="73"/>
                </a:lnTo>
                <a:lnTo>
                  <a:pt x="398" y="70"/>
                </a:lnTo>
                <a:lnTo>
                  <a:pt x="396" y="70"/>
                </a:lnTo>
                <a:lnTo>
                  <a:pt x="396" y="69"/>
                </a:lnTo>
                <a:lnTo>
                  <a:pt x="396" y="69"/>
                </a:lnTo>
                <a:lnTo>
                  <a:pt x="396" y="69"/>
                </a:lnTo>
                <a:lnTo>
                  <a:pt x="396" y="69"/>
                </a:lnTo>
                <a:lnTo>
                  <a:pt x="396" y="68"/>
                </a:lnTo>
                <a:lnTo>
                  <a:pt x="396" y="68"/>
                </a:lnTo>
                <a:lnTo>
                  <a:pt x="395" y="68"/>
                </a:lnTo>
                <a:lnTo>
                  <a:pt x="395" y="68"/>
                </a:lnTo>
                <a:lnTo>
                  <a:pt x="395" y="68"/>
                </a:lnTo>
                <a:lnTo>
                  <a:pt x="395" y="68"/>
                </a:lnTo>
                <a:lnTo>
                  <a:pt x="395" y="68"/>
                </a:lnTo>
                <a:lnTo>
                  <a:pt x="395" y="68"/>
                </a:lnTo>
                <a:lnTo>
                  <a:pt x="395" y="68"/>
                </a:lnTo>
                <a:lnTo>
                  <a:pt x="395" y="68"/>
                </a:lnTo>
                <a:lnTo>
                  <a:pt x="395" y="68"/>
                </a:lnTo>
                <a:lnTo>
                  <a:pt x="393" y="68"/>
                </a:lnTo>
                <a:lnTo>
                  <a:pt x="393" y="68"/>
                </a:lnTo>
                <a:lnTo>
                  <a:pt x="393" y="69"/>
                </a:lnTo>
                <a:lnTo>
                  <a:pt x="393" y="69"/>
                </a:lnTo>
                <a:lnTo>
                  <a:pt x="393" y="69"/>
                </a:lnTo>
                <a:lnTo>
                  <a:pt x="393" y="69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70"/>
                </a:lnTo>
                <a:lnTo>
                  <a:pt x="393" y="68"/>
                </a:lnTo>
                <a:lnTo>
                  <a:pt x="393" y="68"/>
                </a:lnTo>
                <a:lnTo>
                  <a:pt x="393" y="68"/>
                </a:lnTo>
                <a:lnTo>
                  <a:pt x="393" y="68"/>
                </a:lnTo>
                <a:lnTo>
                  <a:pt x="393" y="66"/>
                </a:lnTo>
                <a:lnTo>
                  <a:pt x="393" y="66"/>
                </a:lnTo>
                <a:lnTo>
                  <a:pt x="393" y="65"/>
                </a:lnTo>
                <a:lnTo>
                  <a:pt x="393" y="65"/>
                </a:lnTo>
                <a:lnTo>
                  <a:pt x="393" y="65"/>
                </a:lnTo>
                <a:lnTo>
                  <a:pt x="391" y="65"/>
                </a:lnTo>
                <a:lnTo>
                  <a:pt x="391" y="65"/>
                </a:lnTo>
                <a:lnTo>
                  <a:pt x="391" y="65"/>
                </a:lnTo>
                <a:lnTo>
                  <a:pt x="391" y="61"/>
                </a:lnTo>
                <a:lnTo>
                  <a:pt x="391" y="61"/>
                </a:lnTo>
                <a:lnTo>
                  <a:pt x="391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1"/>
                </a:lnTo>
                <a:lnTo>
                  <a:pt x="389" y="65"/>
                </a:lnTo>
                <a:lnTo>
                  <a:pt x="389" y="65"/>
                </a:lnTo>
                <a:lnTo>
                  <a:pt x="389" y="65"/>
                </a:lnTo>
                <a:lnTo>
                  <a:pt x="389" y="65"/>
                </a:lnTo>
                <a:lnTo>
                  <a:pt x="388" y="65"/>
                </a:lnTo>
                <a:lnTo>
                  <a:pt x="388" y="65"/>
                </a:lnTo>
                <a:lnTo>
                  <a:pt x="388" y="65"/>
                </a:lnTo>
                <a:lnTo>
                  <a:pt x="388" y="66"/>
                </a:lnTo>
                <a:lnTo>
                  <a:pt x="388" y="66"/>
                </a:lnTo>
                <a:lnTo>
                  <a:pt x="388" y="68"/>
                </a:lnTo>
                <a:lnTo>
                  <a:pt x="388" y="68"/>
                </a:lnTo>
                <a:lnTo>
                  <a:pt x="389" y="68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9" y="70"/>
                </a:lnTo>
                <a:lnTo>
                  <a:pt x="388" y="70"/>
                </a:lnTo>
                <a:lnTo>
                  <a:pt x="388" y="70"/>
                </a:lnTo>
                <a:lnTo>
                  <a:pt x="388" y="70"/>
                </a:lnTo>
                <a:lnTo>
                  <a:pt x="388" y="70"/>
                </a:lnTo>
                <a:lnTo>
                  <a:pt x="388" y="70"/>
                </a:lnTo>
                <a:lnTo>
                  <a:pt x="388" y="70"/>
                </a:lnTo>
                <a:lnTo>
                  <a:pt x="388" y="70"/>
                </a:lnTo>
                <a:lnTo>
                  <a:pt x="388" y="70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2"/>
                </a:lnTo>
                <a:lnTo>
                  <a:pt x="388" y="73"/>
                </a:lnTo>
                <a:lnTo>
                  <a:pt x="388" y="73"/>
                </a:lnTo>
                <a:lnTo>
                  <a:pt x="388" y="73"/>
                </a:lnTo>
                <a:lnTo>
                  <a:pt x="388" y="73"/>
                </a:lnTo>
                <a:lnTo>
                  <a:pt x="379" y="73"/>
                </a:lnTo>
                <a:lnTo>
                  <a:pt x="376" y="77"/>
                </a:lnTo>
                <a:lnTo>
                  <a:pt x="376" y="80"/>
                </a:lnTo>
                <a:lnTo>
                  <a:pt x="376" y="89"/>
                </a:lnTo>
                <a:lnTo>
                  <a:pt x="373" y="89"/>
                </a:lnTo>
                <a:lnTo>
                  <a:pt x="373" y="89"/>
                </a:lnTo>
                <a:lnTo>
                  <a:pt x="372" y="89"/>
                </a:lnTo>
                <a:lnTo>
                  <a:pt x="372" y="89"/>
                </a:lnTo>
                <a:lnTo>
                  <a:pt x="372" y="92"/>
                </a:lnTo>
                <a:lnTo>
                  <a:pt x="371" y="92"/>
                </a:lnTo>
                <a:lnTo>
                  <a:pt x="371" y="92"/>
                </a:lnTo>
                <a:lnTo>
                  <a:pt x="368" y="92"/>
                </a:lnTo>
                <a:lnTo>
                  <a:pt x="368" y="91"/>
                </a:lnTo>
                <a:lnTo>
                  <a:pt x="368" y="91"/>
                </a:lnTo>
                <a:lnTo>
                  <a:pt x="356" y="91"/>
                </a:lnTo>
                <a:lnTo>
                  <a:pt x="352" y="91"/>
                </a:lnTo>
                <a:lnTo>
                  <a:pt x="352" y="92"/>
                </a:lnTo>
                <a:lnTo>
                  <a:pt x="325" y="99"/>
                </a:lnTo>
                <a:lnTo>
                  <a:pt x="325" y="99"/>
                </a:lnTo>
                <a:lnTo>
                  <a:pt x="323" y="99"/>
                </a:lnTo>
                <a:lnTo>
                  <a:pt x="323" y="96"/>
                </a:lnTo>
                <a:lnTo>
                  <a:pt x="323" y="96"/>
                </a:lnTo>
                <a:lnTo>
                  <a:pt x="323" y="93"/>
                </a:lnTo>
                <a:lnTo>
                  <a:pt x="323" y="89"/>
                </a:lnTo>
                <a:lnTo>
                  <a:pt x="323" y="85"/>
                </a:lnTo>
                <a:lnTo>
                  <a:pt x="323" y="83"/>
                </a:lnTo>
                <a:lnTo>
                  <a:pt x="323" y="79"/>
                </a:lnTo>
                <a:lnTo>
                  <a:pt x="323" y="74"/>
                </a:lnTo>
                <a:lnTo>
                  <a:pt x="323" y="72"/>
                </a:lnTo>
                <a:lnTo>
                  <a:pt x="323" y="68"/>
                </a:lnTo>
                <a:lnTo>
                  <a:pt x="323" y="64"/>
                </a:lnTo>
                <a:lnTo>
                  <a:pt x="323" y="61"/>
                </a:lnTo>
                <a:lnTo>
                  <a:pt x="322" y="57"/>
                </a:lnTo>
                <a:lnTo>
                  <a:pt x="322" y="53"/>
                </a:lnTo>
                <a:lnTo>
                  <a:pt x="322" y="53"/>
                </a:lnTo>
                <a:lnTo>
                  <a:pt x="323" y="53"/>
                </a:lnTo>
                <a:lnTo>
                  <a:pt x="323" y="53"/>
                </a:lnTo>
                <a:lnTo>
                  <a:pt x="323" y="53"/>
                </a:lnTo>
                <a:lnTo>
                  <a:pt x="323" y="52"/>
                </a:lnTo>
                <a:lnTo>
                  <a:pt x="323" y="50"/>
                </a:lnTo>
                <a:lnTo>
                  <a:pt x="322" y="50"/>
                </a:lnTo>
                <a:lnTo>
                  <a:pt x="322" y="49"/>
                </a:lnTo>
                <a:lnTo>
                  <a:pt x="322" y="49"/>
                </a:lnTo>
                <a:lnTo>
                  <a:pt x="322" y="48"/>
                </a:lnTo>
                <a:lnTo>
                  <a:pt x="322" y="48"/>
                </a:lnTo>
                <a:lnTo>
                  <a:pt x="322" y="48"/>
                </a:lnTo>
                <a:lnTo>
                  <a:pt x="322" y="48"/>
                </a:lnTo>
                <a:lnTo>
                  <a:pt x="322" y="48"/>
                </a:lnTo>
                <a:lnTo>
                  <a:pt x="322" y="48"/>
                </a:lnTo>
                <a:lnTo>
                  <a:pt x="322" y="46"/>
                </a:lnTo>
                <a:lnTo>
                  <a:pt x="322" y="46"/>
                </a:lnTo>
                <a:lnTo>
                  <a:pt x="322" y="46"/>
                </a:lnTo>
                <a:lnTo>
                  <a:pt x="321" y="45"/>
                </a:lnTo>
                <a:lnTo>
                  <a:pt x="321" y="45"/>
                </a:lnTo>
                <a:lnTo>
                  <a:pt x="321" y="45"/>
                </a:lnTo>
                <a:lnTo>
                  <a:pt x="321" y="45"/>
                </a:lnTo>
                <a:lnTo>
                  <a:pt x="321" y="45"/>
                </a:lnTo>
                <a:lnTo>
                  <a:pt x="321" y="45"/>
                </a:lnTo>
                <a:lnTo>
                  <a:pt x="321" y="45"/>
                </a:lnTo>
                <a:lnTo>
                  <a:pt x="321" y="45"/>
                </a:lnTo>
                <a:lnTo>
                  <a:pt x="321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9" y="45"/>
                </a:lnTo>
                <a:lnTo>
                  <a:pt x="318" y="45"/>
                </a:lnTo>
                <a:lnTo>
                  <a:pt x="318" y="45"/>
                </a:lnTo>
                <a:lnTo>
                  <a:pt x="318" y="46"/>
                </a:lnTo>
                <a:lnTo>
                  <a:pt x="318" y="46"/>
                </a:lnTo>
                <a:lnTo>
                  <a:pt x="318" y="46"/>
                </a:lnTo>
                <a:lnTo>
                  <a:pt x="317" y="48"/>
                </a:lnTo>
                <a:lnTo>
                  <a:pt x="317" y="48"/>
                </a:lnTo>
                <a:lnTo>
                  <a:pt x="317" y="48"/>
                </a:lnTo>
                <a:lnTo>
                  <a:pt x="317" y="48"/>
                </a:lnTo>
                <a:lnTo>
                  <a:pt x="317" y="48"/>
                </a:lnTo>
                <a:lnTo>
                  <a:pt x="317" y="48"/>
                </a:lnTo>
                <a:lnTo>
                  <a:pt x="317" y="50"/>
                </a:lnTo>
                <a:lnTo>
                  <a:pt x="315" y="50"/>
                </a:lnTo>
                <a:lnTo>
                  <a:pt x="315" y="52"/>
                </a:lnTo>
                <a:lnTo>
                  <a:pt x="315" y="53"/>
                </a:lnTo>
                <a:lnTo>
                  <a:pt x="317" y="53"/>
                </a:lnTo>
                <a:lnTo>
                  <a:pt x="317" y="53"/>
                </a:lnTo>
                <a:lnTo>
                  <a:pt x="317" y="53"/>
                </a:lnTo>
                <a:lnTo>
                  <a:pt x="317" y="53"/>
                </a:lnTo>
                <a:lnTo>
                  <a:pt x="317" y="54"/>
                </a:lnTo>
                <a:lnTo>
                  <a:pt x="317" y="57"/>
                </a:lnTo>
                <a:lnTo>
                  <a:pt x="317" y="61"/>
                </a:lnTo>
                <a:lnTo>
                  <a:pt x="317" y="64"/>
                </a:lnTo>
                <a:lnTo>
                  <a:pt x="317" y="68"/>
                </a:lnTo>
                <a:lnTo>
                  <a:pt x="317" y="72"/>
                </a:lnTo>
                <a:lnTo>
                  <a:pt x="317" y="74"/>
                </a:lnTo>
                <a:lnTo>
                  <a:pt x="317" y="79"/>
                </a:lnTo>
                <a:lnTo>
                  <a:pt x="315" y="83"/>
                </a:lnTo>
                <a:lnTo>
                  <a:pt x="315" y="85"/>
                </a:lnTo>
                <a:lnTo>
                  <a:pt x="315" y="89"/>
                </a:lnTo>
                <a:lnTo>
                  <a:pt x="315" y="93"/>
                </a:lnTo>
                <a:lnTo>
                  <a:pt x="315" y="96"/>
                </a:lnTo>
                <a:lnTo>
                  <a:pt x="315" y="96"/>
                </a:lnTo>
                <a:lnTo>
                  <a:pt x="315" y="96"/>
                </a:lnTo>
                <a:lnTo>
                  <a:pt x="315" y="96"/>
                </a:lnTo>
                <a:lnTo>
                  <a:pt x="315" y="99"/>
                </a:lnTo>
                <a:lnTo>
                  <a:pt x="315" y="99"/>
                </a:lnTo>
                <a:lnTo>
                  <a:pt x="314" y="101"/>
                </a:lnTo>
                <a:lnTo>
                  <a:pt x="314" y="101"/>
                </a:lnTo>
                <a:lnTo>
                  <a:pt x="305" y="103"/>
                </a:lnTo>
                <a:lnTo>
                  <a:pt x="299" y="104"/>
                </a:lnTo>
                <a:lnTo>
                  <a:pt x="282" y="105"/>
                </a:lnTo>
                <a:lnTo>
                  <a:pt x="276" y="105"/>
                </a:lnTo>
                <a:lnTo>
                  <a:pt x="264" y="107"/>
                </a:lnTo>
                <a:lnTo>
                  <a:pt x="264" y="104"/>
                </a:lnTo>
                <a:lnTo>
                  <a:pt x="260" y="104"/>
                </a:lnTo>
                <a:lnTo>
                  <a:pt x="259" y="104"/>
                </a:lnTo>
                <a:lnTo>
                  <a:pt x="259" y="104"/>
                </a:lnTo>
                <a:lnTo>
                  <a:pt x="259" y="103"/>
                </a:lnTo>
                <a:lnTo>
                  <a:pt x="259" y="99"/>
                </a:lnTo>
                <a:lnTo>
                  <a:pt x="259" y="99"/>
                </a:lnTo>
                <a:lnTo>
                  <a:pt x="259" y="97"/>
                </a:lnTo>
                <a:lnTo>
                  <a:pt x="259" y="97"/>
                </a:lnTo>
                <a:lnTo>
                  <a:pt x="259" y="97"/>
                </a:lnTo>
                <a:lnTo>
                  <a:pt x="257" y="97"/>
                </a:lnTo>
                <a:lnTo>
                  <a:pt x="257" y="97"/>
                </a:lnTo>
                <a:lnTo>
                  <a:pt x="256" y="97"/>
                </a:lnTo>
                <a:lnTo>
                  <a:pt x="256" y="96"/>
                </a:lnTo>
                <a:lnTo>
                  <a:pt x="256" y="96"/>
                </a:lnTo>
                <a:lnTo>
                  <a:pt x="256" y="96"/>
                </a:lnTo>
                <a:lnTo>
                  <a:pt x="256" y="96"/>
                </a:lnTo>
                <a:lnTo>
                  <a:pt x="256" y="69"/>
                </a:lnTo>
                <a:lnTo>
                  <a:pt x="256" y="65"/>
                </a:lnTo>
                <a:lnTo>
                  <a:pt x="256" y="65"/>
                </a:lnTo>
                <a:lnTo>
                  <a:pt x="257" y="65"/>
                </a:lnTo>
                <a:lnTo>
                  <a:pt x="257" y="65"/>
                </a:lnTo>
                <a:lnTo>
                  <a:pt x="257" y="65"/>
                </a:lnTo>
                <a:lnTo>
                  <a:pt x="257" y="65"/>
                </a:lnTo>
                <a:lnTo>
                  <a:pt x="257" y="65"/>
                </a:lnTo>
                <a:lnTo>
                  <a:pt x="257" y="65"/>
                </a:lnTo>
                <a:lnTo>
                  <a:pt x="257" y="65"/>
                </a:lnTo>
                <a:lnTo>
                  <a:pt x="256" y="65"/>
                </a:lnTo>
                <a:lnTo>
                  <a:pt x="256" y="65"/>
                </a:lnTo>
                <a:lnTo>
                  <a:pt x="256" y="60"/>
                </a:lnTo>
                <a:lnTo>
                  <a:pt x="257" y="60"/>
                </a:lnTo>
                <a:lnTo>
                  <a:pt x="257" y="58"/>
                </a:lnTo>
                <a:lnTo>
                  <a:pt x="259" y="58"/>
                </a:lnTo>
                <a:lnTo>
                  <a:pt x="259" y="58"/>
                </a:lnTo>
                <a:lnTo>
                  <a:pt x="253" y="57"/>
                </a:lnTo>
                <a:lnTo>
                  <a:pt x="253" y="57"/>
                </a:lnTo>
                <a:lnTo>
                  <a:pt x="253" y="57"/>
                </a:lnTo>
                <a:lnTo>
                  <a:pt x="253" y="57"/>
                </a:lnTo>
                <a:lnTo>
                  <a:pt x="251" y="56"/>
                </a:lnTo>
                <a:lnTo>
                  <a:pt x="251" y="57"/>
                </a:lnTo>
                <a:lnTo>
                  <a:pt x="251" y="57"/>
                </a:lnTo>
                <a:lnTo>
                  <a:pt x="247" y="57"/>
                </a:lnTo>
                <a:lnTo>
                  <a:pt x="244" y="57"/>
                </a:lnTo>
                <a:lnTo>
                  <a:pt x="244" y="57"/>
                </a:lnTo>
                <a:lnTo>
                  <a:pt x="244" y="58"/>
                </a:lnTo>
                <a:lnTo>
                  <a:pt x="244" y="58"/>
                </a:lnTo>
                <a:lnTo>
                  <a:pt x="240" y="60"/>
                </a:lnTo>
                <a:lnTo>
                  <a:pt x="240" y="61"/>
                </a:lnTo>
                <a:lnTo>
                  <a:pt x="240" y="61"/>
                </a:lnTo>
                <a:lnTo>
                  <a:pt x="240" y="61"/>
                </a:lnTo>
                <a:lnTo>
                  <a:pt x="240" y="61"/>
                </a:lnTo>
                <a:lnTo>
                  <a:pt x="240" y="62"/>
                </a:lnTo>
                <a:lnTo>
                  <a:pt x="240" y="62"/>
                </a:lnTo>
                <a:lnTo>
                  <a:pt x="240" y="65"/>
                </a:lnTo>
                <a:lnTo>
                  <a:pt x="240" y="65"/>
                </a:lnTo>
                <a:lnTo>
                  <a:pt x="240" y="65"/>
                </a:lnTo>
                <a:lnTo>
                  <a:pt x="240" y="65"/>
                </a:lnTo>
                <a:lnTo>
                  <a:pt x="239" y="65"/>
                </a:lnTo>
                <a:lnTo>
                  <a:pt x="239" y="65"/>
                </a:lnTo>
                <a:lnTo>
                  <a:pt x="239" y="65"/>
                </a:lnTo>
                <a:lnTo>
                  <a:pt x="239" y="65"/>
                </a:lnTo>
                <a:lnTo>
                  <a:pt x="239" y="65"/>
                </a:lnTo>
                <a:lnTo>
                  <a:pt x="240" y="65"/>
                </a:lnTo>
                <a:lnTo>
                  <a:pt x="240" y="65"/>
                </a:lnTo>
                <a:lnTo>
                  <a:pt x="240" y="69"/>
                </a:lnTo>
                <a:lnTo>
                  <a:pt x="240" y="96"/>
                </a:lnTo>
                <a:lnTo>
                  <a:pt x="240" y="96"/>
                </a:lnTo>
                <a:lnTo>
                  <a:pt x="240" y="96"/>
                </a:lnTo>
                <a:lnTo>
                  <a:pt x="240" y="96"/>
                </a:lnTo>
                <a:lnTo>
                  <a:pt x="240" y="97"/>
                </a:lnTo>
                <a:lnTo>
                  <a:pt x="239" y="97"/>
                </a:lnTo>
                <a:lnTo>
                  <a:pt x="239" y="97"/>
                </a:lnTo>
                <a:lnTo>
                  <a:pt x="237" y="97"/>
                </a:lnTo>
                <a:lnTo>
                  <a:pt x="237" y="97"/>
                </a:lnTo>
                <a:lnTo>
                  <a:pt x="237" y="97"/>
                </a:lnTo>
                <a:lnTo>
                  <a:pt x="237" y="99"/>
                </a:lnTo>
                <a:lnTo>
                  <a:pt x="237" y="99"/>
                </a:lnTo>
                <a:lnTo>
                  <a:pt x="237" y="103"/>
                </a:lnTo>
                <a:lnTo>
                  <a:pt x="237" y="104"/>
                </a:lnTo>
                <a:lnTo>
                  <a:pt x="237" y="104"/>
                </a:lnTo>
                <a:lnTo>
                  <a:pt x="237" y="104"/>
                </a:lnTo>
                <a:lnTo>
                  <a:pt x="237" y="105"/>
                </a:lnTo>
                <a:lnTo>
                  <a:pt x="237" y="105"/>
                </a:lnTo>
                <a:lnTo>
                  <a:pt x="237" y="107"/>
                </a:lnTo>
                <a:lnTo>
                  <a:pt x="236" y="107"/>
                </a:lnTo>
                <a:lnTo>
                  <a:pt x="236" y="107"/>
                </a:lnTo>
                <a:lnTo>
                  <a:pt x="233" y="107"/>
                </a:lnTo>
                <a:lnTo>
                  <a:pt x="233" y="108"/>
                </a:lnTo>
                <a:lnTo>
                  <a:pt x="233" y="112"/>
                </a:lnTo>
                <a:lnTo>
                  <a:pt x="212" y="112"/>
                </a:lnTo>
                <a:lnTo>
                  <a:pt x="213" y="73"/>
                </a:lnTo>
                <a:lnTo>
                  <a:pt x="209" y="72"/>
                </a:lnTo>
                <a:lnTo>
                  <a:pt x="194" y="72"/>
                </a:lnTo>
                <a:lnTo>
                  <a:pt x="163" y="72"/>
                </a:lnTo>
                <a:lnTo>
                  <a:pt x="147" y="72"/>
                </a:lnTo>
                <a:lnTo>
                  <a:pt x="147" y="73"/>
                </a:lnTo>
                <a:lnTo>
                  <a:pt x="147" y="77"/>
                </a:lnTo>
                <a:lnTo>
                  <a:pt x="147" y="87"/>
                </a:lnTo>
                <a:lnTo>
                  <a:pt x="140" y="87"/>
                </a:lnTo>
                <a:lnTo>
                  <a:pt x="140" y="74"/>
                </a:lnTo>
                <a:lnTo>
                  <a:pt x="140" y="74"/>
                </a:lnTo>
                <a:lnTo>
                  <a:pt x="140" y="73"/>
                </a:lnTo>
                <a:lnTo>
                  <a:pt x="142" y="73"/>
                </a:lnTo>
                <a:lnTo>
                  <a:pt x="142" y="72"/>
                </a:lnTo>
                <a:lnTo>
                  <a:pt x="143" y="72"/>
                </a:lnTo>
                <a:lnTo>
                  <a:pt x="143" y="72"/>
                </a:lnTo>
                <a:lnTo>
                  <a:pt x="144" y="70"/>
                </a:lnTo>
                <a:lnTo>
                  <a:pt x="144" y="70"/>
                </a:lnTo>
                <a:lnTo>
                  <a:pt x="146" y="70"/>
                </a:lnTo>
                <a:lnTo>
                  <a:pt x="146" y="70"/>
                </a:lnTo>
                <a:lnTo>
                  <a:pt x="147" y="70"/>
                </a:lnTo>
                <a:lnTo>
                  <a:pt x="148" y="70"/>
                </a:lnTo>
                <a:lnTo>
                  <a:pt x="148" y="65"/>
                </a:lnTo>
                <a:lnTo>
                  <a:pt x="148" y="65"/>
                </a:lnTo>
                <a:lnTo>
                  <a:pt x="148" y="61"/>
                </a:lnTo>
                <a:lnTo>
                  <a:pt x="148" y="61"/>
                </a:lnTo>
                <a:lnTo>
                  <a:pt x="148" y="58"/>
                </a:lnTo>
                <a:lnTo>
                  <a:pt x="142" y="58"/>
                </a:lnTo>
                <a:lnTo>
                  <a:pt x="142" y="49"/>
                </a:lnTo>
                <a:lnTo>
                  <a:pt x="142" y="48"/>
                </a:lnTo>
                <a:lnTo>
                  <a:pt x="142" y="48"/>
                </a:lnTo>
                <a:lnTo>
                  <a:pt x="143" y="46"/>
                </a:lnTo>
                <a:lnTo>
                  <a:pt x="143" y="46"/>
                </a:lnTo>
                <a:lnTo>
                  <a:pt x="143" y="46"/>
                </a:lnTo>
                <a:lnTo>
                  <a:pt x="144" y="46"/>
                </a:lnTo>
                <a:lnTo>
                  <a:pt x="144" y="46"/>
                </a:lnTo>
                <a:lnTo>
                  <a:pt x="146" y="46"/>
                </a:lnTo>
                <a:lnTo>
                  <a:pt x="148" y="45"/>
                </a:lnTo>
                <a:lnTo>
                  <a:pt x="148" y="42"/>
                </a:lnTo>
                <a:lnTo>
                  <a:pt x="147" y="39"/>
                </a:lnTo>
                <a:lnTo>
                  <a:pt x="147" y="39"/>
                </a:lnTo>
                <a:lnTo>
                  <a:pt x="144" y="34"/>
                </a:lnTo>
                <a:lnTo>
                  <a:pt x="144" y="34"/>
                </a:lnTo>
                <a:lnTo>
                  <a:pt x="142" y="30"/>
                </a:lnTo>
                <a:lnTo>
                  <a:pt x="116" y="25"/>
                </a:lnTo>
                <a:lnTo>
                  <a:pt x="115" y="25"/>
                </a:lnTo>
                <a:lnTo>
                  <a:pt x="115" y="25"/>
                </a:lnTo>
                <a:lnTo>
                  <a:pt x="113" y="23"/>
                </a:lnTo>
                <a:lnTo>
                  <a:pt x="111" y="22"/>
                </a:lnTo>
                <a:lnTo>
                  <a:pt x="112" y="22"/>
                </a:lnTo>
                <a:lnTo>
                  <a:pt x="111" y="22"/>
                </a:lnTo>
                <a:lnTo>
                  <a:pt x="111" y="23"/>
                </a:lnTo>
                <a:lnTo>
                  <a:pt x="108" y="23"/>
                </a:lnTo>
                <a:lnTo>
                  <a:pt x="108" y="21"/>
                </a:lnTo>
                <a:lnTo>
                  <a:pt x="104" y="18"/>
                </a:lnTo>
                <a:lnTo>
                  <a:pt x="104" y="18"/>
                </a:lnTo>
                <a:lnTo>
                  <a:pt x="103" y="18"/>
                </a:lnTo>
                <a:lnTo>
                  <a:pt x="103" y="6"/>
                </a:lnTo>
                <a:lnTo>
                  <a:pt x="99" y="3"/>
                </a:lnTo>
                <a:lnTo>
                  <a:pt x="58" y="6"/>
                </a:lnTo>
                <a:lnTo>
                  <a:pt x="58" y="6"/>
                </a:lnTo>
                <a:lnTo>
                  <a:pt x="47" y="7"/>
                </a:lnTo>
                <a:lnTo>
                  <a:pt x="47" y="11"/>
                </a:lnTo>
                <a:lnTo>
                  <a:pt x="49" y="11"/>
                </a:lnTo>
                <a:lnTo>
                  <a:pt x="49" y="13"/>
                </a:lnTo>
                <a:lnTo>
                  <a:pt x="41" y="14"/>
                </a:lnTo>
                <a:lnTo>
                  <a:pt x="41" y="11"/>
                </a:lnTo>
                <a:lnTo>
                  <a:pt x="33" y="10"/>
                </a:lnTo>
                <a:lnTo>
                  <a:pt x="23" y="11"/>
                </a:lnTo>
                <a:lnTo>
                  <a:pt x="23" y="11"/>
                </a:lnTo>
                <a:lnTo>
                  <a:pt x="6" y="18"/>
                </a:lnTo>
                <a:lnTo>
                  <a:pt x="6" y="18"/>
                </a:lnTo>
                <a:lnTo>
                  <a:pt x="0" y="23"/>
                </a:lnTo>
                <a:lnTo>
                  <a:pt x="0" y="26"/>
                </a:lnTo>
                <a:lnTo>
                  <a:pt x="0" y="26"/>
                </a:lnTo>
                <a:lnTo>
                  <a:pt x="2" y="30"/>
                </a:lnTo>
                <a:lnTo>
                  <a:pt x="2" y="30"/>
                </a:lnTo>
                <a:lnTo>
                  <a:pt x="2" y="30"/>
                </a:lnTo>
                <a:lnTo>
                  <a:pt x="2" y="45"/>
                </a:lnTo>
                <a:lnTo>
                  <a:pt x="0" y="46"/>
                </a:lnTo>
                <a:lnTo>
                  <a:pt x="0" y="49"/>
                </a:lnTo>
                <a:lnTo>
                  <a:pt x="0" y="49"/>
                </a:lnTo>
                <a:lnTo>
                  <a:pt x="2" y="52"/>
                </a:lnTo>
                <a:lnTo>
                  <a:pt x="2" y="52"/>
                </a:lnTo>
                <a:lnTo>
                  <a:pt x="2" y="52"/>
                </a:lnTo>
                <a:lnTo>
                  <a:pt x="3" y="65"/>
                </a:lnTo>
                <a:lnTo>
                  <a:pt x="2" y="65"/>
                </a:lnTo>
                <a:lnTo>
                  <a:pt x="2" y="68"/>
                </a:lnTo>
                <a:lnTo>
                  <a:pt x="2" y="68"/>
                </a:lnTo>
                <a:lnTo>
                  <a:pt x="2" y="69"/>
                </a:lnTo>
                <a:lnTo>
                  <a:pt x="2" y="69"/>
                </a:lnTo>
                <a:lnTo>
                  <a:pt x="3" y="69"/>
                </a:lnTo>
                <a:lnTo>
                  <a:pt x="3" y="85"/>
                </a:lnTo>
                <a:lnTo>
                  <a:pt x="2" y="85"/>
                </a:lnTo>
                <a:lnTo>
                  <a:pt x="2" y="85"/>
                </a:lnTo>
                <a:lnTo>
                  <a:pt x="2" y="87"/>
                </a:lnTo>
                <a:lnTo>
                  <a:pt x="2" y="87"/>
                </a:lnTo>
                <a:lnTo>
                  <a:pt x="2" y="87"/>
                </a:lnTo>
                <a:lnTo>
                  <a:pt x="2" y="91"/>
                </a:lnTo>
                <a:lnTo>
                  <a:pt x="3" y="91"/>
                </a:lnTo>
                <a:lnTo>
                  <a:pt x="3" y="112"/>
                </a:lnTo>
                <a:lnTo>
                  <a:pt x="3" y="112"/>
                </a:lnTo>
                <a:lnTo>
                  <a:pt x="3" y="161"/>
                </a:lnTo>
                <a:lnTo>
                  <a:pt x="1510" y="161"/>
                </a:lnTo>
                <a:lnTo>
                  <a:pt x="1510" y="112"/>
                </a:lnTo>
                <a:lnTo>
                  <a:pt x="1503" y="112"/>
                </a:lnTo>
                <a:close/>
                <a:moveTo>
                  <a:pt x="1274" y="109"/>
                </a:moveTo>
                <a:lnTo>
                  <a:pt x="1273" y="109"/>
                </a:lnTo>
                <a:lnTo>
                  <a:pt x="1273" y="105"/>
                </a:lnTo>
                <a:lnTo>
                  <a:pt x="1273" y="105"/>
                </a:lnTo>
                <a:lnTo>
                  <a:pt x="1273" y="91"/>
                </a:lnTo>
                <a:lnTo>
                  <a:pt x="1274" y="89"/>
                </a:lnTo>
                <a:lnTo>
                  <a:pt x="1274" y="88"/>
                </a:lnTo>
                <a:lnTo>
                  <a:pt x="1276" y="87"/>
                </a:lnTo>
                <a:lnTo>
                  <a:pt x="1277" y="85"/>
                </a:lnTo>
                <a:lnTo>
                  <a:pt x="1280" y="84"/>
                </a:lnTo>
                <a:lnTo>
                  <a:pt x="1281" y="84"/>
                </a:lnTo>
                <a:lnTo>
                  <a:pt x="1282" y="84"/>
                </a:lnTo>
                <a:lnTo>
                  <a:pt x="1285" y="85"/>
                </a:lnTo>
                <a:lnTo>
                  <a:pt x="1286" y="87"/>
                </a:lnTo>
                <a:lnTo>
                  <a:pt x="1288" y="87"/>
                </a:lnTo>
                <a:lnTo>
                  <a:pt x="1289" y="89"/>
                </a:lnTo>
                <a:lnTo>
                  <a:pt x="1289" y="91"/>
                </a:lnTo>
                <a:lnTo>
                  <a:pt x="1289" y="105"/>
                </a:lnTo>
                <a:lnTo>
                  <a:pt x="1289" y="105"/>
                </a:lnTo>
                <a:lnTo>
                  <a:pt x="1289" y="109"/>
                </a:lnTo>
                <a:lnTo>
                  <a:pt x="1289" y="109"/>
                </a:lnTo>
                <a:lnTo>
                  <a:pt x="1289" y="112"/>
                </a:lnTo>
                <a:lnTo>
                  <a:pt x="1289" y="112"/>
                </a:lnTo>
                <a:lnTo>
                  <a:pt x="1273" y="112"/>
                </a:lnTo>
                <a:lnTo>
                  <a:pt x="1274" y="112"/>
                </a:lnTo>
                <a:lnTo>
                  <a:pt x="1274" y="109"/>
                </a:lnTo>
                <a:close/>
                <a:moveTo>
                  <a:pt x="1133" y="101"/>
                </a:moveTo>
                <a:lnTo>
                  <a:pt x="1133" y="112"/>
                </a:lnTo>
                <a:lnTo>
                  <a:pt x="1127" y="112"/>
                </a:lnTo>
                <a:lnTo>
                  <a:pt x="1127" y="101"/>
                </a:lnTo>
                <a:lnTo>
                  <a:pt x="1133" y="101"/>
                </a:lnTo>
                <a:close/>
                <a:moveTo>
                  <a:pt x="1125" y="101"/>
                </a:moveTo>
                <a:lnTo>
                  <a:pt x="1125" y="112"/>
                </a:lnTo>
                <a:lnTo>
                  <a:pt x="1121" y="112"/>
                </a:lnTo>
                <a:lnTo>
                  <a:pt x="1121" y="101"/>
                </a:lnTo>
                <a:lnTo>
                  <a:pt x="1125" y="101"/>
                </a:lnTo>
                <a:close/>
                <a:moveTo>
                  <a:pt x="1117" y="101"/>
                </a:moveTo>
                <a:lnTo>
                  <a:pt x="1117" y="112"/>
                </a:lnTo>
                <a:lnTo>
                  <a:pt x="1115" y="112"/>
                </a:lnTo>
                <a:lnTo>
                  <a:pt x="1115" y="101"/>
                </a:lnTo>
                <a:lnTo>
                  <a:pt x="1117" y="101"/>
                </a:lnTo>
                <a:close/>
                <a:moveTo>
                  <a:pt x="717" y="97"/>
                </a:moveTo>
                <a:lnTo>
                  <a:pt x="715" y="97"/>
                </a:lnTo>
                <a:lnTo>
                  <a:pt x="715" y="96"/>
                </a:lnTo>
                <a:lnTo>
                  <a:pt x="717" y="95"/>
                </a:lnTo>
                <a:lnTo>
                  <a:pt x="717" y="95"/>
                </a:lnTo>
                <a:lnTo>
                  <a:pt x="718" y="95"/>
                </a:lnTo>
                <a:lnTo>
                  <a:pt x="719" y="95"/>
                </a:lnTo>
                <a:lnTo>
                  <a:pt x="719" y="95"/>
                </a:lnTo>
                <a:lnTo>
                  <a:pt x="721" y="95"/>
                </a:lnTo>
                <a:lnTo>
                  <a:pt x="722" y="96"/>
                </a:lnTo>
                <a:lnTo>
                  <a:pt x="722" y="96"/>
                </a:lnTo>
                <a:lnTo>
                  <a:pt x="723" y="97"/>
                </a:lnTo>
                <a:lnTo>
                  <a:pt x="723" y="99"/>
                </a:lnTo>
                <a:lnTo>
                  <a:pt x="722" y="99"/>
                </a:lnTo>
                <a:lnTo>
                  <a:pt x="722" y="99"/>
                </a:lnTo>
                <a:lnTo>
                  <a:pt x="723" y="99"/>
                </a:lnTo>
                <a:lnTo>
                  <a:pt x="723" y="112"/>
                </a:lnTo>
                <a:lnTo>
                  <a:pt x="723" y="112"/>
                </a:lnTo>
                <a:lnTo>
                  <a:pt x="723" y="112"/>
                </a:lnTo>
                <a:lnTo>
                  <a:pt x="715" y="112"/>
                </a:lnTo>
                <a:lnTo>
                  <a:pt x="715" y="99"/>
                </a:lnTo>
                <a:lnTo>
                  <a:pt x="717" y="97"/>
                </a:lnTo>
                <a:lnTo>
                  <a:pt x="717" y="97"/>
                </a:lnTo>
                <a:close/>
                <a:moveTo>
                  <a:pt x="691" y="93"/>
                </a:moveTo>
                <a:lnTo>
                  <a:pt x="691" y="93"/>
                </a:lnTo>
                <a:lnTo>
                  <a:pt x="692" y="92"/>
                </a:lnTo>
                <a:lnTo>
                  <a:pt x="692" y="92"/>
                </a:lnTo>
                <a:lnTo>
                  <a:pt x="691" y="91"/>
                </a:lnTo>
                <a:lnTo>
                  <a:pt x="691" y="91"/>
                </a:lnTo>
                <a:lnTo>
                  <a:pt x="691" y="91"/>
                </a:lnTo>
                <a:lnTo>
                  <a:pt x="692" y="88"/>
                </a:lnTo>
                <a:lnTo>
                  <a:pt x="694" y="87"/>
                </a:lnTo>
                <a:lnTo>
                  <a:pt x="695" y="85"/>
                </a:lnTo>
                <a:lnTo>
                  <a:pt x="698" y="85"/>
                </a:lnTo>
                <a:lnTo>
                  <a:pt x="699" y="84"/>
                </a:lnTo>
                <a:lnTo>
                  <a:pt x="702" y="85"/>
                </a:lnTo>
                <a:lnTo>
                  <a:pt x="703" y="85"/>
                </a:lnTo>
                <a:lnTo>
                  <a:pt x="705" y="87"/>
                </a:lnTo>
                <a:lnTo>
                  <a:pt x="706" y="88"/>
                </a:lnTo>
                <a:lnTo>
                  <a:pt x="707" y="91"/>
                </a:lnTo>
                <a:lnTo>
                  <a:pt x="707" y="91"/>
                </a:lnTo>
                <a:lnTo>
                  <a:pt x="707" y="91"/>
                </a:lnTo>
                <a:lnTo>
                  <a:pt x="706" y="92"/>
                </a:lnTo>
                <a:lnTo>
                  <a:pt x="706" y="93"/>
                </a:lnTo>
                <a:lnTo>
                  <a:pt x="707" y="93"/>
                </a:lnTo>
                <a:lnTo>
                  <a:pt x="707" y="93"/>
                </a:lnTo>
                <a:lnTo>
                  <a:pt x="707" y="104"/>
                </a:lnTo>
                <a:lnTo>
                  <a:pt x="707" y="112"/>
                </a:lnTo>
                <a:lnTo>
                  <a:pt x="707" y="112"/>
                </a:lnTo>
                <a:lnTo>
                  <a:pt x="691" y="112"/>
                </a:lnTo>
                <a:lnTo>
                  <a:pt x="691" y="104"/>
                </a:lnTo>
                <a:lnTo>
                  <a:pt x="691" y="93"/>
                </a:lnTo>
                <a:close/>
                <a:moveTo>
                  <a:pt x="675" y="99"/>
                </a:moveTo>
                <a:lnTo>
                  <a:pt x="676" y="99"/>
                </a:lnTo>
                <a:lnTo>
                  <a:pt x="675" y="99"/>
                </a:lnTo>
                <a:lnTo>
                  <a:pt x="675" y="97"/>
                </a:lnTo>
                <a:lnTo>
                  <a:pt x="676" y="96"/>
                </a:lnTo>
                <a:lnTo>
                  <a:pt x="676" y="96"/>
                </a:lnTo>
                <a:lnTo>
                  <a:pt x="678" y="95"/>
                </a:lnTo>
                <a:lnTo>
                  <a:pt x="679" y="95"/>
                </a:lnTo>
                <a:lnTo>
                  <a:pt x="679" y="95"/>
                </a:lnTo>
                <a:lnTo>
                  <a:pt x="680" y="95"/>
                </a:lnTo>
                <a:lnTo>
                  <a:pt x="682" y="95"/>
                </a:lnTo>
                <a:lnTo>
                  <a:pt x="682" y="95"/>
                </a:lnTo>
                <a:lnTo>
                  <a:pt x="682" y="96"/>
                </a:lnTo>
                <a:lnTo>
                  <a:pt x="682" y="97"/>
                </a:lnTo>
                <a:lnTo>
                  <a:pt x="682" y="97"/>
                </a:lnTo>
                <a:lnTo>
                  <a:pt x="682" y="97"/>
                </a:lnTo>
                <a:lnTo>
                  <a:pt x="682" y="97"/>
                </a:lnTo>
                <a:lnTo>
                  <a:pt x="682" y="112"/>
                </a:lnTo>
                <a:lnTo>
                  <a:pt x="675" y="112"/>
                </a:lnTo>
                <a:lnTo>
                  <a:pt x="675" y="99"/>
                </a:lnTo>
                <a:close/>
                <a:moveTo>
                  <a:pt x="249" y="68"/>
                </a:moveTo>
                <a:lnTo>
                  <a:pt x="249" y="65"/>
                </a:lnTo>
                <a:lnTo>
                  <a:pt x="249" y="65"/>
                </a:lnTo>
                <a:lnTo>
                  <a:pt x="249" y="65"/>
                </a:lnTo>
                <a:lnTo>
                  <a:pt x="251" y="65"/>
                </a:lnTo>
                <a:lnTo>
                  <a:pt x="251" y="65"/>
                </a:lnTo>
                <a:lnTo>
                  <a:pt x="252" y="65"/>
                </a:lnTo>
                <a:lnTo>
                  <a:pt x="252" y="65"/>
                </a:lnTo>
                <a:lnTo>
                  <a:pt x="252" y="65"/>
                </a:lnTo>
                <a:lnTo>
                  <a:pt x="252" y="65"/>
                </a:lnTo>
                <a:lnTo>
                  <a:pt x="252" y="65"/>
                </a:lnTo>
                <a:lnTo>
                  <a:pt x="252" y="65"/>
                </a:lnTo>
                <a:lnTo>
                  <a:pt x="253" y="69"/>
                </a:lnTo>
                <a:lnTo>
                  <a:pt x="252" y="96"/>
                </a:lnTo>
                <a:lnTo>
                  <a:pt x="252" y="96"/>
                </a:lnTo>
                <a:lnTo>
                  <a:pt x="252" y="96"/>
                </a:lnTo>
                <a:lnTo>
                  <a:pt x="252" y="96"/>
                </a:lnTo>
                <a:lnTo>
                  <a:pt x="252" y="97"/>
                </a:lnTo>
                <a:lnTo>
                  <a:pt x="252" y="97"/>
                </a:lnTo>
                <a:lnTo>
                  <a:pt x="252" y="97"/>
                </a:lnTo>
                <a:lnTo>
                  <a:pt x="249" y="97"/>
                </a:lnTo>
                <a:lnTo>
                  <a:pt x="249" y="97"/>
                </a:lnTo>
                <a:lnTo>
                  <a:pt x="249" y="97"/>
                </a:lnTo>
                <a:lnTo>
                  <a:pt x="249" y="97"/>
                </a:lnTo>
                <a:lnTo>
                  <a:pt x="249" y="97"/>
                </a:lnTo>
                <a:lnTo>
                  <a:pt x="249" y="97"/>
                </a:lnTo>
                <a:lnTo>
                  <a:pt x="249" y="68"/>
                </a:lnTo>
                <a:close/>
                <a:moveTo>
                  <a:pt x="244" y="65"/>
                </a:moveTo>
                <a:lnTo>
                  <a:pt x="244" y="65"/>
                </a:lnTo>
                <a:lnTo>
                  <a:pt x="244" y="65"/>
                </a:lnTo>
                <a:lnTo>
                  <a:pt x="245" y="65"/>
                </a:lnTo>
                <a:lnTo>
                  <a:pt x="245" y="65"/>
                </a:lnTo>
                <a:lnTo>
                  <a:pt x="245" y="68"/>
                </a:lnTo>
                <a:lnTo>
                  <a:pt x="245" y="97"/>
                </a:lnTo>
                <a:lnTo>
                  <a:pt x="245" y="97"/>
                </a:lnTo>
                <a:lnTo>
                  <a:pt x="245" y="97"/>
                </a:lnTo>
                <a:lnTo>
                  <a:pt x="245" y="97"/>
                </a:lnTo>
                <a:lnTo>
                  <a:pt x="245" y="97"/>
                </a:lnTo>
                <a:lnTo>
                  <a:pt x="245" y="97"/>
                </a:lnTo>
                <a:lnTo>
                  <a:pt x="244" y="97"/>
                </a:lnTo>
                <a:lnTo>
                  <a:pt x="244" y="96"/>
                </a:lnTo>
                <a:lnTo>
                  <a:pt x="244" y="96"/>
                </a:lnTo>
                <a:lnTo>
                  <a:pt x="244" y="96"/>
                </a:lnTo>
                <a:lnTo>
                  <a:pt x="244" y="69"/>
                </a:lnTo>
                <a:lnTo>
                  <a:pt x="244" y="65"/>
                </a:lnTo>
                <a:lnTo>
                  <a:pt x="244" y="65"/>
                </a:lnTo>
                <a:lnTo>
                  <a:pt x="244" y="65"/>
                </a:lnTo>
                <a:lnTo>
                  <a:pt x="244" y="65"/>
                </a:lnTo>
                <a:lnTo>
                  <a:pt x="244" y="65"/>
                </a:lnTo>
                <a:lnTo>
                  <a:pt x="244" y="65"/>
                </a:lnTo>
                <a:lnTo>
                  <a:pt x="244" y="65"/>
                </a:lnTo>
                <a:lnTo>
                  <a:pt x="244" y="65"/>
                </a:lnTo>
                <a:lnTo>
                  <a:pt x="244" y="65"/>
                </a:lnTo>
                <a:lnTo>
                  <a:pt x="243" y="65"/>
                </a:lnTo>
                <a:lnTo>
                  <a:pt x="244" y="65"/>
                </a:lnTo>
                <a:close/>
                <a:moveTo>
                  <a:pt x="198" y="99"/>
                </a:moveTo>
                <a:lnTo>
                  <a:pt x="198" y="99"/>
                </a:lnTo>
                <a:lnTo>
                  <a:pt x="198" y="99"/>
                </a:lnTo>
                <a:lnTo>
                  <a:pt x="198" y="99"/>
                </a:lnTo>
                <a:lnTo>
                  <a:pt x="198" y="112"/>
                </a:lnTo>
                <a:lnTo>
                  <a:pt x="198" y="112"/>
                </a:lnTo>
                <a:lnTo>
                  <a:pt x="198" y="99"/>
                </a:lnTo>
                <a:lnTo>
                  <a:pt x="198" y="99"/>
                </a:lnTo>
                <a:close/>
                <a:moveTo>
                  <a:pt x="194" y="99"/>
                </a:moveTo>
                <a:lnTo>
                  <a:pt x="194" y="99"/>
                </a:lnTo>
                <a:lnTo>
                  <a:pt x="194" y="112"/>
                </a:lnTo>
                <a:lnTo>
                  <a:pt x="194" y="112"/>
                </a:lnTo>
                <a:lnTo>
                  <a:pt x="194" y="99"/>
                </a:lnTo>
                <a:lnTo>
                  <a:pt x="194" y="99"/>
                </a:lnTo>
                <a:close/>
                <a:moveTo>
                  <a:pt x="193" y="95"/>
                </a:moveTo>
                <a:lnTo>
                  <a:pt x="194" y="95"/>
                </a:lnTo>
                <a:lnTo>
                  <a:pt x="194" y="95"/>
                </a:lnTo>
                <a:lnTo>
                  <a:pt x="194" y="95"/>
                </a:lnTo>
                <a:lnTo>
                  <a:pt x="191" y="95"/>
                </a:lnTo>
                <a:lnTo>
                  <a:pt x="193" y="95"/>
                </a:lnTo>
                <a:close/>
                <a:moveTo>
                  <a:pt x="189" y="100"/>
                </a:moveTo>
                <a:lnTo>
                  <a:pt x="189" y="99"/>
                </a:lnTo>
                <a:lnTo>
                  <a:pt x="190" y="99"/>
                </a:lnTo>
                <a:lnTo>
                  <a:pt x="190" y="99"/>
                </a:lnTo>
                <a:lnTo>
                  <a:pt x="190" y="99"/>
                </a:lnTo>
                <a:lnTo>
                  <a:pt x="190" y="99"/>
                </a:lnTo>
                <a:lnTo>
                  <a:pt x="190" y="100"/>
                </a:lnTo>
                <a:lnTo>
                  <a:pt x="190" y="112"/>
                </a:lnTo>
                <a:lnTo>
                  <a:pt x="189" y="112"/>
                </a:lnTo>
                <a:lnTo>
                  <a:pt x="189" y="100"/>
                </a:lnTo>
                <a:lnTo>
                  <a:pt x="189" y="100"/>
                </a:lnTo>
                <a:close/>
                <a:moveTo>
                  <a:pt x="182" y="100"/>
                </a:moveTo>
                <a:lnTo>
                  <a:pt x="182" y="100"/>
                </a:lnTo>
                <a:lnTo>
                  <a:pt x="182" y="99"/>
                </a:lnTo>
                <a:lnTo>
                  <a:pt x="182" y="99"/>
                </a:lnTo>
                <a:lnTo>
                  <a:pt x="183" y="99"/>
                </a:lnTo>
                <a:lnTo>
                  <a:pt x="183" y="100"/>
                </a:lnTo>
                <a:lnTo>
                  <a:pt x="183" y="101"/>
                </a:lnTo>
                <a:lnTo>
                  <a:pt x="183" y="112"/>
                </a:lnTo>
                <a:lnTo>
                  <a:pt x="182" y="112"/>
                </a:lnTo>
                <a:lnTo>
                  <a:pt x="182" y="101"/>
                </a:lnTo>
                <a:lnTo>
                  <a:pt x="182" y="100"/>
                </a:lnTo>
                <a:close/>
                <a:moveTo>
                  <a:pt x="174" y="101"/>
                </a:moveTo>
                <a:lnTo>
                  <a:pt x="174" y="100"/>
                </a:lnTo>
                <a:lnTo>
                  <a:pt x="174" y="100"/>
                </a:lnTo>
                <a:lnTo>
                  <a:pt x="175" y="100"/>
                </a:lnTo>
                <a:lnTo>
                  <a:pt x="175" y="100"/>
                </a:lnTo>
                <a:lnTo>
                  <a:pt x="175" y="101"/>
                </a:lnTo>
                <a:lnTo>
                  <a:pt x="175" y="101"/>
                </a:lnTo>
                <a:lnTo>
                  <a:pt x="175" y="112"/>
                </a:lnTo>
                <a:lnTo>
                  <a:pt x="173" y="112"/>
                </a:lnTo>
                <a:lnTo>
                  <a:pt x="173" y="103"/>
                </a:lnTo>
                <a:lnTo>
                  <a:pt x="174" y="101"/>
                </a:lnTo>
                <a:close/>
                <a:moveTo>
                  <a:pt x="140" y="103"/>
                </a:moveTo>
                <a:lnTo>
                  <a:pt x="142" y="101"/>
                </a:lnTo>
                <a:lnTo>
                  <a:pt x="142" y="101"/>
                </a:lnTo>
                <a:lnTo>
                  <a:pt x="142" y="100"/>
                </a:lnTo>
                <a:lnTo>
                  <a:pt x="143" y="100"/>
                </a:lnTo>
                <a:lnTo>
                  <a:pt x="143" y="99"/>
                </a:lnTo>
                <a:lnTo>
                  <a:pt x="144" y="99"/>
                </a:lnTo>
                <a:lnTo>
                  <a:pt x="144" y="99"/>
                </a:lnTo>
                <a:lnTo>
                  <a:pt x="146" y="99"/>
                </a:lnTo>
                <a:lnTo>
                  <a:pt x="146" y="97"/>
                </a:lnTo>
                <a:lnTo>
                  <a:pt x="147" y="97"/>
                </a:lnTo>
                <a:lnTo>
                  <a:pt x="147" y="112"/>
                </a:lnTo>
                <a:lnTo>
                  <a:pt x="140" y="112"/>
                </a:lnTo>
                <a:lnTo>
                  <a:pt x="140" y="103"/>
                </a:lnTo>
                <a:lnTo>
                  <a:pt x="140" y="103"/>
                </a:lnTo>
                <a:close/>
                <a:moveTo>
                  <a:pt x="120" y="48"/>
                </a:moveTo>
                <a:lnTo>
                  <a:pt x="120" y="46"/>
                </a:lnTo>
                <a:lnTo>
                  <a:pt x="120" y="46"/>
                </a:lnTo>
                <a:lnTo>
                  <a:pt x="121" y="45"/>
                </a:lnTo>
                <a:lnTo>
                  <a:pt x="121" y="45"/>
                </a:lnTo>
                <a:lnTo>
                  <a:pt x="123" y="43"/>
                </a:lnTo>
                <a:lnTo>
                  <a:pt x="124" y="43"/>
                </a:lnTo>
                <a:lnTo>
                  <a:pt x="125" y="43"/>
                </a:lnTo>
                <a:lnTo>
                  <a:pt x="127" y="43"/>
                </a:lnTo>
                <a:lnTo>
                  <a:pt x="128" y="43"/>
                </a:lnTo>
                <a:lnTo>
                  <a:pt x="129" y="45"/>
                </a:lnTo>
                <a:lnTo>
                  <a:pt x="131" y="46"/>
                </a:lnTo>
                <a:lnTo>
                  <a:pt x="131" y="48"/>
                </a:lnTo>
                <a:lnTo>
                  <a:pt x="132" y="49"/>
                </a:lnTo>
                <a:lnTo>
                  <a:pt x="132" y="58"/>
                </a:lnTo>
                <a:lnTo>
                  <a:pt x="121" y="58"/>
                </a:lnTo>
                <a:lnTo>
                  <a:pt x="121" y="58"/>
                </a:lnTo>
                <a:lnTo>
                  <a:pt x="120" y="58"/>
                </a:lnTo>
                <a:lnTo>
                  <a:pt x="120" y="48"/>
                </a:lnTo>
                <a:close/>
                <a:moveTo>
                  <a:pt x="120" y="74"/>
                </a:moveTo>
                <a:lnTo>
                  <a:pt x="120" y="73"/>
                </a:lnTo>
                <a:lnTo>
                  <a:pt x="121" y="72"/>
                </a:lnTo>
                <a:lnTo>
                  <a:pt x="123" y="70"/>
                </a:lnTo>
                <a:lnTo>
                  <a:pt x="124" y="70"/>
                </a:lnTo>
                <a:lnTo>
                  <a:pt x="125" y="69"/>
                </a:lnTo>
                <a:lnTo>
                  <a:pt x="127" y="69"/>
                </a:lnTo>
                <a:lnTo>
                  <a:pt x="128" y="70"/>
                </a:lnTo>
                <a:lnTo>
                  <a:pt x="129" y="70"/>
                </a:lnTo>
                <a:lnTo>
                  <a:pt x="131" y="70"/>
                </a:lnTo>
                <a:lnTo>
                  <a:pt x="132" y="72"/>
                </a:lnTo>
                <a:lnTo>
                  <a:pt x="134" y="73"/>
                </a:lnTo>
                <a:lnTo>
                  <a:pt x="135" y="74"/>
                </a:lnTo>
                <a:lnTo>
                  <a:pt x="135" y="85"/>
                </a:lnTo>
                <a:lnTo>
                  <a:pt x="120" y="87"/>
                </a:lnTo>
                <a:lnTo>
                  <a:pt x="120" y="74"/>
                </a:lnTo>
                <a:close/>
                <a:moveTo>
                  <a:pt x="120" y="101"/>
                </a:moveTo>
                <a:lnTo>
                  <a:pt x="121" y="100"/>
                </a:lnTo>
                <a:lnTo>
                  <a:pt x="123" y="99"/>
                </a:lnTo>
                <a:lnTo>
                  <a:pt x="124" y="97"/>
                </a:lnTo>
                <a:lnTo>
                  <a:pt x="125" y="97"/>
                </a:lnTo>
                <a:lnTo>
                  <a:pt x="127" y="97"/>
                </a:lnTo>
                <a:lnTo>
                  <a:pt x="128" y="97"/>
                </a:lnTo>
                <a:lnTo>
                  <a:pt x="129" y="97"/>
                </a:lnTo>
                <a:lnTo>
                  <a:pt x="131" y="99"/>
                </a:lnTo>
                <a:lnTo>
                  <a:pt x="131" y="100"/>
                </a:lnTo>
                <a:lnTo>
                  <a:pt x="132" y="101"/>
                </a:lnTo>
                <a:lnTo>
                  <a:pt x="134" y="103"/>
                </a:lnTo>
                <a:lnTo>
                  <a:pt x="134" y="112"/>
                </a:lnTo>
                <a:lnTo>
                  <a:pt x="119" y="112"/>
                </a:lnTo>
                <a:lnTo>
                  <a:pt x="119" y="103"/>
                </a:lnTo>
                <a:lnTo>
                  <a:pt x="120" y="101"/>
                </a:lnTo>
                <a:close/>
                <a:moveTo>
                  <a:pt x="116" y="103"/>
                </a:moveTo>
                <a:lnTo>
                  <a:pt x="116" y="112"/>
                </a:lnTo>
                <a:lnTo>
                  <a:pt x="103" y="112"/>
                </a:lnTo>
                <a:lnTo>
                  <a:pt x="103" y="101"/>
                </a:lnTo>
                <a:lnTo>
                  <a:pt x="104" y="100"/>
                </a:lnTo>
                <a:lnTo>
                  <a:pt x="104" y="99"/>
                </a:lnTo>
                <a:lnTo>
                  <a:pt x="105" y="97"/>
                </a:lnTo>
                <a:lnTo>
                  <a:pt x="107" y="97"/>
                </a:lnTo>
                <a:lnTo>
                  <a:pt x="108" y="96"/>
                </a:lnTo>
                <a:lnTo>
                  <a:pt x="108" y="96"/>
                </a:lnTo>
                <a:lnTo>
                  <a:pt x="111" y="96"/>
                </a:lnTo>
                <a:lnTo>
                  <a:pt x="112" y="97"/>
                </a:lnTo>
                <a:lnTo>
                  <a:pt x="113" y="99"/>
                </a:lnTo>
                <a:lnTo>
                  <a:pt x="115" y="99"/>
                </a:lnTo>
                <a:lnTo>
                  <a:pt x="116" y="100"/>
                </a:lnTo>
                <a:lnTo>
                  <a:pt x="116" y="103"/>
                </a:lnTo>
                <a:close/>
                <a:moveTo>
                  <a:pt x="86" y="101"/>
                </a:moveTo>
                <a:lnTo>
                  <a:pt x="86" y="100"/>
                </a:lnTo>
                <a:lnTo>
                  <a:pt x="88" y="99"/>
                </a:lnTo>
                <a:lnTo>
                  <a:pt x="89" y="97"/>
                </a:lnTo>
                <a:lnTo>
                  <a:pt x="90" y="97"/>
                </a:lnTo>
                <a:lnTo>
                  <a:pt x="90" y="96"/>
                </a:lnTo>
                <a:lnTo>
                  <a:pt x="90" y="96"/>
                </a:lnTo>
                <a:lnTo>
                  <a:pt x="92" y="97"/>
                </a:lnTo>
                <a:lnTo>
                  <a:pt x="94" y="97"/>
                </a:lnTo>
                <a:lnTo>
                  <a:pt x="94" y="99"/>
                </a:lnTo>
                <a:lnTo>
                  <a:pt x="96" y="99"/>
                </a:lnTo>
                <a:lnTo>
                  <a:pt x="97" y="100"/>
                </a:lnTo>
                <a:lnTo>
                  <a:pt x="97" y="101"/>
                </a:lnTo>
                <a:lnTo>
                  <a:pt x="97" y="112"/>
                </a:lnTo>
                <a:lnTo>
                  <a:pt x="86" y="112"/>
                </a:lnTo>
                <a:lnTo>
                  <a:pt x="86" y="101"/>
                </a:lnTo>
                <a:close/>
                <a:moveTo>
                  <a:pt x="105" y="46"/>
                </a:moveTo>
                <a:lnTo>
                  <a:pt x="107" y="45"/>
                </a:lnTo>
                <a:lnTo>
                  <a:pt x="107" y="43"/>
                </a:lnTo>
                <a:lnTo>
                  <a:pt x="108" y="43"/>
                </a:lnTo>
                <a:lnTo>
                  <a:pt x="109" y="43"/>
                </a:lnTo>
                <a:lnTo>
                  <a:pt x="112" y="42"/>
                </a:lnTo>
                <a:lnTo>
                  <a:pt x="112" y="42"/>
                </a:lnTo>
                <a:lnTo>
                  <a:pt x="112" y="42"/>
                </a:lnTo>
                <a:lnTo>
                  <a:pt x="112" y="42"/>
                </a:lnTo>
                <a:lnTo>
                  <a:pt x="113" y="43"/>
                </a:lnTo>
                <a:lnTo>
                  <a:pt x="115" y="45"/>
                </a:lnTo>
                <a:lnTo>
                  <a:pt x="115" y="45"/>
                </a:lnTo>
                <a:lnTo>
                  <a:pt x="116" y="46"/>
                </a:lnTo>
                <a:lnTo>
                  <a:pt x="116" y="52"/>
                </a:lnTo>
                <a:lnTo>
                  <a:pt x="116" y="57"/>
                </a:lnTo>
                <a:lnTo>
                  <a:pt x="112" y="57"/>
                </a:lnTo>
                <a:lnTo>
                  <a:pt x="104" y="57"/>
                </a:lnTo>
                <a:lnTo>
                  <a:pt x="104" y="48"/>
                </a:lnTo>
                <a:lnTo>
                  <a:pt x="105" y="46"/>
                </a:lnTo>
                <a:close/>
                <a:moveTo>
                  <a:pt x="103" y="73"/>
                </a:moveTo>
                <a:lnTo>
                  <a:pt x="104" y="72"/>
                </a:lnTo>
                <a:lnTo>
                  <a:pt x="105" y="70"/>
                </a:lnTo>
                <a:lnTo>
                  <a:pt x="107" y="69"/>
                </a:lnTo>
                <a:lnTo>
                  <a:pt x="108" y="69"/>
                </a:lnTo>
                <a:lnTo>
                  <a:pt x="109" y="68"/>
                </a:lnTo>
                <a:lnTo>
                  <a:pt x="109" y="68"/>
                </a:lnTo>
                <a:lnTo>
                  <a:pt x="111" y="69"/>
                </a:lnTo>
                <a:lnTo>
                  <a:pt x="112" y="70"/>
                </a:lnTo>
                <a:lnTo>
                  <a:pt x="113" y="70"/>
                </a:lnTo>
                <a:lnTo>
                  <a:pt x="115" y="72"/>
                </a:lnTo>
                <a:lnTo>
                  <a:pt x="116" y="74"/>
                </a:lnTo>
                <a:lnTo>
                  <a:pt x="116" y="84"/>
                </a:lnTo>
                <a:lnTo>
                  <a:pt x="103" y="84"/>
                </a:lnTo>
                <a:lnTo>
                  <a:pt x="103" y="74"/>
                </a:lnTo>
                <a:lnTo>
                  <a:pt x="103" y="73"/>
                </a:lnTo>
                <a:close/>
                <a:moveTo>
                  <a:pt x="92" y="33"/>
                </a:moveTo>
                <a:lnTo>
                  <a:pt x="92" y="33"/>
                </a:lnTo>
                <a:lnTo>
                  <a:pt x="92" y="34"/>
                </a:lnTo>
                <a:lnTo>
                  <a:pt x="92" y="34"/>
                </a:lnTo>
                <a:lnTo>
                  <a:pt x="92" y="33"/>
                </a:lnTo>
                <a:close/>
                <a:moveTo>
                  <a:pt x="88" y="48"/>
                </a:moveTo>
                <a:lnTo>
                  <a:pt x="89" y="46"/>
                </a:lnTo>
                <a:lnTo>
                  <a:pt x="89" y="46"/>
                </a:lnTo>
                <a:lnTo>
                  <a:pt x="90" y="45"/>
                </a:lnTo>
                <a:lnTo>
                  <a:pt x="92" y="45"/>
                </a:lnTo>
                <a:lnTo>
                  <a:pt x="93" y="43"/>
                </a:lnTo>
                <a:lnTo>
                  <a:pt x="94" y="43"/>
                </a:lnTo>
                <a:lnTo>
                  <a:pt x="94" y="43"/>
                </a:lnTo>
                <a:lnTo>
                  <a:pt x="94" y="43"/>
                </a:lnTo>
                <a:lnTo>
                  <a:pt x="96" y="43"/>
                </a:lnTo>
                <a:lnTo>
                  <a:pt x="96" y="45"/>
                </a:lnTo>
                <a:lnTo>
                  <a:pt x="97" y="46"/>
                </a:lnTo>
                <a:lnTo>
                  <a:pt x="99" y="48"/>
                </a:lnTo>
                <a:lnTo>
                  <a:pt x="99" y="57"/>
                </a:lnTo>
                <a:lnTo>
                  <a:pt x="89" y="57"/>
                </a:lnTo>
                <a:lnTo>
                  <a:pt x="88" y="57"/>
                </a:lnTo>
                <a:lnTo>
                  <a:pt x="88" y="49"/>
                </a:lnTo>
                <a:lnTo>
                  <a:pt x="88" y="48"/>
                </a:lnTo>
                <a:close/>
                <a:moveTo>
                  <a:pt x="86" y="73"/>
                </a:moveTo>
                <a:lnTo>
                  <a:pt x="88" y="72"/>
                </a:lnTo>
                <a:lnTo>
                  <a:pt x="88" y="70"/>
                </a:lnTo>
                <a:lnTo>
                  <a:pt x="89" y="70"/>
                </a:lnTo>
                <a:lnTo>
                  <a:pt x="90" y="69"/>
                </a:lnTo>
                <a:lnTo>
                  <a:pt x="92" y="69"/>
                </a:lnTo>
                <a:lnTo>
                  <a:pt x="93" y="69"/>
                </a:lnTo>
                <a:lnTo>
                  <a:pt x="94" y="70"/>
                </a:lnTo>
                <a:lnTo>
                  <a:pt x="96" y="72"/>
                </a:lnTo>
                <a:lnTo>
                  <a:pt x="97" y="73"/>
                </a:lnTo>
                <a:lnTo>
                  <a:pt x="99" y="74"/>
                </a:lnTo>
                <a:lnTo>
                  <a:pt x="99" y="85"/>
                </a:lnTo>
                <a:lnTo>
                  <a:pt x="85" y="85"/>
                </a:lnTo>
                <a:lnTo>
                  <a:pt x="85" y="74"/>
                </a:lnTo>
                <a:lnTo>
                  <a:pt x="86" y="73"/>
                </a:lnTo>
                <a:close/>
                <a:moveTo>
                  <a:pt x="73" y="21"/>
                </a:moveTo>
                <a:lnTo>
                  <a:pt x="73" y="26"/>
                </a:lnTo>
                <a:lnTo>
                  <a:pt x="70" y="26"/>
                </a:lnTo>
                <a:lnTo>
                  <a:pt x="70" y="21"/>
                </a:lnTo>
                <a:lnTo>
                  <a:pt x="73" y="21"/>
                </a:lnTo>
                <a:close/>
                <a:moveTo>
                  <a:pt x="68" y="49"/>
                </a:moveTo>
                <a:lnTo>
                  <a:pt x="68" y="49"/>
                </a:lnTo>
                <a:lnTo>
                  <a:pt x="68" y="48"/>
                </a:lnTo>
                <a:lnTo>
                  <a:pt x="69" y="46"/>
                </a:lnTo>
                <a:lnTo>
                  <a:pt x="70" y="46"/>
                </a:lnTo>
                <a:lnTo>
                  <a:pt x="72" y="45"/>
                </a:lnTo>
                <a:lnTo>
                  <a:pt x="73" y="45"/>
                </a:lnTo>
                <a:lnTo>
                  <a:pt x="73" y="45"/>
                </a:lnTo>
                <a:lnTo>
                  <a:pt x="74" y="45"/>
                </a:lnTo>
                <a:lnTo>
                  <a:pt x="76" y="46"/>
                </a:lnTo>
                <a:lnTo>
                  <a:pt x="77" y="48"/>
                </a:lnTo>
                <a:lnTo>
                  <a:pt x="77" y="56"/>
                </a:lnTo>
                <a:lnTo>
                  <a:pt x="77" y="56"/>
                </a:lnTo>
                <a:lnTo>
                  <a:pt x="77" y="56"/>
                </a:lnTo>
                <a:lnTo>
                  <a:pt x="77" y="57"/>
                </a:lnTo>
                <a:lnTo>
                  <a:pt x="77" y="57"/>
                </a:lnTo>
                <a:lnTo>
                  <a:pt x="77" y="58"/>
                </a:lnTo>
                <a:lnTo>
                  <a:pt x="68" y="58"/>
                </a:lnTo>
                <a:lnTo>
                  <a:pt x="68" y="52"/>
                </a:lnTo>
                <a:lnTo>
                  <a:pt x="68" y="49"/>
                </a:lnTo>
                <a:lnTo>
                  <a:pt x="68" y="49"/>
                </a:lnTo>
                <a:close/>
                <a:moveTo>
                  <a:pt x="66" y="49"/>
                </a:moveTo>
                <a:lnTo>
                  <a:pt x="66" y="49"/>
                </a:lnTo>
                <a:lnTo>
                  <a:pt x="66" y="58"/>
                </a:lnTo>
                <a:lnTo>
                  <a:pt x="66" y="58"/>
                </a:lnTo>
                <a:lnTo>
                  <a:pt x="66" y="49"/>
                </a:lnTo>
                <a:lnTo>
                  <a:pt x="66" y="49"/>
                </a:lnTo>
                <a:close/>
                <a:moveTo>
                  <a:pt x="65" y="73"/>
                </a:moveTo>
                <a:lnTo>
                  <a:pt x="66" y="72"/>
                </a:lnTo>
                <a:lnTo>
                  <a:pt x="68" y="70"/>
                </a:lnTo>
                <a:lnTo>
                  <a:pt x="69" y="70"/>
                </a:lnTo>
                <a:lnTo>
                  <a:pt x="70" y="69"/>
                </a:lnTo>
                <a:lnTo>
                  <a:pt x="72" y="69"/>
                </a:lnTo>
                <a:lnTo>
                  <a:pt x="73" y="70"/>
                </a:lnTo>
                <a:lnTo>
                  <a:pt x="74" y="70"/>
                </a:lnTo>
                <a:lnTo>
                  <a:pt x="76" y="72"/>
                </a:lnTo>
                <a:lnTo>
                  <a:pt x="76" y="73"/>
                </a:lnTo>
                <a:lnTo>
                  <a:pt x="77" y="74"/>
                </a:lnTo>
                <a:lnTo>
                  <a:pt x="77" y="85"/>
                </a:lnTo>
                <a:lnTo>
                  <a:pt x="65" y="85"/>
                </a:lnTo>
                <a:lnTo>
                  <a:pt x="65" y="74"/>
                </a:lnTo>
                <a:lnTo>
                  <a:pt x="65" y="73"/>
                </a:lnTo>
                <a:close/>
                <a:moveTo>
                  <a:pt x="65" y="100"/>
                </a:moveTo>
                <a:lnTo>
                  <a:pt x="66" y="99"/>
                </a:lnTo>
                <a:lnTo>
                  <a:pt x="66" y="97"/>
                </a:lnTo>
                <a:lnTo>
                  <a:pt x="68" y="97"/>
                </a:lnTo>
                <a:lnTo>
                  <a:pt x="69" y="96"/>
                </a:lnTo>
                <a:lnTo>
                  <a:pt x="70" y="96"/>
                </a:lnTo>
                <a:lnTo>
                  <a:pt x="72" y="97"/>
                </a:lnTo>
                <a:lnTo>
                  <a:pt x="73" y="97"/>
                </a:lnTo>
                <a:lnTo>
                  <a:pt x="74" y="99"/>
                </a:lnTo>
                <a:lnTo>
                  <a:pt x="76" y="100"/>
                </a:lnTo>
                <a:lnTo>
                  <a:pt x="76" y="101"/>
                </a:lnTo>
                <a:lnTo>
                  <a:pt x="76" y="112"/>
                </a:lnTo>
                <a:lnTo>
                  <a:pt x="63" y="112"/>
                </a:lnTo>
                <a:lnTo>
                  <a:pt x="63" y="101"/>
                </a:lnTo>
                <a:lnTo>
                  <a:pt x="65" y="100"/>
                </a:lnTo>
                <a:close/>
                <a:moveTo>
                  <a:pt x="58" y="49"/>
                </a:moveTo>
                <a:lnTo>
                  <a:pt x="58" y="48"/>
                </a:lnTo>
                <a:lnTo>
                  <a:pt x="58" y="46"/>
                </a:lnTo>
                <a:lnTo>
                  <a:pt x="59" y="48"/>
                </a:lnTo>
                <a:lnTo>
                  <a:pt x="59" y="49"/>
                </a:lnTo>
                <a:lnTo>
                  <a:pt x="59" y="58"/>
                </a:lnTo>
                <a:lnTo>
                  <a:pt x="58" y="58"/>
                </a:lnTo>
                <a:lnTo>
                  <a:pt x="58" y="50"/>
                </a:lnTo>
                <a:lnTo>
                  <a:pt x="58" y="49"/>
                </a:lnTo>
                <a:close/>
                <a:moveTo>
                  <a:pt x="54" y="74"/>
                </a:moveTo>
                <a:lnTo>
                  <a:pt x="54" y="73"/>
                </a:lnTo>
                <a:lnTo>
                  <a:pt x="55" y="72"/>
                </a:lnTo>
                <a:lnTo>
                  <a:pt x="57" y="70"/>
                </a:lnTo>
                <a:lnTo>
                  <a:pt x="57" y="70"/>
                </a:lnTo>
                <a:lnTo>
                  <a:pt x="57" y="70"/>
                </a:lnTo>
                <a:lnTo>
                  <a:pt x="58" y="72"/>
                </a:lnTo>
                <a:lnTo>
                  <a:pt x="58" y="73"/>
                </a:lnTo>
                <a:lnTo>
                  <a:pt x="58" y="73"/>
                </a:lnTo>
                <a:lnTo>
                  <a:pt x="59" y="76"/>
                </a:lnTo>
                <a:lnTo>
                  <a:pt x="59" y="85"/>
                </a:lnTo>
                <a:lnTo>
                  <a:pt x="54" y="85"/>
                </a:lnTo>
                <a:lnTo>
                  <a:pt x="54" y="76"/>
                </a:lnTo>
                <a:lnTo>
                  <a:pt x="54" y="74"/>
                </a:lnTo>
                <a:close/>
                <a:moveTo>
                  <a:pt x="54" y="100"/>
                </a:moveTo>
                <a:lnTo>
                  <a:pt x="54" y="100"/>
                </a:lnTo>
                <a:lnTo>
                  <a:pt x="55" y="99"/>
                </a:lnTo>
                <a:lnTo>
                  <a:pt x="55" y="97"/>
                </a:lnTo>
                <a:lnTo>
                  <a:pt x="57" y="99"/>
                </a:lnTo>
                <a:lnTo>
                  <a:pt x="57" y="99"/>
                </a:lnTo>
                <a:lnTo>
                  <a:pt x="58" y="100"/>
                </a:lnTo>
                <a:lnTo>
                  <a:pt x="58" y="101"/>
                </a:lnTo>
                <a:lnTo>
                  <a:pt x="59" y="103"/>
                </a:lnTo>
                <a:lnTo>
                  <a:pt x="59" y="112"/>
                </a:lnTo>
                <a:lnTo>
                  <a:pt x="54" y="112"/>
                </a:lnTo>
                <a:lnTo>
                  <a:pt x="54" y="101"/>
                </a:lnTo>
                <a:lnTo>
                  <a:pt x="54" y="100"/>
                </a:lnTo>
                <a:close/>
                <a:moveTo>
                  <a:pt x="41" y="101"/>
                </a:moveTo>
                <a:lnTo>
                  <a:pt x="41" y="100"/>
                </a:lnTo>
                <a:lnTo>
                  <a:pt x="42" y="99"/>
                </a:lnTo>
                <a:lnTo>
                  <a:pt x="42" y="97"/>
                </a:lnTo>
                <a:lnTo>
                  <a:pt x="43" y="97"/>
                </a:lnTo>
                <a:lnTo>
                  <a:pt x="43" y="97"/>
                </a:lnTo>
                <a:lnTo>
                  <a:pt x="45" y="99"/>
                </a:lnTo>
                <a:lnTo>
                  <a:pt x="45" y="100"/>
                </a:lnTo>
                <a:lnTo>
                  <a:pt x="46" y="101"/>
                </a:lnTo>
                <a:lnTo>
                  <a:pt x="46" y="103"/>
                </a:lnTo>
                <a:lnTo>
                  <a:pt x="46" y="103"/>
                </a:lnTo>
                <a:lnTo>
                  <a:pt x="46" y="112"/>
                </a:lnTo>
                <a:lnTo>
                  <a:pt x="41" y="112"/>
                </a:lnTo>
                <a:lnTo>
                  <a:pt x="41" y="101"/>
                </a:lnTo>
                <a:close/>
                <a:moveTo>
                  <a:pt x="45" y="50"/>
                </a:moveTo>
                <a:lnTo>
                  <a:pt x="46" y="50"/>
                </a:lnTo>
                <a:lnTo>
                  <a:pt x="46" y="49"/>
                </a:lnTo>
                <a:lnTo>
                  <a:pt x="46" y="50"/>
                </a:lnTo>
                <a:lnTo>
                  <a:pt x="46" y="60"/>
                </a:lnTo>
                <a:lnTo>
                  <a:pt x="45" y="60"/>
                </a:lnTo>
                <a:lnTo>
                  <a:pt x="45" y="50"/>
                </a:lnTo>
                <a:lnTo>
                  <a:pt x="45" y="50"/>
                </a:lnTo>
                <a:lnTo>
                  <a:pt x="45" y="50"/>
                </a:lnTo>
                <a:close/>
                <a:moveTo>
                  <a:pt x="43" y="72"/>
                </a:moveTo>
                <a:lnTo>
                  <a:pt x="43" y="72"/>
                </a:lnTo>
                <a:lnTo>
                  <a:pt x="45" y="72"/>
                </a:lnTo>
                <a:lnTo>
                  <a:pt x="45" y="73"/>
                </a:lnTo>
                <a:lnTo>
                  <a:pt x="45" y="74"/>
                </a:lnTo>
                <a:lnTo>
                  <a:pt x="46" y="76"/>
                </a:lnTo>
                <a:lnTo>
                  <a:pt x="46" y="85"/>
                </a:lnTo>
                <a:lnTo>
                  <a:pt x="41" y="85"/>
                </a:lnTo>
                <a:lnTo>
                  <a:pt x="41" y="76"/>
                </a:lnTo>
                <a:lnTo>
                  <a:pt x="41" y="74"/>
                </a:lnTo>
                <a:lnTo>
                  <a:pt x="42" y="73"/>
                </a:lnTo>
                <a:lnTo>
                  <a:pt x="42" y="72"/>
                </a:lnTo>
                <a:lnTo>
                  <a:pt x="43" y="72"/>
                </a:lnTo>
                <a:close/>
                <a:moveTo>
                  <a:pt x="42" y="37"/>
                </a:moveTo>
                <a:lnTo>
                  <a:pt x="42" y="38"/>
                </a:lnTo>
                <a:lnTo>
                  <a:pt x="41" y="38"/>
                </a:lnTo>
                <a:lnTo>
                  <a:pt x="41" y="35"/>
                </a:lnTo>
                <a:lnTo>
                  <a:pt x="42" y="37"/>
                </a:lnTo>
                <a:close/>
                <a:moveTo>
                  <a:pt x="34" y="52"/>
                </a:moveTo>
                <a:lnTo>
                  <a:pt x="34" y="50"/>
                </a:lnTo>
                <a:lnTo>
                  <a:pt x="34" y="52"/>
                </a:lnTo>
                <a:lnTo>
                  <a:pt x="34" y="61"/>
                </a:lnTo>
                <a:lnTo>
                  <a:pt x="33" y="61"/>
                </a:lnTo>
                <a:lnTo>
                  <a:pt x="33" y="52"/>
                </a:lnTo>
                <a:lnTo>
                  <a:pt x="34" y="52"/>
                </a:lnTo>
                <a:close/>
                <a:moveTo>
                  <a:pt x="30" y="74"/>
                </a:moveTo>
                <a:lnTo>
                  <a:pt x="30" y="73"/>
                </a:lnTo>
                <a:lnTo>
                  <a:pt x="30" y="73"/>
                </a:lnTo>
                <a:lnTo>
                  <a:pt x="31" y="72"/>
                </a:lnTo>
                <a:lnTo>
                  <a:pt x="33" y="73"/>
                </a:lnTo>
                <a:lnTo>
                  <a:pt x="33" y="73"/>
                </a:lnTo>
                <a:lnTo>
                  <a:pt x="33" y="74"/>
                </a:lnTo>
                <a:lnTo>
                  <a:pt x="34" y="76"/>
                </a:lnTo>
                <a:lnTo>
                  <a:pt x="34" y="85"/>
                </a:lnTo>
                <a:lnTo>
                  <a:pt x="30" y="85"/>
                </a:lnTo>
                <a:lnTo>
                  <a:pt x="28" y="76"/>
                </a:lnTo>
                <a:lnTo>
                  <a:pt x="30" y="74"/>
                </a:lnTo>
                <a:close/>
                <a:moveTo>
                  <a:pt x="30" y="99"/>
                </a:moveTo>
                <a:lnTo>
                  <a:pt x="30" y="97"/>
                </a:lnTo>
                <a:lnTo>
                  <a:pt x="30" y="97"/>
                </a:lnTo>
                <a:lnTo>
                  <a:pt x="31" y="97"/>
                </a:lnTo>
                <a:lnTo>
                  <a:pt x="31" y="99"/>
                </a:lnTo>
                <a:lnTo>
                  <a:pt x="33" y="99"/>
                </a:lnTo>
                <a:lnTo>
                  <a:pt x="33" y="100"/>
                </a:lnTo>
                <a:lnTo>
                  <a:pt x="33" y="101"/>
                </a:lnTo>
                <a:lnTo>
                  <a:pt x="33" y="112"/>
                </a:lnTo>
                <a:lnTo>
                  <a:pt x="27" y="112"/>
                </a:lnTo>
                <a:lnTo>
                  <a:pt x="30" y="112"/>
                </a:lnTo>
                <a:lnTo>
                  <a:pt x="28" y="99"/>
                </a:lnTo>
                <a:lnTo>
                  <a:pt x="30" y="99"/>
                </a:lnTo>
                <a:close/>
                <a:moveTo>
                  <a:pt x="23" y="99"/>
                </a:moveTo>
                <a:lnTo>
                  <a:pt x="23" y="100"/>
                </a:lnTo>
                <a:lnTo>
                  <a:pt x="23" y="112"/>
                </a:lnTo>
                <a:lnTo>
                  <a:pt x="23" y="112"/>
                </a:lnTo>
                <a:lnTo>
                  <a:pt x="24" y="112"/>
                </a:lnTo>
                <a:lnTo>
                  <a:pt x="20" y="112"/>
                </a:lnTo>
                <a:lnTo>
                  <a:pt x="20" y="100"/>
                </a:lnTo>
                <a:lnTo>
                  <a:pt x="22" y="99"/>
                </a:lnTo>
                <a:lnTo>
                  <a:pt x="22" y="97"/>
                </a:lnTo>
                <a:lnTo>
                  <a:pt x="22" y="96"/>
                </a:lnTo>
                <a:lnTo>
                  <a:pt x="23" y="97"/>
                </a:lnTo>
                <a:lnTo>
                  <a:pt x="23" y="99"/>
                </a:lnTo>
                <a:close/>
                <a:moveTo>
                  <a:pt x="20" y="74"/>
                </a:moveTo>
                <a:lnTo>
                  <a:pt x="22" y="73"/>
                </a:lnTo>
                <a:lnTo>
                  <a:pt x="22" y="73"/>
                </a:lnTo>
                <a:lnTo>
                  <a:pt x="22" y="73"/>
                </a:lnTo>
                <a:lnTo>
                  <a:pt x="22" y="74"/>
                </a:lnTo>
                <a:lnTo>
                  <a:pt x="23" y="76"/>
                </a:lnTo>
                <a:lnTo>
                  <a:pt x="23" y="85"/>
                </a:lnTo>
                <a:lnTo>
                  <a:pt x="20" y="85"/>
                </a:lnTo>
                <a:lnTo>
                  <a:pt x="20" y="76"/>
                </a:lnTo>
                <a:lnTo>
                  <a:pt x="20" y="74"/>
                </a:lnTo>
                <a:close/>
                <a:moveTo>
                  <a:pt x="14" y="74"/>
                </a:moveTo>
                <a:lnTo>
                  <a:pt x="14" y="73"/>
                </a:lnTo>
                <a:lnTo>
                  <a:pt x="14" y="74"/>
                </a:lnTo>
                <a:lnTo>
                  <a:pt x="14" y="76"/>
                </a:lnTo>
                <a:lnTo>
                  <a:pt x="14" y="85"/>
                </a:lnTo>
                <a:lnTo>
                  <a:pt x="14" y="85"/>
                </a:lnTo>
                <a:lnTo>
                  <a:pt x="12" y="76"/>
                </a:lnTo>
                <a:lnTo>
                  <a:pt x="14" y="74"/>
                </a:lnTo>
                <a:close/>
                <a:moveTo>
                  <a:pt x="12" y="99"/>
                </a:moveTo>
                <a:lnTo>
                  <a:pt x="14" y="97"/>
                </a:lnTo>
                <a:lnTo>
                  <a:pt x="14" y="96"/>
                </a:lnTo>
                <a:lnTo>
                  <a:pt x="14" y="97"/>
                </a:lnTo>
                <a:lnTo>
                  <a:pt x="14" y="97"/>
                </a:lnTo>
                <a:lnTo>
                  <a:pt x="14" y="99"/>
                </a:lnTo>
                <a:lnTo>
                  <a:pt x="14" y="112"/>
                </a:lnTo>
                <a:lnTo>
                  <a:pt x="14" y="112"/>
                </a:lnTo>
                <a:lnTo>
                  <a:pt x="12" y="99"/>
                </a:lnTo>
                <a:close/>
              </a:path>
            </a:pathLst>
          </a:custGeom>
          <a:solidFill>
            <a:srgbClr val="C00000">
              <a:alpha val="22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4129314" y="362908"/>
            <a:ext cx="472573" cy="95410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升级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73875" y="568943"/>
            <a:ext cx="3986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了不起的城市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563805" y="2372843"/>
            <a:ext cx="2545373" cy="2545373"/>
          </a:xfrm>
          <a:prstGeom prst="rect">
            <a:avLst/>
          </a:prstGeom>
        </p:spPr>
      </p:pic>
      <p:sp>
        <p:nvSpPr>
          <p:cNvPr id="38" name="矩形 24"/>
          <p:cNvSpPr>
            <a:spLocks noChangeArrowheads="1"/>
          </p:cNvSpPr>
          <p:nvPr/>
        </p:nvSpPr>
        <p:spPr bwMode="auto">
          <a:xfrm>
            <a:off x="1345401" y="3691317"/>
            <a:ext cx="391558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377825" indent="-125730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628650" indent="-123825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881380" indent="-125730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133475" indent="-125730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15906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0478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5050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29622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超强原创阵容优质内容衍生</a:t>
            </a: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11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alibri" panose="020F0502020204030204" pitchFamily="34" charset="0"/>
              </a:rPr>
              <a:t>组织原创团队及优质内容孵化者一同寻访城市魅力，</a:t>
            </a:r>
          </a:p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1100" b="1" u="sng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从摄影、美食、民俗、科技、农业等多维角度传播孵化内容</a:t>
            </a:r>
            <a:endParaRPr kumimoji="0" lang="zh-CN" altLang="zh-CN" sz="1100" b="1" i="0" u="sng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328392" y="3527597"/>
            <a:ext cx="2681704" cy="29301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389816" y="4400336"/>
            <a:ext cx="1777627" cy="2318643"/>
          </a:xfrm>
          <a:prstGeom prst="rect">
            <a:avLst/>
          </a:prstGeom>
        </p:spPr>
      </p:pic>
      <p:sp>
        <p:nvSpPr>
          <p:cNvPr id="39" name="平行四边形 38"/>
          <p:cNvSpPr/>
          <p:nvPr/>
        </p:nvSpPr>
        <p:spPr bwMode="auto">
          <a:xfrm>
            <a:off x="8008909" y="6150866"/>
            <a:ext cx="3880102" cy="492987"/>
          </a:xfrm>
          <a:prstGeom prst="parallelogram">
            <a:avLst>
              <a:gd name="adj" fmla="val 532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朱学东</a:t>
            </a:r>
            <a:r>
              <a:rPr lang="en-US" altLang="zh-CN" sz="13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资深媒体人，历任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信息早报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副总编辑、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传媒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杂志常务副总编辑兼常务副社长等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593848" y="6296500"/>
            <a:ext cx="564042" cy="389513"/>
          </a:xfrm>
          <a:prstGeom prst="flowChartTerminator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快消</a:t>
            </a:r>
          </a:p>
        </p:txBody>
      </p:sp>
      <p:sp>
        <p:nvSpPr>
          <p:cNvPr id="24" name="矩形 23"/>
          <p:cNvSpPr/>
          <p:nvPr/>
        </p:nvSpPr>
        <p:spPr>
          <a:xfrm>
            <a:off x="-10531" y="5989439"/>
            <a:ext cx="2505754" cy="3902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4409" y="4798917"/>
            <a:ext cx="2209414" cy="146551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5891" y="4583122"/>
            <a:ext cx="564042" cy="389513"/>
          </a:xfrm>
          <a:prstGeom prst="flowChartTerminator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汽车</a:t>
            </a:r>
          </a:p>
        </p:txBody>
      </p:sp>
      <p:sp>
        <p:nvSpPr>
          <p:cNvPr id="60" name="矩形 59"/>
          <p:cNvSpPr/>
          <p:nvPr/>
        </p:nvSpPr>
        <p:spPr>
          <a:xfrm>
            <a:off x="1522390" y="6347351"/>
            <a:ext cx="2671986" cy="3947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3818225" y="6059105"/>
            <a:ext cx="2519960" cy="3056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792145" y="4734105"/>
            <a:ext cx="2224631" cy="1487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676269" y="5184055"/>
            <a:ext cx="2364298" cy="1419043"/>
          </a:xfrm>
          <a:prstGeom prst="rect">
            <a:avLst/>
          </a:prstGeom>
        </p:spPr>
      </p:pic>
      <p:sp>
        <p:nvSpPr>
          <p:cNvPr id="63" name="矩形 62"/>
          <p:cNvSpPr/>
          <p:nvPr/>
        </p:nvSpPr>
        <p:spPr>
          <a:xfrm>
            <a:off x="4832811" y="6251019"/>
            <a:ext cx="2550712" cy="475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4997904" y="5393028"/>
            <a:ext cx="2231569" cy="1214566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3573784" y="4611487"/>
            <a:ext cx="564042" cy="389513"/>
          </a:xfrm>
          <a:prstGeom prst="flowChartTerminator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家电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4715882" y="5440276"/>
            <a:ext cx="564042" cy="389513"/>
          </a:xfrm>
          <a:prstGeom prst="flowChartTerminator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数码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1429415" y="5363712"/>
            <a:ext cx="564042" cy="389513"/>
          </a:xfrm>
          <a:prstGeom prst="flowChartTerminator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快消</a:t>
            </a:r>
          </a:p>
        </p:txBody>
      </p:sp>
      <p:sp>
        <p:nvSpPr>
          <p:cNvPr id="40" name="平行四边形 39"/>
          <p:cNvSpPr/>
          <p:nvPr/>
        </p:nvSpPr>
        <p:spPr bwMode="auto">
          <a:xfrm>
            <a:off x="7688695" y="5359378"/>
            <a:ext cx="2618954" cy="569852"/>
          </a:xfrm>
          <a:prstGeom prst="parallelogram">
            <a:avLst>
              <a:gd name="adj" fmla="val 532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白常继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中国食养研究院随园食单研究中心高级研究员，中国烹饪大师、中国药膳大师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矩形 24"/>
          <p:cNvSpPr>
            <a:spLocks noChangeArrowheads="1"/>
          </p:cNvSpPr>
          <p:nvPr/>
        </p:nvSpPr>
        <p:spPr bwMode="auto">
          <a:xfrm>
            <a:off x="1345401" y="2807560"/>
            <a:ext cx="5057506" cy="6717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377825" indent="-125730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628650" indent="-123825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881380" indent="-125730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1133475" indent="-125730">
              <a:lnSpc>
                <a:spcPct val="90000"/>
              </a:lnSpc>
              <a:spcBef>
                <a:spcPct val="55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15906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0478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25050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2962275" indent="-125730" eaLnBrk="0" fontAlgn="base" hangingPunct="0">
              <a:lnSpc>
                <a:spcPct val="90000"/>
              </a:lnSpc>
              <a:spcBef>
                <a:spcPct val="5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多面满足品牌营销需求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105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挖掘用户需求，让用户与品牌之间，形成真正的价值联结，</a:t>
            </a:r>
            <a:r>
              <a:rPr lang="zh-CN" altLang="en-US" sz="105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alibri" panose="020F0502020204030204" pitchFamily="34" charset="0"/>
              </a:rPr>
              <a:t>一同发现城市之美</a:t>
            </a:r>
          </a:p>
          <a:p>
            <a:pPr lv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CN" altLang="en-US" sz="1100" b="1" u="sng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图文、短视频、直播、问答、微话题等多维度满足各品类客户定制需求</a:t>
            </a:r>
            <a:endParaRPr kumimoji="0" lang="zh-CN" altLang="zh-CN" sz="1100" b="1" i="0" u="sng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45401" y="1878241"/>
            <a:ext cx="4469612" cy="683264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携手</a:t>
            </a:r>
            <a:r>
              <a:rPr lang="en-US" altLang="zh-CN" sz="1600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《</a:t>
            </a:r>
            <a:r>
              <a:rPr lang="zh-CN" altLang="en-US" sz="1600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中国国家地理</a:t>
            </a:r>
            <a:r>
              <a:rPr lang="en-US" altLang="zh-CN" sz="1600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》</a:t>
            </a:r>
            <a:r>
              <a:rPr lang="zh-CN" altLang="en-US" sz="1600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用回归故土亲近自然方式</a:t>
            </a: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为今日头条数亿用户搭建与城市朴实沟通的桥梁</a:t>
            </a:r>
          </a:p>
        </p:txBody>
      </p:sp>
      <p:grpSp>
        <p:nvGrpSpPr>
          <p:cNvPr id="7" name="组 6"/>
          <p:cNvGrpSpPr/>
          <p:nvPr/>
        </p:nvGrpSpPr>
        <p:grpSpPr>
          <a:xfrm>
            <a:off x="361780" y="1898493"/>
            <a:ext cx="953405" cy="646331"/>
            <a:chOff x="663102" y="1843386"/>
            <a:chExt cx="953405" cy="646331"/>
          </a:xfrm>
        </p:grpSpPr>
        <p:sp>
          <p:nvSpPr>
            <p:cNvPr id="6" name="矩形 5"/>
            <p:cNvSpPr/>
            <p:nvPr/>
          </p:nvSpPr>
          <p:spPr>
            <a:xfrm>
              <a:off x="1398848" y="1860615"/>
              <a:ext cx="217659" cy="568396"/>
            </a:xfrm>
            <a:prstGeom prst="rect">
              <a:avLst/>
            </a:prstGeom>
            <a:solidFill>
              <a:srgbClr val="C0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24"/>
            <p:cNvSpPr>
              <a:spLocks noChangeArrowheads="1"/>
            </p:cNvSpPr>
            <p:nvPr/>
          </p:nvSpPr>
          <p:spPr bwMode="auto">
            <a:xfrm>
              <a:off x="663102" y="1843386"/>
              <a:ext cx="8611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377825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628650" indent="-123825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881380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1133475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15906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0478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25050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29622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CN" altLang="en-US" sz="18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立意</a:t>
              </a:r>
            </a:p>
            <a:p>
              <a:pPr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CN" altLang="en-US" sz="18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升级</a:t>
              </a:r>
              <a:endPara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  <p:cxnSp>
          <p:nvCxnSpPr>
            <p:cNvPr id="4" name="直线连接符 3"/>
            <p:cNvCxnSpPr/>
            <p:nvPr/>
          </p:nvCxnSpPr>
          <p:spPr>
            <a:xfrm>
              <a:off x="788507" y="2429010"/>
              <a:ext cx="828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 48"/>
          <p:cNvGrpSpPr/>
          <p:nvPr/>
        </p:nvGrpSpPr>
        <p:grpSpPr>
          <a:xfrm>
            <a:off x="383533" y="2837631"/>
            <a:ext cx="953405" cy="646331"/>
            <a:chOff x="663102" y="1843386"/>
            <a:chExt cx="953405" cy="646331"/>
          </a:xfrm>
        </p:grpSpPr>
        <p:sp>
          <p:nvSpPr>
            <p:cNvPr id="50" name="矩形 49"/>
            <p:cNvSpPr/>
            <p:nvPr/>
          </p:nvSpPr>
          <p:spPr>
            <a:xfrm>
              <a:off x="1398848" y="1860615"/>
              <a:ext cx="217659" cy="568396"/>
            </a:xfrm>
            <a:prstGeom prst="rect">
              <a:avLst/>
            </a:prstGeom>
            <a:solidFill>
              <a:srgbClr val="C0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24"/>
            <p:cNvSpPr>
              <a:spLocks noChangeArrowheads="1"/>
            </p:cNvSpPr>
            <p:nvPr/>
          </p:nvSpPr>
          <p:spPr bwMode="auto">
            <a:xfrm>
              <a:off x="663102" y="1843386"/>
              <a:ext cx="8611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377825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628650" indent="-123825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881380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1133475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15906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0478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25050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29622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CN" altLang="en-US" sz="18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合作升级</a:t>
              </a:r>
              <a:endPara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  <p:cxnSp>
          <p:nvCxnSpPr>
            <p:cNvPr id="59" name="直线连接符 58"/>
            <p:cNvCxnSpPr/>
            <p:nvPr/>
          </p:nvCxnSpPr>
          <p:spPr>
            <a:xfrm>
              <a:off x="774219" y="2429010"/>
              <a:ext cx="828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 64"/>
          <p:cNvGrpSpPr/>
          <p:nvPr/>
        </p:nvGrpSpPr>
        <p:grpSpPr>
          <a:xfrm>
            <a:off x="383533" y="3733961"/>
            <a:ext cx="953405" cy="646331"/>
            <a:chOff x="663102" y="1843386"/>
            <a:chExt cx="953405" cy="646331"/>
          </a:xfrm>
        </p:grpSpPr>
        <p:sp>
          <p:nvSpPr>
            <p:cNvPr id="66" name="矩形 65"/>
            <p:cNvSpPr/>
            <p:nvPr/>
          </p:nvSpPr>
          <p:spPr>
            <a:xfrm>
              <a:off x="1398848" y="1860615"/>
              <a:ext cx="217659" cy="568396"/>
            </a:xfrm>
            <a:prstGeom prst="rect">
              <a:avLst/>
            </a:prstGeom>
            <a:solidFill>
              <a:srgbClr val="C0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矩形 24"/>
            <p:cNvSpPr>
              <a:spLocks noChangeArrowheads="1"/>
            </p:cNvSpPr>
            <p:nvPr/>
          </p:nvSpPr>
          <p:spPr bwMode="auto">
            <a:xfrm>
              <a:off x="663102" y="1843386"/>
              <a:ext cx="8611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55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1pPr>
              <a:lvl2pPr marL="377825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2pPr>
              <a:lvl3pPr marL="628650" indent="-123825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3pPr>
              <a:lvl4pPr marL="881380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4pPr>
              <a:lvl5pPr marL="1133475" indent="-125730">
                <a:lnSpc>
                  <a:spcPct val="90000"/>
                </a:lnSpc>
                <a:spcBef>
                  <a:spcPct val="55000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5pPr>
              <a:lvl6pPr marL="15906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6pPr>
              <a:lvl7pPr marL="20478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7pPr>
              <a:lvl8pPr marL="25050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8pPr>
              <a:lvl9pPr marL="2962275" indent="-125730" eaLnBrk="0" fontAlgn="base" hangingPunct="0">
                <a:lnSpc>
                  <a:spcPct val="90000"/>
                </a:lnSpc>
                <a:spcBef>
                  <a:spcPct val="55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charset="-122"/>
                </a:defRPr>
              </a:lvl9pPr>
            </a:lstStyle>
            <a:p>
              <a:pPr lvl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zh-CN" altLang="en-US" sz="18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内容升级</a:t>
              </a:r>
              <a:endPara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  <p:cxnSp>
          <p:nvCxnSpPr>
            <p:cNvPr id="68" name="直线连接符 67"/>
            <p:cNvCxnSpPr/>
            <p:nvPr/>
          </p:nvCxnSpPr>
          <p:spPr>
            <a:xfrm>
              <a:off x="774219" y="2429010"/>
              <a:ext cx="828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图片 71"/>
          <p:cNvPicPr/>
          <p:nvPr/>
        </p:nvPicPr>
        <p:blipFill>
          <a:blip r:embed="rId13" cstate="screen">
            <a:alphaModFix amt="85000"/>
          </a:blip>
          <a:stretch>
            <a:fillRect/>
          </a:stretch>
        </p:blipFill>
        <p:spPr>
          <a:xfrm>
            <a:off x="10718233" y="501821"/>
            <a:ext cx="1080000" cy="1080000"/>
          </a:xfrm>
          <a:prstGeom prst="ellipse">
            <a:avLst/>
          </a:prstGeom>
        </p:spPr>
      </p:pic>
      <p:sp>
        <p:nvSpPr>
          <p:cNvPr id="73" name="椭圆 72"/>
          <p:cNvSpPr/>
          <p:nvPr/>
        </p:nvSpPr>
        <p:spPr>
          <a:xfrm>
            <a:off x="7067420" y="4441197"/>
            <a:ext cx="676269" cy="715440"/>
          </a:xfrm>
          <a:prstGeom prst="ellipse">
            <a:avLst/>
          </a:prstGeom>
          <a:solidFill>
            <a:srgbClr val="FF535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6259568" y="4920872"/>
            <a:ext cx="326403" cy="326403"/>
          </a:xfrm>
          <a:prstGeom prst="ellipse">
            <a:avLst/>
          </a:prstGeom>
          <a:solidFill>
            <a:srgbClr val="FF53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6513536" y="4135218"/>
            <a:ext cx="880456" cy="86578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9" name="Shape 376"/>
          <p:cNvSpPr/>
          <p:nvPr/>
        </p:nvSpPr>
        <p:spPr>
          <a:xfrm>
            <a:off x="0" y="-2"/>
            <a:ext cx="12192001" cy="6858001"/>
          </a:xfrm>
          <a:prstGeom prst="rect">
            <a:avLst/>
          </a:prstGeom>
          <a:solidFill>
            <a:srgbClr val="000000">
              <a:alpha val="50000"/>
            </a:srgbClr>
          </a:solidFill>
          <a:ln w="3175">
            <a:miter lim="400000"/>
          </a:ln>
        </p:spPr>
        <p:txBody>
          <a:bodyPr lIns="55217" tIns="55217" rIns="55217" bIns="55217" anchor="ctr"/>
          <a:lstStyle/>
          <a:p>
            <a:pPr>
              <a:defRPr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" name="矩形: 圆角 27"/>
          <p:cNvSpPr/>
          <p:nvPr/>
        </p:nvSpPr>
        <p:spPr>
          <a:xfrm>
            <a:off x="2618406" y="644550"/>
            <a:ext cx="7029176" cy="887897"/>
          </a:xfrm>
          <a:prstGeom prst="roundRect">
            <a:avLst>
              <a:gd name="adj" fmla="val 50000"/>
            </a:avLst>
          </a:prstGeom>
          <a:solidFill>
            <a:schemeClr val="tx1">
              <a:alpha val="75000"/>
            </a:schemeClr>
          </a:solidFill>
          <a:ln w="76200">
            <a:gradFill flip="none" rotWithShape="1">
              <a:gsLst>
                <a:gs pos="0">
                  <a:srgbClr val="0068A5"/>
                </a:gs>
                <a:gs pos="100000">
                  <a:srgbClr val="C8001A"/>
                </a:gs>
                <a:gs pos="54000">
                  <a:schemeClr val="tx1"/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年俄罗斯世界杯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3200" b="1" dirty="0">
                <a:solidFill>
                  <a:srgbClr val="FF3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世界 </a:t>
            </a:r>
            <a:r>
              <a:rPr lang="en-US" altLang="zh-CN" sz="3200" b="1" dirty="0">
                <a:solidFill>
                  <a:srgbClr val="FF3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头条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37" y="2337189"/>
            <a:ext cx="755102" cy="755903"/>
          </a:xfrm>
          <a:prstGeom prst="ellips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71" y="2364084"/>
            <a:ext cx="744550" cy="744550"/>
          </a:xfrm>
          <a:prstGeom prst="ellips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60" y="2337189"/>
            <a:ext cx="779845" cy="779845"/>
          </a:xfrm>
          <a:prstGeom prst="ellips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95" y="1532447"/>
            <a:ext cx="4413887" cy="804742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>
            <a:off x="5022265" y="3198664"/>
            <a:ext cx="2571538" cy="307777"/>
          </a:xfrm>
          <a:prstGeom prst="rect">
            <a:avLst/>
          </a:prstGeom>
          <a:solidFill>
            <a:srgbClr val="FF3050"/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年轻潮人 借势“抖”出世界杯</a:t>
            </a:r>
          </a:p>
        </p:txBody>
      </p:sp>
      <p:sp>
        <p:nvSpPr>
          <p:cNvPr id="56" name="矩形 55"/>
          <p:cNvSpPr/>
          <p:nvPr/>
        </p:nvSpPr>
        <p:spPr>
          <a:xfrm>
            <a:off x="656414" y="3188048"/>
            <a:ext cx="3422732" cy="307777"/>
          </a:xfrm>
          <a:prstGeom prst="rect">
            <a:avLst/>
          </a:prstGeom>
          <a:solidFill>
            <a:srgbClr val="FF3050"/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赛事集锦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多档人气栏目 聚合世界杯专题</a:t>
            </a:r>
          </a:p>
        </p:txBody>
      </p:sp>
      <p:sp>
        <p:nvSpPr>
          <p:cNvPr id="57" name="矩形 56"/>
          <p:cNvSpPr/>
          <p:nvPr/>
        </p:nvSpPr>
        <p:spPr>
          <a:xfrm>
            <a:off x="8158292" y="3194352"/>
            <a:ext cx="3469219" cy="307777"/>
          </a:xfrm>
          <a:prstGeom prst="rect">
            <a:avLst/>
          </a:prstGeom>
          <a:solidFill>
            <a:srgbClr val="FF3050"/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有颜有料达人 掀起娱乐化世界杯互动热潮</a:t>
            </a: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09" y="3644349"/>
            <a:ext cx="1371725" cy="2439842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41" y="3644349"/>
            <a:ext cx="1371725" cy="243984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5147573" y="6158664"/>
            <a:ext cx="2518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抖音社区征集，男生炫球技，</a:t>
            </a: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女生开启召回男友大作战</a:t>
            </a:r>
          </a:p>
        </p:txBody>
      </p:sp>
      <p:sp>
        <p:nvSpPr>
          <p:cNvPr id="63" name="矩形 62"/>
          <p:cNvSpPr/>
          <p:nvPr/>
        </p:nvSpPr>
        <p:spPr>
          <a:xfrm rot="21329584">
            <a:off x="6147186" y="5230077"/>
            <a:ext cx="1210588" cy="338554"/>
          </a:xfrm>
          <a:prstGeom prst="rect">
            <a:avLst/>
          </a:prstGeom>
          <a:solidFill>
            <a:srgbClr val="17F4F2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吸睛手指舞</a:t>
            </a:r>
          </a:p>
        </p:txBody>
      </p:sp>
      <p:sp>
        <p:nvSpPr>
          <p:cNvPr id="64" name="矩形 63"/>
          <p:cNvSpPr/>
          <p:nvPr/>
        </p:nvSpPr>
        <p:spPr>
          <a:xfrm rot="727687">
            <a:off x="6763910" y="4644324"/>
            <a:ext cx="1210589" cy="338554"/>
          </a:xfrm>
          <a:prstGeom prst="rect">
            <a:avLst/>
          </a:prstGeom>
          <a:solidFill>
            <a:srgbClr val="17F4F2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挡住电视舞</a:t>
            </a:r>
          </a:p>
        </p:txBody>
      </p:sp>
      <p:sp>
        <p:nvSpPr>
          <p:cNvPr id="65" name="矩形 64"/>
          <p:cNvSpPr/>
          <p:nvPr/>
        </p:nvSpPr>
        <p:spPr>
          <a:xfrm rot="21030904">
            <a:off x="4722667" y="3814744"/>
            <a:ext cx="1620958" cy="338554"/>
          </a:xfrm>
          <a:prstGeom prst="rect">
            <a:avLst/>
          </a:prstGeom>
          <a:solidFill>
            <a:srgbClr val="17F4F2"/>
          </a:solidFill>
        </p:spPr>
        <p:txBody>
          <a:bodyPr wrap="none">
            <a:spAutoFit/>
          </a:bodyPr>
          <a:lstStyle/>
          <a:p>
            <a:pPr lvl="0"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谁还不会踢个球</a:t>
            </a: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81" y="3644349"/>
            <a:ext cx="1510915" cy="2438496"/>
          </a:xfrm>
          <a:prstGeom prst="rect">
            <a:avLst/>
          </a:prstGeom>
        </p:spPr>
      </p:pic>
      <p:grpSp>
        <p:nvGrpSpPr>
          <p:cNvPr id="67" name="组合 66"/>
          <p:cNvGrpSpPr/>
          <p:nvPr/>
        </p:nvGrpSpPr>
        <p:grpSpPr>
          <a:xfrm>
            <a:off x="9900000" y="3618871"/>
            <a:ext cx="1534134" cy="2465319"/>
            <a:chOff x="4332526" y="1642070"/>
            <a:chExt cx="2855387" cy="4809530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604" y="1691335"/>
              <a:ext cx="2676309" cy="4760265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526" y="5219010"/>
              <a:ext cx="1967245" cy="1229527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933" y="1642070"/>
              <a:ext cx="2202551" cy="732349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116">
              <a:off x="4897467" y="2486274"/>
              <a:ext cx="1902876" cy="3125164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0" r="100000">
                          <a14:foregroundMark x1="45333" y1="54667" x2="57000" y2="38000"/>
                          <a14:foregroundMark x1="38000" y1="21333" x2="24000" y2="2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47686" y="5357816"/>
              <a:ext cx="711818" cy="714348"/>
            </a:xfrm>
            <a:prstGeom prst="rect">
              <a:avLst/>
            </a:prstGeom>
          </p:spPr>
        </p:pic>
      </p:grpSp>
      <p:sp>
        <p:nvSpPr>
          <p:cNvPr id="74" name="对角圆角矩形 21"/>
          <p:cNvSpPr/>
          <p:nvPr/>
        </p:nvSpPr>
        <p:spPr>
          <a:xfrm>
            <a:off x="8221001" y="3838268"/>
            <a:ext cx="1741081" cy="374568"/>
          </a:xfrm>
          <a:prstGeom prst="round2DiagRect">
            <a:avLst/>
          </a:prstGeom>
          <a:solidFill>
            <a:srgbClr val="0068A5"/>
          </a:solidFill>
          <a:ln w="12700" cap="flat">
            <a:noFill/>
            <a:prstDash val="solid"/>
            <a:miter lim="8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表情射门大赛</a:t>
            </a:r>
          </a:p>
        </p:txBody>
      </p:sp>
      <p:sp>
        <p:nvSpPr>
          <p:cNvPr id="75" name="对角圆角矩形 21"/>
          <p:cNvSpPr/>
          <p:nvPr/>
        </p:nvSpPr>
        <p:spPr>
          <a:xfrm>
            <a:off x="10210549" y="4837336"/>
            <a:ext cx="1966277" cy="374568"/>
          </a:xfrm>
          <a:prstGeom prst="round2DiagRect">
            <a:avLst/>
          </a:prstGeom>
          <a:solidFill>
            <a:srgbClr val="0068A5"/>
          </a:solidFill>
          <a:ln w="12700" cap="flat">
            <a:noFill/>
            <a:prstDash val="solid"/>
            <a:miter lim="8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hangingPunct="0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俄罗斯套娃贴纸大赛</a:t>
            </a:r>
          </a:p>
        </p:txBody>
      </p:sp>
      <p:sp>
        <p:nvSpPr>
          <p:cNvPr id="76" name="矩形 75"/>
          <p:cNvSpPr/>
          <p:nvPr/>
        </p:nvSpPr>
        <p:spPr>
          <a:xfrm>
            <a:off x="8547038" y="6163083"/>
            <a:ext cx="2738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技术制作互动游戏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贴纸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以技术实力玩转世界杯</a:t>
            </a: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1" y="3821834"/>
            <a:ext cx="3935694" cy="926859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733265" y="3522382"/>
            <a:ext cx="3262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专题、花絮、集锦短视频一网打尽</a:t>
            </a:r>
            <a:endParaRPr lang="zh-CN" altLang="en-US" sz="1600" dirty="0"/>
          </a:p>
        </p:txBody>
      </p:sp>
      <p:sp>
        <p:nvSpPr>
          <p:cNvPr id="79" name="矩形 78"/>
          <p:cNvSpPr/>
          <p:nvPr/>
        </p:nvSpPr>
        <p:spPr>
          <a:xfrm>
            <a:off x="670804" y="6032275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档体育明星精品栏目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更多俄罗斯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 风情 艺术相关头部栏目</a:t>
            </a: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8" y="4970335"/>
            <a:ext cx="1745650" cy="97634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684" y="4977488"/>
            <a:ext cx="1690123" cy="94977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46902" y="0"/>
            <a:ext cx="12238901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42874" y="2799197"/>
            <a:ext cx="10644200" cy="4077409"/>
          </a:xfrm>
          <a:prstGeom prst="rect">
            <a:avLst/>
          </a:prstGeom>
          <a:blipFill dpi="0" rotWithShape="1">
            <a:blip r:embed="rId4" cstate="screen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stretch>
              <a:fillRect r="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3" name="直接连接符 89"/>
          <p:cNvCxnSpPr/>
          <p:nvPr/>
        </p:nvCxnSpPr>
        <p:spPr>
          <a:xfrm>
            <a:off x="467544" y="2453592"/>
            <a:ext cx="0" cy="2632849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矩形 207"/>
          <p:cNvSpPr/>
          <p:nvPr/>
        </p:nvSpPr>
        <p:spPr>
          <a:xfrm>
            <a:off x="0" y="1241"/>
            <a:ext cx="12188209" cy="68567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矩形 208"/>
          <p:cNvSpPr/>
          <p:nvPr/>
        </p:nvSpPr>
        <p:spPr>
          <a:xfrm>
            <a:off x="12061834" y="606"/>
            <a:ext cx="141102" cy="687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 rotWithShape="1">
          <a:blip r:embed="rId6" cstate="screen"/>
          <a:srcRect t="-112"/>
          <a:stretch>
            <a:fillRect/>
          </a:stretch>
        </p:blipFill>
        <p:spPr>
          <a:xfrm>
            <a:off x="8135881" y="3767248"/>
            <a:ext cx="2465444" cy="2465444"/>
          </a:xfrm>
          <a:prstGeom prst="ellipse">
            <a:avLst/>
          </a:prstGeom>
          <a:ln>
            <a:solidFill>
              <a:schemeClr val="bg1"/>
            </a:solidFill>
          </a:ln>
        </p:spPr>
      </p:pic>
      <p:sp>
        <p:nvSpPr>
          <p:cNvPr id="151" name="椭圆 150"/>
          <p:cNvSpPr/>
          <p:nvPr/>
        </p:nvSpPr>
        <p:spPr>
          <a:xfrm>
            <a:off x="9631054" y="3248970"/>
            <a:ext cx="1384148" cy="1384360"/>
          </a:xfrm>
          <a:prstGeom prst="ellipse">
            <a:avLst/>
          </a:prstGeom>
          <a:solidFill>
            <a:schemeClr val="tx1">
              <a:alpha val="72000"/>
            </a:schemeClr>
          </a:solidFill>
          <a:ln w="8255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kumimoji="1" lang="zh-CN" altLang="en-US" dirty="0">
              <a:solidFill>
                <a:prstClr val="white"/>
              </a:solidFill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9688526" y="3309968"/>
            <a:ext cx="1262364" cy="1262364"/>
            <a:chOff x="7883018" y="2728180"/>
            <a:chExt cx="2190186" cy="2190186"/>
          </a:xfrm>
        </p:grpSpPr>
        <p:sp>
          <p:nvSpPr>
            <p:cNvPr id="153" name="椭圆 152"/>
            <p:cNvSpPr/>
            <p:nvPr/>
          </p:nvSpPr>
          <p:spPr>
            <a:xfrm>
              <a:off x="7883018" y="2728180"/>
              <a:ext cx="2190186" cy="2190186"/>
            </a:xfrm>
            <a:prstGeom prst="ellipse">
              <a:avLst/>
            </a:prstGeom>
            <a:solidFill>
              <a:schemeClr val="bg1"/>
            </a:solidFill>
            <a:ln w="762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154" name="Picture 2" descr="https://timgsa.baidu.com/timg?image&amp;quality=80&amp;size=b9999_10000&amp;sec=1510555313672&amp;di=016903562618f8b896cebf70e67277f5&amp;imgtype=0&amp;src=http%3A%2F%2Fa0.att.hudong.com%2F04%2F45%2F01300000368028124063459951752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8126020" y="3358982"/>
              <a:ext cx="1703204" cy="1015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7" name="椭圆 156"/>
          <p:cNvSpPr/>
          <p:nvPr/>
        </p:nvSpPr>
        <p:spPr>
          <a:xfrm>
            <a:off x="3357477" y="3484768"/>
            <a:ext cx="657383" cy="657383"/>
          </a:xfrm>
          <a:prstGeom prst="ellipse">
            <a:avLst/>
          </a:prstGeom>
          <a:solidFill>
            <a:srgbClr val="C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4" rIns="68569" bIns="34284"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9" name="椭圆 228"/>
          <p:cNvSpPr/>
          <p:nvPr/>
        </p:nvSpPr>
        <p:spPr>
          <a:xfrm>
            <a:off x="4695656" y="4222763"/>
            <a:ext cx="244699" cy="244699"/>
          </a:xfrm>
          <a:prstGeom prst="ellipse">
            <a:avLst/>
          </a:prstGeom>
          <a:solidFill>
            <a:srgbClr val="C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4" rIns="68569" bIns="34284"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六边形 73"/>
          <p:cNvSpPr/>
          <p:nvPr/>
        </p:nvSpPr>
        <p:spPr>
          <a:xfrm rot="573154">
            <a:off x="647761" y="3521280"/>
            <a:ext cx="3041203" cy="1856746"/>
          </a:xfrm>
          <a:prstGeom prst="hexagon">
            <a:avLst/>
          </a:prstGeom>
          <a:solidFill>
            <a:schemeClr val="accent4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grpSp>
        <p:nvGrpSpPr>
          <p:cNvPr id="86" name="组合 7"/>
          <p:cNvGrpSpPr/>
          <p:nvPr/>
        </p:nvGrpSpPr>
        <p:grpSpPr>
          <a:xfrm>
            <a:off x="3075281" y="3237789"/>
            <a:ext cx="939312" cy="822409"/>
            <a:chOff x="2532275" y="884443"/>
            <a:chExt cx="939312" cy="822409"/>
          </a:xfrm>
        </p:grpSpPr>
        <p:sp>
          <p:nvSpPr>
            <p:cNvPr id="88" name="椭圆 87"/>
            <p:cNvSpPr/>
            <p:nvPr/>
          </p:nvSpPr>
          <p:spPr>
            <a:xfrm>
              <a:off x="2644910" y="1029027"/>
              <a:ext cx="677825" cy="6778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914400"/>
              <a:endParaRPr lang="zh-CN" altLang="en-US" sz="27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TextBox 68"/>
            <p:cNvSpPr txBox="1"/>
            <p:nvPr/>
          </p:nvSpPr>
          <p:spPr>
            <a:xfrm>
              <a:off x="2532275" y="1175661"/>
              <a:ext cx="88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2000" b="1" dirty="0">
                  <a:solidFill>
                    <a:srgbClr val="F7F7F7"/>
                  </a:solidFill>
                  <a:latin typeface="Bell MT" panose="02020503060305020303" pitchFamily="18" charset="0"/>
                </a:rPr>
                <a:t>Video</a:t>
              </a:r>
              <a:endParaRPr lang="zh-CN" altLang="en-US" sz="2000" b="1" dirty="0">
                <a:solidFill>
                  <a:srgbClr val="F7F7F7"/>
                </a:solidFill>
                <a:latin typeface="Bell MT" panose="02020503060305020303" pitchFamily="18" charset="0"/>
              </a:endParaRPr>
            </a:p>
          </p:txBody>
        </p:sp>
        <p:grpSp>
          <p:nvGrpSpPr>
            <p:cNvPr id="90" name="组合 70"/>
            <p:cNvGrpSpPr/>
            <p:nvPr/>
          </p:nvGrpSpPr>
          <p:grpSpPr>
            <a:xfrm>
              <a:off x="2923850" y="884443"/>
              <a:ext cx="547737" cy="358103"/>
              <a:chOff x="4576665" y="1069102"/>
              <a:chExt cx="547737" cy="358103"/>
            </a:xfrm>
          </p:grpSpPr>
          <p:sp>
            <p:nvSpPr>
              <p:cNvPr id="91" name="椭圆 90"/>
              <p:cNvSpPr/>
              <p:nvPr/>
            </p:nvSpPr>
            <p:spPr>
              <a:xfrm>
                <a:off x="4648943" y="1069102"/>
                <a:ext cx="347223" cy="358103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32" tIns="45717" rIns="91432" bIns="45717" rtlCol="0" anchor="ctr"/>
              <a:lstStyle/>
              <a:p>
                <a:pPr algn="ctr" defTabSz="914400"/>
                <a:endParaRPr lang="zh-CN" altLang="en-US" sz="27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TextBox 80"/>
              <p:cNvSpPr txBox="1"/>
              <p:nvPr/>
            </p:nvSpPr>
            <p:spPr>
              <a:xfrm>
                <a:off x="4576665" y="1142287"/>
                <a:ext cx="54773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zh-CN" altLang="en-US" sz="105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ll MT" panose="02020503060305020303" pitchFamily="18" charset="0"/>
                  </a:rPr>
                  <a:t>独家</a:t>
                </a:r>
                <a:endParaRPr lang="en-US" altLang="zh-CN" sz="105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ell MT" panose="02020503060305020303" pitchFamily="18" charset="0"/>
                </a:endParaRPr>
              </a:p>
            </p:txBody>
          </p:sp>
        </p:grpSp>
      </p:grpSp>
      <p:grpSp>
        <p:nvGrpSpPr>
          <p:cNvPr id="158" name="组合 157"/>
          <p:cNvGrpSpPr/>
          <p:nvPr/>
        </p:nvGrpSpPr>
        <p:grpSpPr>
          <a:xfrm>
            <a:off x="1064385" y="3601055"/>
            <a:ext cx="2065940" cy="1164606"/>
            <a:chOff x="802758" y="1856001"/>
            <a:chExt cx="3250491" cy="1832358"/>
          </a:xfrm>
        </p:grpSpPr>
        <p:grpSp>
          <p:nvGrpSpPr>
            <p:cNvPr id="159" name="组合 158"/>
            <p:cNvGrpSpPr/>
            <p:nvPr/>
          </p:nvGrpSpPr>
          <p:grpSpPr>
            <a:xfrm>
              <a:off x="802758" y="2740653"/>
              <a:ext cx="3250491" cy="947706"/>
              <a:chOff x="5500829" y="2454375"/>
              <a:chExt cx="6194818" cy="1806147"/>
            </a:xfrm>
          </p:grpSpPr>
          <p:pic>
            <p:nvPicPr>
              <p:cNvPr id="166" name="图片 165"/>
              <p:cNvPicPr>
                <a:picLocks noChangeAspect="1"/>
              </p:cNvPicPr>
              <p:nvPr/>
            </p:nvPicPr>
            <p:blipFill>
              <a:blip r:embed="rId8" cstate="screen"/>
              <a:stretch>
                <a:fillRect/>
              </a:stretch>
            </p:blipFill>
            <p:spPr>
              <a:xfrm rot="483100">
                <a:off x="7560687" y="2454375"/>
                <a:ext cx="2528606" cy="1806147"/>
              </a:xfrm>
              <a:prstGeom prst="rect">
                <a:avLst/>
              </a:prstGeom>
            </p:spPr>
          </p:pic>
          <p:grpSp>
            <p:nvGrpSpPr>
              <p:cNvPr id="169" name="组合 168"/>
              <p:cNvGrpSpPr/>
              <p:nvPr/>
            </p:nvGrpSpPr>
            <p:grpSpPr>
              <a:xfrm>
                <a:off x="5500829" y="2720197"/>
                <a:ext cx="6194818" cy="1366866"/>
                <a:chOff x="5500829" y="2720197"/>
                <a:chExt cx="6194818" cy="1366866"/>
              </a:xfrm>
            </p:grpSpPr>
            <p:pic>
              <p:nvPicPr>
                <p:cNvPr id="170" name="Picture 10" descr="https://timgsa.baidu.com/timg?image&amp;quality=80&amp;size=b9999_10000&amp;sec=1488368852867&amp;di=38b5bde680c5acded21d687027d360ca&amp;imgtype=0&amp;src=http%3A%2F%2Fimg1.dongqiudi.com%2Ffastdfs%2FM00%2F0C%2F7A%2FooYBAFg62BiAK_vSAAI_kEdHXG4837.jpg"/>
                <p:cNvPicPr>
                  <a:picLocks noChangeAspect="1" noChangeArrowheads="1"/>
                </p:cNvPicPr>
                <p:nvPr/>
              </p:nvPicPr>
              <p:blipFill>
                <a:blip r:embed="rId9" cstate="screen"/>
                <a:srcRect/>
                <a:stretch>
                  <a:fillRect/>
                </a:stretch>
              </p:blipFill>
              <p:spPr bwMode="auto">
                <a:xfrm>
                  <a:off x="5500829" y="2720197"/>
                  <a:ext cx="1973097" cy="1315398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71" name="矩形 170"/>
                <p:cNvSpPr/>
                <p:nvPr/>
              </p:nvSpPr>
              <p:spPr>
                <a:xfrm>
                  <a:off x="6545120" y="3680816"/>
                  <a:ext cx="840741" cy="322610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5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实时视频</a:t>
                  </a:r>
                </a:p>
              </p:txBody>
            </p:sp>
            <p:pic>
              <p:nvPicPr>
                <p:cNvPr id="172" name="Picture 10" descr="https://timgsa.baidu.com/timg?image&amp;quality=80&amp;size=b9999_10000&amp;sec=1488289241299&amp;di=3cfc2a4cc3442648c37de11d4ca43758&amp;imgtype=0&amp;src=http%3A%2F%2Fpic.58pic.com%2F58pic%2F14%2F62%2F34%2F17C58PIC2Je_1024.jpg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</a:blip>
                <a:srcRect/>
                <a:stretch>
                  <a:fillRect/>
                </a:stretch>
              </p:blipFill>
              <p:spPr bwMode="auto">
                <a:xfrm rot="21206839">
                  <a:off x="6283639" y="3222128"/>
                  <a:ext cx="391144" cy="391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3" name="组合 172"/>
                <p:cNvGrpSpPr/>
                <p:nvPr/>
              </p:nvGrpSpPr>
              <p:grpSpPr>
                <a:xfrm>
                  <a:off x="10094576" y="2742312"/>
                  <a:ext cx="1601071" cy="1344751"/>
                  <a:chOff x="10873245" y="4046161"/>
                  <a:chExt cx="2960363" cy="1531158"/>
                </a:xfrm>
              </p:grpSpPr>
              <p:pic>
                <p:nvPicPr>
                  <p:cNvPr id="174" name="图片 173"/>
                  <p:cNvPicPr>
                    <a:picLocks noChangeAspect="1"/>
                  </p:cNvPicPr>
                  <p:nvPr/>
                </p:nvPicPr>
                <p:blipFill rotWithShape="1">
                  <a:blip r:embed="rId11" cstate="screen"/>
                  <a:srcRect/>
                  <a:stretch>
                    <a:fillRect/>
                  </a:stretch>
                </p:blipFill>
                <p:spPr>
                  <a:xfrm>
                    <a:off x="11000001" y="4053809"/>
                    <a:ext cx="2833607" cy="152351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solidFill>
                      <a:srgbClr val="FFFFFF"/>
                    </a:solidFill>
                    <a:miter lim="800000"/>
                    <a:headEnd/>
                    <a:tailEnd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176" name="Picture 10" descr="https://timgsa.baidu.com/timg?image&amp;quality=80&amp;size=b9999_10000&amp;sec=1488289241299&amp;di=3cfc2a4cc3442648c37de11d4ca43758&amp;imgtype=0&amp;src=http%3A%2F%2Fpic.58pic.com%2F58pic%2F14%2F62%2F34%2F17C58PIC2Je_1024.jp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screen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70000" contrast="-70000"/>
                  </a:blip>
                  <a:srcRect/>
                  <a:stretch>
                    <a:fillRect/>
                  </a:stretch>
                </p:blipFill>
                <p:spPr bwMode="auto">
                  <a:xfrm rot="21206839">
                    <a:off x="12024966" y="4624552"/>
                    <a:ext cx="391144" cy="39114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21" name="矩形 220"/>
                  <p:cNvSpPr/>
                  <p:nvPr/>
                </p:nvSpPr>
                <p:spPr>
                  <a:xfrm rot="21500437">
                    <a:off x="10873245" y="4046161"/>
                    <a:ext cx="1884945" cy="367329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zh-CN" altLang="en-US" sz="5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明星球员</a:t>
                    </a:r>
                  </a:p>
                </p:txBody>
              </p:sp>
            </p:grpSp>
          </p:grpSp>
        </p:grpSp>
        <p:grpSp>
          <p:nvGrpSpPr>
            <p:cNvPr id="160" name="组合 159"/>
            <p:cNvGrpSpPr/>
            <p:nvPr/>
          </p:nvGrpSpPr>
          <p:grpSpPr>
            <a:xfrm>
              <a:off x="1255759" y="1856001"/>
              <a:ext cx="2373566" cy="956960"/>
              <a:chOff x="6883685" y="3990153"/>
              <a:chExt cx="4024901" cy="1622734"/>
            </a:xfrm>
          </p:grpSpPr>
          <p:grpSp>
            <p:nvGrpSpPr>
              <p:cNvPr id="161" name="组合 160"/>
              <p:cNvGrpSpPr/>
              <p:nvPr/>
            </p:nvGrpSpPr>
            <p:grpSpPr>
              <a:xfrm rot="413608">
                <a:off x="8964126" y="4212348"/>
                <a:ext cx="1944460" cy="1199694"/>
                <a:chOff x="10726830" y="2381679"/>
                <a:chExt cx="2896451" cy="1787057"/>
              </a:xfrm>
            </p:grpSpPr>
            <p:pic>
              <p:nvPicPr>
                <p:cNvPr id="163" name="Picture 2" descr="https://timgsa.baidu.com/timg?image&amp;quality=80&amp;size=b9999_10000&amp;sec=1488362844184&amp;di=434699352aa4c613ae42ea0c9730be76&amp;imgtype=0&amp;src=http%3A%2F%2Fnews.xinhuanet.com%2Fphoto%2F2017-02%2F23%2F129491696_14877878744041n.jpg"/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screen"/>
                <a:srcRect l="-701"/>
                <a:stretch>
                  <a:fillRect/>
                </a:stretch>
              </p:blipFill>
              <p:spPr bwMode="auto">
                <a:xfrm rot="21160743">
                  <a:off x="10726830" y="2381679"/>
                  <a:ext cx="2896451" cy="1669470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  <a:headEnd/>
                  <a:tailEnd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64" name="矩形 163"/>
                <p:cNvSpPr/>
                <p:nvPr/>
              </p:nvSpPr>
              <p:spPr>
                <a:xfrm rot="21086829">
                  <a:off x="10793247" y="3741154"/>
                  <a:ext cx="1114304" cy="42758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5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最佳时刻</a:t>
                  </a:r>
                </a:p>
              </p:txBody>
            </p:sp>
            <p:pic>
              <p:nvPicPr>
                <p:cNvPr id="165" name="Picture 10" descr="https://timgsa.baidu.com/timg?image&amp;quality=80&amp;size=b9999_10000&amp;sec=1488289241299&amp;di=3cfc2a4cc3442648c37de11d4ca43758&amp;imgtype=0&amp;src=http%3A%2F%2Fpic.58pic.com%2F58pic%2F14%2F62%2F34%2F17C58PIC2Je_1024.jpg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</a:blip>
                <a:srcRect/>
                <a:stretch>
                  <a:fillRect/>
                </a:stretch>
              </p:blipFill>
              <p:spPr bwMode="auto">
                <a:xfrm rot="21206839">
                  <a:off x="11897048" y="3101807"/>
                  <a:ext cx="391144" cy="391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62" name="图片 161"/>
              <p:cNvPicPr>
                <a:picLocks noChangeAspect="1"/>
              </p:cNvPicPr>
              <p:nvPr/>
            </p:nvPicPr>
            <p:blipFill>
              <a:blip r:embed="rId15" cstate="screen"/>
              <a:stretch>
                <a:fillRect/>
              </a:stretch>
            </p:blipFill>
            <p:spPr>
              <a:xfrm rot="21012095">
                <a:off x="6883685" y="3990153"/>
                <a:ext cx="2099469" cy="1622734"/>
              </a:xfrm>
              <a:prstGeom prst="rect">
                <a:avLst/>
              </a:prstGeom>
            </p:spPr>
          </p:pic>
        </p:grpSp>
      </p:grpSp>
      <p:sp>
        <p:nvSpPr>
          <p:cNvPr id="94" name="平行四边形 93"/>
          <p:cNvSpPr/>
          <p:nvPr/>
        </p:nvSpPr>
        <p:spPr>
          <a:xfrm rot="21386929">
            <a:off x="901204" y="4647124"/>
            <a:ext cx="2664837" cy="341356"/>
          </a:xfrm>
          <a:prstGeom prst="parallelogram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34" name="图片 233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125688" y="4607124"/>
            <a:ext cx="1444951" cy="1383464"/>
          </a:xfrm>
          <a:prstGeom prst="rect">
            <a:avLst/>
          </a:prstGeom>
        </p:spPr>
      </p:pic>
      <p:sp>
        <p:nvSpPr>
          <p:cNvPr id="235" name="文本框 234"/>
          <p:cNvSpPr txBox="1"/>
          <p:nvPr/>
        </p:nvSpPr>
        <p:spPr>
          <a:xfrm rot="21416667">
            <a:off x="855163" y="4979753"/>
            <a:ext cx="3339120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版权优势巩固升级</a:t>
            </a:r>
            <a:r>
              <a:rPr lang="en-US" altLang="zh-CN" sz="105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5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实时赛事视频短视频呈现</a:t>
            </a:r>
            <a:endParaRPr lang="en-US" altLang="zh-CN" sz="105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六边形 96"/>
          <p:cNvSpPr/>
          <p:nvPr/>
        </p:nvSpPr>
        <p:spPr>
          <a:xfrm rot="538959">
            <a:off x="4436597" y="3217642"/>
            <a:ext cx="2943372" cy="1605423"/>
          </a:xfrm>
          <a:prstGeom prst="hexagon">
            <a:avLst/>
          </a:prstGeom>
          <a:solidFill>
            <a:schemeClr val="accent4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pic>
        <p:nvPicPr>
          <p:cNvPr id="224" name="图片 223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4372784" y="3315527"/>
            <a:ext cx="3027428" cy="1368540"/>
          </a:xfrm>
          <a:prstGeom prst="rect">
            <a:avLst/>
          </a:prstGeom>
        </p:spPr>
      </p:pic>
      <p:sp>
        <p:nvSpPr>
          <p:cNvPr id="236" name="文本框 235"/>
          <p:cNvSpPr txBox="1"/>
          <p:nvPr/>
        </p:nvSpPr>
        <p:spPr>
          <a:xfrm>
            <a:off x="4838974" y="4588417"/>
            <a:ext cx="4044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联手东方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打造中超新看法</a:t>
            </a: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独创云台技术首次应用体育领域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圆角矩形 164"/>
          <p:cNvSpPr/>
          <p:nvPr/>
        </p:nvSpPr>
        <p:spPr>
          <a:xfrm>
            <a:off x="5412196" y="3117894"/>
            <a:ext cx="2462375" cy="2914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2" name="矩形 231"/>
          <p:cNvSpPr/>
          <p:nvPr/>
        </p:nvSpPr>
        <p:spPr>
          <a:xfrm>
            <a:off x="5413282" y="3089377"/>
            <a:ext cx="2502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前沿技术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亿万像素看中超</a:t>
            </a:r>
          </a:p>
        </p:txBody>
      </p:sp>
      <p:sp>
        <p:nvSpPr>
          <p:cNvPr id="230" name="圆角矩形 160"/>
          <p:cNvSpPr/>
          <p:nvPr/>
        </p:nvSpPr>
        <p:spPr>
          <a:xfrm>
            <a:off x="277442" y="3352838"/>
            <a:ext cx="2698755" cy="26853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1" name="矩形 230"/>
          <p:cNvSpPr/>
          <p:nvPr/>
        </p:nvSpPr>
        <p:spPr>
          <a:xfrm>
            <a:off x="282471" y="3326143"/>
            <a:ext cx="2707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短视频版权引入 精彩随时看</a:t>
            </a:r>
          </a:p>
        </p:txBody>
      </p:sp>
      <p:sp>
        <p:nvSpPr>
          <p:cNvPr id="106" name="六边形 105"/>
          <p:cNvSpPr/>
          <p:nvPr/>
        </p:nvSpPr>
        <p:spPr>
          <a:xfrm rot="20983993">
            <a:off x="3172784" y="5211128"/>
            <a:ext cx="2671556" cy="1463900"/>
          </a:xfrm>
          <a:prstGeom prst="hexagon">
            <a:avLst/>
          </a:prstGeom>
          <a:solidFill>
            <a:schemeClr val="accent4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7045171" y="4140051"/>
            <a:ext cx="657383" cy="657383"/>
          </a:xfrm>
          <a:prstGeom prst="ellipse">
            <a:avLst/>
          </a:prstGeom>
          <a:solidFill>
            <a:srgbClr val="C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4" rIns="68569" bIns="34284"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8" name="组合 7"/>
          <p:cNvGrpSpPr/>
          <p:nvPr/>
        </p:nvGrpSpPr>
        <p:grpSpPr>
          <a:xfrm>
            <a:off x="7075778" y="4083390"/>
            <a:ext cx="1196909" cy="677825"/>
            <a:chOff x="2503376" y="1029027"/>
            <a:chExt cx="1196909" cy="677825"/>
          </a:xfrm>
        </p:grpSpPr>
        <p:sp>
          <p:nvSpPr>
            <p:cNvPr id="99" name="椭圆 98"/>
            <p:cNvSpPr/>
            <p:nvPr/>
          </p:nvSpPr>
          <p:spPr>
            <a:xfrm>
              <a:off x="2644910" y="1029027"/>
              <a:ext cx="677825" cy="6778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914400"/>
              <a:endParaRPr lang="zh-CN" altLang="en-US" sz="2700" b="1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Box 68"/>
            <p:cNvSpPr txBox="1"/>
            <p:nvPr/>
          </p:nvSpPr>
          <p:spPr>
            <a:xfrm>
              <a:off x="2503376" y="1164159"/>
              <a:ext cx="88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2000" b="1" dirty="0">
                  <a:solidFill>
                    <a:srgbClr val="F7F7F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技术</a:t>
              </a:r>
            </a:p>
          </p:txBody>
        </p:sp>
        <p:grpSp>
          <p:nvGrpSpPr>
            <p:cNvPr id="101" name="组合 70"/>
            <p:cNvGrpSpPr/>
            <p:nvPr/>
          </p:nvGrpSpPr>
          <p:grpSpPr>
            <a:xfrm>
              <a:off x="3152548" y="1185163"/>
              <a:ext cx="547737" cy="358103"/>
              <a:chOff x="4805363" y="1369822"/>
              <a:chExt cx="547737" cy="358103"/>
            </a:xfrm>
          </p:grpSpPr>
          <p:sp>
            <p:nvSpPr>
              <p:cNvPr id="102" name="椭圆 101"/>
              <p:cNvSpPr/>
              <p:nvPr/>
            </p:nvSpPr>
            <p:spPr>
              <a:xfrm>
                <a:off x="4847573" y="1369822"/>
                <a:ext cx="347223" cy="358103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32" tIns="45717" rIns="91432" bIns="45717" rtlCol="0" anchor="ctr"/>
              <a:lstStyle/>
              <a:p>
                <a:pPr algn="ctr" defTabSz="914400"/>
                <a:endParaRPr lang="zh-CN" altLang="en-US" sz="27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TextBox 80"/>
              <p:cNvSpPr txBox="1"/>
              <p:nvPr/>
            </p:nvSpPr>
            <p:spPr>
              <a:xfrm>
                <a:off x="4805363" y="1430489"/>
                <a:ext cx="54773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zh-CN" altLang="en-US" sz="105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ll MT" panose="02020503060305020303" pitchFamily="18" charset="0"/>
                  </a:rPr>
                  <a:t>独家</a:t>
                </a:r>
                <a:endParaRPr lang="en-US" altLang="zh-CN" sz="105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ell MT" panose="02020503060305020303" pitchFamily="18" charset="0"/>
                </a:endParaRPr>
              </a:p>
            </p:txBody>
          </p:sp>
        </p:grpSp>
      </p:grpSp>
      <p:pic>
        <p:nvPicPr>
          <p:cNvPr id="226" name="图片 225"/>
          <p:cNvPicPr>
            <a:picLocks noChangeAspect="1"/>
          </p:cNvPicPr>
          <p:nvPr/>
        </p:nvPicPr>
        <p:blipFill rotWithShape="1">
          <a:blip r:embed="rId18" cstate="screen"/>
          <a:srcRect/>
          <a:stretch>
            <a:fillRect/>
          </a:stretch>
        </p:blipFill>
        <p:spPr>
          <a:xfrm>
            <a:off x="3240150" y="5524237"/>
            <a:ext cx="1512033" cy="839400"/>
          </a:xfrm>
          <a:prstGeom prst="roundRect">
            <a:avLst>
              <a:gd name="adj" fmla="val 7268"/>
            </a:avLst>
          </a:prstGeom>
          <a:ln w="38100">
            <a:solidFill>
              <a:schemeClr val="bg1"/>
            </a:solidFill>
          </a:ln>
        </p:spPr>
      </p:pic>
      <p:pic>
        <p:nvPicPr>
          <p:cNvPr id="227" name="图片 226"/>
          <p:cNvPicPr>
            <a:picLocks noChangeAspect="1"/>
          </p:cNvPicPr>
          <p:nvPr/>
        </p:nvPicPr>
        <p:blipFill rotWithShape="1">
          <a:blip r:embed="rId19" cstate="screen"/>
          <a:srcRect b="-692"/>
          <a:stretch>
            <a:fillRect/>
          </a:stretch>
        </p:blipFill>
        <p:spPr>
          <a:xfrm>
            <a:off x="4674369" y="5790015"/>
            <a:ext cx="1323604" cy="734275"/>
          </a:xfrm>
          <a:prstGeom prst="roundRect">
            <a:avLst>
              <a:gd name="adj" fmla="val 7407"/>
            </a:avLst>
          </a:prstGeom>
          <a:ln w="38100">
            <a:solidFill>
              <a:schemeClr val="bg1"/>
            </a:solidFill>
          </a:ln>
        </p:spPr>
      </p:pic>
      <p:sp>
        <p:nvSpPr>
          <p:cNvPr id="114" name="椭圆 113"/>
          <p:cNvSpPr/>
          <p:nvPr/>
        </p:nvSpPr>
        <p:spPr>
          <a:xfrm>
            <a:off x="4398360" y="5176110"/>
            <a:ext cx="657383" cy="657383"/>
          </a:xfrm>
          <a:prstGeom prst="ellipse">
            <a:avLst/>
          </a:prstGeom>
          <a:solidFill>
            <a:srgbClr val="C0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4" rIns="68569" bIns="34284"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8" name="组合 7"/>
          <p:cNvGrpSpPr/>
          <p:nvPr/>
        </p:nvGrpSpPr>
        <p:grpSpPr>
          <a:xfrm>
            <a:off x="4442562" y="5217441"/>
            <a:ext cx="1196909" cy="677825"/>
            <a:chOff x="2503376" y="1029027"/>
            <a:chExt cx="1196909" cy="677825"/>
          </a:xfrm>
        </p:grpSpPr>
        <p:sp>
          <p:nvSpPr>
            <p:cNvPr id="109" name="椭圆 108"/>
            <p:cNvSpPr/>
            <p:nvPr/>
          </p:nvSpPr>
          <p:spPr>
            <a:xfrm>
              <a:off x="2644910" y="1029027"/>
              <a:ext cx="677825" cy="6778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91432" tIns="45717" rIns="91432" bIns="45717" rtlCol="0" anchor="ctr"/>
            <a:lstStyle/>
            <a:p>
              <a:pPr algn="ctr" defTabSz="914400"/>
              <a:endParaRPr lang="zh-CN" altLang="en-US" sz="2700" b="1" dirty="0">
                <a:solidFill>
                  <a:schemeClr val="bg1"/>
                </a:solidFill>
              </a:endParaRPr>
            </a:p>
          </p:txBody>
        </p:sp>
        <p:sp>
          <p:nvSpPr>
            <p:cNvPr id="110" name="TextBox 68"/>
            <p:cNvSpPr txBox="1"/>
            <p:nvPr/>
          </p:nvSpPr>
          <p:spPr>
            <a:xfrm>
              <a:off x="2503376" y="1164159"/>
              <a:ext cx="88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2000" b="1" dirty="0">
                  <a:solidFill>
                    <a:srgbClr val="F7F7F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娱乐</a:t>
              </a:r>
            </a:p>
          </p:txBody>
        </p:sp>
        <p:grpSp>
          <p:nvGrpSpPr>
            <p:cNvPr id="111" name="组合 70"/>
            <p:cNvGrpSpPr/>
            <p:nvPr/>
          </p:nvGrpSpPr>
          <p:grpSpPr>
            <a:xfrm>
              <a:off x="3152548" y="1185163"/>
              <a:ext cx="547737" cy="358103"/>
              <a:chOff x="4805363" y="1369822"/>
              <a:chExt cx="547737" cy="358103"/>
            </a:xfrm>
          </p:grpSpPr>
          <p:sp>
            <p:nvSpPr>
              <p:cNvPr id="112" name="椭圆 111"/>
              <p:cNvSpPr/>
              <p:nvPr/>
            </p:nvSpPr>
            <p:spPr>
              <a:xfrm>
                <a:off x="4847573" y="1369822"/>
                <a:ext cx="347223" cy="358103"/>
              </a:xfrm>
              <a:prstGeom prst="ellipse">
                <a:avLst/>
              </a:prstGeom>
              <a:solidFill>
                <a:srgbClr val="F7F7F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91432" tIns="45717" rIns="91432" bIns="45717" rtlCol="0" anchor="ctr"/>
              <a:lstStyle/>
              <a:p>
                <a:pPr algn="ctr" defTabSz="914400"/>
                <a:endParaRPr lang="zh-CN" altLang="en-US" sz="27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TextBox 80"/>
              <p:cNvSpPr txBox="1"/>
              <p:nvPr/>
            </p:nvSpPr>
            <p:spPr>
              <a:xfrm>
                <a:off x="4805363" y="1430489"/>
                <a:ext cx="54773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zh-CN" altLang="en-US" sz="105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ell MT" panose="02020503060305020303" pitchFamily="18" charset="0"/>
                  </a:rPr>
                  <a:t>联合</a:t>
                </a:r>
                <a:endParaRPr lang="en-US" altLang="zh-CN" sz="105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ell MT" panose="02020503060305020303" pitchFamily="18" charset="0"/>
                </a:endParaRPr>
              </a:p>
            </p:txBody>
          </p:sp>
        </p:grpSp>
      </p:grpSp>
      <p:sp>
        <p:nvSpPr>
          <p:cNvPr id="228" name="圆角矩形 160"/>
          <p:cNvSpPr/>
          <p:nvPr/>
        </p:nvSpPr>
        <p:spPr>
          <a:xfrm>
            <a:off x="5876338" y="5901642"/>
            <a:ext cx="2536365" cy="29082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3" name="矩形 232"/>
          <p:cNvSpPr/>
          <p:nvPr/>
        </p:nvSpPr>
        <p:spPr>
          <a:xfrm>
            <a:off x="5911526" y="5867739"/>
            <a:ext cx="2502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入侵娱乐 趣味栏目看中超</a:t>
            </a:r>
          </a:p>
        </p:txBody>
      </p:sp>
      <p:sp>
        <p:nvSpPr>
          <p:cNvPr id="3" name="矩形 2"/>
          <p:cNvSpPr/>
          <p:nvPr/>
        </p:nvSpPr>
        <p:spPr>
          <a:xfrm>
            <a:off x="6047416" y="6207800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n"/>
            </a:pPr>
            <a:r>
              <a:rPr lang="zh-CN" altLang="en-US" sz="10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联合北半球传媒打造娱乐化中超</a:t>
            </a:r>
            <a:endParaRPr lang="zh-CN" altLang="en-US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椭圆 114"/>
          <p:cNvSpPr/>
          <p:nvPr/>
        </p:nvSpPr>
        <p:spPr>
          <a:xfrm>
            <a:off x="9838786" y="5651189"/>
            <a:ext cx="1110208" cy="1110208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4" rIns="68569" bIns="34284"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椭圆 115"/>
          <p:cNvSpPr/>
          <p:nvPr/>
        </p:nvSpPr>
        <p:spPr>
          <a:xfrm>
            <a:off x="1757324" y="5695791"/>
            <a:ext cx="619912" cy="619912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4" rIns="68569" bIns="34284"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椭圆 116"/>
          <p:cNvSpPr/>
          <p:nvPr/>
        </p:nvSpPr>
        <p:spPr>
          <a:xfrm>
            <a:off x="8009184" y="3205517"/>
            <a:ext cx="619912" cy="619912"/>
          </a:xfrm>
          <a:prstGeom prst="ellipse">
            <a:avLst/>
          </a:prstGeom>
          <a:solidFill>
            <a:schemeClr val="accent6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9" tIns="34284" rIns="68569" bIns="34284" rtlCol="0" anchor="ctr"/>
          <a:lstStyle/>
          <a:p>
            <a:pPr algn="ctr"/>
            <a:endParaRPr lang="zh-CN" altLang="en-US" sz="16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0" cstate="screen"/>
          <a:srcRect/>
          <a:stretch>
            <a:fillRect/>
          </a:stretch>
        </p:blipFill>
        <p:spPr>
          <a:xfrm>
            <a:off x="-30906" y="1241"/>
            <a:ext cx="12092740" cy="2717705"/>
          </a:xfrm>
          <a:prstGeom prst="rect">
            <a:avLst/>
          </a:prstGeom>
        </p:spPr>
      </p:pic>
      <p:cxnSp>
        <p:nvCxnSpPr>
          <p:cNvPr id="132" name="直接连接符 76"/>
          <p:cNvCxnSpPr/>
          <p:nvPr/>
        </p:nvCxnSpPr>
        <p:spPr>
          <a:xfrm>
            <a:off x="467544" y="411510"/>
            <a:ext cx="0" cy="21240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71"/>
          <p:cNvGrpSpPr/>
          <p:nvPr/>
        </p:nvGrpSpPr>
        <p:grpSpPr>
          <a:xfrm>
            <a:off x="581410" y="1650487"/>
            <a:ext cx="2060350" cy="659468"/>
            <a:chOff x="385547" y="146135"/>
            <a:chExt cx="2060350" cy="659468"/>
          </a:xfrm>
        </p:grpSpPr>
        <p:sp>
          <p:nvSpPr>
            <p:cNvPr id="67" name="圆角矩形 66"/>
            <p:cNvSpPr/>
            <p:nvPr/>
          </p:nvSpPr>
          <p:spPr>
            <a:xfrm>
              <a:off x="385547" y="226535"/>
              <a:ext cx="1957671" cy="57906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  <a:effectLst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125407" y="146135"/>
              <a:ext cx="1320490" cy="5701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1418" tIns="45710" rIns="91418" bIns="45710" rtlCol="0" anchor="ctr"/>
            <a:lstStyle/>
            <a:p>
              <a:pPr algn="ctr" defTabSz="914400">
                <a:defRPr/>
              </a:pPr>
              <a:r>
                <a:rPr lang="zh-CN" altLang="en-US" sz="2000" b="1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中超</a:t>
              </a:r>
            </a:p>
          </p:txBody>
        </p:sp>
        <p:cxnSp>
          <p:nvCxnSpPr>
            <p:cNvPr id="77" name="直接连接符 74"/>
            <p:cNvCxnSpPr/>
            <p:nvPr/>
          </p:nvCxnSpPr>
          <p:spPr>
            <a:xfrm rot="5400000">
              <a:off x="990760" y="539238"/>
              <a:ext cx="500066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组合 76"/>
            <p:cNvGrpSpPr/>
            <p:nvPr/>
          </p:nvGrpSpPr>
          <p:grpSpPr>
            <a:xfrm>
              <a:off x="1456023" y="612735"/>
              <a:ext cx="683900" cy="142876"/>
              <a:chOff x="571472" y="2400300"/>
              <a:chExt cx="683900" cy="142876"/>
            </a:xfrm>
            <a:solidFill>
              <a:srgbClr val="FFC000"/>
            </a:solidFill>
          </p:grpSpPr>
          <p:sp>
            <p:nvSpPr>
              <p:cNvPr id="79" name="五角星 78"/>
              <p:cNvSpPr/>
              <p:nvPr/>
            </p:nvSpPr>
            <p:spPr>
              <a:xfrm>
                <a:off x="571472" y="2400300"/>
                <a:ext cx="142876" cy="14287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五角星 79"/>
              <p:cNvSpPr/>
              <p:nvPr/>
            </p:nvSpPr>
            <p:spPr>
              <a:xfrm>
                <a:off x="750067" y="2400300"/>
                <a:ext cx="142876" cy="14287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五角星 80"/>
              <p:cNvSpPr/>
              <p:nvPr/>
            </p:nvSpPr>
            <p:spPr>
              <a:xfrm>
                <a:off x="928662" y="2400300"/>
                <a:ext cx="142876" cy="14287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五角星 81"/>
              <p:cNvSpPr/>
              <p:nvPr/>
            </p:nvSpPr>
            <p:spPr>
              <a:xfrm>
                <a:off x="1112496" y="2400300"/>
                <a:ext cx="142876" cy="142876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19" name="TextBox 19"/>
          <p:cNvSpPr txBox="1"/>
          <p:nvPr/>
        </p:nvSpPr>
        <p:spPr>
          <a:xfrm>
            <a:off x="-62899" y="2315296"/>
            <a:ext cx="11193576" cy="523212"/>
          </a:xfrm>
          <a:custGeom>
            <a:avLst/>
            <a:gdLst>
              <a:gd name="connsiteX0" fmla="*/ 0 w 6713849"/>
              <a:gd name="connsiteY0" fmla="*/ 0 h 584767"/>
              <a:gd name="connsiteX1" fmla="*/ 6713849 w 6713849"/>
              <a:gd name="connsiteY1" fmla="*/ 0 h 584767"/>
              <a:gd name="connsiteX2" fmla="*/ 6713849 w 6713849"/>
              <a:gd name="connsiteY2" fmla="*/ 584767 h 584767"/>
              <a:gd name="connsiteX3" fmla="*/ 0 w 6713849"/>
              <a:gd name="connsiteY3" fmla="*/ 584767 h 584767"/>
              <a:gd name="connsiteX4" fmla="*/ 0 w 6713849"/>
              <a:gd name="connsiteY4" fmla="*/ 0 h 584767"/>
              <a:gd name="connsiteX0-1" fmla="*/ 0 w 6880104"/>
              <a:gd name="connsiteY0-2" fmla="*/ 35625 h 584767"/>
              <a:gd name="connsiteX1-3" fmla="*/ 6880104 w 6880104"/>
              <a:gd name="connsiteY1-4" fmla="*/ 0 h 584767"/>
              <a:gd name="connsiteX2-5" fmla="*/ 6880104 w 6880104"/>
              <a:gd name="connsiteY2-6" fmla="*/ 584767 h 584767"/>
              <a:gd name="connsiteX3-7" fmla="*/ 166255 w 6880104"/>
              <a:gd name="connsiteY3-8" fmla="*/ 584767 h 584767"/>
              <a:gd name="connsiteX4-9" fmla="*/ 0 w 6880104"/>
              <a:gd name="connsiteY4-10" fmla="*/ 35625 h 584767"/>
              <a:gd name="connsiteX0-11" fmla="*/ 0 w 6880104"/>
              <a:gd name="connsiteY0-12" fmla="*/ 35625 h 584767"/>
              <a:gd name="connsiteX1-13" fmla="*/ 6880104 w 6880104"/>
              <a:gd name="connsiteY1-14" fmla="*/ 0 h 584767"/>
              <a:gd name="connsiteX2-15" fmla="*/ 6880104 w 6880104"/>
              <a:gd name="connsiteY2-16" fmla="*/ 584767 h 584767"/>
              <a:gd name="connsiteX3-17" fmla="*/ 11875 w 6880104"/>
              <a:gd name="connsiteY3-18" fmla="*/ 549141 h 584767"/>
              <a:gd name="connsiteX4-19" fmla="*/ 0 w 6880104"/>
              <a:gd name="connsiteY4-20" fmla="*/ 35625 h 584767"/>
              <a:gd name="connsiteX0-21" fmla="*/ 0 w 6927605"/>
              <a:gd name="connsiteY0-22" fmla="*/ 237506 h 786648"/>
              <a:gd name="connsiteX1-23" fmla="*/ 6927605 w 6927605"/>
              <a:gd name="connsiteY1-24" fmla="*/ 0 h 786648"/>
              <a:gd name="connsiteX2-25" fmla="*/ 6880104 w 6927605"/>
              <a:gd name="connsiteY2-26" fmla="*/ 786648 h 786648"/>
              <a:gd name="connsiteX3-27" fmla="*/ 11875 w 6927605"/>
              <a:gd name="connsiteY3-28" fmla="*/ 751022 h 786648"/>
              <a:gd name="connsiteX4-29" fmla="*/ 0 w 6927605"/>
              <a:gd name="connsiteY4-30" fmla="*/ 237506 h 786648"/>
              <a:gd name="connsiteX0-31" fmla="*/ 0 w 6927605"/>
              <a:gd name="connsiteY0-32" fmla="*/ 237506 h 893526"/>
              <a:gd name="connsiteX1-33" fmla="*/ 6927605 w 6927605"/>
              <a:gd name="connsiteY1-34" fmla="*/ 0 h 893526"/>
              <a:gd name="connsiteX2-35" fmla="*/ 6915730 w 6927605"/>
              <a:gd name="connsiteY2-36" fmla="*/ 893526 h 893526"/>
              <a:gd name="connsiteX3-37" fmla="*/ 11875 w 6927605"/>
              <a:gd name="connsiteY3-38" fmla="*/ 751022 h 893526"/>
              <a:gd name="connsiteX4-39" fmla="*/ 0 w 6927605"/>
              <a:gd name="connsiteY4-40" fmla="*/ 237506 h 8935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927605" h="893526">
                <a:moveTo>
                  <a:pt x="0" y="237506"/>
                </a:moveTo>
                <a:lnTo>
                  <a:pt x="6927605" y="0"/>
                </a:lnTo>
                <a:lnTo>
                  <a:pt x="6915730" y="893526"/>
                </a:lnTo>
                <a:lnTo>
                  <a:pt x="11875" y="751022"/>
                </a:lnTo>
                <a:lnTo>
                  <a:pt x="0" y="237506"/>
                </a:lnTo>
                <a:close/>
              </a:path>
            </a:pathLst>
          </a:custGeom>
          <a:gradFill>
            <a:gsLst>
              <a:gs pos="100000">
                <a:schemeClr val="tx1"/>
              </a:gs>
              <a:gs pos="0">
                <a:schemeClr val="tx1">
                  <a:lumMod val="50000"/>
                  <a:lumOff val="50000"/>
                </a:schemeClr>
              </a:gs>
            </a:gsLst>
            <a:path path="circle">
              <a:fillToRect t="100000" r="100000"/>
            </a:path>
          </a:gradFill>
        </p:spPr>
        <p:txBody>
          <a:bodyPr wrap="square" lIns="91432" tIns="45716" rIns="91432" bIns="45716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版权优势巩固升级，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“三看”中超</a:t>
            </a:r>
            <a:r>
              <a:rPr lang="zh-CN" altLang="en-US" sz="28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视放赛事精彩</a:t>
            </a:r>
          </a:p>
        </p:txBody>
      </p:sp>
      <p:cxnSp>
        <p:nvCxnSpPr>
          <p:cNvPr id="84" name="直线连接符 83"/>
          <p:cNvCxnSpPr/>
          <p:nvPr/>
        </p:nvCxnSpPr>
        <p:spPr>
          <a:xfrm flipV="1">
            <a:off x="689037" y="1955165"/>
            <a:ext cx="470222" cy="92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线连接符 84"/>
          <p:cNvCxnSpPr/>
          <p:nvPr/>
        </p:nvCxnSpPr>
        <p:spPr>
          <a:xfrm flipV="1">
            <a:off x="830942" y="2092995"/>
            <a:ext cx="504000" cy="92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4"/>
          <p:cNvSpPr txBox="1"/>
          <p:nvPr/>
        </p:nvSpPr>
        <p:spPr>
          <a:xfrm rot="16200000">
            <a:off x="-1194961" y="837623"/>
            <a:ext cx="2698949" cy="64631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defTabSz="914400"/>
            <a:r>
              <a:rPr lang="en-US" altLang="zh-CN" sz="3600" kern="0" dirty="0">
                <a:solidFill>
                  <a:prstClr val="white">
                    <a:lumMod val="8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  <a:ea typeface="微软雅黑" panose="020B0503020204020204" pitchFamily="34" charset="-122"/>
              </a:rPr>
              <a:t>Sports</a:t>
            </a:r>
            <a:r>
              <a:rPr lang="zh-CN" altLang="en-US" sz="3600" kern="0" dirty="0">
                <a:solidFill>
                  <a:prstClr val="white">
                    <a:lumMod val="8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600" kern="0" dirty="0">
                <a:solidFill>
                  <a:prstClr val="white">
                    <a:lumMod val="8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Haettenschweiler" panose="020B0706040902060204" pitchFamily="34" charset="0"/>
                <a:ea typeface="微软雅黑" panose="020B0503020204020204" pitchFamily="34" charset="-122"/>
              </a:rPr>
              <a:t>channel</a:t>
            </a:r>
            <a:endParaRPr lang="zh-CN" altLang="en-US" sz="3600" kern="0" dirty="0">
              <a:solidFill>
                <a:prstClr val="white">
                  <a:lumMod val="85000"/>
                </a:prst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Haettenschweiler" panose="020B070604090206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" name="文本框 103"/>
          <p:cNvSpPr txBox="1"/>
          <p:nvPr/>
        </p:nvSpPr>
        <p:spPr>
          <a:xfrm rot="21161875">
            <a:off x="471103" y="1785752"/>
            <a:ext cx="10779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Chalkduster"/>
              </a:rPr>
              <a:t>China Football Super League</a:t>
            </a:r>
            <a:endParaRPr kumimoji="1" lang="zh-CN" altLang="en-US" sz="1000" i="1" dirty="0">
              <a:latin typeface="Chalkduster"/>
              <a:ea typeface="Chalkduster" charset="0"/>
              <a:cs typeface="Chalkduster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1" y="-131836"/>
            <a:ext cx="12192001" cy="2304114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1113250"/>
            <a:ext cx="12192000" cy="5744750"/>
          </a:xfrm>
          <a:prstGeom prst="rect">
            <a:avLst/>
          </a:prstGeom>
        </p:spPr>
      </p:pic>
      <p:grpSp>
        <p:nvGrpSpPr>
          <p:cNvPr id="58" name="组合 1"/>
          <p:cNvGrpSpPr/>
          <p:nvPr/>
        </p:nvGrpSpPr>
        <p:grpSpPr>
          <a:xfrm flipH="1">
            <a:off x="10443647" y="-120074"/>
            <a:ext cx="1741237" cy="961540"/>
            <a:chOff x="2380775" y="1134673"/>
            <a:chExt cx="4071966" cy="2248610"/>
          </a:xfrm>
          <a:solidFill>
            <a:schemeClr val="accent4">
              <a:lumMod val="75000"/>
              <a:alpha val="38000"/>
            </a:schemeClr>
          </a:solidFill>
        </p:grpSpPr>
        <p:sp>
          <p:nvSpPr>
            <p:cNvPr id="59" name="平行四边形 58"/>
            <p:cNvSpPr/>
            <p:nvPr/>
          </p:nvSpPr>
          <p:spPr>
            <a:xfrm flipH="1">
              <a:off x="3023717" y="1134674"/>
              <a:ext cx="3429024" cy="2248609"/>
            </a:xfrm>
            <a:prstGeom prst="parallelogram">
              <a:avLst>
                <a:gd name="adj" fmla="val 1320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平行四边形 59"/>
            <p:cNvSpPr/>
            <p:nvPr/>
          </p:nvSpPr>
          <p:spPr>
            <a:xfrm flipH="1">
              <a:off x="3666657" y="1134674"/>
              <a:ext cx="2428892" cy="1497827"/>
            </a:xfrm>
            <a:prstGeom prst="parallelogram">
              <a:avLst>
                <a:gd name="adj" fmla="val 1320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平行四边形 60"/>
            <p:cNvSpPr/>
            <p:nvPr/>
          </p:nvSpPr>
          <p:spPr>
            <a:xfrm flipH="1">
              <a:off x="2380775" y="1134673"/>
              <a:ext cx="2268557" cy="1358561"/>
            </a:xfrm>
            <a:prstGeom prst="parallelogram">
              <a:avLst>
                <a:gd name="adj" fmla="val 1320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2499860" y="135699"/>
            <a:ext cx="74331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4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Kaiti" charset="-122"/>
                <a:ea typeface="STKaiti" charset="-122"/>
                <a:cs typeface="STKaiti" charset="-122"/>
              </a:rPr>
              <a:t>2018</a:t>
            </a:r>
            <a:r>
              <a:rPr lang="zh-CN" altLang="en-US" sz="4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Kaiti" charset="-122"/>
                <a:ea typeface="STKaiti" charset="-122"/>
                <a:cs typeface="STKaiti" charset="-122"/>
              </a:rPr>
              <a:t>今日头条项目</a:t>
            </a:r>
            <a:r>
              <a:rPr lang="en-US" altLang="zh-CN" sz="4400" b="1" dirty="0">
                <a:solidFill>
                  <a:prstClr val="white">
                    <a:lumMod val="9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 Light" panose="020B0502040204020203" pitchFamily="34" charset="0"/>
                <a:ea typeface="STKaiti" charset="-122"/>
                <a:cs typeface="STKaiti" charset="-122"/>
              </a:rPr>
              <a:t>Timeline</a:t>
            </a:r>
            <a:endParaRPr lang="zh-CN" altLang="en-US" sz="4400" dirty="0">
              <a:solidFill>
                <a:prstClr val="white">
                  <a:lumMod val="95000"/>
                </a:prstClr>
              </a:solidFill>
              <a:latin typeface="Segoe UI Light" panose="020B0502040204020203" pitchFamily="34" charset="0"/>
              <a:ea typeface="STKaiti" charset="-122"/>
              <a:cs typeface="STKaiti" charset="-122"/>
            </a:endParaRPr>
          </a:p>
        </p:txBody>
      </p:sp>
      <p:pic>
        <p:nvPicPr>
          <p:cNvPr id="64" name="logo白色背景（带描边）RGB-0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55387" y="215530"/>
            <a:ext cx="1237721" cy="5168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5" name="组合 21"/>
          <p:cNvGrpSpPr/>
          <p:nvPr/>
        </p:nvGrpSpPr>
        <p:grpSpPr>
          <a:xfrm>
            <a:off x="11351382" y="6491336"/>
            <a:ext cx="826470" cy="366664"/>
            <a:chOff x="6885050" y="2262844"/>
            <a:chExt cx="1763040" cy="781450"/>
          </a:xfrm>
          <a:solidFill>
            <a:srgbClr val="634D08"/>
          </a:solidFill>
        </p:grpSpPr>
        <p:sp>
          <p:nvSpPr>
            <p:cNvPr id="66" name="平行四边形 65"/>
            <p:cNvSpPr/>
            <p:nvPr/>
          </p:nvSpPr>
          <p:spPr>
            <a:xfrm flipH="1">
              <a:off x="6976271" y="2262844"/>
              <a:ext cx="1248975" cy="781450"/>
            </a:xfrm>
            <a:prstGeom prst="parallelogram">
              <a:avLst>
                <a:gd name="adj" fmla="val 1320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7" name="平行四边形 66"/>
            <p:cNvSpPr/>
            <p:nvPr/>
          </p:nvSpPr>
          <p:spPr>
            <a:xfrm flipH="1">
              <a:off x="7704183" y="2465778"/>
              <a:ext cx="943907" cy="578516"/>
            </a:xfrm>
            <a:prstGeom prst="parallelogram">
              <a:avLst>
                <a:gd name="adj" fmla="val 1320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平行四边形 67"/>
            <p:cNvSpPr/>
            <p:nvPr/>
          </p:nvSpPr>
          <p:spPr>
            <a:xfrm flipH="1">
              <a:off x="6885050" y="2503966"/>
              <a:ext cx="903092" cy="540328"/>
            </a:xfrm>
            <a:prstGeom prst="parallelogram">
              <a:avLst>
                <a:gd name="adj" fmla="val 13202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-14148" y="1734456"/>
            <a:ext cx="12206148" cy="689970"/>
            <a:chOff x="0" y="2455777"/>
            <a:chExt cx="9144000" cy="517477"/>
          </a:xfrm>
        </p:grpSpPr>
        <p:sp>
          <p:nvSpPr>
            <p:cNvPr id="104" name="五边形 7"/>
            <p:cNvSpPr/>
            <p:nvPr/>
          </p:nvSpPr>
          <p:spPr>
            <a:xfrm>
              <a:off x="0" y="2527582"/>
              <a:ext cx="9144000" cy="72008"/>
            </a:xfrm>
            <a:prstGeom prst="homePlate">
              <a:avLst>
                <a:gd name="adj" fmla="val 110469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623454" y="2455777"/>
              <a:ext cx="215618" cy="215618"/>
            </a:xfrm>
            <a:prstGeom prst="ellipse">
              <a:avLst/>
            </a:prstGeom>
            <a:solidFill>
              <a:srgbClr val="634D0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6" name="椭圆 105"/>
            <p:cNvSpPr/>
            <p:nvPr/>
          </p:nvSpPr>
          <p:spPr>
            <a:xfrm>
              <a:off x="1363173" y="2455777"/>
              <a:ext cx="215618" cy="215618"/>
            </a:xfrm>
            <a:prstGeom prst="ellipse">
              <a:avLst/>
            </a:prstGeom>
            <a:solidFill>
              <a:srgbClr val="5CD6D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102892" y="2455777"/>
              <a:ext cx="215618" cy="215618"/>
            </a:xfrm>
            <a:prstGeom prst="ellipse">
              <a:avLst/>
            </a:prstGeom>
            <a:solidFill>
              <a:srgbClr val="634D0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2842611" y="2455777"/>
              <a:ext cx="215618" cy="215618"/>
            </a:xfrm>
            <a:prstGeom prst="ellipse">
              <a:avLst/>
            </a:prstGeom>
            <a:solidFill>
              <a:srgbClr val="5CD6D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9" name="椭圆 108"/>
            <p:cNvSpPr/>
            <p:nvPr/>
          </p:nvSpPr>
          <p:spPr>
            <a:xfrm>
              <a:off x="3582330" y="2455777"/>
              <a:ext cx="215618" cy="215618"/>
            </a:xfrm>
            <a:prstGeom prst="ellipse">
              <a:avLst/>
            </a:prstGeom>
            <a:solidFill>
              <a:srgbClr val="634D0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0" name="椭圆 109"/>
            <p:cNvSpPr/>
            <p:nvPr/>
          </p:nvSpPr>
          <p:spPr>
            <a:xfrm>
              <a:off x="4322049" y="2455777"/>
              <a:ext cx="215618" cy="215618"/>
            </a:xfrm>
            <a:prstGeom prst="ellipse">
              <a:avLst/>
            </a:prstGeom>
            <a:solidFill>
              <a:srgbClr val="5CD6D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5061768" y="2455777"/>
              <a:ext cx="215618" cy="215618"/>
            </a:xfrm>
            <a:prstGeom prst="ellipse">
              <a:avLst/>
            </a:prstGeom>
            <a:solidFill>
              <a:srgbClr val="634D0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椭圆 111"/>
            <p:cNvSpPr/>
            <p:nvPr/>
          </p:nvSpPr>
          <p:spPr>
            <a:xfrm>
              <a:off x="5801487" y="2455777"/>
              <a:ext cx="215618" cy="215618"/>
            </a:xfrm>
            <a:prstGeom prst="ellipse">
              <a:avLst/>
            </a:prstGeom>
            <a:solidFill>
              <a:srgbClr val="5CD6D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>
              <a:off x="6541206" y="2455777"/>
              <a:ext cx="215618" cy="215618"/>
            </a:xfrm>
            <a:prstGeom prst="ellipse">
              <a:avLst/>
            </a:prstGeom>
            <a:solidFill>
              <a:srgbClr val="634D0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7280925" y="2455777"/>
              <a:ext cx="215618" cy="215618"/>
            </a:xfrm>
            <a:prstGeom prst="ellipse">
              <a:avLst/>
            </a:prstGeom>
            <a:solidFill>
              <a:srgbClr val="5CD6D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8020644" y="2455777"/>
              <a:ext cx="215618" cy="215618"/>
            </a:xfrm>
            <a:prstGeom prst="ellipse">
              <a:avLst/>
            </a:prstGeom>
            <a:solidFill>
              <a:srgbClr val="634D0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8760358" y="2455777"/>
              <a:ext cx="215618" cy="215618"/>
            </a:xfrm>
            <a:prstGeom prst="ellipse">
              <a:avLst/>
            </a:prstGeom>
            <a:solidFill>
              <a:srgbClr val="5CD6D8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7" name="TextBox 32"/>
            <p:cNvSpPr txBox="1"/>
            <p:nvPr/>
          </p:nvSpPr>
          <p:spPr>
            <a:xfrm>
              <a:off x="513114" y="2696021"/>
              <a:ext cx="4066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Jan.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18" name="TextBox 33"/>
            <p:cNvSpPr txBox="1"/>
            <p:nvPr/>
          </p:nvSpPr>
          <p:spPr>
            <a:xfrm>
              <a:off x="1239989" y="2696021"/>
              <a:ext cx="418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Feb.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19" name="TextBox 34"/>
            <p:cNvSpPr txBox="1"/>
            <p:nvPr/>
          </p:nvSpPr>
          <p:spPr>
            <a:xfrm>
              <a:off x="1973294" y="2696255"/>
              <a:ext cx="4330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Mar.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0" name="TextBox 35"/>
            <p:cNvSpPr txBox="1"/>
            <p:nvPr/>
          </p:nvSpPr>
          <p:spPr>
            <a:xfrm>
              <a:off x="2733052" y="2696255"/>
              <a:ext cx="3993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Apr.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1" name="TextBox 36"/>
            <p:cNvSpPr txBox="1"/>
            <p:nvPr/>
          </p:nvSpPr>
          <p:spPr>
            <a:xfrm>
              <a:off x="3452137" y="2696255"/>
              <a:ext cx="428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May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2" name="TextBox 38"/>
            <p:cNvSpPr txBox="1"/>
            <p:nvPr/>
          </p:nvSpPr>
          <p:spPr>
            <a:xfrm>
              <a:off x="4210216" y="2696255"/>
              <a:ext cx="409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Jun.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3" name="TextBox 39"/>
            <p:cNvSpPr txBox="1"/>
            <p:nvPr/>
          </p:nvSpPr>
          <p:spPr>
            <a:xfrm>
              <a:off x="4965300" y="2696255"/>
              <a:ext cx="3657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Jul.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4" name="TextBox 40"/>
            <p:cNvSpPr txBox="1"/>
            <p:nvPr/>
          </p:nvSpPr>
          <p:spPr>
            <a:xfrm>
              <a:off x="5698341" y="2696255"/>
              <a:ext cx="439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Aug.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5" name="TextBox 41"/>
            <p:cNvSpPr txBox="1"/>
            <p:nvPr/>
          </p:nvSpPr>
          <p:spPr>
            <a:xfrm>
              <a:off x="6400389" y="2696255"/>
              <a:ext cx="4390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Sep.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6" name="TextBox 42"/>
            <p:cNvSpPr txBox="1"/>
            <p:nvPr/>
          </p:nvSpPr>
          <p:spPr>
            <a:xfrm>
              <a:off x="7173567" y="2696255"/>
              <a:ext cx="409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Oct.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7" name="TextBox 43"/>
            <p:cNvSpPr txBox="1"/>
            <p:nvPr/>
          </p:nvSpPr>
          <p:spPr>
            <a:xfrm>
              <a:off x="7896402" y="2696255"/>
              <a:ext cx="4263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Nov.</a:t>
              </a:r>
              <a:endParaRPr lang="zh-CN" altLang="en-US" dirty="0">
                <a:latin typeface="Impact" panose="020B0806030902050204" charset="0"/>
              </a:endParaRPr>
            </a:p>
          </p:txBody>
        </p:sp>
        <p:sp>
          <p:nvSpPr>
            <p:cNvPr id="128" name="TextBox 44"/>
            <p:cNvSpPr txBox="1"/>
            <p:nvPr/>
          </p:nvSpPr>
          <p:spPr>
            <a:xfrm>
              <a:off x="8626786" y="2696255"/>
              <a:ext cx="4414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Impact" panose="020B0806030902050204" charset="0"/>
                </a:rPr>
                <a:t>Dec.</a:t>
              </a:r>
              <a:endParaRPr lang="zh-CN" altLang="en-US" dirty="0">
                <a:latin typeface="Impact" panose="020B0806030902050204" charset="0"/>
              </a:endParaRPr>
            </a:p>
          </p:txBody>
        </p:sp>
      </p:grpSp>
      <p:sp>
        <p:nvSpPr>
          <p:cNvPr id="129" name="矩形 128"/>
          <p:cNvSpPr/>
          <p:nvPr/>
        </p:nvSpPr>
        <p:spPr>
          <a:xfrm>
            <a:off x="-47142" y="1310338"/>
            <a:ext cx="946728" cy="553994"/>
          </a:xfrm>
          <a:prstGeom prst="rect">
            <a:avLst/>
          </a:prstGeom>
          <a:ln>
            <a:noFill/>
          </a:ln>
        </p:spPr>
        <p:txBody>
          <a:bodyPr wrap="none" lIns="121917" tIns="60958" rIns="121917" bIns="60958">
            <a:spAutoFit/>
          </a:bodyPr>
          <a:lstStyle/>
          <a:p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Impact" panose="020B0806030902050204" charset="0"/>
                <a:ea typeface="微软雅黑" panose="020B0503020204020204" pitchFamily="34" charset="-122"/>
              </a:rPr>
              <a:t>2018</a:t>
            </a:r>
            <a:endParaRPr lang="zh-CN" alt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3" name="矩形: 圆角 132"/>
          <p:cNvSpPr/>
          <p:nvPr/>
        </p:nvSpPr>
        <p:spPr>
          <a:xfrm>
            <a:off x="1019861" y="4393478"/>
            <a:ext cx="10892914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OGC:《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参考消息早报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直播港澳台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一村一课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郭德纲系列脱口秀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矩形: 圆角 140"/>
          <p:cNvSpPr/>
          <p:nvPr/>
        </p:nvSpPr>
        <p:spPr>
          <a:xfrm>
            <a:off x="1019861" y="4826021"/>
            <a:ext cx="10892914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PGC:《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你好艺术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和女儿的日常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会火星球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黎贝卡时尚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木木美术馆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悟空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悟空来了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矩形: 圆角 141"/>
          <p:cNvSpPr/>
          <p:nvPr/>
        </p:nvSpPr>
        <p:spPr>
          <a:xfrm>
            <a:off x="1019861" y="5258565"/>
            <a:ext cx="10892914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UGC: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抖音定制挑战赛、火山创意征集</a:t>
            </a:r>
          </a:p>
        </p:txBody>
      </p:sp>
      <p:sp>
        <p:nvSpPr>
          <p:cNvPr id="144" name="矩形: 圆角 143"/>
          <p:cNvSpPr/>
          <p:nvPr/>
        </p:nvSpPr>
        <p:spPr>
          <a:xfrm>
            <a:off x="6956843" y="3183186"/>
            <a:ext cx="1139328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创作者大会</a:t>
            </a:r>
          </a:p>
        </p:txBody>
      </p:sp>
      <p:sp>
        <p:nvSpPr>
          <p:cNvPr id="153" name="矩形: 圆角 152"/>
          <p:cNvSpPr/>
          <p:nvPr/>
        </p:nvSpPr>
        <p:spPr>
          <a:xfrm>
            <a:off x="10126123" y="3165490"/>
            <a:ext cx="1762175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头条年度盛典</a:t>
            </a:r>
          </a:p>
        </p:txBody>
      </p:sp>
      <p:sp>
        <p:nvSpPr>
          <p:cNvPr id="154" name="矩形: 圆角 153"/>
          <p:cNvSpPr/>
          <p:nvPr/>
        </p:nvSpPr>
        <p:spPr>
          <a:xfrm>
            <a:off x="3900685" y="4000053"/>
            <a:ext cx="2635415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世界杯</a:t>
            </a:r>
          </a:p>
        </p:txBody>
      </p:sp>
      <p:sp>
        <p:nvSpPr>
          <p:cNvPr id="155" name="矩形: 圆角 154"/>
          <p:cNvSpPr/>
          <p:nvPr/>
        </p:nvSpPr>
        <p:spPr>
          <a:xfrm>
            <a:off x="1072098" y="3607319"/>
            <a:ext cx="2173461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冬奥会</a:t>
            </a:r>
          </a:p>
        </p:txBody>
      </p:sp>
      <p:sp>
        <p:nvSpPr>
          <p:cNvPr id="156" name="矩形: 圆角 155"/>
          <p:cNvSpPr/>
          <p:nvPr/>
        </p:nvSpPr>
        <p:spPr>
          <a:xfrm>
            <a:off x="3807728" y="3607319"/>
            <a:ext cx="1367938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北京车展</a:t>
            </a:r>
          </a:p>
        </p:txBody>
      </p:sp>
      <p:sp>
        <p:nvSpPr>
          <p:cNvPr id="158" name="矩形: 圆角 157"/>
          <p:cNvSpPr/>
          <p:nvPr/>
        </p:nvSpPr>
        <p:spPr>
          <a:xfrm>
            <a:off x="2318516" y="5713788"/>
            <a:ext cx="1716214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两会</a:t>
            </a:r>
          </a:p>
        </p:txBody>
      </p:sp>
      <p:sp>
        <p:nvSpPr>
          <p:cNvPr id="159" name="矩形: 圆角 158"/>
          <p:cNvSpPr/>
          <p:nvPr/>
        </p:nvSpPr>
        <p:spPr>
          <a:xfrm>
            <a:off x="7066163" y="4000053"/>
            <a:ext cx="1419885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毕业季</a:t>
            </a:r>
          </a:p>
        </p:txBody>
      </p:sp>
      <p:sp>
        <p:nvSpPr>
          <p:cNvPr id="161" name="矩形: 圆角 160"/>
          <p:cNvSpPr/>
          <p:nvPr/>
        </p:nvSpPr>
        <p:spPr>
          <a:xfrm>
            <a:off x="1719419" y="6084533"/>
            <a:ext cx="1419885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春节</a:t>
            </a:r>
          </a:p>
        </p:txBody>
      </p:sp>
      <p:sp>
        <p:nvSpPr>
          <p:cNvPr id="163" name="矩形: 圆角 162"/>
          <p:cNvSpPr/>
          <p:nvPr/>
        </p:nvSpPr>
        <p:spPr>
          <a:xfrm>
            <a:off x="9290257" y="6084533"/>
            <a:ext cx="1419885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国庆</a:t>
            </a:r>
          </a:p>
        </p:txBody>
      </p:sp>
      <p:sp>
        <p:nvSpPr>
          <p:cNvPr id="164" name="矩形: 圆角 163"/>
          <p:cNvSpPr/>
          <p:nvPr/>
        </p:nvSpPr>
        <p:spPr>
          <a:xfrm>
            <a:off x="5581986" y="6084533"/>
            <a:ext cx="947423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儿童节</a:t>
            </a:r>
          </a:p>
        </p:txBody>
      </p:sp>
      <p:sp>
        <p:nvSpPr>
          <p:cNvPr id="165" name="矩形: 圆角 164"/>
          <p:cNvSpPr/>
          <p:nvPr/>
        </p:nvSpPr>
        <p:spPr>
          <a:xfrm>
            <a:off x="5547085" y="3607319"/>
            <a:ext cx="911608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高考</a:t>
            </a:r>
          </a:p>
        </p:txBody>
      </p:sp>
      <p:sp>
        <p:nvSpPr>
          <p:cNvPr id="166" name="矩形: 圆角 165"/>
          <p:cNvSpPr/>
          <p:nvPr/>
        </p:nvSpPr>
        <p:spPr>
          <a:xfrm>
            <a:off x="1058321" y="5713788"/>
            <a:ext cx="962437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元旦</a:t>
            </a:r>
          </a:p>
        </p:txBody>
      </p:sp>
      <p:sp>
        <p:nvSpPr>
          <p:cNvPr id="167" name="矩形: 圆角 166"/>
          <p:cNvSpPr/>
          <p:nvPr/>
        </p:nvSpPr>
        <p:spPr>
          <a:xfrm>
            <a:off x="8764585" y="4000053"/>
            <a:ext cx="1325316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开学季</a:t>
            </a:r>
          </a:p>
        </p:txBody>
      </p:sp>
      <p:sp>
        <p:nvSpPr>
          <p:cNvPr id="169" name="矩形: 圆角 168"/>
          <p:cNvSpPr/>
          <p:nvPr/>
        </p:nvSpPr>
        <p:spPr>
          <a:xfrm>
            <a:off x="3276309" y="6084533"/>
            <a:ext cx="1367938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端午节</a:t>
            </a:r>
          </a:p>
        </p:txBody>
      </p:sp>
      <p:sp>
        <p:nvSpPr>
          <p:cNvPr id="170" name="矩形: 圆角 169"/>
          <p:cNvSpPr/>
          <p:nvPr/>
        </p:nvSpPr>
        <p:spPr>
          <a:xfrm>
            <a:off x="7766453" y="3607319"/>
            <a:ext cx="1836103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跑步季</a:t>
            </a:r>
          </a:p>
        </p:txBody>
      </p:sp>
      <p:sp>
        <p:nvSpPr>
          <p:cNvPr id="171" name="矩形: 圆角 170"/>
          <p:cNvSpPr/>
          <p:nvPr/>
        </p:nvSpPr>
        <p:spPr>
          <a:xfrm>
            <a:off x="2473775" y="4000053"/>
            <a:ext cx="1214022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时装周</a:t>
            </a:r>
          </a:p>
        </p:txBody>
      </p:sp>
      <p:sp>
        <p:nvSpPr>
          <p:cNvPr id="173" name="矩形: 圆角 172"/>
          <p:cNvSpPr/>
          <p:nvPr/>
        </p:nvSpPr>
        <p:spPr>
          <a:xfrm>
            <a:off x="9923346" y="3607319"/>
            <a:ext cx="1361086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11.11</a:t>
            </a:r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购车特卖</a:t>
            </a:r>
          </a:p>
        </p:txBody>
      </p:sp>
      <p:sp>
        <p:nvSpPr>
          <p:cNvPr id="175" name="矩形: 圆角 174"/>
          <p:cNvSpPr/>
          <p:nvPr/>
        </p:nvSpPr>
        <p:spPr>
          <a:xfrm>
            <a:off x="8197652" y="3179055"/>
            <a:ext cx="1836103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西瓜</a:t>
            </a:r>
            <a:r>
              <a:rPr lang="en-US" altLang="zh-CN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PLAY</a:t>
            </a: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矩形: 圆角 175"/>
          <p:cNvSpPr/>
          <p:nvPr/>
        </p:nvSpPr>
        <p:spPr>
          <a:xfrm>
            <a:off x="6495125" y="3607319"/>
            <a:ext cx="1214022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JOY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352" y="5665045"/>
            <a:ext cx="980156" cy="682197"/>
          </a:xfrm>
          <a:prstGeom prst="rect">
            <a:avLst/>
          </a:prstGeom>
          <a:solidFill>
            <a:schemeClr val="tx1">
              <a:lumMod val="75000"/>
              <a:lumOff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IDEA</a:t>
            </a:r>
          </a:p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创意</a:t>
            </a:r>
            <a:endParaRPr kumimoji="1"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352" y="4395085"/>
            <a:ext cx="980156" cy="1163115"/>
          </a:xfrm>
          <a:prstGeom prst="rect">
            <a:avLst/>
          </a:prstGeom>
          <a:solidFill>
            <a:schemeClr val="tx1">
              <a:lumMod val="75000"/>
              <a:lumOff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</a:t>
            </a:r>
            <a:endParaRPr lang="zh-CN" altLang="en-US" sz="1100" i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场景</a:t>
            </a:r>
            <a:endParaRPr kumimoji="1"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2352" y="3569482"/>
            <a:ext cx="980156" cy="718758"/>
          </a:xfrm>
          <a:prstGeom prst="rect">
            <a:avLst/>
          </a:prstGeom>
          <a:solidFill>
            <a:schemeClr val="tx1">
              <a:lumMod val="75000"/>
              <a:lumOff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i="1" dirty="0">
                <a:solidFill>
                  <a:schemeClr val="bg1">
                    <a:lumMod val="75000"/>
                  </a:schemeClr>
                </a:solidFill>
              </a:rPr>
              <a:t>INTEREST</a:t>
            </a:r>
            <a:endParaRPr lang="zh-CN" altLang="en-US" sz="1100" i="1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</a:t>
            </a:r>
            <a:endParaRPr kumimoji="1"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6" name="矩形: 圆角 75"/>
          <p:cNvSpPr/>
          <p:nvPr/>
        </p:nvSpPr>
        <p:spPr>
          <a:xfrm>
            <a:off x="1019861" y="2808310"/>
            <a:ext cx="10892914" cy="268187"/>
          </a:xfrm>
          <a:prstGeom prst="roundRect">
            <a:avLst>
              <a:gd name="adj" fmla="val 50000"/>
            </a:avLst>
          </a:prstGeom>
          <a:solidFill>
            <a:srgbClr val="5CD6D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全年招商项目：了不起城市、金秒奖、金字节</a:t>
            </a:r>
          </a:p>
        </p:txBody>
      </p:sp>
      <p:sp>
        <p:nvSpPr>
          <p:cNvPr id="77" name="矩形: 圆角 76"/>
          <p:cNvSpPr/>
          <p:nvPr/>
        </p:nvSpPr>
        <p:spPr>
          <a:xfrm>
            <a:off x="4322900" y="5713788"/>
            <a:ext cx="947423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劳动节</a:t>
            </a:r>
          </a:p>
        </p:txBody>
      </p:sp>
      <p:sp>
        <p:nvSpPr>
          <p:cNvPr id="78" name="矩形: 圆角 77"/>
          <p:cNvSpPr/>
          <p:nvPr/>
        </p:nvSpPr>
        <p:spPr>
          <a:xfrm>
            <a:off x="10596388" y="5713788"/>
            <a:ext cx="947423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圣诞节</a:t>
            </a:r>
          </a:p>
        </p:txBody>
      </p:sp>
      <p:sp>
        <p:nvSpPr>
          <p:cNvPr id="79" name="矩形: 圆角 78"/>
          <p:cNvSpPr/>
          <p:nvPr/>
        </p:nvSpPr>
        <p:spPr>
          <a:xfrm>
            <a:off x="6701096" y="5713788"/>
            <a:ext cx="947423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建党</a:t>
            </a:r>
          </a:p>
        </p:txBody>
      </p:sp>
      <p:sp>
        <p:nvSpPr>
          <p:cNvPr id="81" name="矩形: 圆角 80"/>
          <p:cNvSpPr/>
          <p:nvPr/>
        </p:nvSpPr>
        <p:spPr>
          <a:xfrm>
            <a:off x="7762064" y="6084533"/>
            <a:ext cx="947423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建军</a:t>
            </a:r>
          </a:p>
        </p:txBody>
      </p:sp>
      <p:sp>
        <p:nvSpPr>
          <p:cNvPr id="82" name="矩形: 圆角 81"/>
          <p:cNvSpPr/>
          <p:nvPr/>
        </p:nvSpPr>
        <p:spPr>
          <a:xfrm>
            <a:off x="8290873" y="5713788"/>
            <a:ext cx="947423" cy="268187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七夕</a:t>
            </a:r>
          </a:p>
        </p:txBody>
      </p:sp>
      <p:sp>
        <p:nvSpPr>
          <p:cNvPr id="83" name="矩形 82"/>
          <p:cNvSpPr/>
          <p:nvPr/>
        </p:nvSpPr>
        <p:spPr>
          <a:xfrm>
            <a:off x="2352" y="2805015"/>
            <a:ext cx="980156" cy="664025"/>
          </a:xfrm>
          <a:prstGeom prst="rect">
            <a:avLst/>
          </a:prstGeom>
          <a:solidFill>
            <a:schemeClr val="tx1">
              <a:lumMod val="75000"/>
              <a:lumOff val="2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i="1" dirty="0">
                <a:solidFill>
                  <a:schemeClr val="bg1">
                    <a:lumMod val="75000"/>
                  </a:schemeClr>
                </a:solidFill>
              </a:rPr>
              <a:t>ECOSYSTEM</a:t>
            </a:r>
            <a:endParaRPr lang="zh-CN" altLang="en-US" sz="1100" i="1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</a:t>
            </a:r>
            <a:endParaRPr kumimoji="1"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69"/>
          <p:cNvSpPr txBox="1"/>
          <p:nvPr/>
        </p:nvSpPr>
        <p:spPr>
          <a:xfrm>
            <a:off x="2207577" y="2823864"/>
            <a:ext cx="7527364" cy="1180125"/>
          </a:xfrm>
          <a:prstGeom prst="rect">
            <a:avLst/>
          </a:prstGeom>
          <a:ln w="12700">
            <a:miter lim="400000"/>
          </a:ln>
        </p:spPr>
        <p:txBody>
          <a:bodyPr wrap="square" lIns="35716" tIns="35716" rIns="35716" bIns="35716" anchor="ctr">
            <a:spAutoFit/>
          </a:bodyPr>
          <a:lstStyle>
            <a:lvl1pPr defTabSz="820420">
              <a:defRPr sz="2800"/>
            </a:lvl1pPr>
          </a:lstStyle>
          <a:p>
            <a:pPr marL="0" marR="0" lvl="0" indent="0" algn="ctr" defTabSz="820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THANK YOU</a:t>
            </a:r>
          </a:p>
        </p:txBody>
      </p:sp>
      <p:sp>
        <p:nvSpPr>
          <p:cNvPr id="4" name="线条"/>
          <p:cNvSpPr/>
          <p:nvPr/>
        </p:nvSpPr>
        <p:spPr>
          <a:xfrm>
            <a:off x="8547401" y="4120102"/>
            <a:ext cx="2375081" cy="1"/>
          </a:xfrm>
          <a:prstGeom prst="line">
            <a:avLst/>
          </a:prstGeom>
          <a:ln>
            <a:solidFill>
              <a:srgbClr val="FF2600"/>
            </a:solidFill>
          </a:ln>
        </p:spPr>
        <p:txBody>
          <a:bodyPr lIns="60959" rIns="60959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 panose="020F0502020204030204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线条"/>
          <p:cNvSpPr/>
          <p:nvPr/>
        </p:nvSpPr>
        <p:spPr>
          <a:xfrm>
            <a:off x="7151398" y="4003989"/>
            <a:ext cx="2375081" cy="1"/>
          </a:xfrm>
          <a:prstGeom prst="line">
            <a:avLst/>
          </a:prstGeom>
          <a:ln>
            <a:solidFill>
              <a:schemeClr val="bg1"/>
            </a:solidFill>
          </a:ln>
        </p:spPr>
        <p:txBody>
          <a:bodyPr lIns="60959" rIns="60959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  <a:sym typeface="Calibri" panose="020F0502020204030204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内容占位符 21">
            <a:extLst>
              <a:ext uri="{FF2B5EF4-FFF2-40B4-BE49-F238E27FC236}">
                <a16:creationId xmlns:a16="http://schemas.microsoft.com/office/drawing/2014/main" id="{C48CEDAF-2ECC-4421-BAA6-C6DE039095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4935268" y="4380353"/>
            <a:ext cx="2216130" cy="9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5"/>
          <p:cNvGrpSpPr/>
          <p:nvPr/>
        </p:nvGrpSpPr>
        <p:grpSpPr bwMode="auto">
          <a:xfrm>
            <a:off x="-145143" y="138113"/>
            <a:ext cx="12337143" cy="6719887"/>
            <a:chOff x="-87819" y="178346"/>
            <a:chExt cx="7978775" cy="8693310"/>
          </a:xfrm>
        </p:grpSpPr>
        <p:sp>
          <p:nvSpPr>
            <p:cNvPr id="7" name="矩形 6"/>
            <p:cNvSpPr/>
            <p:nvPr/>
          </p:nvSpPr>
          <p:spPr>
            <a:xfrm>
              <a:off x="164" y="5799321"/>
              <a:ext cx="7890792" cy="307233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" name="直角三角形 12"/>
            <p:cNvSpPr/>
            <p:nvPr/>
          </p:nvSpPr>
          <p:spPr>
            <a:xfrm rot="16200000">
              <a:off x="1054695" y="-964168"/>
              <a:ext cx="5657942" cy="7942969"/>
            </a:xfrm>
            <a:custGeom>
              <a:avLst/>
              <a:gdLst>
                <a:gd name="connsiteX0" fmla="*/ 0 w 5938302"/>
                <a:gd name="connsiteY0" fmla="*/ 7942480 h 7942480"/>
                <a:gd name="connsiteX1" fmla="*/ 0 w 5938302"/>
                <a:gd name="connsiteY1" fmla="*/ 0 h 7942480"/>
                <a:gd name="connsiteX2" fmla="*/ 5938302 w 5938302"/>
                <a:gd name="connsiteY2" fmla="*/ 7942480 h 7942480"/>
                <a:gd name="connsiteX3" fmla="*/ 0 w 5938302"/>
                <a:gd name="connsiteY3" fmla="*/ 7942480 h 7942480"/>
                <a:gd name="connsiteX0-1" fmla="*/ 0 w 5938302"/>
                <a:gd name="connsiteY0-2" fmla="*/ 7942480 h 7942480"/>
                <a:gd name="connsiteX1-3" fmla="*/ 0 w 5938302"/>
                <a:gd name="connsiteY1-4" fmla="*/ 0 h 7942480"/>
                <a:gd name="connsiteX2-5" fmla="*/ 5938302 w 5938302"/>
                <a:gd name="connsiteY2-6" fmla="*/ 7942480 h 7942480"/>
                <a:gd name="connsiteX3-7" fmla="*/ 0 w 5938302"/>
                <a:gd name="connsiteY3-8" fmla="*/ 7942480 h 7942480"/>
                <a:gd name="connsiteX0-9" fmla="*/ 0 w 5938302"/>
                <a:gd name="connsiteY0-10" fmla="*/ 7942480 h 7942480"/>
                <a:gd name="connsiteX1-11" fmla="*/ 0 w 5938302"/>
                <a:gd name="connsiteY1-12" fmla="*/ 0 h 7942480"/>
                <a:gd name="connsiteX2-13" fmla="*/ 5938302 w 5938302"/>
                <a:gd name="connsiteY2-14" fmla="*/ 7942480 h 7942480"/>
                <a:gd name="connsiteX3-15" fmla="*/ 0 w 5938302"/>
                <a:gd name="connsiteY3-16" fmla="*/ 7942480 h 7942480"/>
                <a:gd name="connsiteX0-17" fmla="*/ 0 w 5938302"/>
                <a:gd name="connsiteY0-18" fmla="*/ 7942480 h 7942480"/>
                <a:gd name="connsiteX1-19" fmla="*/ 0 w 5938302"/>
                <a:gd name="connsiteY1-20" fmla="*/ 0 h 7942480"/>
                <a:gd name="connsiteX2-21" fmla="*/ 5938302 w 5938302"/>
                <a:gd name="connsiteY2-22" fmla="*/ 7942480 h 7942480"/>
                <a:gd name="connsiteX3-23" fmla="*/ 0 w 5938302"/>
                <a:gd name="connsiteY3-24" fmla="*/ 7942480 h 7942480"/>
                <a:gd name="connsiteX0-25" fmla="*/ 0 w 5938302"/>
                <a:gd name="connsiteY0-26" fmla="*/ 7942480 h 7942480"/>
                <a:gd name="connsiteX1-27" fmla="*/ 0 w 5938302"/>
                <a:gd name="connsiteY1-28" fmla="*/ 0 h 7942480"/>
                <a:gd name="connsiteX2-29" fmla="*/ 5938302 w 5938302"/>
                <a:gd name="connsiteY2-30" fmla="*/ 7942480 h 7942480"/>
                <a:gd name="connsiteX3-31" fmla="*/ 0 w 5938302"/>
                <a:gd name="connsiteY3-32" fmla="*/ 7942480 h 7942480"/>
                <a:gd name="connsiteX0-33" fmla="*/ 0 w 5938302"/>
                <a:gd name="connsiteY0-34" fmla="*/ 7942480 h 7942480"/>
                <a:gd name="connsiteX1-35" fmla="*/ 0 w 5938302"/>
                <a:gd name="connsiteY1-36" fmla="*/ 0 h 7942480"/>
                <a:gd name="connsiteX2-37" fmla="*/ 5938302 w 5938302"/>
                <a:gd name="connsiteY2-38" fmla="*/ 7942480 h 7942480"/>
                <a:gd name="connsiteX3-39" fmla="*/ 0 w 5938302"/>
                <a:gd name="connsiteY3-40" fmla="*/ 7942480 h 7942480"/>
                <a:gd name="connsiteX0-41" fmla="*/ 0 w 5938302"/>
                <a:gd name="connsiteY0-42" fmla="*/ 7942480 h 7942480"/>
                <a:gd name="connsiteX1-43" fmla="*/ 0 w 5938302"/>
                <a:gd name="connsiteY1-44" fmla="*/ 0 h 7942480"/>
                <a:gd name="connsiteX2-45" fmla="*/ 5938302 w 5938302"/>
                <a:gd name="connsiteY2-46" fmla="*/ 7942480 h 7942480"/>
                <a:gd name="connsiteX3-47" fmla="*/ 0 w 5938302"/>
                <a:gd name="connsiteY3-48" fmla="*/ 7942480 h 79424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938302" h="7942480">
                  <a:moveTo>
                    <a:pt x="0" y="7942480"/>
                  </a:moveTo>
                  <a:lnTo>
                    <a:pt x="0" y="0"/>
                  </a:lnTo>
                  <a:cubicBezTo>
                    <a:pt x="405689" y="4029747"/>
                    <a:pt x="3958868" y="4875887"/>
                    <a:pt x="5938302" y="7942480"/>
                  </a:cubicBezTo>
                  <a:lnTo>
                    <a:pt x="0" y="79424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" name="直角三角形 12"/>
            <p:cNvSpPr/>
            <p:nvPr/>
          </p:nvSpPr>
          <p:spPr>
            <a:xfrm rot="16200000">
              <a:off x="1090501" y="-935415"/>
              <a:ext cx="5657942" cy="7942968"/>
            </a:xfrm>
            <a:custGeom>
              <a:avLst/>
              <a:gdLst>
                <a:gd name="connsiteX0" fmla="*/ 0 w 5938302"/>
                <a:gd name="connsiteY0" fmla="*/ 7942480 h 7942480"/>
                <a:gd name="connsiteX1" fmla="*/ 0 w 5938302"/>
                <a:gd name="connsiteY1" fmla="*/ 0 h 7942480"/>
                <a:gd name="connsiteX2" fmla="*/ 5938302 w 5938302"/>
                <a:gd name="connsiteY2" fmla="*/ 7942480 h 7942480"/>
                <a:gd name="connsiteX3" fmla="*/ 0 w 5938302"/>
                <a:gd name="connsiteY3" fmla="*/ 7942480 h 7942480"/>
                <a:gd name="connsiteX0-1" fmla="*/ 0 w 5938302"/>
                <a:gd name="connsiteY0-2" fmla="*/ 7942480 h 7942480"/>
                <a:gd name="connsiteX1-3" fmla="*/ 0 w 5938302"/>
                <a:gd name="connsiteY1-4" fmla="*/ 0 h 7942480"/>
                <a:gd name="connsiteX2-5" fmla="*/ 5938302 w 5938302"/>
                <a:gd name="connsiteY2-6" fmla="*/ 7942480 h 7942480"/>
                <a:gd name="connsiteX3-7" fmla="*/ 0 w 5938302"/>
                <a:gd name="connsiteY3-8" fmla="*/ 7942480 h 7942480"/>
                <a:gd name="connsiteX0-9" fmla="*/ 0 w 5938302"/>
                <a:gd name="connsiteY0-10" fmla="*/ 7942480 h 7942480"/>
                <a:gd name="connsiteX1-11" fmla="*/ 0 w 5938302"/>
                <a:gd name="connsiteY1-12" fmla="*/ 0 h 7942480"/>
                <a:gd name="connsiteX2-13" fmla="*/ 5938302 w 5938302"/>
                <a:gd name="connsiteY2-14" fmla="*/ 7942480 h 7942480"/>
                <a:gd name="connsiteX3-15" fmla="*/ 0 w 5938302"/>
                <a:gd name="connsiteY3-16" fmla="*/ 7942480 h 7942480"/>
                <a:gd name="connsiteX0-17" fmla="*/ 0 w 5938302"/>
                <a:gd name="connsiteY0-18" fmla="*/ 7942480 h 7942480"/>
                <a:gd name="connsiteX1-19" fmla="*/ 0 w 5938302"/>
                <a:gd name="connsiteY1-20" fmla="*/ 0 h 7942480"/>
                <a:gd name="connsiteX2-21" fmla="*/ 5938302 w 5938302"/>
                <a:gd name="connsiteY2-22" fmla="*/ 7942480 h 7942480"/>
                <a:gd name="connsiteX3-23" fmla="*/ 0 w 5938302"/>
                <a:gd name="connsiteY3-24" fmla="*/ 7942480 h 7942480"/>
                <a:gd name="connsiteX0-25" fmla="*/ 0 w 5938302"/>
                <a:gd name="connsiteY0-26" fmla="*/ 7942480 h 7942480"/>
                <a:gd name="connsiteX1-27" fmla="*/ 0 w 5938302"/>
                <a:gd name="connsiteY1-28" fmla="*/ 0 h 7942480"/>
                <a:gd name="connsiteX2-29" fmla="*/ 5938302 w 5938302"/>
                <a:gd name="connsiteY2-30" fmla="*/ 7942480 h 7942480"/>
                <a:gd name="connsiteX3-31" fmla="*/ 0 w 5938302"/>
                <a:gd name="connsiteY3-32" fmla="*/ 7942480 h 7942480"/>
                <a:gd name="connsiteX0-33" fmla="*/ 0 w 5938302"/>
                <a:gd name="connsiteY0-34" fmla="*/ 7942480 h 7942480"/>
                <a:gd name="connsiteX1-35" fmla="*/ 0 w 5938302"/>
                <a:gd name="connsiteY1-36" fmla="*/ 0 h 7942480"/>
                <a:gd name="connsiteX2-37" fmla="*/ 5938302 w 5938302"/>
                <a:gd name="connsiteY2-38" fmla="*/ 7942480 h 7942480"/>
                <a:gd name="connsiteX3-39" fmla="*/ 0 w 5938302"/>
                <a:gd name="connsiteY3-40" fmla="*/ 7942480 h 7942480"/>
                <a:gd name="connsiteX0-41" fmla="*/ 0 w 5938302"/>
                <a:gd name="connsiteY0-42" fmla="*/ 7942480 h 7942480"/>
                <a:gd name="connsiteX1-43" fmla="*/ 0 w 5938302"/>
                <a:gd name="connsiteY1-44" fmla="*/ 0 h 7942480"/>
                <a:gd name="connsiteX2-45" fmla="*/ 5938302 w 5938302"/>
                <a:gd name="connsiteY2-46" fmla="*/ 7942480 h 7942480"/>
                <a:gd name="connsiteX3-47" fmla="*/ 0 w 5938302"/>
                <a:gd name="connsiteY3-48" fmla="*/ 7942480 h 79424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5938302" h="7942480">
                  <a:moveTo>
                    <a:pt x="0" y="7942480"/>
                  </a:moveTo>
                  <a:lnTo>
                    <a:pt x="0" y="0"/>
                  </a:lnTo>
                  <a:cubicBezTo>
                    <a:pt x="405689" y="4029747"/>
                    <a:pt x="3958868" y="4875887"/>
                    <a:pt x="5938302" y="7942480"/>
                  </a:cubicBezTo>
                  <a:lnTo>
                    <a:pt x="0" y="794248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3835400" y="3794125"/>
            <a:ext cx="144463" cy="1460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16" name="Shape 4142"/>
          <p:cNvSpPr>
            <a:spLocks noChangeArrowheads="1"/>
          </p:cNvSpPr>
          <p:nvPr/>
        </p:nvSpPr>
        <p:spPr bwMode="auto">
          <a:xfrm flipH="1">
            <a:off x="3386138" y="3997325"/>
            <a:ext cx="15065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6789" tIns="26789" rIns="26789" bIns="26789" anchor="ctr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公司注册成立</a:t>
            </a:r>
          </a:p>
        </p:txBody>
      </p:sp>
      <p:sp>
        <p:nvSpPr>
          <p:cNvPr id="13317" name="文本框 16"/>
          <p:cNvSpPr txBox="1">
            <a:spLocks noChangeArrowheads="1"/>
          </p:cNvSpPr>
          <p:nvPr/>
        </p:nvSpPr>
        <p:spPr bwMode="auto">
          <a:xfrm>
            <a:off x="3500438" y="3433763"/>
            <a:ext cx="88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2012/3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951413" y="3430588"/>
            <a:ext cx="144462" cy="1444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19" name="文本框 18"/>
          <p:cNvSpPr txBox="1">
            <a:spLocks noChangeArrowheads="1"/>
          </p:cNvSpPr>
          <p:nvPr/>
        </p:nvSpPr>
        <p:spPr bwMode="auto">
          <a:xfrm>
            <a:off x="4513263" y="3057525"/>
            <a:ext cx="882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</a:p>
        </p:txBody>
      </p:sp>
      <p:sp>
        <p:nvSpPr>
          <p:cNvPr id="13320" name="矩形 19"/>
          <p:cNvSpPr>
            <a:spLocks noChangeArrowheads="1"/>
          </p:cNvSpPr>
          <p:nvPr/>
        </p:nvSpPr>
        <p:spPr bwMode="auto">
          <a:xfrm>
            <a:off x="4695825" y="3586163"/>
            <a:ext cx="17033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DAU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达到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1520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万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Lantinghei SC Extraligh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正式启动商业化</a:t>
            </a:r>
          </a:p>
        </p:txBody>
      </p:sp>
      <p:sp>
        <p:nvSpPr>
          <p:cNvPr id="21" name="椭圆 20"/>
          <p:cNvSpPr/>
          <p:nvPr/>
        </p:nvSpPr>
        <p:spPr>
          <a:xfrm>
            <a:off x="5921375" y="2990850"/>
            <a:ext cx="144463" cy="1460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22" name="文本框 21"/>
          <p:cNvSpPr txBox="1">
            <a:spLocks noChangeArrowheads="1"/>
          </p:cNvSpPr>
          <p:nvPr/>
        </p:nvSpPr>
        <p:spPr bwMode="auto">
          <a:xfrm>
            <a:off x="5438775" y="2622550"/>
            <a:ext cx="1096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2014/12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23" name="矩形 22"/>
          <p:cNvSpPr>
            <a:spLocks noChangeArrowheads="1"/>
          </p:cNvSpPr>
          <p:nvPr/>
        </p:nvSpPr>
        <p:spPr bwMode="auto">
          <a:xfrm>
            <a:off x="5740399" y="3100388"/>
            <a:ext cx="1822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DAU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超过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2000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万</a:t>
            </a:r>
          </a:p>
        </p:txBody>
      </p:sp>
      <p:sp>
        <p:nvSpPr>
          <p:cNvPr id="24" name="椭圆 23"/>
          <p:cNvSpPr/>
          <p:nvPr/>
        </p:nvSpPr>
        <p:spPr>
          <a:xfrm>
            <a:off x="6962775" y="2463800"/>
            <a:ext cx="144463" cy="1460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25" name="文本框 24"/>
          <p:cNvSpPr txBox="1">
            <a:spLocks noChangeArrowheads="1"/>
          </p:cNvSpPr>
          <p:nvPr/>
        </p:nvSpPr>
        <p:spPr bwMode="auto">
          <a:xfrm>
            <a:off x="6399213" y="2095500"/>
            <a:ext cx="109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2015/6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26" name="矩形 25"/>
          <p:cNvSpPr>
            <a:spLocks noChangeArrowheads="1"/>
          </p:cNvSpPr>
          <p:nvPr/>
        </p:nvSpPr>
        <p:spPr bwMode="auto">
          <a:xfrm>
            <a:off x="6761162" y="2614613"/>
            <a:ext cx="18204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DAU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超过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2500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万</a:t>
            </a:r>
          </a:p>
        </p:txBody>
      </p:sp>
      <p:sp>
        <p:nvSpPr>
          <p:cNvPr id="27" name="椭圆 26"/>
          <p:cNvSpPr/>
          <p:nvPr/>
        </p:nvSpPr>
        <p:spPr>
          <a:xfrm>
            <a:off x="7894638" y="1965325"/>
            <a:ext cx="142875" cy="1428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28" name="文本框 27"/>
          <p:cNvSpPr txBox="1">
            <a:spLocks noChangeArrowheads="1"/>
          </p:cNvSpPr>
          <p:nvPr/>
        </p:nvSpPr>
        <p:spPr bwMode="auto">
          <a:xfrm>
            <a:off x="7212013" y="1622425"/>
            <a:ext cx="109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2015/12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29" name="矩形 28"/>
          <p:cNvSpPr>
            <a:spLocks noChangeArrowheads="1"/>
          </p:cNvSpPr>
          <p:nvPr/>
        </p:nvSpPr>
        <p:spPr bwMode="auto">
          <a:xfrm>
            <a:off x="7694612" y="2138363"/>
            <a:ext cx="1822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DAU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超过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3500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万</a:t>
            </a:r>
          </a:p>
        </p:txBody>
      </p:sp>
      <p:sp>
        <p:nvSpPr>
          <p:cNvPr id="30" name="椭圆 29"/>
          <p:cNvSpPr/>
          <p:nvPr/>
        </p:nvSpPr>
        <p:spPr>
          <a:xfrm>
            <a:off x="8694738" y="1531938"/>
            <a:ext cx="142875" cy="1428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31" name="矩形 31"/>
          <p:cNvSpPr>
            <a:spLocks noChangeArrowheads="1"/>
          </p:cNvSpPr>
          <p:nvPr/>
        </p:nvSpPr>
        <p:spPr bwMode="auto">
          <a:xfrm>
            <a:off x="8523287" y="1685925"/>
            <a:ext cx="1822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DAU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超过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4800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万</a:t>
            </a:r>
          </a:p>
        </p:txBody>
      </p:sp>
      <p:sp>
        <p:nvSpPr>
          <p:cNvPr id="33" name="椭圆 32"/>
          <p:cNvSpPr/>
          <p:nvPr/>
        </p:nvSpPr>
        <p:spPr>
          <a:xfrm>
            <a:off x="9553575" y="1095375"/>
            <a:ext cx="144463" cy="142875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33" name="文本框 33"/>
          <p:cNvSpPr txBox="1">
            <a:spLocks noChangeArrowheads="1"/>
          </p:cNvSpPr>
          <p:nvPr/>
        </p:nvSpPr>
        <p:spPr bwMode="auto">
          <a:xfrm>
            <a:off x="8904288" y="779463"/>
            <a:ext cx="1098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2016/12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34" name="矩形 34"/>
          <p:cNvSpPr>
            <a:spLocks noChangeArrowheads="1"/>
          </p:cNvSpPr>
          <p:nvPr/>
        </p:nvSpPr>
        <p:spPr bwMode="auto">
          <a:xfrm>
            <a:off x="9421812" y="1233488"/>
            <a:ext cx="18224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DAU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超过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7800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万</a:t>
            </a:r>
          </a:p>
        </p:txBody>
      </p:sp>
      <p:sp>
        <p:nvSpPr>
          <p:cNvPr id="36" name="椭圆 35"/>
          <p:cNvSpPr/>
          <p:nvPr/>
        </p:nvSpPr>
        <p:spPr>
          <a:xfrm>
            <a:off x="10664825" y="575528"/>
            <a:ext cx="144463" cy="14605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36" name="文本框 36"/>
          <p:cNvSpPr txBox="1">
            <a:spLocks noChangeArrowheads="1"/>
          </p:cNvSpPr>
          <p:nvPr/>
        </p:nvSpPr>
        <p:spPr bwMode="auto">
          <a:xfrm>
            <a:off x="10002838" y="227866"/>
            <a:ext cx="1096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2017/7/7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337" name="组合 39"/>
          <p:cNvGrpSpPr/>
          <p:nvPr/>
        </p:nvGrpSpPr>
        <p:grpSpPr bwMode="auto">
          <a:xfrm>
            <a:off x="577850" y="1960563"/>
            <a:ext cx="2239963" cy="4580838"/>
            <a:chOff x="1593769" y="3281904"/>
            <a:chExt cx="1639039" cy="3353986"/>
          </a:xfrm>
        </p:grpSpPr>
        <p:grpSp>
          <p:nvGrpSpPr>
            <p:cNvPr id="41" name="组合 40"/>
            <p:cNvGrpSpPr/>
            <p:nvPr/>
          </p:nvGrpSpPr>
          <p:grpSpPr>
            <a:xfrm>
              <a:off x="1593769" y="3281904"/>
              <a:ext cx="1639039" cy="3353986"/>
              <a:chOff x="-1307896" y="1418663"/>
              <a:chExt cx="1407866" cy="2797530"/>
            </a:xfrm>
            <a:noFill/>
          </p:grpSpPr>
          <p:sp>
            <p:nvSpPr>
              <p:cNvPr id="43" name="object 21"/>
              <p:cNvSpPr/>
              <p:nvPr/>
            </p:nvSpPr>
            <p:spPr>
              <a:xfrm>
                <a:off x="-1307896" y="1418663"/>
                <a:ext cx="1407866" cy="2797530"/>
              </a:xfrm>
              <a:custGeom>
                <a:avLst/>
                <a:gdLst/>
                <a:ahLst/>
                <a:cxnLst/>
                <a:rect l="l" t="t" r="r" b="b"/>
                <a:pathLst>
                  <a:path w="1718945" h="3415665">
                    <a:moveTo>
                      <a:pt x="11607" y="1160068"/>
                    </a:moveTo>
                    <a:lnTo>
                      <a:pt x="11175" y="3144735"/>
                    </a:lnTo>
                    <a:lnTo>
                      <a:pt x="15086" y="3189348"/>
                    </a:lnTo>
                    <a:lnTo>
                      <a:pt x="26360" y="3232990"/>
                    </a:lnTo>
                    <a:lnTo>
                      <a:pt x="44315" y="3274520"/>
                    </a:lnTo>
                    <a:lnTo>
                      <a:pt x="68263" y="3312794"/>
                    </a:lnTo>
                    <a:lnTo>
                      <a:pt x="97522" y="3346671"/>
                    </a:lnTo>
                    <a:lnTo>
                      <a:pt x="131406" y="3375009"/>
                    </a:lnTo>
                    <a:lnTo>
                      <a:pt x="169230" y="3396664"/>
                    </a:lnTo>
                    <a:lnTo>
                      <a:pt x="210310" y="3410495"/>
                    </a:lnTo>
                    <a:lnTo>
                      <a:pt x="253961" y="3415360"/>
                    </a:lnTo>
                    <a:lnTo>
                      <a:pt x="1474965" y="3415360"/>
                    </a:lnTo>
                    <a:lnTo>
                      <a:pt x="1518623" y="3410495"/>
                    </a:lnTo>
                    <a:lnTo>
                      <a:pt x="1559706" y="3396664"/>
                    </a:lnTo>
                    <a:lnTo>
                      <a:pt x="1597532" y="3375009"/>
                    </a:lnTo>
                    <a:lnTo>
                      <a:pt x="1631415" y="3346671"/>
                    </a:lnTo>
                    <a:lnTo>
                      <a:pt x="1660671" y="3312794"/>
                    </a:lnTo>
                    <a:lnTo>
                      <a:pt x="1684617" y="3274520"/>
                    </a:lnTo>
                    <a:lnTo>
                      <a:pt x="1702569" y="3232990"/>
                    </a:lnTo>
                    <a:lnTo>
                      <a:pt x="1713841" y="3189348"/>
                    </a:lnTo>
                    <a:lnTo>
                      <a:pt x="1717751" y="3144735"/>
                    </a:lnTo>
                    <a:lnTo>
                      <a:pt x="1718627" y="242798"/>
                    </a:lnTo>
                    <a:lnTo>
                      <a:pt x="1713688" y="193850"/>
                    </a:lnTo>
                    <a:lnTo>
                      <a:pt x="1699523" y="148266"/>
                    </a:lnTo>
                    <a:lnTo>
                      <a:pt x="1677113" y="107022"/>
                    </a:lnTo>
                    <a:lnTo>
                      <a:pt x="1647436" y="71093"/>
                    </a:lnTo>
                    <a:lnTo>
                      <a:pt x="1611471" y="41451"/>
                    </a:lnTo>
                    <a:lnTo>
                      <a:pt x="1570200" y="19072"/>
                    </a:lnTo>
                    <a:lnTo>
                      <a:pt x="1524599" y="4930"/>
                    </a:lnTo>
                    <a:lnTo>
                      <a:pt x="1475651" y="0"/>
                    </a:lnTo>
                    <a:lnTo>
                      <a:pt x="254863" y="0"/>
                    </a:lnTo>
                    <a:lnTo>
                      <a:pt x="205920" y="4930"/>
                    </a:lnTo>
                    <a:lnTo>
                      <a:pt x="160321" y="19072"/>
                    </a:lnTo>
                    <a:lnTo>
                      <a:pt x="119045" y="41451"/>
                    </a:lnTo>
                    <a:lnTo>
                      <a:pt x="83075" y="71093"/>
                    </a:lnTo>
                    <a:lnTo>
                      <a:pt x="53390" y="107022"/>
                    </a:lnTo>
                    <a:lnTo>
                      <a:pt x="30973" y="148266"/>
                    </a:lnTo>
                    <a:lnTo>
                      <a:pt x="16803" y="193850"/>
                    </a:lnTo>
                    <a:lnTo>
                      <a:pt x="11861" y="242798"/>
                    </a:lnTo>
                    <a:lnTo>
                      <a:pt x="11798" y="401713"/>
                    </a:lnTo>
                    <a:lnTo>
                      <a:pt x="406" y="401396"/>
                    </a:lnTo>
                    <a:lnTo>
                      <a:pt x="406" y="416191"/>
                    </a:lnTo>
                    <a:lnTo>
                      <a:pt x="406" y="534276"/>
                    </a:lnTo>
                    <a:lnTo>
                      <a:pt x="1828" y="544702"/>
                    </a:lnTo>
                    <a:lnTo>
                      <a:pt x="11772" y="544702"/>
                    </a:lnTo>
                    <a:lnTo>
                      <a:pt x="11734" y="698423"/>
                    </a:lnTo>
                    <a:lnTo>
                      <a:pt x="406" y="698436"/>
                    </a:lnTo>
                    <a:lnTo>
                      <a:pt x="406" y="708355"/>
                    </a:lnTo>
                    <a:lnTo>
                      <a:pt x="406" y="856119"/>
                    </a:lnTo>
                    <a:lnTo>
                      <a:pt x="406" y="866647"/>
                    </a:lnTo>
                    <a:lnTo>
                      <a:pt x="3797" y="871829"/>
                    </a:lnTo>
                    <a:lnTo>
                      <a:pt x="11709" y="871829"/>
                    </a:lnTo>
                    <a:lnTo>
                      <a:pt x="11683" y="971816"/>
                    </a:lnTo>
                    <a:lnTo>
                      <a:pt x="406" y="969556"/>
                    </a:lnTo>
                    <a:lnTo>
                      <a:pt x="406" y="983526"/>
                    </a:lnTo>
                    <a:lnTo>
                      <a:pt x="406" y="1148054"/>
                    </a:lnTo>
                    <a:lnTo>
                      <a:pt x="0" y="1160068"/>
                    </a:lnTo>
                    <a:lnTo>
                      <a:pt x="11607" y="1160068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C90128"/>
                </a:solidFill>
              </a:ln>
              <a:effectLst>
                <a:outerShdw blurRad="50800" dist="38100" dir="2700000" algn="tl" rotWithShape="0">
                  <a:srgbClr val="57267C">
                    <a:alpha val="40000"/>
                  </a:srgbClr>
                </a:outerShdw>
              </a:effectLst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45" dirty="0">
                  <a:solidFill>
                    <a:srgbClr val="0D0D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4" name="object 22"/>
              <p:cNvSpPr/>
              <p:nvPr/>
            </p:nvSpPr>
            <p:spPr>
              <a:xfrm>
                <a:off x="-1258425" y="1462194"/>
                <a:ext cx="1309051" cy="2710676"/>
              </a:xfrm>
              <a:custGeom>
                <a:avLst/>
                <a:gdLst/>
                <a:ahLst/>
                <a:cxnLst/>
                <a:rect l="l" t="t" r="r" b="b"/>
                <a:pathLst>
                  <a:path w="1598295" h="3309620">
                    <a:moveTo>
                      <a:pt x="0" y="3068777"/>
                    </a:moveTo>
                    <a:lnTo>
                      <a:pt x="4587" y="3120050"/>
                    </a:lnTo>
                    <a:lnTo>
                      <a:pt x="17745" y="3166491"/>
                    </a:lnTo>
                    <a:lnTo>
                      <a:pt x="38566" y="3207483"/>
                    </a:lnTo>
                    <a:lnTo>
                      <a:pt x="66143" y="3242408"/>
                    </a:lnTo>
                    <a:lnTo>
                      <a:pt x="99569" y="3270647"/>
                    </a:lnTo>
                    <a:lnTo>
                      <a:pt x="137936" y="3291583"/>
                    </a:lnTo>
                    <a:lnTo>
                      <a:pt x="180339" y="3304598"/>
                    </a:lnTo>
                    <a:lnTo>
                      <a:pt x="225869" y="3309073"/>
                    </a:lnTo>
                    <a:lnTo>
                      <a:pt x="1371549" y="3309073"/>
                    </a:lnTo>
                    <a:lnTo>
                      <a:pt x="1417087" y="3304672"/>
                    </a:lnTo>
                    <a:lnTo>
                      <a:pt x="1459494" y="3291837"/>
                    </a:lnTo>
                    <a:lnTo>
                      <a:pt x="1497864" y="3271123"/>
                    </a:lnTo>
                    <a:lnTo>
                      <a:pt x="1531291" y="3243084"/>
                    </a:lnTo>
                    <a:lnTo>
                      <a:pt x="1558867" y="3208276"/>
                    </a:lnTo>
                    <a:lnTo>
                      <a:pt x="1579687" y="3167252"/>
                    </a:lnTo>
                    <a:lnTo>
                      <a:pt x="1592844" y="3120568"/>
                    </a:lnTo>
                    <a:lnTo>
                      <a:pt x="1597431" y="3068777"/>
                    </a:lnTo>
                    <a:lnTo>
                      <a:pt x="1598218" y="233210"/>
                    </a:lnTo>
                    <a:lnTo>
                      <a:pt x="1593624" y="172516"/>
                    </a:lnTo>
                    <a:lnTo>
                      <a:pt x="1580447" y="122313"/>
                    </a:lnTo>
                    <a:lnTo>
                      <a:pt x="1559600" y="81861"/>
                    </a:lnTo>
                    <a:lnTo>
                      <a:pt x="1531993" y="50420"/>
                    </a:lnTo>
                    <a:lnTo>
                      <a:pt x="1498536" y="27253"/>
                    </a:lnTo>
                    <a:lnTo>
                      <a:pt x="1460142" y="11619"/>
                    </a:lnTo>
                    <a:lnTo>
                      <a:pt x="1417721" y="2781"/>
                    </a:lnTo>
                    <a:lnTo>
                      <a:pt x="1372184" y="0"/>
                    </a:lnTo>
                    <a:lnTo>
                      <a:pt x="226707" y="0"/>
                    </a:lnTo>
                    <a:lnTo>
                      <a:pt x="181172" y="3446"/>
                    </a:lnTo>
                    <a:lnTo>
                      <a:pt x="138748" y="13898"/>
                    </a:lnTo>
                    <a:lnTo>
                      <a:pt x="100348" y="31526"/>
                    </a:lnTo>
                    <a:lnTo>
                      <a:pt x="66884" y="56497"/>
                    </a:lnTo>
                    <a:lnTo>
                      <a:pt x="39268" y="88982"/>
                    </a:lnTo>
                    <a:lnTo>
                      <a:pt x="18413" y="129150"/>
                    </a:lnTo>
                    <a:lnTo>
                      <a:pt x="5231" y="177169"/>
                    </a:lnTo>
                    <a:lnTo>
                      <a:pt x="635" y="233210"/>
                    </a:lnTo>
                    <a:lnTo>
                      <a:pt x="600" y="339388"/>
                    </a:lnTo>
                    <a:lnTo>
                      <a:pt x="568" y="442076"/>
                    </a:lnTo>
                    <a:lnTo>
                      <a:pt x="536" y="541356"/>
                    </a:lnTo>
                    <a:lnTo>
                      <a:pt x="506" y="637308"/>
                    </a:lnTo>
                    <a:lnTo>
                      <a:pt x="476" y="730015"/>
                    </a:lnTo>
                    <a:lnTo>
                      <a:pt x="448" y="819559"/>
                    </a:lnTo>
                    <a:lnTo>
                      <a:pt x="421" y="906020"/>
                    </a:lnTo>
                    <a:lnTo>
                      <a:pt x="395" y="989482"/>
                    </a:lnTo>
                    <a:lnTo>
                      <a:pt x="371" y="1070025"/>
                    </a:lnTo>
                    <a:lnTo>
                      <a:pt x="347" y="1147731"/>
                    </a:lnTo>
                    <a:lnTo>
                      <a:pt x="324" y="1222682"/>
                    </a:lnTo>
                    <a:lnTo>
                      <a:pt x="302" y="1294960"/>
                    </a:lnTo>
                    <a:lnTo>
                      <a:pt x="282" y="1364646"/>
                    </a:lnTo>
                    <a:lnTo>
                      <a:pt x="262" y="1431822"/>
                    </a:lnTo>
                    <a:lnTo>
                      <a:pt x="243" y="1496570"/>
                    </a:lnTo>
                    <a:lnTo>
                      <a:pt x="225" y="1558971"/>
                    </a:lnTo>
                    <a:lnTo>
                      <a:pt x="208" y="1619108"/>
                    </a:lnTo>
                    <a:lnTo>
                      <a:pt x="192" y="1677061"/>
                    </a:lnTo>
                    <a:lnTo>
                      <a:pt x="177" y="1732913"/>
                    </a:lnTo>
                    <a:lnTo>
                      <a:pt x="163" y="1786745"/>
                    </a:lnTo>
                    <a:lnTo>
                      <a:pt x="149" y="1838639"/>
                    </a:lnTo>
                    <a:lnTo>
                      <a:pt x="136" y="1888676"/>
                    </a:lnTo>
                    <a:lnTo>
                      <a:pt x="124" y="1936939"/>
                    </a:lnTo>
                    <a:lnTo>
                      <a:pt x="113" y="1983509"/>
                    </a:lnTo>
                    <a:lnTo>
                      <a:pt x="102" y="2028468"/>
                    </a:lnTo>
                    <a:lnTo>
                      <a:pt x="92" y="2071898"/>
                    </a:lnTo>
                    <a:lnTo>
                      <a:pt x="83" y="2113879"/>
                    </a:lnTo>
                    <a:lnTo>
                      <a:pt x="74" y="2154494"/>
                    </a:lnTo>
                    <a:lnTo>
                      <a:pt x="66" y="2193825"/>
                    </a:lnTo>
                    <a:lnTo>
                      <a:pt x="59" y="2231953"/>
                    </a:lnTo>
                    <a:lnTo>
                      <a:pt x="46" y="2304928"/>
                    </a:lnTo>
                    <a:lnTo>
                      <a:pt x="34" y="2374072"/>
                    </a:lnTo>
                    <a:lnTo>
                      <a:pt x="25" y="2440039"/>
                    </a:lnTo>
                    <a:lnTo>
                      <a:pt x="18" y="2503483"/>
                    </a:lnTo>
                    <a:lnTo>
                      <a:pt x="12" y="2565058"/>
                    </a:lnTo>
                    <a:lnTo>
                      <a:pt x="8" y="2625416"/>
                    </a:lnTo>
                    <a:lnTo>
                      <a:pt x="4" y="2685211"/>
                    </a:lnTo>
                    <a:lnTo>
                      <a:pt x="2" y="2745098"/>
                    </a:lnTo>
                    <a:lnTo>
                      <a:pt x="1" y="2805730"/>
                    </a:lnTo>
                    <a:lnTo>
                      <a:pt x="0" y="2867760"/>
                    </a:lnTo>
                    <a:lnTo>
                      <a:pt x="0" y="2931842"/>
                    </a:lnTo>
                    <a:lnTo>
                      <a:pt x="0" y="2998630"/>
                    </a:lnTo>
                    <a:lnTo>
                      <a:pt x="0" y="3033242"/>
                    </a:lnTo>
                    <a:lnTo>
                      <a:pt x="0" y="3068777"/>
                    </a:lnTo>
                    <a:close/>
                  </a:path>
                </a:pathLst>
              </a:custGeom>
              <a:grpFill/>
              <a:ln w="6349">
                <a:solidFill>
                  <a:srgbClr val="C90128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45" dirty="0">
                  <a:solidFill>
                    <a:srgbClr val="0D0D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5" name="object 23"/>
              <p:cNvSpPr/>
              <p:nvPr/>
            </p:nvSpPr>
            <p:spPr>
              <a:xfrm>
                <a:off x="-1207634" y="1743361"/>
                <a:ext cx="1207634" cy="2059531"/>
              </a:xfrm>
              <a:custGeom>
                <a:avLst/>
                <a:gdLst/>
                <a:ahLst/>
                <a:cxnLst/>
                <a:rect l="l" t="t" r="r" b="b"/>
                <a:pathLst>
                  <a:path w="1474470" h="2514600">
                    <a:moveTo>
                      <a:pt x="1474190" y="2514015"/>
                    </a:moveTo>
                    <a:lnTo>
                      <a:pt x="0" y="2514015"/>
                    </a:lnTo>
                    <a:lnTo>
                      <a:pt x="0" y="0"/>
                    </a:lnTo>
                    <a:lnTo>
                      <a:pt x="1474076" y="139"/>
                    </a:lnTo>
                    <a:lnTo>
                      <a:pt x="1474190" y="2514015"/>
                    </a:lnTo>
                    <a:close/>
                  </a:path>
                </a:pathLst>
              </a:custGeom>
              <a:grpFill/>
              <a:ln w="6350">
                <a:solidFill>
                  <a:srgbClr val="917862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45" dirty="0">
                  <a:solidFill>
                    <a:srgbClr val="0D0D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6" name="object 24"/>
              <p:cNvSpPr/>
              <p:nvPr/>
            </p:nvSpPr>
            <p:spPr>
              <a:xfrm>
                <a:off x="-699523" y="3913597"/>
                <a:ext cx="191390" cy="191390"/>
              </a:xfrm>
              <a:custGeom>
                <a:avLst/>
                <a:gdLst/>
                <a:ahLst/>
                <a:cxnLst/>
                <a:rect l="l" t="t" r="r" b="b"/>
                <a:pathLst>
                  <a:path w="233679" h="233679">
                    <a:moveTo>
                      <a:pt x="233425" y="116700"/>
                    </a:moveTo>
                    <a:lnTo>
                      <a:pt x="224253" y="162127"/>
                    </a:lnTo>
                    <a:lnTo>
                      <a:pt x="199239" y="199226"/>
                    </a:lnTo>
                    <a:lnTo>
                      <a:pt x="162140" y="224240"/>
                    </a:lnTo>
                    <a:lnTo>
                      <a:pt x="116712" y="233413"/>
                    </a:lnTo>
                    <a:lnTo>
                      <a:pt x="71280" y="224240"/>
                    </a:lnTo>
                    <a:lnTo>
                      <a:pt x="34182" y="199226"/>
                    </a:lnTo>
                    <a:lnTo>
                      <a:pt x="9170" y="162127"/>
                    </a:lnTo>
                    <a:lnTo>
                      <a:pt x="0" y="116700"/>
                    </a:lnTo>
                    <a:lnTo>
                      <a:pt x="9170" y="71274"/>
                    </a:lnTo>
                    <a:lnTo>
                      <a:pt x="34182" y="34180"/>
                    </a:lnTo>
                    <a:lnTo>
                      <a:pt x="71280" y="9170"/>
                    </a:lnTo>
                    <a:lnTo>
                      <a:pt x="116712" y="0"/>
                    </a:lnTo>
                    <a:lnTo>
                      <a:pt x="162140" y="9170"/>
                    </a:lnTo>
                    <a:lnTo>
                      <a:pt x="199239" y="34180"/>
                    </a:lnTo>
                    <a:lnTo>
                      <a:pt x="224253" y="71274"/>
                    </a:lnTo>
                    <a:lnTo>
                      <a:pt x="233425" y="116700"/>
                    </a:lnTo>
                    <a:close/>
                  </a:path>
                </a:pathLst>
              </a:custGeom>
              <a:grpFill/>
              <a:ln w="6350">
                <a:solidFill>
                  <a:srgbClr val="C90128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45" dirty="0">
                  <a:solidFill>
                    <a:srgbClr val="0D0D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7" name="object 25"/>
              <p:cNvSpPr/>
              <p:nvPr/>
            </p:nvSpPr>
            <p:spPr>
              <a:xfrm>
                <a:off x="-731518" y="1637025"/>
                <a:ext cx="255361" cy="32765"/>
              </a:xfrm>
              <a:custGeom>
                <a:avLst/>
                <a:gdLst/>
                <a:ahLst/>
                <a:cxnLst/>
                <a:rect l="l" t="t" r="r" b="b"/>
                <a:pathLst>
                  <a:path w="311785" h="40004">
                    <a:moveTo>
                      <a:pt x="22694" y="39471"/>
                    </a:moveTo>
                    <a:lnTo>
                      <a:pt x="13941" y="37923"/>
                    </a:lnTo>
                    <a:lnTo>
                      <a:pt x="6718" y="33686"/>
                    </a:lnTo>
                    <a:lnTo>
                      <a:pt x="1810" y="27373"/>
                    </a:lnTo>
                    <a:lnTo>
                      <a:pt x="0" y="19596"/>
                    </a:lnTo>
                    <a:lnTo>
                      <a:pt x="1810" y="12001"/>
                    </a:lnTo>
                    <a:lnTo>
                      <a:pt x="6718" y="5768"/>
                    </a:lnTo>
                    <a:lnTo>
                      <a:pt x="13941" y="1550"/>
                    </a:lnTo>
                    <a:lnTo>
                      <a:pt x="22694" y="0"/>
                    </a:lnTo>
                    <a:lnTo>
                      <a:pt x="288810" y="0"/>
                    </a:lnTo>
                    <a:lnTo>
                      <a:pt x="297693" y="1550"/>
                    </a:lnTo>
                    <a:lnTo>
                      <a:pt x="304915" y="5768"/>
                    </a:lnTo>
                    <a:lnTo>
                      <a:pt x="309768" y="12001"/>
                    </a:lnTo>
                    <a:lnTo>
                      <a:pt x="311543" y="19596"/>
                    </a:lnTo>
                    <a:lnTo>
                      <a:pt x="309768" y="27373"/>
                    </a:lnTo>
                    <a:lnTo>
                      <a:pt x="304915" y="33686"/>
                    </a:lnTo>
                    <a:lnTo>
                      <a:pt x="297693" y="37923"/>
                    </a:lnTo>
                    <a:lnTo>
                      <a:pt x="288810" y="39471"/>
                    </a:lnTo>
                    <a:lnTo>
                      <a:pt x="22694" y="39471"/>
                    </a:lnTo>
                    <a:close/>
                  </a:path>
                </a:pathLst>
              </a:custGeom>
              <a:grpFill/>
              <a:ln w="6350">
                <a:solidFill>
                  <a:srgbClr val="C90128"/>
                </a:solidFill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045" dirty="0">
                  <a:solidFill>
                    <a:srgbClr val="0D0D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pic>
          <p:nvPicPr>
            <p:cNvPr id="13351" name="图片 22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25853" y="3673344"/>
              <a:ext cx="1388269" cy="2469356"/>
            </a:xfrm>
            <a:prstGeom prst="rect">
              <a:avLst/>
            </a:prstGeom>
            <a:solidFill>
              <a:srgbClr val="90435D"/>
            </a:solidFill>
            <a:ln w="9525">
              <a:solidFill>
                <a:srgbClr val="C90128"/>
              </a:solidFill>
              <a:miter lim="800000"/>
              <a:headEnd/>
              <a:tailEnd/>
            </a:ln>
          </p:spPr>
        </p:pic>
      </p:grpSp>
      <p:sp>
        <p:nvSpPr>
          <p:cNvPr id="13338" name="矩形 47"/>
          <p:cNvSpPr>
            <a:spLocks noChangeArrowheads="1"/>
          </p:cNvSpPr>
          <p:nvPr/>
        </p:nvSpPr>
        <p:spPr bwMode="auto">
          <a:xfrm>
            <a:off x="10571481" y="686844"/>
            <a:ext cx="2023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当日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DAU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超过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1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Lantinghei SC Extralight"/>
              </a:rPr>
              <a:t>亿</a:t>
            </a:r>
          </a:p>
        </p:txBody>
      </p:sp>
      <p:sp>
        <p:nvSpPr>
          <p:cNvPr id="13339" name="文本框 48"/>
          <p:cNvSpPr txBox="1">
            <a:spLocks noChangeArrowheads="1"/>
          </p:cNvSpPr>
          <p:nvPr/>
        </p:nvSpPr>
        <p:spPr bwMode="auto">
          <a:xfrm>
            <a:off x="8091488" y="1203325"/>
            <a:ext cx="1098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2016/6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3442725" y="4571206"/>
            <a:ext cx="1811337" cy="1811338"/>
          </a:xfrm>
          <a:prstGeom prst="ellipse">
            <a:avLst/>
          </a:prstGeom>
          <a:solidFill>
            <a:schemeClr val="bg1"/>
          </a:solidFill>
          <a:ln>
            <a:solidFill>
              <a:srgbClr val="C90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686112" y="4444206"/>
            <a:ext cx="2065338" cy="2065338"/>
          </a:xfrm>
          <a:prstGeom prst="ellipse">
            <a:avLst/>
          </a:prstGeom>
          <a:solidFill>
            <a:schemeClr val="bg1"/>
          </a:solidFill>
          <a:ln>
            <a:solidFill>
              <a:srgbClr val="C90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9959412" y="4572000"/>
            <a:ext cx="1811338" cy="180975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5460437" y="4444207"/>
            <a:ext cx="2065338" cy="20653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344" name="文本框 53"/>
          <p:cNvSpPr txBox="1">
            <a:spLocks noChangeArrowheads="1"/>
          </p:cNvSpPr>
          <p:nvPr/>
        </p:nvSpPr>
        <p:spPr bwMode="auto">
          <a:xfrm>
            <a:off x="5588001" y="4768989"/>
            <a:ext cx="2306637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DAU</a:t>
            </a:r>
            <a:r>
              <a:rPr lang="en-US" altLang="zh-CN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今日头条旗下产品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总体日活跃人数</a:t>
            </a:r>
          </a:p>
        </p:txBody>
      </p:sp>
      <p:sp>
        <p:nvSpPr>
          <p:cNvPr id="13345" name="文本框 54"/>
          <p:cNvSpPr txBox="1">
            <a:spLocks noChangeArrowheads="1"/>
          </p:cNvSpPr>
          <p:nvPr/>
        </p:nvSpPr>
        <p:spPr bwMode="auto">
          <a:xfrm>
            <a:off x="7586100" y="4830763"/>
            <a:ext cx="23733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76min</a:t>
            </a:r>
            <a:endParaRPr lang="en-US" altLang="zh-CN" sz="1200" dirty="0">
              <a:solidFill>
                <a:srgbClr val="C901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人均使用时长</a:t>
            </a:r>
            <a:endParaRPr lang="en-US" altLang="zh-CN" sz="1800" dirty="0">
              <a:solidFill>
                <a:srgbClr val="C901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所有</a:t>
            </a:r>
            <a:r>
              <a:rPr lang="en-US" altLang="zh-CN" sz="12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2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中仅次于微信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3593537" y="4915694"/>
            <a:ext cx="1485900" cy="1122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40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endParaRPr lang="en-US" altLang="zh-CN" sz="1050" dirty="0">
              <a:solidFill>
                <a:srgbClr val="C901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人均启动次数</a:t>
            </a:r>
            <a:endParaRPr lang="en-US" altLang="zh-CN" sz="1600" dirty="0">
              <a:solidFill>
                <a:srgbClr val="C901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资讯类</a:t>
            </a:r>
            <a:r>
              <a:rPr lang="en-US" altLang="zh-CN" sz="11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100" dirty="0">
                <a:solidFill>
                  <a:srgbClr val="C901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排名第一</a:t>
            </a:r>
          </a:p>
        </p:txBody>
      </p:sp>
      <p:sp>
        <p:nvSpPr>
          <p:cNvPr id="13347" name="文本框 56"/>
          <p:cNvSpPr txBox="1">
            <a:spLocks noChangeArrowheads="1"/>
          </p:cNvSpPr>
          <p:nvPr/>
        </p:nvSpPr>
        <p:spPr bwMode="auto">
          <a:xfrm>
            <a:off x="9913375" y="4937919"/>
            <a:ext cx="2003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锐字逼格锐线体简4.0" panose="02010604000000000000" pitchFamily="2" charset="-122"/>
                <a:ea typeface="锐字逼格锐线体简4.0" panose="02010604000000000000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40min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短视频每天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人均观看时长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462318" y="461532"/>
            <a:ext cx="8539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spc="3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创造中国互联网发展奇迹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378836" y="1555738"/>
            <a:ext cx="4070506" cy="3976311"/>
            <a:chOff x="7687961" y="1676723"/>
            <a:chExt cx="3509639" cy="3509639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7961" y="1676723"/>
              <a:ext cx="3509639" cy="3509639"/>
            </a:xfrm>
            <a:prstGeom prst="rect">
              <a:avLst/>
            </a:prstGeom>
          </p:spPr>
        </p:pic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7994711" y="2928342"/>
              <a:ext cx="2865243" cy="92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752" tIns="45376" rIns="90752" bIns="45376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spcAft>
                  <a:spcPts val="0"/>
                </a:spcAft>
              </a:pPr>
              <a:r>
                <a:rPr lang="en-US" altLang="zh-CN" sz="4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AI</a:t>
              </a:r>
            </a:p>
            <a:p>
              <a:pPr algn="ctr">
                <a:spcAft>
                  <a:spcPts val="0"/>
                </a:spcAft>
              </a:pP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  <a:sym typeface="宋体" panose="02010600030101010101" pitchFamily="2" charset="-122"/>
                </a:rPr>
                <a:t>智能引擎</a:t>
              </a:r>
              <a:endPara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3" name="组 22"/>
          <p:cNvGrpSpPr/>
          <p:nvPr/>
        </p:nvGrpSpPr>
        <p:grpSpPr>
          <a:xfrm>
            <a:off x="500253" y="2280863"/>
            <a:ext cx="6703826" cy="1759320"/>
            <a:chOff x="471367" y="2764958"/>
            <a:chExt cx="5833592" cy="1759320"/>
          </a:xfrm>
        </p:grpSpPr>
        <p:sp>
          <p:nvSpPr>
            <p:cNvPr id="20" name="矩形 19"/>
            <p:cNvSpPr/>
            <p:nvPr/>
          </p:nvSpPr>
          <p:spPr>
            <a:xfrm>
              <a:off x="471367" y="2764958"/>
              <a:ext cx="576762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zh-CN" sz="6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人工智能</a:t>
              </a:r>
              <a:r>
                <a:rPr lang="zh-CN" altLang="en-US" sz="2800" dirty="0">
                  <a:solidFill>
                    <a:srgbClr val="FA360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重新定义人与</a:t>
              </a:r>
              <a:r>
                <a:rPr lang="zh-CN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信息</a:t>
              </a:r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的关系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531253" y="3780621"/>
              <a:ext cx="5773706" cy="743657"/>
            </a:xfrm>
            <a:prstGeom prst="rect">
              <a:avLst/>
            </a:prstGeom>
            <a:solidFill>
              <a:srgbClr val="D6322E"/>
            </a:solidFill>
          </p:spPr>
          <p:txBody>
            <a:bodyPr wrap="square" anchor="ctr">
              <a:no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信息数字化时代的造纸术和印刷术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47484" y="117385"/>
            <a:ext cx="11933603" cy="6613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grpSp>
        <p:nvGrpSpPr>
          <p:cNvPr id="37" name="组 36"/>
          <p:cNvGrpSpPr/>
          <p:nvPr/>
        </p:nvGrpSpPr>
        <p:grpSpPr>
          <a:xfrm>
            <a:off x="8858280" y="4447823"/>
            <a:ext cx="2019340" cy="1951286"/>
            <a:chOff x="10015627" y="635006"/>
            <a:chExt cx="1708238" cy="158993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0015627" y="635006"/>
              <a:ext cx="1708238" cy="1589939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10362274" y="1215479"/>
              <a:ext cx="1014944" cy="476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分发</a:t>
              </a:r>
              <a:endParaRPr lang="zh-CN" altLang="en-US" sz="3200" dirty="0"/>
            </a:p>
          </p:txBody>
        </p:sp>
      </p:grpSp>
      <p:grpSp>
        <p:nvGrpSpPr>
          <p:cNvPr id="36" name="组 35"/>
          <p:cNvGrpSpPr/>
          <p:nvPr/>
        </p:nvGrpSpPr>
        <p:grpSpPr>
          <a:xfrm>
            <a:off x="9867950" y="2140513"/>
            <a:ext cx="2019340" cy="1951286"/>
            <a:chOff x="7161696" y="4184844"/>
            <a:chExt cx="1708238" cy="1589939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161696" y="4184844"/>
              <a:ext cx="1708238" cy="1589939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7479767" y="4779605"/>
              <a:ext cx="1092767" cy="476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创作</a:t>
              </a:r>
              <a:endParaRPr lang="zh-CN" altLang="en-US" sz="3200" dirty="0"/>
            </a:p>
          </p:txBody>
        </p:sp>
      </p:grpSp>
      <p:grpSp>
        <p:nvGrpSpPr>
          <p:cNvPr id="39" name="组 38"/>
          <p:cNvGrpSpPr/>
          <p:nvPr/>
        </p:nvGrpSpPr>
        <p:grpSpPr>
          <a:xfrm>
            <a:off x="8738813" y="265047"/>
            <a:ext cx="2019340" cy="1951286"/>
            <a:chOff x="10015627" y="635006"/>
            <a:chExt cx="1708238" cy="1589939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0015627" y="635006"/>
              <a:ext cx="1708238" cy="1589939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10362274" y="1215479"/>
              <a:ext cx="1014944" cy="476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聚合</a:t>
              </a:r>
              <a:endParaRPr lang="zh-CN" altLang="en-US" sz="3200" dirty="0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0412AD9-DF5E-43FA-B897-9658D6EB9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-77" r="2340" b="7758"/>
          <a:stretch/>
        </p:blipFill>
        <p:spPr>
          <a:xfrm>
            <a:off x="569073" y="4298382"/>
            <a:ext cx="3486150" cy="14311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直接连接符 33"/>
          <p:cNvCxnSpPr/>
          <p:nvPr/>
        </p:nvCxnSpPr>
        <p:spPr>
          <a:xfrm flipH="1" flipV="1">
            <a:off x="9920153" y="127421"/>
            <a:ext cx="2152987" cy="42210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33"/>
          <p:cNvCxnSpPr/>
          <p:nvPr/>
        </p:nvCxnSpPr>
        <p:spPr>
          <a:xfrm flipH="1" flipV="1">
            <a:off x="10920461" y="127421"/>
            <a:ext cx="1152678" cy="34120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30"/>
          <p:cNvCxnSpPr/>
          <p:nvPr/>
        </p:nvCxnSpPr>
        <p:spPr>
          <a:xfrm flipH="1">
            <a:off x="7992512" y="5191649"/>
            <a:ext cx="4062316" cy="15495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33"/>
          <p:cNvCxnSpPr/>
          <p:nvPr/>
        </p:nvCxnSpPr>
        <p:spPr>
          <a:xfrm flipH="1">
            <a:off x="4346148" y="4787511"/>
            <a:ext cx="7708681" cy="193155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 2"/>
          <p:cNvGrpSpPr/>
          <p:nvPr/>
        </p:nvGrpSpPr>
        <p:grpSpPr>
          <a:xfrm>
            <a:off x="8910405" y="1689639"/>
            <a:ext cx="2307711" cy="4651751"/>
            <a:chOff x="15874103" y="3293047"/>
            <a:chExt cx="3798518" cy="8024722"/>
          </a:xfrm>
        </p:grpSpPr>
        <p:sp>
          <p:nvSpPr>
            <p:cNvPr id="4" name="Shape 191"/>
            <p:cNvSpPr/>
            <p:nvPr/>
          </p:nvSpPr>
          <p:spPr>
            <a:xfrm>
              <a:off x="15874103" y="3293047"/>
              <a:ext cx="3798518" cy="8024722"/>
            </a:xfrm>
            <a:prstGeom prst="roundRect">
              <a:avLst>
                <a:gd name="adj" fmla="val 12778"/>
              </a:avLst>
            </a:prstGeom>
            <a:solidFill>
              <a:srgbClr val="FFFFFF"/>
            </a:solidFill>
            <a:ln w="15875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5" name="Shape 192"/>
            <p:cNvSpPr/>
            <p:nvPr/>
          </p:nvSpPr>
          <p:spPr>
            <a:xfrm>
              <a:off x="15947463" y="3357656"/>
              <a:ext cx="3651798" cy="7895504"/>
            </a:xfrm>
            <a:prstGeom prst="roundRect">
              <a:avLst>
                <a:gd name="adj" fmla="val 11910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6" name="Shape 193"/>
            <p:cNvSpPr/>
            <p:nvPr/>
          </p:nvSpPr>
          <p:spPr>
            <a:xfrm>
              <a:off x="17654170" y="3662243"/>
              <a:ext cx="461181" cy="131205"/>
            </a:xfrm>
            <a:prstGeom prst="roundRect">
              <a:avLst>
                <a:gd name="adj" fmla="val 50000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7" name="Shape 194"/>
            <p:cNvSpPr/>
            <p:nvPr/>
          </p:nvSpPr>
          <p:spPr>
            <a:xfrm>
              <a:off x="16022263" y="4139362"/>
              <a:ext cx="3502198" cy="6215606"/>
            </a:xfrm>
            <a:prstGeom prst="roundRect">
              <a:avLst>
                <a:gd name="adj" fmla="val 864"/>
              </a:avLst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8" name="Shape 195"/>
            <p:cNvSpPr/>
            <p:nvPr/>
          </p:nvSpPr>
          <p:spPr>
            <a:xfrm>
              <a:off x="17499507" y="10532456"/>
              <a:ext cx="547713" cy="547713"/>
            </a:xfrm>
            <a:prstGeom prst="ellipse">
              <a:avLst/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9" name="Shape 196"/>
            <p:cNvSpPr/>
            <p:nvPr/>
          </p:nvSpPr>
          <p:spPr>
            <a:xfrm>
              <a:off x="17431374" y="3663653"/>
              <a:ext cx="128386" cy="128386"/>
            </a:xfrm>
            <a:prstGeom prst="ellipse">
              <a:avLst/>
            </a:prstGeom>
            <a:ln w="6350">
              <a:solidFill>
                <a:srgbClr val="80808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0" name="Shape 197"/>
            <p:cNvSpPr/>
            <p:nvPr/>
          </p:nvSpPr>
          <p:spPr>
            <a:xfrm>
              <a:off x="18327172" y="7889380"/>
              <a:ext cx="1046424" cy="679142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1" name="Shape 198"/>
            <p:cNvSpPr/>
            <p:nvPr/>
          </p:nvSpPr>
          <p:spPr>
            <a:xfrm>
              <a:off x="16171011" y="6588561"/>
              <a:ext cx="2794878" cy="1"/>
            </a:xfrm>
            <a:prstGeom prst="line">
              <a:avLst/>
            </a:prstGeom>
            <a:ln w="1651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2" name="Shape 199"/>
            <p:cNvSpPr/>
            <p:nvPr/>
          </p:nvSpPr>
          <p:spPr>
            <a:xfrm>
              <a:off x="16171011" y="6830886"/>
              <a:ext cx="533521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3" name="Shape 200"/>
            <p:cNvSpPr/>
            <p:nvPr/>
          </p:nvSpPr>
          <p:spPr>
            <a:xfrm>
              <a:off x="16171011" y="8036750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4" name="Shape 201"/>
            <p:cNvSpPr/>
            <p:nvPr/>
          </p:nvSpPr>
          <p:spPr>
            <a:xfrm>
              <a:off x="16171011" y="8228950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5" name="Shape 202"/>
            <p:cNvSpPr/>
            <p:nvPr/>
          </p:nvSpPr>
          <p:spPr>
            <a:xfrm>
              <a:off x="16171011" y="8462457"/>
              <a:ext cx="1119692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6" name="Shape 203"/>
            <p:cNvSpPr/>
            <p:nvPr/>
          </p:nvSpPr>
          <p:spPr>
            <a:xfrm>
              <a:off x="16613108" y="7486605"/>
              <a:ext cx="357116" cy="1"/>
            </a:xfrm>
            <a:prstGeom prst="line">
              <a:avLst/>
            </a:prstGeom>
            <a:ln w="1524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7" name="Shape 204"/>
            <p:cNvSpPr/>
            <p:nvPr/>
          </p:nvSpPr>
          <p:spPr>
            <a:xfrm>
              <a:off x="16173405" y="7305408"/>
              <a:ext cx="362393" cy="362393"/>
            </a:xfrm>
            <a:prstGeom prst="ellipse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8" name="Shape 205"/>
            <p:cNvSpPr/>
            <p:nvPr/>
          </p:nvSpPr>
          <p:spPr>
            <a:xfrm>
              <a:off x="18671010" y="7342954"/>
              <a:ext cx="702587" cy="287302"/>
            </a:xfrm>
            <a:prstGeom prst="roundRect">
              <a:avLst>
                <a:gd name="adj" fmla="val 17593"/>
              </a:avLst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19" name="Shape 206"/>
            <p:cNvSpPr/>
            <p:nvPr/>
          </p:nvSpPr>
          <p:spPr>
            <a:xfrm>
              <a:off x="16031778" y="4148373"/>
              <a:ext cx="3483170" cy="2205277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0" name="Shape 207"/>
            <p:cNvSpPr/>
            <p:nvPr/>
          </p:nvSpPr>
          <p:spPr>
            <a:xfrm>
              <a:off x="16031778" y="7785799"/>
              <a:ext cx="3483170" cy="1"/>
            </a:xfrm>
            <a:prstGeom prst="line">
              <a:avLst/>
            </a:prstGeom>
            <a:ln w="635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1" name="Shape 208"/>
            <p:cNvSpPr/>
            <p:nvPr/>
          </p:nvSpPr>
          <p:spPr>
            <a:xfrm>
              <a:off x="18327172" y="8827644"/>
              <a:ext cx="1046424" cy="679143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2" name="Shape 209"/>
            <p:cNvSpPr/>
            <p:nvPr/>
          </p:nvSpPr>
          <p:spPr>
            <a:xfrm>
              <a:off x="16171011" y="8975015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3" name="Shape 210"/>
            <p:cNvSpPr/>
            <p:nvPr/>
          </p:nvSpPr>
          <p:spPr>
            <a:xfrm>
              <a:off x="16171011" y="9167214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4" name="Shape 211"/>
            <p:cNvSpPr/>
            <p:nvPr/>
          </p:nvSpPr>
          <p:spPr>
            <a:xfrm>
              <a:off x="16171011" y="9400723"/>
              <a:ext cx="1119692" cy="1"/>
            </a:xfrm>
            <a:prstGeom prst="line">
              <a:avLst/>
            </a:prstGeom>
            <a:ln w="1270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5" name="Shape 212"/>
            <p:cNvSpPr/>
            <p:nvPr/>
          </p:nvSpPr>
          <p:spPr>
            <a:xfrm>
              <a:off x="18327172" y="9765911"/>
              <a:ext cx="1046424" cy="581751"/>
            </a:xfrm>
            <a:prstGeom prst="rect">
              <a:avLst/>
            </a:prstGeom>
            <a:solidFill>
              <a:srgbClr val="F5F5F8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6" name="Shape 213"/>
            <p:cNvSpPr/>
            <p:nvPr/>
          </p:nvSpPr>
          <p:spPr>
            <a:xfrm>
              <a:off x="16171011" y="9913281"/>
              <a:ext cx="1973350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  <p:sp>
          <p:nvSpPr>
            <p:cNvPr id="27" name="Shape 214"/>
            <p:cNvSpPr/>
            <p:nvPr/>
          </p:nvSpPr>
          <p:spPr>
            <a:xfrm>
              <a:off x="16171011" y="10105481"/>
              <a:ext cx="913107" cy="1"/>
            </a:xfrm>
            <a:prstGeom prst="line">
              <a:avLst/>
            </a:prstGeom>
            <a:ln w="139700">
              <a:solidFill>
                <a:srgbClr val="F5F6F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endParaRPr>
                <a:solidFill>
                  <a:srgbClr val="53535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 Light"/>
              </a:endParaRPr>
            </a:p>
          </p:txBody>
        </p:sp>
      </p:grpSp>
      <p:cxnSp>
        <p:nvCxnSpPr>
          <p:cNvPr id="69" name="直线连接符 68"/>
          <p:cNvCxnSpPr>
            <a:stCxn id="67" idx="1"/>
          </p:cNvCxnSpPr>
          <p:nvPr/>
        </p:nvCxnSpPr>
        <p:spPr>
          <a:xfrm flipH="1" flipV="1">
            <a:off x="6970391" y="1962580"/>
            <a:ext cx="389008" cy="293286"/>
          </a:xfrm>
          <a:prstGeom prst="line">
            <a:avLst/>
          </a:prstGeom>
          <a:ln>
            <a:solidFill>
              <a:srgbClr val="73F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/>
          <p:cNvSpPr txBox="1"/>
          <p:nvPr/>
        </p:nvSpPr>
        <p:spPr>
          <a:xfrm>
            <a:off x="413991" y="2889681"/>
            <a:ext cx="214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个性化推荐算法</a:t>
            </a:r>
          </a:p>
        </p:txBody>
      </p:sp>
      <p:sp>
        <p:nvSpPr>
          <p:cNvPr id="113" name="文本框 112"/>
          <p:cNvSpPr txBox="1"/>
          <p:nvPr/>
        </p:nvSpPr>
        <p:spPr>
          <a:xfrm>
            <a:off x="423053" y="3285848"/>
            <a:ext cx="3262432" cy="6136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机器通过分析人的特征与文章特征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并将两者进行匹配，真正实现个性化精准推荐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5972383" y="939123"/>
            <a:ext cx="3408125" cy="2785401"/>
            <a:chOff x="5534935" y="372896"/>
            <a:chExt cx="3408125" cy="2785401"/>
          </a:xfrm>
        </p:grpSpPr>
        <p:sp>
          <p:nvSpPr>
            <p:cNvPr id="106" name="椭圆 105"/>
            <p:cNvSpPr/>
            <p:nvPr/>
          </p:nvSpPr>
          <p:spPr>
            <a:xfrm>
              <a:off x="5534935" y="372896"/>
              <a:ext cx="1276969" cy="1276969"/>
            </a:xfrm>
            <a:prstGeom prst="ellipse">
              <a:avLst/>
            </a:prstGeom>
            <a:solidFill>
              <a:srgbClr val="485766">
                <a:alpha val="48000"/>
              </a:srgbClr>
            </a:solidFill>
            <a:ln w="9525">
              <a:solidFill>
                <a:srgbClr val="73FE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prstClr val="white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线连接符 29"/>
            <p:cNvCxnSpPr/>
            <p:nvPr/>
          </p:nvCxnSpPr>
          <p:spPr>
            <a:xfrm>
              <a:off x="7375674" y="1434181"/>
              <a:ext cx="296482" cy="99403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连接符 31"/>
            <p:cNvCxnSpPr/>
            <p:nvPr/>
          </p:nvCxnSpPr>
          <p:spPr>
            <a:xfrm flipH="1" flipV="1">
              <a:off x="6532605" y="1237164"/>
              <a:ext cx="2410455" cy="1219211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线连接符 33"/>
            <p:cNvCxnSpPr>
              <a:endCxn id="67" idx="3"/>
            </p:cNvCxnSpPr>
            <p:nvPr/>
          </p:nvCxnSpPr>
          <p:spPr>
            <a:xfrm flipH="1" flipV="1">
              <a:off x="7568672" y="2067313"/>
              <a:ext cx="1374388" cy="848512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线连接符 36"/>
            <p:cNvCxnSpPr>
              <a:endCxn id="43" idx="6"/>
            </p:cNvCxnSpPr>
            <p:nvPr/>
          </p:nvCxnSpPr>
          <p:spPr>
            <a:xfrm flipH="1" flipV="1">
              <a:off x="6722381" y="1023413"/>
              <a:ext cx="904436" cy="271292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线连接符 38"/>
            <p:cNvCxnSpPr/>
            <p:nvPr/>
          </p:nvCxnSpPr>
          <p:spPr>
            <a:xfrm flipH="1" flipV="1">
              <a:off x="7492945" y="1303789"/>
              <a:ext cx="796822" cy="159691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线连接符 40"/>
            <p:cNvCxnSpPr/>
            <p:nvPr/>
          </p:nvCxnSpPr>
          <p:spPr>
            <a:xfrm flipH="1" flipV="1">
              <a:off x="6458373" y="1489298"/>
              <a:ext cx="1581190" cy="1668999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5678381" y="501413"/>
              <a:ext cx="1044000" cy="10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 rot="1033582">
              <a:off x="6677415" y="1209413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上海浦东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 rot="1033582">
              <a:off x="7599538" y="1475801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节假日</a:t>
              </a:r>
              <a:endParaRPr kumimoji="1" lang="zh-CN" altLang="en-US" sz="11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cxnSp>
          <p:nvCxnSpPr>
            <p:cNvPr id="53" name="直线连接符 52"/>
            <p:cNvCxnSpPr>
              <a:endCxn id="49" idx="3"/>
            </p:cNvCxnSpPr>
            <p:nvPr/>
          </p:nvCxnSpPr>
          <p:spPr>
            <a:xfrm flipH="1" flipV="1">
              <a:off x="8193763" y="1696614"/>
              <a:ext cx="716641" cy="243289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 rot="906112">
              <a:off x="7112187" y="937944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美国</a:t>
              </a:r>
              <a:endParaRPr kumimoji="1" lang="zh-CN" altLang="en-US" sz="11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 rot="1817055">
              <a:off x="6870850" y="1747671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1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地理位置</a:t>
              </a:r>
              <a:endParaRPr kumimoji="1" lang="zh-CN" altLang="en-US" sz="11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5792796" y="111143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环境特性</a:t>
              </a:r>
            </a:p>
          </p:txBody>
        </p:sp>
        <p:sp>
          <p:nvSpPr>
            <p:cNvPr id="173" name="Freeform 8"/>
            <p:cNvSpPr>
              <a:spLocks noEditPoints="1" noChangeArrowheads="1"/>
            </p:cNvSpPr>
            <p:nvPr/>
          </p:nvSpPr>
          <p:spPr bwMode="auto">
            <a:xfrm>
              <a:off x="5981623" y="618078"/>
              <a:ext cx="427386" cy="452331"/>
            </a:xfrm>
            <a:custGeom>
              <a:avLst/>
              <a:gdLst>
                <a:gd name="T0" fmla="*/ 2147483647 w 108"/>
                <a:gd name="T1" fmla="*/ 2147483647 h 107"/>
                <a:gd name="T2" fmla="*/ 2147483647 w 108"/>
                <a:gd name="T3" fmla="*/ 2147483647 h 107"/>
                <a:gd name="T4" fmla="*/ 2147483647 w 108"/>
                <a:gd name="T5" fmla="*/ 2147483647 h 107"/>
                <a:gd name="T6" fmla="*/ 2147483647 w 108"/>
                <a:gd name="T7" fmla="*/ 2147483647 h 107"/>
                <a:gd name="T8" fmla="*/ 2147483647 w 108"/>
                <a:gd name="T9" fmla="*/ 2147483647 h 107"/>
                <a:gd name="T10" fmla="*/ 2147483647 w 108"/>
                <a:gd name="T11" fmla="*/ 2147483647 h 107"/>
                <a:gd name="T12" fmla="*/ 2147483647 w 108"/>
                <a:gd name="T13" fmla="*/ 2147483647 h 107"/>
                <a:gd name="T14" fmla="*/ 2147483647 w 108"/>
                <a:gd name="T15" fmla="*/ 2147483647 h 107"/>
                <a:gd name="T16" fmla="*/ 2147483647 w 108"/>
                <a:gd name="T17" fmla="*/ 2147483647 h 107"/>
                <a:gd name="T18" fmla="*/ 2147483647 w 108"/>
                <a:gd name="T19" fmla="*/ 2147483647 h 107"/>
                <a:gd name="T20" fmla="*/ 2147483647 w 108"/>
                <a:gd name="T21" fmla="*/ 2147483647 h 107"/>
                <a:gd name="T22" fmla="*/ 2147483647 w 108"/>
                <a:gd name="T23" fmla="*/ 2147483647 h 107"/>
                <a:gd name="T24" fmla="*/ 2147483647 w 108"/>
                <a:gd name="T25" fmla="*/ 2147483647 h 107"/>
                <a:gd name="T26" fmla="*/ 2147483647 w 108"/>
                <a:gd name="T27" fmla="*/ 2147483647 h 107"/>
                <a:gd name="T28" fmla="*/ 2147483647 w 108"/>
                <a:gd name="T29" fmla="*/ 2147483647 h 107"/>
                <a:gd name="T30" fmla="*/ 2147483647 w 108"/>
                <a:gd name="T31" fmla="*/ 2147483647 h 107"/>
                <a:gd name="T32" fmla="*/ 2147483647 w 108"/>
                <a:gd name="T33" fmla="*/ 2147483647 h 107"/>
                <a:gd name="T34" fmla="*/ 2147483647 w 108"/>
                <a:gd name="T35" fmla="*/ 2147483647 h 107"/>
                <a:gd name="T36" fmla="*/ 2147483647 w 108"/>
                <a:gd name="T37" fmla="*/ 2147483647 h 107"/>
                <a:gd name="T38" fmla="*/ 2147483647 w 108"/>
                <a:gd name="T39" fmla="*/ 2147483647 h 107"/>
                <a:gd name="T40" fmla="*/ 2147483647 w 108"/>
                <a:gd name="T41" fmla="*/ 2147483647 h 107"/>
                <a:gd name="T42" fmla="*/ 2147483647 w 108"/>
                <a:gd name="T43" fmla="*/ 2147483647 h 107"/>
                <a:gd name="T44" fmla="*/ 2147483647 w 108"/>
                <a:gd name="T45" fmla="*/ 2147483647 h 107"/>
                <a:gd name="T46" fmla="*/ 2147483647 w 108"/>
                <a:gd name="T47" fmla="*/ 2147483647 h 107"/>
                <a:gd name="T48" fmla="*/ 2147483647 w 108"/>
                <a:gd name="T49" fmla="*/ 2147483647 h 107"/>
                <a:gd name="T50" fmla="*/ 2147483647 w 108"/>
                <a:gd name="T51" fmla="*/ 2147483647 h 107"/>
                <a:gd name="T52" fmla="*/ 2147483647 w 108"/>
                <a:gd name="T53" fmla="*/ 2147483647 h 107"/>
                <a:gd name="T54" fmla="*/ 2147483647 w 108"/>
                <a:gd name="T55" fmla="*/ 2147483647 h 107"/>
                <a:gd name="T56" fmla="*/ 2147483647 w 108"/>
                <a:gd name="T57" fmla="*/ 2147483647 h 107"/>
                <a:gd name="T58" fmla="*/ 2147483647 w 108"/>
                <a:gd name="T59" fmla="*/ 2147483647 h 107"/>
                <a:gd name="T60" fmla="*/ 2147483647 w 108"/>
                <a:gd name="T61" fmla="*/ 2147483647 h 107"/>
                <a:gd name="T62" fmla="*/ 2147483647 w 108"/>
                <a:gd name="T63" fmla="*/ 2147483647 h 107"/>
                <a:gd name="T64" fmla="*/ 2147483647 w 108"/>
                <a:gd name="T65" fmla="*/ 2147483647 h 107"/>
                <a:gd name="T66" fmla="*/ 2147483647 w 108"/>
                <a:gd name="T67" fmla="*/ 2147483647 h 107"/>
                <a:gd name="T68" fmla="*/ 2147483647 w 108"/>
                <a:gd name="T69" fmla="*/ 2147483647 h 107"/>
                <a:gd name="T70" fmla="*/ 2147483647 w 108"/>
                <a:gd name="T71" fmla="*/ 2147483647 h 107"/>
                <a:gd name="T72" fmla="*/ 2147483647 w 108"/>
                <a:gd name="T73" fmla="*/ 2147483647 h 107"/>
                <a:gd name="T74" fmla="*/ 2147483647 w 108"/>
                <a:gd name="T75" fmla="*/ 2147483647 h 107"/>
                <a:gd name="T76" fmla="*/ 2147483647 w 108"/>
                <a:gd name="T77" fmla="*/ 2147483647 h 107"/>
                <a:gd name="T78" fmla="*/ 2147483647 w 108"/>
                <a:gd name="T79" fmla="*/ 2147483647 h 107"/>
                <a:gd name="T80" fmla="*/ 2147483647 w 108"/>
                <a:gd name="T81" fmla="*/ 2147483647 h 107"/>
                <a:gd name="T82" fmla="*/ 2147483647 w 108"/>
                <a:gd name="T83" fmla="*/ 2147483647 h 107"/>
                <a:gd name="T84" fmla="*/ 2147483647 w 108"/>
                <a:gd name="T85" fmla="*/ 2147483647 h 107"/>
                <a:gd name="T86" fmla="*/ 2147483647 w 108"/>
                <a:gd name="T87" fmla="*/ 2147483647 h 107"/>
                <a:gd name="T88" fmla="*/ 2147483647 w 108"/>
                <a:gd name="T89" fmla="*/ 2147483647 h 107"/>
                <a:gd name="T90" fmla="*/ 2147483647 w 108"/>
                <a:gd name="T91" fmla="*/ 2147483647 h 107"/>
                <a:gd name="T92" fmla="*/ 2147483647 w 108"/>
                <a:gd name="T93" fmla="*/ 2147483647 h 107"/>
                <a:gd name="T94" fmla="*/ 2147483647 w 108"/>
                <a:gd name="T95" fmla="*/ 2147483647 h 107"/>
                <a:gd name="T96" fmla="*/ 2147483647 w 108"/>
                <a:gd name="T97" fmla="*/ 2147483647 h 107"/>
                <a:gd name="T98" fmla="*/ 2147483647 w 108"/>
                <a:gd name="T99" fmla="*/ 2147483647 h 1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8"/>
                <a:gd name="T151" fmla="*/ 0 h 107"/>
                <a:gd name="T152" fmla="*/ 108 w 108"/>
                <a:gd name="T153" fmla="*/ 107 h 1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8" h="107">
                  <a:moveTo>
                    <a:pt x="39" y="4"/>
                  </a:move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53" y="0"/>
                    <a:pt x="67" y="2"/>
                    <a:pt x="78" y="8"/>
                  </a:cubicBezTo>
                  <a:cubicBezTo>
                    <a:pt x="90" y="14"/>
                    <a:pt x="99" y="24"/>
                    <a:pt x="103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8" y="52"/>
                    <a:pt x="106" y="66"/>
                    <a:pt x="100" y="78"/>
                  </a:cubicBezTo>
                  <a:cubicBezTo>
                    <a:pt x="94" y="89"/>
                    <a:pt x="83" y="99"/>
                    <a:pt x="70" y="103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56" y="107"/>
                    <a:pt x="42" y="106"/>
                    <a:pt x="30" y="99"/>
                  </a:cubicBezTo>
                  <a:cubicBezTo>
                    <a:pt x="18" y="93"/>
                    <a:pt x="9" y="83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55"/>
                    <a:pt x="2" y="41"/>
                    <a:pt x="8" y="29"/>
                  </a:cubicBezTo>
                  <a:cubicBezTo>
                    <a:pt x="15" y="18"/>
                    <a:pt x="25" y="8"/>
                    <a:pt x="39" y="4"/>
                  </a:cubicBezTo>
                  <a:close/>
                  <a:moveTo>
                    <a:pt x="95" y="61"/>
                  </a:moveTo>
                  <a:cubicBezTo>
                    <a:pt x="92" y="54"/>
                    <a:pt x="92" y="54"/>
                    <a:pt x="92" y="54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0" y="45"/>
                    <a:pt x="90" y="45"/>
                    <a:pt x="90" y="45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1" y="46"/>
                    <a:pt x="79" y="43"/>
                    <a:pt x="79" y="42"/>
                  </a:cubicBezTo>
                  <a:cubicBezTo>
                    <a:pt x="79" y="41"/>
                    <a:pt x="77" y="40"/>
                    <a:pt x="77" y="40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75" y="27"/>
                    <a:pt x="75" y="27"/>
                    <a:pt x="75" y="27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6" y="26"/>
                    <a:pt x="78" y="25"/>
                    <a:pt x="78" y="25"/>
                  </a:cubicBezTo>
                  <a:cubicBezTo>
                    <a:pt x="79" y="25"/>
                    <a:pt x="79" y="23"/>
                    <a:pt x="79" y="23"/>
                  </a:cubicBezTo>
                  <a:cubicBezTo>
                    <a:pt x="79" y="23"/>
                    <a:pt x="77" y="23"/>
                    <a:pt x="76" y="23"/>
                  </a:cubicBezTo>
                  <a:cubicBezTo>
                    <a:pt x="75" y="23"/>
                    <a:pt x="73" y="24"/>
                    <a:pt x="72" y="24"/>
                  </a:cubicBezTo>
                  <a:cubicBezTo>
                    <a:pt x="71" y="25"/>
                    <a:pt x="73" y="27"/>
                    <a:pt x="73" y="2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4" y="12"/>
                    <a:pt x="49" y="12"/>
                    <a:pt x="44" y="14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5"/>
                    <a:pt x="46" y="21"/>
                    <a:pt x="45" y="21"/>
                  </a:cubicBezTo>
                  <a:cubicBezTo>
                    <a:pt x="45" y="22"/>
                    <a:pt x="43" y="22"/>
                    <a:pt x="43" y="22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40" y="35"/>
                    <a:pt x="39" y="35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8" y="39"/>
                    <a:pt x="36" y="39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1" y="48"/>
                    <a:pt x="31" y="51"/>
                    <a:pt x="32" y="52"/>
                  </a:cubicBezTo>
                  <a:cubicBezTo>
                    <a:pt x="32" y="52"/>
                    <a:pt x="31" y="52"/>
                    <a:pt x="30" y="52"/>
                  </a:cubicBezTo>
                  <a:cubicBezTo>
                    <a:pt x="29" y="53"/>
                    <a:pt x="28" y="49"/>
                    <a:pt x="28" y="49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8" y="67"/>
                    <a:pt x="38" y="66"/>
                    <a:pt x="38" y="66"/>
                  </a:cubicBezTo>
                  <a:cubicBezTo>
                    <a:pt x="39" y="65"/>
                    <a:pt x="38" y="65"/>
                    <a:pt x="40" y="64"/>
                  </a:cubicBezTo>
                  <a:cubicBezTo>
                    <a:pt x="41" y="63"/>
                    <a:pt x="44" y="62"/>
                    <a:pt x="44" y="62"/>
                  </a:cubicBezTo>
                  <a:cubicBezTo>
                    <a:pt x="45" y="62"/>
                    <a:pt x="45" y="62"/>
                    <a:pt x="46" y="62"/>
                  </a:cubicBezTo>
                  <a:cubicBezTo>
                    <a:pt x="47" y="62"/>
                    <a:pt x="48" y="62"/>
                    <a:pt x="48" y="62"/>
                  </a:cubicBezTo>
                  <a:cubicBezTo>
                    <a:pt x="49" y="62"/>
                    <a:pt x="50" y="61"/>
                    <a:pt x="51" y="62"/>
                  </a:cubicBezTo>
                  <a:cubicBezTo>
                    <a:pt x="52" y="62"/>
                    <a:pt x="55" y="62"/>
                    <a:pt x="56" y="63"/>
                  </a:cubicBezTo>
                  <a:cubicBezTo>
                    <a:pt x="56" y="63"/>
                    <a:pt x="57" y="63"/>
                    <a:pt x="57" y="63"/>
                  </a:cubicBezTo>
                  <a:cubicBezTo>
                    <a:pt x="58" y="64"/>
                    <a:pt x="58" y="64"/>
                    <a:pt x="59" y="65"/>
                  </a:cubicBezTo>
                  <a:cubicBezTo>
                    <a:pt x="61" y="65"/>
                    <a:pt x="61" y="66"/>
                    <a:pt x="62" y="66"/>
                  </a:cubicBezTo>
                  <a:cubicBezTo>
                    <a:pt x="64" y="66"/>
                    <a:pt x="65" y="66"/>
                    <a:pt x="66" y="66"/>
                  </a:cubicBezTo>
                  <a:cubicBezTo>
                    <a:pt x="67" y="66"/>
                    <a:pt x="68" y="66"/>
                    <a:pt x="69" y="66"/>
                  </a:cubicBezTo>
                  <a:cubicBezTo>
                    <a:pt x="69" y="66"/>
                    <a:pt x="71" y="66"/>
                    <a:pt x="71" y="66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72" y="68"/>
                    <a:pt x="71" y="70"/>
                    <a:pt x="71" y="71"/>
                  </a:cubicBezTo>
                  <a:cubicBezTo>
                    <a:pt x="72" y="72"/>
                    <a:pt x="72" y="72"/>
                    <a:pt x="72" y="73"/>
                  </a:cubicBezTo>
                  <a:cubicBezTo>
                    <a:pt x="72" y="74"/>
                    <a:pt x="73" y="75"/>
                    <a:pt x="72" y="76"/>
                  </a:cubicBezTo>
                  <a:cubicBezTo>
                    <a:pt x="71" y="76"/>
                    <a:pt x="71" y="77"/>
                    <a:pt x="70" y="77"/>
                  </a:cubicBezTo>
                  <a:cubicBezTo>
                    <a:pt x="70" y="78"/>
                    <a:pt x="70" y="77"/>
                    <a:pt x="69" y="79"/>
                  </a:cubicBezTo>
                  <a:cubicBezTo>
                    <a:pt x="69" y="80"/>
                    <a:pt x="68" y="81"/>
                    <a:pt x="68" y="81"/>
                  </a:cubicBezTo>
                  <a:cubicBezTo>
                    <a:pt x="68" y="81"/>
                    <a:pt x="68" y="81"/>
                    <a:pt x="68" y="82"/>
                  </a:cubicBezTo>
                  <a:cubicBezTo>
                    <a:pt x="68" y="84"/>
                    <a:pt x="69" y="84"/>
                    <a:pt x="68" y="85"/>
                  </a:cubicBezTo>
                  <a:cubicBezTo>
                    <a:pt x="67" y="86"/>
                    <a:pt x="68" y="87"/>
                    <a:pt x="67" y="88"/>
                  </a:cubicBezTo>
                  <a:cubicBezTo>
                    <a:pt x="66" y="88"/>
                    <a:pt x="64" y="89"/>
                    <a:pt x="64" y="89"/>
                  </a:cubicBezTo>
                  <a:cubicBezTo>
                    <a:pt x="64" y="89"/>
                    <a:pt x="64" y="89"/>
                    <a:pt x="64" y="90"/>
                  </a:cubicBezTo>
                  <a:cubicBezTo>
                    <a:pt x="64" y="91"/>
                    <a:pt x="65" y="91"/>
                    <a:pt x="63" y="92"/>
                  </a:cubicBezTo>
                  <a:cubicBezTo>
                    <a:pt x="62" y="93"/>
                    <a:pt x="60" y="93"/>
                    <a:pt x="60" y="93"/>
                  </a:cubicBezTo>
                  <a:cubicBezTo>
                    <a:pt x="60" y="93"/>
                    <a:pt x="61" y="94"/>
                    <a:pt x="61" y="94"/>
                  </a:cubicBezTo>
                  <a:cubicBezTo>
                    <a:pt x="63" y="94"/>
                    <a:pt x="64" y="94"/>
                    <a:pt x="66" y="93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77" y="90"/>
                    <a:pt x="86" y="82"/>
                    <a:pt x="91" y="73"/>
                  </a:cubicBezTo>
                  <a:cubicBezTo>
                    <a:pt x="93" y="69"/>
                    <a:pt x="94" y="65"/>
                    <a:pt x="95" y="61"/>
                  </a:cubicBezTo>
                  <a:close/>
                  <a:moveTo>
                    <a:pt x="53" y="95"/>
                  </a:moveTo>
                  <a:cubicBezTo>
                    <a:pt x="53" y="94"/>
                    <a:pt x="52" y="94"/>
                    <a:pt x="52" y="94"/>
                  </a:cubicBezTo>
                  <a:cubicBezTo>
                    <a:pt x="52" y="94"/>
                    <a:pt x="52" y="90"/>
                    <a:pt x="52" y="89"/>
                  </a:cubicBezTo>
                  <a:cubicBezTo>
                    <a:pt x="52" y="88"/>
                    <a:pt x="49" y="84"/>
                    <a:pt x="49" y="8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4"/>
                    <a:pt x="44" y="84"/>
                    <a:pt x="44" y="84"/>
                  </a:cubicBezTo>
                  <a:cubicBezTo>
                    <a:pt x="44" y="83"/>
                    <a:pt x="41" y="82"/>
                    <a:pt x="41" y="82"/>
                  </a:cubicBezTo>
                  <a:cubicBezTo>
                    <a:pt x="41" y="82"/>
                    <a:pt x="41" y="81"/>
                    <a:pt x="41" y="80"/>
                  </a:cubicBezTo>
                  <a:cubicBezTo>
                    <a:pt x="40" y="79"/>
                    <a:pt x="40" y="79"/>
                    <a:pt x="39" y="79"/>
                  </a:cubicBezTo>
                  <a:cubicBezTo>
                    <a:pt x="38" y="78"/>
                    <a:pt x="38" y="78"/>
                    <a:pt x="37" y="77"/>
                  </a:cubicBezTo>
                  <a:cubicBezTo>
                    <a:pt x="37" y="76"/>
                    <a:pt x="37" y="76"/>
                    <a:pt x="36" y="75"/>
                  </a:cubicBezTo>
                  <a:cubicBezTo>
                    <a:pt x="36" y="74"/>
                    <a:pt x="38" y="71"/>
                    <a:pt x="38" y="70"/>
                  </a:cubicBezTo>
                  <a:cubicBezTo>
                    <a:pt x="38" y="70"/>
                    <a:pt x="37" y="68"/>
                    <a:pt x="37" y="68"/>
                  </a:cubicBezTo>
                  <a:cubicBezTo>
                    <a:pt x="37" y="68"/>
                    <a:pt x="37" y="68"/>
                    <a:pt x="38" y="67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1" y="62"/>
                    <a:pt x="20" y="62"/>
                  </a:cubicBezTo>
                  <a:cubicBezTo>
                    <a:pt x="20" y="61"/>
                    <a:pt x="19" y="61"/>
                    <a:pt x="17" y="60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3" y="59"/>
                    <a:pt x="14" y="62"/>
                    <a:pt x="15" y="66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8" y="77"/>
                    <a:pt x="25" y="85"/>
                    <a:pt x="35" y="90"/>
                  </a:cubicBezTo>
                  <a:cubicBezTo>
                    <a:pt x="40" y="93"/>
                    <a:pt x="47" y="95"/>
                    <a:pt x="5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>
              <a:off x="5602083" y="436113"/>
              <a:ext cx="1152000" cy="1152000"/>
            </a:xfrm>
            <a:prstGeom prst="ellipse">
              <a:avLst/>
            </a:prstGeom>
            <a:noFill/>
            <a:ln w="9525">
              <a:solidFill>
                <a:srgbClr val="73FE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prstClr val="white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33" name="直接连接符 32"/>
          <p:cNvCxnSpPr/>
          <p:nvPr/>
        </p:nvCxnSpPr>
        <p:spPr>
          <a:xfrm flipH="1">
            <a:off x="10644635" y="6041239"/>
            <a:ext cx="1439763" cy="67066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28"/>
          <p:cNvCxnSpPr/>
          <p:nvPr/>
        </p:nvCxnSpPr>
        <p:spPr>
          <a:xfrm>
            <a:off x="7543355" y="5966445"/>
            <a:ext cx="1924496" cy="7526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2769614" y="3779636"/>
            <a:ext cx="7414405" cy="2331879"/>
            <a:chOff x="1565319" y="4040690"/>
            <a:chExt cx="7414405" cy="2331879"/>
          </a:xfrm>
        </p:grpSpPr>
        <p:sp>
          <p:nvSpPr>
            <p:cNvPr id="117" name="椭圆 116"/>
            <p:cNvSpPr/>
            <p:nvPr/>
          </p:nvSpPr>
          <p:spPr>
            <a:xfrm>
              <a:off x="1565319" y="5076909"/>
              <a:ext cx="1276969" cy="1276969"/>
            </a:xfrm>
            <a:prstGeom prst="ellipse">
              <a:avLst/>
            </a:prstGeom>
            <a:solidFill>
              <a:srgbClr val="485766">
                <a:alpha val="48000"/>
              </a:srgbClr>
            </a:solidFill>
            <a:ln w="9525">
              <a:solidFill>
                <a:srgbClr val="73FE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prstClr val="white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86" name="直线连接符 85"/>
            <p:cNvCxnSpPr/>
            <p:nvPr/>
          </p:nvCxnSpPr>
          <p:spPr>
            <a:xfrm flipV="1">
              <a:off x="2749932" y="5220100"/>
              <a:ext cx="866742" cy="406458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线连接符 86"/>
            <p:cNvCxnSpPr/>
            <p:nvPr/>
          </p:nvCxnSpPr>
          <p:spPr>
            <a:xfrm flipH="1">
              <a:off x="2720457" y="4040690"/>
              <a:ext cx="5596042" cy="1674704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线连接符 87"/>
            <p:cNvCxnSpPr/>
            <p:nvPr/>
          </p:nvCxnSpPr>
          <p:spPr>
            <a:xfrm flipH="1">
              <a:off x="3770129" y="5816367"/>
              <a:ext cx="537915" cy="24419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线连接符 88"/>
            <p:cNvCxnSpPr/>
            <p:nvPr/>
          </p:nvCxnSpPr>
          <p:spPr>
            <a:xfrm rot="19560089" flipH="1" flipV="1">
              <a:off x="2661283" y="5158282"/>
              <a:ext cx="868435" cy="253291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线连接符 89"/>
            <p:cNvCxnSpPr/>
            <p:nvPr/>
          </p:nvCxnSpPr>
          <p:spPr>
            <a:xfrm rot="19560089" flipH="1" flipV="1">
              <a:off x="3426471" y="5011450"/>
              <a:ext cx="796822" cy="159691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线连接符 90"/>
            <p:cNvCxnSpPr>
              <a:stCxn id="114" idx="1"/>
            </p:cNvCxnSpPr>
            <p:nvPr/>
          </p:nvCxnSpPr>
          <p:spPr>
            <a:xfrm flipH="1">
              <a:off x="2974802" y="6054136"/>
              <a:ext cx="118048" cy="68127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椭圆 91"/>
            <p:cNvSpPr/>
            <p:nvPr/>
          </p:nvSpPr>
          <p:spPr>
            <a:xfrm rot="19560089">
              <a:off x="1700756" y="5224666"/>
              <a:ext cx="1044000" cy="10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 rot="20593671">
              <a:off x="3643777" y="5099424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时效性</a:t>
              </a:r>
            </a:p>
          </p:txBody>
        </p:sp>
        <p:sp>
          <p:nvSpPr>
            <p:cNvPr id="94" name="文本框 93"/>
            <p:cNvSpPr txBox="1"/>
            <p:nvPr/>
          </p:nvSpPr>
          <p:spPr>
            <a:xfrm rot="20593671">
              <a:off x="5097898" y="511826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科技</a:t>
              </a:r>
            </a:p>
          </p:txBody>
        </p:sp>
        <p:cxnSp>
          <p:nvCxnSpPr>
            <p:cNvPr id="95" name="直线连接符 94"/>
            <p:cNvCxnSpPr/>
            <p:nvPr/>
          </p:nvCxnSpPr>
          <p:spPr>
            <a:xfrm flipH="1">
              <a:off x="2709267" y="5289600"/>
              <a:ext cx="2304717" cy="516956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文本框 95"/>
            <p:cNvSpPr txBox="1"/>
            <p:nvPr/>
          </p:nvSpPr>
          <p:spPr>
            <a:xfrm rot="20466201">
              <a:off x="2950111" y="4996921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公司</a:t>
              </a:r>
            </a:p>
          </p:txBody>
        </p:sp>
        <p:sp>
          <p:nvSpPr>
            <p:cNvPr id="97" name="文本框 96"/>
            <p:cNvSpPr txBox="1"/>
            <p:nvPr/>
          </p:nvSpPr>
          <p:spPr>
            <a:xfrm rot="21377144">
              <a:off x="3319757" y="5724296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热度</a:t>
              </a:r>
              <a:endParaRPr kumimoji="1"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cxnSp>
          <p:nvCxnSpPr>
            <p:cNvPr id="98" name="直线连接符 97"/>
            <p:cNvCxnSpPr/>
            <p:nvPr/>
          </p:nvCxnSpPr>
          <p:spPr>
            <a:xfrm rot="19560089" flipH="1" flipV="1">
              <a:off x="2754547" y="5727596"/>
              <a:ext cx="389008" cy="293286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文本框 113"/>
            <p:cNvSpPr txBox="1"/>
            <p:nvPr/>
          </p:nvSpPr>
          <p:spPr>
            <a:xfrm rot="824493">
              <a:off x="3080897" y="6014834"/>
              <a:ext cx="8352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艺术</a:t>
              </a:r>
            </a:p>
          </p:txBody>
        </p:sp>
        <p:cxnSp>
          <p:nvCxnSpPr>
            <p:cNvPr id="116" name="直线连接符 115"/>
            <p:cNvCxnSpPr/>
            <p:nvPr/>
          </p:nvCxnSpPr>
          <p:spPr>
            <a:xfrm flipH="1" flipV="1">
              <a:off x="3542616" y="6132580"/>
              <a:ext cx="1362979" cy="239989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文本框 119"/>
            <p:cNvSpPr txBox="1"/>
            <p:nvPr/>
          </p:nvSpPr>
          <p:spPr>
            <a:xfrm rot="21377144">
              <a:off x="4319455" y="5599698"/>
              <a:ext cx="961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公司</a:t>
              </a:r>
            </a:p>
          </p:txBody>
        </p:sp>
        <p:cxnSp>
          <p:nvCxnSpPr>
            <p:cNvPr id="122" name="直线连接符 121"/>
            <p:cNvCxnSpPr/>
            <p:nvPr/>
          </p:nvCxnSpPr>
          <p:spPr>
            <a:xfrm flipH="1">
              <a:off x="4887392" y="5777937"/>
              <a:ext cx="1235432" cy="28619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文本框 123"/>
            <p:cNvSpPr txBox="1"/>
            <p:nvPr/>
          </p:nvSpPr>
          <p:spPr>
            <a:xfrm>
              <a:off x="1820923" y="5801679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文章特性</a:t>
              </a:r>
            </a:p>
          </p:txBody>
        </p:sp>
        <p:cxnSp>
          <p:nvCxnSpPr>
            <p:cNvPr id="160" name="直线连接符 159"/>
            <p:cNvCxnSpPr>
              <a:endCxn id="94" idx="3"/>
            </p:cNvCxnSpPr>
            <p:nvPr/>
          </p:nvCxnSpPr>
          <p:spPr>
            <a:xfrm flipH="1">
              <a:off x="5680277" y="4360377"/>
              <a:ext cx="3299447" cy="841314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Freeform 97"/>
            <p:cNvSpPr>
              <a:spLocks noEditPoints="1" noChangeArrowheads="1"/>
            </p:cNvSpPr>
            <p:nvPr/>
          </p:nvSpPr>
          <p:spPr bwMode="auto">
            <a:xfrm>
              <a:off x="2005623" y="5441813"/>
              <a:ext cx="463650" cy="315595"/>
            </a:xfrm>
            <a:custGeom>
              <a:avLst/>
              <a:gdLst>
                <a:gd name="T0" fmla="*/ 2147483647 w 208"/>
                <a:gd name="T1" fmla="*/ 0 h 189"/>
                <a:gd name="T2" fmla="*/ 2147483647 w 208"/>
                <a:gd name="T3" fmla="*/ 2147483647 h 189"/>
                <a:gd name="T4" fmla="*/ 2147483647 w 208"/>
                <a:gd name="T5" fmla="*/ 2147483647 h 189"/>
                <a:gd name="T6" fmla="*/ 2147483647 w 208"/>
                <a:gd name="T7" fmla="*/ 2147483647 h 189"/>
                <a:gd name="T8" fmla="*/ 2147483647 w 208"/>
                <a:gd name="T9" fmla="*/ 2147483647 h 189"/>
                <a:gd name="T10" fmla="*/ 2147483647 w 208"/>
                <a:gd name="T11" fmla="*/ 2147483647 h 189"/>
                <a:gd name="T12" fmla="*/ 2147483647 w 208"/>
                <a:gd name="T13" fmla="*/ 2147483647 h 189"/>
                <a:gd name="T14" fmla="*/ 2147483647 w 208"/>
                <a:gd name="T15" fmla="*/ 2147483647 h 189"/>
                <a:gd name="T16" fmla="*/ 2147483647 w 208"/>
                <a:gd name="T17" fmla="*/ 2147483647 h 189"/>
                <a:gd name="T18" fmla="*/ 2147483647 w 208"/>
                <a:gd name="T19" fmla="*/ 2147483647 h 189"/>
                <a:gd name="T20" fmla="*/ 2147483647 w 208"/>
                <a:gd name="T21" fmla="*/ 2147483647 h 189"/>
                <a:gd name="T22" fmla="*/ 2147483647 w 208"/>
                <a:gd name="T23" fmla="*/ 2147483647 h 189"/>
                <a:gd name="T24" fmla="*/ 2147483647 w 208"/>
                <a:gd name="T25" fmla="*/ 2147483647 h 189"/>
                <a:gd name="T26" fmla="*/ 2147483647 w 208"/>
                <a:gd name="T27" fmla="*/ 2147483647 h 189"/>
                <a:gd name="T28" fmla="*/ 2147483647 w 208"/>
                <a:gd name="T29" fmla="*/ 2147483647 h 189"/>
                <a:gd name="T30" fmla="*/ 2147483647 w 208"/>
                <a:gd name="T31" fmla="*/ 2147483647 h 189"/>
                <a:gd name="T32" fmla="*/ 2147483647 w 208"/>
                <a:gd name="T33" fmla="*/ 2147483647 h 189"/>
                <a:gd name="T34" fmla="*/ 2147483647 w 208"/>
                <a:gd name="T35" fmla="*/ 2147483647 h 189"/>
                <a:gd name="T36" fmla="*/ 2147483647 w 208"/>
                <a:gd name="T37" fmla="*/ 2147483647 h 189"/>
                <a:gd name="T38" fmla="*/ 2147483647 w 208"/>
                <a:gd name="T39" fmla="*/ 2147483647 h 189"/>
                <a:gd name="T40" fmla="*/ 2147483647 w 208"/>
                <a:gd name="T41" fmla="*/ 2147483647 h 189"/>
                <a:gd name="T42" fmla="*/ 2147483647 w 208"/>
                <a:gd name="T43" fmla="*/ 2147483647 h 189"/>
                <a:gd name="T44" fmla="*/ 2147483647 w 208"/>
                <a:gd name="T45" fmla="*/ 2147483647 h 189"/>
                <a:gd name="T46" fmla="*/ 2147483647 w 208"/>
                <a:gd name="T47" fmla="*/ 2147483647 h 189"/>
                <a:gd name="T48" fmla="*/ 2147483647 w 208"/>
                <a:gd name="T49" fmla="*/ 2147483647 h 189"/>
                <a:gd name="T50" fmla="*/ 0 w 208"/>
                <a:gd name="T51" fmla="*/ 2147483647 h 189"/>
                <a:gd name="T52" fmla="*/ 2147483647 w 208"/>
                <a:gd name="T53" fmla="*/ 2147483647 h 189"/>
                <a:gd name="T54" fmla="*/ 0 w 208"/>
                <a:gd name="T55" fmla="*/ 2147483647 h 189"/>
                <a:gd name="T56" fmla="*/ 2147483647 w 208"/>
                <a:gd name="T57" fmla="*/ 2147483647 h 189"/>
                <a:gd name="T58" fmla="*/ 0 w 208"/>
                <a:gd name="T59" fmla="*/ 2147483647 h 189"/>
                <a:gd name="T60" fmla="*/ 2147483647 w 208"/>
                <a:gd name="T61" fmla="*/ 2147483647 h 189"/>
                <a:gd name="T62" fmla="*/ 0 w 208"/>
                <a:gd name="T63" fmla="*/ 2147483647 h 189"/>
                <a:gd name="T64" fmla="*/ 2147483647 w 208"/>
                <a:gd name="T65" fmla="*/ 2147483647 h 189"/>
                <a:gd name="T66" fmla="*/ 0 w 208"/>
                <a:gd name="T67" fmla="*/ 2147483647 h 189"/>
                <a:gd name="T68" fmla="*/ 2147483647 w 208"/>
                <a:gd name="T69" fmla="*/ 2147483647 h 189"/>
                <a:gd name="T70" fmla="*/ 2147483647 w 208"/>
                <a:gd name="T71" fmla="*/ 0 h 189"/>
                <a:gd name="T72" fmla="*/ 2147483647 w 208"/>
                <a:gd name="T73" fmla="*/ 2147483647 h 189"/>
                <a:gd name="T74" fmla="*/ 2147483647 w 208"/>
                <a:gd name="T75" fmla="*/ 2147483647 h 189"/>
                <a:gd name="T76" fmla="*/ 2147483647 w 208"/>
                <a:gd name="T77" fmla="*/ 2147483647 h 189"/>
                <a:gd name="T78" fmla="*/ 2147483647 w 208"/>
                <a:gd name="T79" fmla="*/ 2147483647 h 189"/>
                <a:gd name="T80" fmla="*/ 2147483647 w 208"/>
                <a:gd name="T81" fmla="*/ 2147483647 h 189"/>
                <a:gd name="T82" fmla="*/ 2147483647 w 208"/>
                <a:gd name="T83" fmla="*/ 2147483647 h 189"/>
                <a:gd name="T84" fmla="*/ 2147483647 w 208"/>
                <a:gd name="T85" fmla="*/ 2147483647 h 189"/>
                <a:gd name="T86" fmla="*/ 2147483647 w 208"/>
                <a:gd name="T87" fmla="*/ 2147483647 h 189"/>
                <a:gd name="T88" fmla="*/ 2147483647 w 208"/>
                <a:gd name="T89" fmla="*/ 2147483647 h 189"/>
                <a:gd name="T90" fmla="*/ 2147483647 w 208"/>
                <a:gd name="T91" fmla="*/ 2147483647 h 189"/>
                <a:gd name="T92" fmla="*/ 2147483647 w 208"/>
                <a:gd name="T93" fmla="*/ 2147483647 h 189"/>
                <a:gd name="T94" fmla="*/ 2147483647 w 208"/>
                <a:gd name="T95" fmla="*/ 2147483647 h 189"/>
                <a:gd name="T96" fmla="*/ 2147483647 w 208"/>
                <a:gd name="T97" fmla="*/ 2147483647 h 189"/>
                <a:gd name="T98" fmla="*/ 2147483647 w 208"/>
                <a:gd name="T99" fmla="*/ 2147483647 h 189"/>
                <a:gd name="T100" fmla="*/ 2147483647 w 208"/>
                <a:gd name="T101" fmla="*/ 2147483647 h 189"/>
                <a:gd name="T102" fmla="*/ 2147483647 w 208"/>
                <a:gd name="T103" fmla="*/ 2147483647 h 189"/>
                <a:gd name="T104" fmla="*/ 2147483647 w 208"/>
                <a:gd name="T105" fmla="*/ 2147483647 h 189"/>
                <a:gd name="T106" fmla="*/ 2147483647 w 208"/>
                <a:gd name="T107" fmla="*/ 2147483647 h 189"/>
                <a:gd name="T108" fmla="*/ 2147483647 w 208"/>
                <a:gd name="T109" fmla="*/ 2147483647 h 18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8"/>
                <a:gd name="T166" fmla="*/ 0 h 189"/>
                <a:gd name="T167" fmla="*/ 208 w 208"/>
                <a:gd name="T168" fmla="*/ 189 h 18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8" h="189">
                  <a:moveTo>
                    <a:pt x="29" y="0"/>
                  </a:moveTo>
                  <a:lnTo>
                    <a:pt x="161" y="0"/>
                  </a:lnTo>
                  <a:lnTo>
                    <a:pt x="170" y="0"/>
                  </a:lnTo>
                  <a:lnTo>
                    <a:pt x="170" y="7"/>
                  </a:lnTo>
                  <a:lnTo>
                    <a:pt x="170" y="38"/>
                  </a:lnTo>
                  <a:lnTo>
                    <a:pt x="154" y="55"/>
                  </a:lnTo>
                  <a:lnTo>
                    <a:pt x="154" y="14"/>
                  </a:lnTo>
                  <a:lnTo>
                    <a:pt x="36" y="14"/>
                  </a:lnTo>
                  <a:lnTo>
                    <a:pt x="36" y="26"/>
                  </a:lnTo>
                  <a:lnTo>
                    <a:pt x="45" y="24"/>
                  </a:lnTo>
                  <a:lnTo>
                    <a:pt x="52" y="19"/>
                  </a:lnTo>
                  <a:lnTo>
                    <a:pt x="59" y="36"/>
                  </a:lnTo>
                  <a:lnTo>
                    <a:pt x="50" y="38"/>
                  </a:lnTo>
                  <a:lnTo>
                    <a:pt x="36" y="45"/>
                  </a:lnTo>
                  <a:lnTo>
                    <a:pt x="36" y="52"/>
                  </a:lnTo>
                  <a:lnTo>
                    <a:pt x="45" y="50"/>
                  </a:lnTo>
                  <a:lnTo>
                    <a:pt x="52" y="45"/>
                  </a:lnTo>
                  <a:lnTo>
                    <a:pt x="59" y="62"/>
                  </a:lnTo>
                  <a:lnTo>
                    <a:pt x="50" y="64"/>
                  </a:lnTo>
                  <a:lnTo>
                    <a:pt x="36" y="71"/>
                  </a:lnTo>
                  <a:lnTo>
                    <a:pt x="36" y="81"/>
                  </a:lnTo>
                  <a:lnTo>
                    <a:pt x="45" y="78"/>
                  </a:lnTo>
                  <a:lnTo>
                    <a:pt x="52" y="73"/>
                  </a:lnTo>
                  <a:lnTo>
                    <a:pt x="59" y="90"/>
                  </a:lnTo>
                  <a:lnTo>
                    <a:pt x="50" y="92"/>
                  </a:lnTo>
                  <a:lnTo>
                    <a:pt x="36" y="99"/>
                  </a:lnTo>
                  <a:lnTo>
                    <a:pt x="36" y="107"/>
                  </a:lnTo>
                  <a:lnTo>
                    <a:pt x="45" y="104"/>
                  </a:lnTo>
                  <a:lnTo>
                    <a:pt x="52" y="99"/>
                  </a:lnTo>
                  <a:lnTo>
                    <a:pt x="59" y="116"/>
                  </a:lnTo>
                  <a:lnTo>
                    <a:pt x="50" y="118"/>
                  </a:lnTo>
                  <a:lnTo>
                    <a:pt x="36" y="125"/>
                  </a:lnTo>
                  <a:lnTo>
                    <a:pt x="36" y="135"/>
                  </a:lnTo>
                  <a:lnTo>
                    <a:pt x="45" y="133"/>
                  </a:lnTo>
                  <a:lnTo>
                    <a:pt x="52" y="130"/>
                  </a:lnTo>
                  <a:lnTo>
                    <a:pt x="59" y="144"/>
                  </a:lnTo>
                  <a:lnTo>
                    <a:pt x="50" y="147"/>
                  </a:lnTo>
                  <a:lnTo>
                    <a:pt x="36" y="154"/>
                  </a:lnTo>
                  <a:lnTo>
                    <a:pt x="36" y="168"/>
                  </a:lnTo>
                  <a:lnTo>
                    <a:pt x="36" y="173"/>
                  </a:lnTo>
                  <a:lnTo>
                    <a:pt x="154" y="173"/>
                  </a:lnTo>
                  <a:lnTo>
                    <a:pt x="154" y="137"/>
                  </a:lnTo>
                  <a:lnTo>
                    <a:pt x="170" y="121"/>
                  </a:lnTo>
                  <a:lnTo>
                    <a:pt x="170" y="180"/>
                  </a:lnTo>
                  <a:lnTo>
                    <a:pt x="170" y="189"/>
                  </a:lnTo>
                  <a:lnTo>
                    <a:pt x="161" y="189"/>
                  </a:lnTo>
                  <a:lnTo>
                    <a:pt x="29" y="189"/>
                  </a:lnTo>
                  <a:lnTo>
                    <a:pt x="19" y="189"/>
                  </a:lnTo>
                  <a:lnTo>
                    <a:pt x="19" y="180"/>
                  </a:lnTo>
                  <a:lnTo>
                    <a:pt x="19" y="168"/>
                  </a:lnTo>
                  <a:lnTo>
                    <a:pt x="3" y="168"/>
                  </a:lnTo>
                  <a:lnTo>
                    <a:pt x="0" y="151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3" y="140"/>
                  </a:lnTo>
                  <a:lnTo>
                    <a:pt x="0" y="123"/>
                  </a:lnTo>
                  <a:lnTo>
                    <a:pt x="19" y="114"/>
                  </a:lnTo>
                  <a:lnTo>
                    <a:pt x="3" y="114"/>
                  </a:lnTo>
                  <a:lnTo>
                    <a:pt x="0" y="97"/>
                  </a:lnTo>
                  <a:lnTo>
                    <a:pt x="19" y="88"/>
                  </a:lnTo>
                  <a:lnTo>
                    <a:pt x="19" y="85"/>
                  </a:lnTo>
                  <a:lnTo>
                    <a:pt x="3" y="85"/>
                  </a:lnTo>
                  <a:lnTo>
                    <a:pt x="0" y="69"/>
                  </a:lnTo>
                  <a:lnTo>
                    <a:pt x="19" y="59"/>
                  </a:lnTo>
                  <a:lnTo>
                    <a:pt x="3" y="59"/>
                  </a:lnTo>
                  <a:lnTo>
                    <a:pt x="0" y="43"/>
                  </a:lnTo>
                  <a:lnTo>
                    <a:pt x="19" y="33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29" y="0"/>
                  </a:lnTo>
                  <a:close/>
                  <a:moveTo>
                    <a:pt x="73" y="90"/>
                  </a:moveTo>
                  <a:lnTo>
                    <a:pt x="73" y="99"/>
                  </a:lnTo>
                  <a:lnTo>
                    <a:pt x="95" y="99"/>
                  </a:lnTo>
                  <a:lnTo>
                    <a:pt x="95" y="90"/>
                  </a:lnTo>
                  <a:lnTo>
                    <a:pt x="73" y="90"/>
                  </a:lnTo>
                  <a:close/>
                  <a:moveTo>
                    <a:pt x="73" y="71"/>
                  </a:moveTo>
                  <a:lnTo>
                    <a:pt x="73" y="78"/>
                  </a:lnTo>
                  <a:lnTo>
                    <a:pt x="114" y="78"/>
                  </a:lnTo>
                  <a:lnTo>
                    <a:pt x="114" y="71"/>
                  </a:lnTo>
                  <a:lnTo>
                    <a:pt x="73" y="71"/>
                  </a:lnTo>
                  <a:close/>
                  <a:moveTo>
                    <a:pt x="73" y="50"/>
                  </a:moveTo>
                  <a:lnTo>
                    <a:pt x="73" y="59"/>
                  </a:lnTo>
                  <a:lnTo>
                    <a:pt x="132" y="59"/>
                  </a:lnTo>
                  <a:lnTo>
                    <a:pt x="132" y="50"/>
                  </a:lnTo>
                  <a:lnTo>
                    <a:pt x="73" y="50"/>
                  </a:lnTo>
                  <a:close/>
                  <a:moveTo>
                    <a:pt x="73" y="31"/>
                  </a:moveTo>
                  <a:lnTo>
                    <a:pt x="73" y="40"/>
                  </a:lnTo>
                  <a:lnTo>
                    <a:pt x="132" y="40"/>
                  </a:lnTo>
                  <a:lnTo>
                    <a:pt x="132" y="31"/>
                  </a:lnTo>
                  <a:lnTo>
                    <a:pt x="73" y="31"/>
                  </a:lnTo>
                  <a:close/>
                  <a:moveTo>
                    <a:pt x="97" y="151"/>
                  </a:moveTo>
                  <a:lnTo>
                    <a:pt x="109" y="149"/>
                  </a:lnTo>
                  <a:lnTo>
                    <a:pt x="123" y="149"/>
                  </a:lnTo>
                  <a:lnTo>
                    <a:pt x="111" y="137"/>
                  </a:lnTo>
                  <a:lnTo>
                    <a:pt x="99" y="123"/>
                  </a:lnTo>
                  <a:lnTo>
                    <a:pt x="97" y="137"/>
                  </a:lnTo>
                  <a:lnTo>
                    <a:pt x="97" y="151"/>
                  </a:lnTo>
                  <a:close/>
                  <a:moveTo>
                    <a:pt x="184" y="40"/>
                  </a:moveTo>
                  <a:lnTo>
                    <a:pt x="109" y="114"/>
                  </a:lnTo>
                  <a:lnTo>
                    <a:pt x="132" y="140"/>
                  </a:lnTo>
                  <a:lnTo>
                    <a:pt x="208" y="66"/>
                  </a:lnTo>
                  <a:lnTo>
                    <a:pt x="184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1633111" y="5159476"/>
              <a:ext cx="1152000" cy="1152000"/>
            </a:xfrm>
            <a:prstGeom prst="ellipse">
              <a:avLst/>
            </a:prstGeom>
            <a:noFill/>
            <a:ln w="9525">
              <a:solidFill>
                <a:srgbClr val="73FE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prstClr val="white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6" name="直线连接符 135"/>
            <p:cNvCxnSpPr/>
            <p:nvPr/>
          </p:nvCxnSpPr>
          <p:spPr>
            <a:xfrm flipH="1">
              <a:off x="4236158" y="5079317"/>
              <a:ext cx="4059759" cy="559337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4453064" y="2660973"/>
            <a:ext cx="4055395" cy="2378614"/>
            <a:chOff x="3848072" y="2568039"/>
            <a:chExt cx="4055395" cy="2378614"/>
          </a:xfrm>
        </p:grpSpPr>
        <p:sp>
          <p:nvSpPr>
            <p:cNvPr id="115" name="椭圆 114"/>
            <p:cNvSpPr/>
            <p:nvPr/>
          </p:nvSpPr>
          <p:spPr>
            <a:xfrm>
              <a:off x="3848072" y="2568039"/>
              <a:ext cx="1276969" cy="1276969"/>
            </a:xfrm>
            <a:prstGeom prst="ellipse">
              <a:avLst/>
            </a:prstGeom>
            <a:solidFill>
              <a:srgbClr val="485766">
                <a:alpha val="48000"/>
              </a:srgbClr>
            </a:solidFill>
            <a:ln w="9525">
              <a:solidFill>
                <a:srgbClr val="73FE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prstClr val="white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3988643" y="2703189"/>
              <a:ext cx="1044000" cy="10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4087173" y="3248397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人物特性</a:t>
              </a:r>
            </a:p>
          </p:txBody>
        </p:sp>
        <p:sp>
          <p:nvSpPr>
            <p:cNvPr id="129" name="文本框 128"/>
            <p:cNvSpPr txBox="1"/>
            <p:nvPr/>
          </p:nvSpPr>
          <p:spPr>
            <a:xfrm rot="2457978">
              <a:off x="5226647" y="4007736"/>
              <a:ext cx="621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6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理财</a:t>
              </a:r>
            </a:p>
          </p:txBody>
        </p:sp>
        <p:sp>
          <p:nvSpPr>
            <p:cNvPr id="130" name="文本框 129"/>
            <p:cNvSpPr txBox="1"/>
            <p:nvPr/>
          </p:nvSpPr>
          <p:spPr>
            <a:xfrm rot="3392211">
              <a:off x="4260312" y="4069049"/>
              <a:ext cx="8095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1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音乐</a:t>
              </a:r>
            </a:p>
          </p:txBody>
        </p:sp>
        <p:sp>
          <p:nvSpPr>
            <p:cNvPr id="131" name="文本框 130"/>
            <p:cNvSpPr txBox="1"/>
            <p:nvPr/>
          </p:nvSpPr>
          <p:spPr>
            <a:xfrm rot="2413528">
              <a:off x="5092254" y="4402008"/>
              <a:ext cx="8095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女</a:t>
              </a:r>
            </a:p>
          </p:txBody>
        </p:sp>
        <p:cxnSp>
          <p:nvCxnSpPr>
            <p:cNvPr id="132" name="直线连接符 131"/>
            <p:cNvCxnSpPr/>
            <p:nvPr/>
          </p:nvCxnSpPr>
          <p:spPr>
            <a:xfrm flipH="1" flipV="1">
              <a:off x="4577021" y="3750331"/>
              <a:ext cx="542855" cy="1196322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线连接符 133"/>
            <p:cNvCxnSpPr/>
            <p:nvPr/>
          </p:nvCxnSpPr>
          <p:spPr>
            <a:xfrm flipH="1" flipV="1">
              <a:off x="4782167" y="3710620"/>
              <a:ext cx="470605" cy="572688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Freeform 26"/>
            <p:cNvSpPr>
              <a:spLocks noEditPoints="1" noChangeArrowheads="1"/>
            </p:cNvSpPr>
            <p:nvPr/>
          </p:nvSpPr>
          <p:spPr bwMode="auto">
            <a:xfrm>
              <a:off x="4258433" y="2901263"/>
              <a:ext cx="455989" cy="317788"/>
            </a:xfrm>
            <a:custGeom>
              <a:avLst/>
              <a:gdLst>
                <a:gd name="T0" fmla="*/ 2147483647 w 108"/>
                <a:gd name="T1" fmla="*/ 2147483647 h 81"/>
                <a:gd name="T2" fmla="*/ 2147483647 w 108"/>
                <a:gd name="T3" fmla="*/ 2147483647 h 81"/>
                <a:gd name="T4" fmla="*/ 2147483647 w 108"/>
                <a:gd name="T5" fmla="*/ 2147483647 h 81"/>
                <a:gd name="T6" fmla="*/ 2147483647 w 108"/>
                <a:gd name="T7" fmla="*/ 2147483647 h 81"/>
                <a:gd name="T8" fmla="*/ 2147483647 w 108"/>
                <a:gd name="T9" fmla="*/ 2147483647 h 81"/>
                <a:gd name="T10" fmla="*/ 2147483647 w 108"/>
                <a:gd name="T11" fmla="*/ 2147483647 h 81"/>
                <a:gd name="T12" fmla="*/ 2147483647 w 108"/>
                <a:gd name="T13" fmla="*/ 2147483647 h 81"/>
                <a:gd name="T14" fmla="*/ 2147483647 w 108"/>
                <a:gd name="T15" fmla="*/ 2147483647 h 81"/>
                <a:gd name="T16" fmla="*/ 2147483647 w 108"/>
                <a:gd name="T17" fmla="*/ 2147483647 h 81"/>
                <a:gd name="T18" fmla="*/ 2147483647 w 108"/>
                <a:gd name="T19" fmla="*/ 2147483647 h 81"/>
                <a:gd name="T20" fmla="*/ 2147483647 w 108"/>
                <a:gd name="T21" fmla="*/ 2147483647 h 81"/>
                <a:gd name="T22" fmla="*/ 2147483647 w 108"/>
                <a:gd name="T23" fmla="*/ 2147483647 h 81"/>
                <a:gd name="T24" fmla="*/ 2147483647 w 108"/>
                <a:gd name="T25" fmla="*/ 2147483647 h 81"/>
                <a:gd name="T26" fmla="*/ 2147483647 w 108"/>
                <a:gd name="T27" fmla="*/ 2147483647 h 81"/>
                <a:gd name="T28" fmla="*/ 2147483647 w 108"/>
                <a:gd name="T29" fmla="*/ 2147483647 h 81"/>
                <a:gd name="T30" fmla="*/ 0 w 108"/>
                <a:gd name="T31" fmla="*/ 2147483647 h 81"/>
                <a:gd name="T32" fmla="*/ 2147483647 w 108"/>
                <a:gd name="T33" fmla="*/ 2147483647 h 81"/>
                <a:gd name="T34" fmla="*/ 2147483647 w 108"/>
                <a:gd name="T35" fmla="*/ 2147483647 h 81"/>
                <a:gd name="T36" fmla="*/ 2147483647 w 108"/>
                <a:gd name="T37" fmla="*/ 2147483647 h 81"/>
                <a:gd name="T38" fmla="*/ 2147483647 w 108"/>
                <a:gd name="T39" fmla="*/ 2147483647 h 81"/>
                <a:gd name="T40" fmla="*/ 2147483647 w 108"/>
                <a:gd name="T41" fmla="*/ 2147483647 h 81"/>
                <a:gd name="T42" fmla="*/ 2147483647 w 108"/>
                <a:gd name="T43" fmla="*/ 2147483647 h 81"/>
                <a:gd name="T44" fmla="*/ 2147483647 w 108"/>
                <a:gd name="T45" fmla="*/ 2147483647 h 81"/>
                <a:gd name="T46" fmla="*/ 2147483647 w 108"/>
                <a:gd name="T47" fmla="*/ 2147483647 h 81"/>
                <a:gd name="T48" fmla="*/ 2147483647 w 108"/>
                <a:gd name="T49" fmla="*/ 2147483647 h 81"/>
                <a:gd name="T50" fmla="*/ 2147483647 w 108"/>
                <a:gd name="T51" fmla="*/ 2147483647 h 81"/>
                <a:gd name="T52" fmla="*/ 2147483647 w 108"/>
                <a:gd name="T53" fmla="*/ 2147483647 h 81"/>
                <a:gd name="T54" fmla="*/ 2147483647 w 108"/>
                <a:gd name="T55" fmla="*/ 2147483647 h 81"/>
                <a:gd name="T56" fmla="*/ 2147483647 w 108"/>
                <a:gd name="T57" fmla="*/ 2147483647 h 81"/>
                <a:gd name="T58" fmla="*/ 2147483647 w 108"/>
                <a:gd name="T59" fmla="*/ 2147483647 h 81"/>
                <a:gd name="T60" fmla="*/ 2147483647 w 108"/>
                <a:gd name="T61" fmla="*/ 2147483647 h 81"/>
                <a:gd name="T62" fmla="*/ 2147483647 w 108"/>
                <a:gd name="T63" fmla="*/ 2147483647 h 81"/>
                <a:gd name="T64" fmla="*/ 2147483647 w 108"/>
                <a:gd name="T65" fmla="*/ 2147483647 h 81"/>
                <a:gd name="T66" fmla="*/ 2147483647 w 108"/>
                <a:gd name="T67" fmla="*/ 2147483647 h 81"/>
                <a:gd name="T68" fmla="*/ 2147483647 w 108"/>
                <a:gd name="T69" fmla="*/ 2147483647 h 81"/>
                <a:gd name="T70" fmla="*/ 2147483647 w 108"/>
                <a:gd name="T71" fmla="*/ 2147483647 h 81"/>
                <a:gd name="T72" fmla="*/ 2147483647 w 108"/>
                <a:gd name="T73" fmla="*/ 2147483647 h 81"/>
                <a:gd name="T74" fmla="*/ 2147483647 w 108"/>
                <a:gd name="T75" fmla="*/ 2147483647 h 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81"/>
                <a:gd name="T116" fmla="*/ 108 w 108"/>
                <a:gd name="T117" fmla="*/ 81 h 8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81">
                  <a:moveTo>
                    <a:pt x="3" y="54"/>
                  </a:moveTo>
                  <a:cubicBezTo>
                    <a:pt x="9" y="52"/>
                    <a:pt x="15" y="49"/>
                    <a:pt x="21" y="47"/>
                  </a:cubicBezTo>
                  <a:cubicBezTo>
                    <a:pt x="22" y="46"/>
                    <a:pt x="24" y="45"/>
                    <a:pt x="25" y="44"/>
                  </a:cubicBezTo>
                  <a:cubicBezTo>
                    <a:pt x="35" y="62"/>
                    <a:pt x="35" y="62"/>
                    <a:pt x="35" y="6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5" y="45"/>
                    <a:pt x="46" y="46"/>
                    <a:pt x="48" y="47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5" y="49"/>
                    <a:pt x="69" y="47"/>
                    <a:pt x="72" y="47"/>
                  </a:cubicBezTo>
                  <a:cubicBezTo>
                    <a:pt x="74" y="53"/>
                    <a:pt x="78" y="57"/>
                    <a:pt x="83" y="61"/>
                  </a:cubicBezTo>
                  <a:cubicBezTo>
                    <a:pt x="89" y="57"/>
                    <a:pt x="93" y="52"/>
                    <a:pt x="96" y="47"/>
                  </a:cubicBezTo>
                  <a:cubicBezTo>
                    <a:pt x="98" y="47"/>
                    <a:pt x="102" y="48"/>
                    <a:pt x="105" y="49"/>
                  </a:cubicBezTo>
                  <a:cubicBezTo>
                    <a:pt x="108" y="54"/>
                    <a:pt x="108" y="65"/>
                    <a:pt x="108" y="72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70" y="75"/>
                    <a:pt x="70" y="78"/>
                    <a:pt x="69" y="81"/>
                  </a:cubicBezTo>
                  <a:cubicBezTo>
                    <a:pt x="46" y="81"/>
                    <a:pt x="23" y="81"/>
                    <a:pt x="0" y="81"/>
                  </a:cubicBezTo>
                  <a:cubicBezTo>
                    <a:pt x="0" y="68"/>
                    <a:pt x="0" y="59"/>
                    <a:pt x="3" y="54"/>
                  </a:cubicBezTo>
                  <a:close/>
                  <a:moveTo>
                    <a:pt x="73" y="27"/>
                  </a:moveTo>
                  <a:cubicBezTo>
                    <a:pt x="79" y="28"/>
                    <a:pt x="89" y="27"/>
                    <a:pt x="93" y="25"/>
                  </a:cubicBezTo>
                  <a:cubicBezTo>
                    <a:pt x="93" y="27"/>
                    <a:pt x="93" y="33"/>
                    <a:pt x="92" y="37"/>
                  </a:cubicBezTo>
                  <a:cubicBezTo>
                    <a:pt x="91" y="39"/>
                    <a:pt x="90" y="41"/>
                    <a:pt x="88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98" y="34"/>
                    <a:pt x="98" y="32"/>
                  </a:cubicBezTo>
                  <a:cubicBezTo>
                    <a:pt x="102" y="3"/>
                    <a:pt x="64" y="3"/>
                    <a:pt x="69" y="32"/>
                  </a:cubicBezTo>
                  <a:cubicBezTo>
                    <a:pt x="69" y="34"/>
                    <a:pt x="68" y="42"/>
                    <a:pt x="68" y="42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7" y="41"/>
                    <a:pt x="76" y="39"/>
                    <a:pt x="75" y="37"/>
                  </a:cubicBezTo>
                  <a:cubicBezTo>
                    <a:pt x="73" y="34"/>
                    <a:pt x="73" y="30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lose/>
                  <a:moveTo>
                    <a:pt x="21" y="31"/>
                  </a:moveTo>
                  <a:cubicBezTo>
                    <a:pt x="21" y="25"/>
                    <a:pt x="21" y="21"/>
                    <a:pt x="22" y="16"/>
                  </a:cubicBezTo>
                  <a:cubicBezTo>
                    <a:pt x="29" y="12"/>
                    <a:pt x="37" y="18"/>
                    <a:pt x="46" y="16"/>
                  </a:cubicBezTo>
                  <a:cubicBezTo>
                    <a:pt x="47" y="20"/>
                    <a:pt x="48" y="25"/>
                    <a:pt x="47" y="31"/>
                  </a:cubicBezTo>
                  <a:cubicBezTo>
                    <a:pt x="47" y="31"/>
                    <a:pt x="51" y="28"/>
                    <a:pt x="52" y="25"/>
                  </a:cubicBezTo>
                  <a:cubicBezTo>
                    <a:pt x="52" y="22"/>
                    <a:pt x="51" y="10"/>
                    <a:pt x="50" y="8"/>
                  </a:cubicBezTo>
                  <a:cubicBezTo>
                    <a:pt x="45" y="0"/>
                    <a:pt x="25" y="0"/>
                    <a:pt x="19" y="7"/>
                  </a:cubicBezTo>
                  <a:cubicBezTo>
                    <a:pt x="18" y="9"/>
                    <a:pt x="16" y="25"/>
                    <a:pt x="18" y="28"/>
                  </a:cubicBezTo>
                  <a:cubicBezTo>
                    <a:pt x="19" y="30"/>
                    <a:pt x="21" y="31"/>
                    <a:pt x="21" y="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3910426" y="2635308"/>
              <a:ext cx="1152000" cy="1152000"/>
            </a:xfrm>
            <a:prstGeom prst="ellipse">
              <a:avLst/>
            </a:prstGeom>
            <a:noFill/>
            <a:ln w="9525">
              <a:solidFill>
                <a:srgbClr val="73FE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prstClr val="white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7" name="直线连接符 136"/>
            <p:cNvCxnSpPr>
              <a:stCxn id="147" idx="1"/>
            </p:cNvCxnSpPr>
            <p:nvPr/>
          </p:nvCxnSpPr>
          <p:spPr>
            <a:xfrm flipH="1">
              <a:off x="5068741" y="3358741"/>
              <a:ext cx="1116432" cy="46036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线连接符 137"/>
            <p:cNvCxnSpPr/>
            <p:nvPr/>
          </p:nvCxnSpPr>
          <p:spPr>
            <a:xfrm flipH="1" flipV="1">
              <a:off x="4981871" y="3572945"/>
              <a:ext cx="1312749" cy="643033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线连接符 138"/>
            <p:cNvCxnSpPr/>
            <p:nvPr/>
          </p:nvCxnSpPr>
          <p:spPr>
            <a:xfrm flipH="1" flipV="1">
              <a:off x="5072240" y="3477517"/>
              <a:ext cx="974056" cy="190016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线连接符 139"/>
            <p:cNvCxnSpPr/>
            <p:nvPr/>
          </p:nvCxnSpPr>
          <p:spPr>
            <a:xfrm flipH="1" flipV="1">
              <a:off x="6372592" y="3722106"/>
              <a:ext cx="974056" cy="190016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线连接符 140"/>
            <p:cNvCxnSpPr>
              <a:stCxn id="131" idx="3"/>
            </p:cNvCxnSpPr>
            <p:nvPr/>
          </p:nvCxnSpPr>
          <p:spPr>
            <a:xfrm flipH="1" flipV="1">
              <a:off x="5424167" y="4417131"/>
              <a:ext cx="381925" cy="384785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线连接符 141"/>
            <p:cNvCxnSpPr/>
            <p:nvPr/>
          </p:nvCxnSpPr>
          <p:spPr>
            <a:xfrm flipH="1" flipV="1">
              <a:off x="4941624" y="3670573"/>
              <a:ext cx="405626" cy="311179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线连接符 142"/>
            <p:cNvCxnSpPr/>
            <p:nvPr/>
          </p:nvCxnSpPr>
          <p:spPr>
            <a:xfrm flipH="1">
              <a:off x="5143334" y="2634883"/>
              <a:ext cx="1069641" cy="663899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线连接符 143"/>
            <p:cNvCxnSpPr/>
            <p:nvPr/>
          </p:nvCxnSpPr>
          <p:spPr>
            <a:xfrm flipH="1">
              <a:off x="5421455" y="2697244"/>
              <a:ext cx="2205362" cy="567159"/>
            </a:xfrm>
            <a:prstGeom prst="line">
              <a:avLst/>
            </a:prstGeom>
            <a:ln>
              <a:solidFill>
                <a:srgbClr val="73FE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文本框 144"/>
            <p:cNvSpPr txBox="1"/>
            <p:nvPr/>
          </p:nvSpPr>
          <p:spPr>
            <a:xfrm rot="741371">
              <a:off x="5968873" y="3598182"/>
              <a:ext cx="6217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8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互联网</a:t>
              </a:r>
              <a:endParaRPr kumimoji="1" lang="zh-CN" altLang="en-US" sz="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146" name="文本框 145"/>
            <p:cNvSpPr txBox="1"/>
            <p:nvPr/>
          </p:nvSpPr>
          <p:spPr>
            <a:xfrm rot="19924567">
              <a:off x="5496351" y="2886349"/>
              <a:ext cx="7651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8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北京</a:t>
              </a:r>
              <a:endParaRPr kumimoji="1" lang="zh-CN" altLang="en-US" sz="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sp>
          <p:nvSpPr>
            <p:cNvPr id="147" name="文本框 146"/>
            <p:cNvSpPr txBox="1"/>
            <p:nvPr/>
          </p:nvSpPr>
          <p:spPr>
            <a:xfrm rot="158160">
              <a:off x="6184768" y="3237835"/>
              <a:ext cx="7651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白领</a:t>
              </a:r>
              <a:endParaRPr kumimoji="1"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  <p:cxnSp>
          <p:nvCxnSpPr>
            <p:cNvPr id="148" name="直线连接符 147"/>
            <p:cNvCxnSpPr/>
            <p:nvPr/>
          </p:nvCxnSpPr>
          <p:spPr>
            <a:xfrm flipH="1">
              <a:off x="6660194" y="3329953"/>
              <a:ext cx="1243273" cy="31582"/>
            </a:xfrm>
            <a:prstGeom prst="line">
              <a:avLst/>
            </a:prstGeom>
            <a:ln>
              <a:solidFill>
                <a:srgbClr val="73FEFF">
                  <a:alpha val="4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文本框 148"/>
            <p:cNvSpPr txBox="1"/>
            <p:nvPr/>
          </p:nvSpPr>
          <p:spPr>
            <a:xfrm rot="20639598">
              <a:off x="6689396" y="2641204"/>
              <a:ext cx="80956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zh-CN" altLang="en-US" sz="11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数据</a:t>
              </a:r>
            </a:p>
          </p:txBody>
        </p:sp>
        <p:sp>
          <p:nvSpPr>
            <p:cNvPr id="150" name="文本框 149"/>
            <p:cNvSpPr txBox="1"/>
            <p:nvPr/>
          </p:nvSpPr>
          <p:spPr>
            <a:xfrm rot="686714">
              <a:off x="6823652" y="3907328"/>
              <a:ext cx="8095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1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海淘</a:t>
              </a:r>
            </a:p>
          </p:txBody>
        </p:sp>
        <p:sp>
          <p:nvSpPr>
            <p:cNvPr id="108" name="文本框 107"/>
            <p:cNvSpPr txBox="1"/>
            <p:nvPr/>
          </p:nvSpPr>
          <p:spPr>
            <a:xfrm rot="1426466">
              <a:off x="6226566" y="4231487"/>
              <a:ext cx="6217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800" b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</a:rPr>
                <a:t>股票</a:t>
              </a:r>
              <a:endParaRPr kumimoji="1" lang="zh-CN" altLang="en-US" sz="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31031" y="2207547"/>
            <a:ext cx="2124139" cy="3549861"/>
          </a:xfrm>
          <a:prstGeom prst="rect">
            <a:avLst/>
          </a:prstGeom>
        </p:spPr>
      </p:pic>
      <p:sp>
        <p:nvSpPr>
          <p:cNvPr id="44" name="矩形标注 43"/>
          <p:cNvSpPr/>
          <p:nvPr/>
        </p:nvSpPr>
        <p:spPr>
          <a:xfrm>
            <a:off x="8118168" y="3771377"/>
            <a:ext cx="2502802" cy="729569"/>
          </a:xfrm>
          <a:prstGeom prst="wedgeRectCallout">
            <a:avLst>
              <a:gd name="adj1" fmla="val 33970"/>
              <a:gd name="adj2" fmla="val 7648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271453" y="3890980"/>
            <a:ext cx="233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股价暴跌 多家纽约律所对红黄蓝开启集体诉讼调查</a:t>
            </a:r>
          </a:p>
        </p:txBody>
      </p:sp>
      <p:sp>
        <p:nvSpPr>
          <p:cNvPr id="152" name="矩形 151"/>
          <p:cNvSpPr/>
          <p:nvPr/>
        </p:nvSpPr>
        <p:spPr>
          <a:xfrm>
            <a:off x="376277" y="356748"/>
            <a:ext cx="46101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重新定义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信息聚合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的方式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椭圆 268"/>
          <p:cNvSpPr/>
          <p:nvPr/>
        </p:nvSpPr>
        <p:spPr>
          <a:xfrm>
            <a:off x="5606051" y="3495254"/>
            <a:ext cx="2522385" cy="2522385"/>
          </a:xfrm>
          <a:prstGeom prst="ellipse">
            <a:avLst/>
          </a:prstGeom>
          <a:solidFill>
            <a:srgbClr val="73FEFF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平行四边形 117"/>
          <p:cNvSpPr/>
          <p:nvPr/>
        </p:nvSpPr>
        <p:spPr>
          <a:xfrm>
            <a:off x="5215262" y="117385"/>
            <a:ext cx="3643135" cy="6613984"/>
          </a:xfrm>
          <a:prstGeom prst="parallelogram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126962" y="2931425"/>
            <a:ext cx="2101793" cy="454713"/>
            <a:chOff x="-44488" y="2974287"/>
            <a:chExt cx="2101793" cy="319280"/>
          </a:xfrm>
        </p:grpSpPr>
        <p:cxnSp>
          <p:nvCxnSpPr>
            <p:cNvPr id="7" name="直线连接符 6"/>
            <p:cNvCxnSpPr/>
            <p:nvPr/>
          </p:nvCxnSpPr>
          <p:spPr>
            <a:xfrm>
              <a:off x="-30696" y="3293567"/>
              <a:ext cx="2088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>
              <a:off x="-44488" y="3243210"/>
              <a:ext cx="2052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>
              <a:off x="-30695" y="3185751"/>
              <a:ext cx="2016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/>
            <p:nvPr/>
          </p:nvCxnSpPr>
          <p:spPr>
            <a:xfrm>
              <a:off x="-44488" y="3137478"/>
              <a:ext cx="19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10"/>
            <p:cNvCxnSpPr/>
            <p:nvPr/>
          </p:nvCxnSpPr>
          <p:spPr>
            <a:xfrm>
              <a:off x="-30695" y="3080019"/>
              <a:ext cx="2016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11"/>
            <p:cNvCxnSpPr/>
            <p:nvPr/>
          </p:nvCxnSpPr>
          <p:spPr>
            <a:xfrm>
              <a:off x="-30695" y="3030175"/>
              <a:ext cx="2052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连接符 12"/>
            <p:cNvCxnSpPr/>
            <p:nvPr/>
          </p:nvCxnSpPr>
          <p:spPr>
            <a:xfrm>
              <a:off x="-30695" y="2974287"/>
              <a:ext cx="2088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线连接符 13"/>
            <p:cNvCxnSpPr/>
            <p:nvPr/>
          </p:nvCxnSpPr>
          <p:spPr>
            <a:xfrm>
              <a:off x="964685" y="3000378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14"/>
            <p:cNvCxnSpPr/>
            <p:nvPr/>
          </p:nvCxnSpPr>
          <p:spPr>
            <a:xfrm>
              <a:off x="927078" y="3051834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15"/>
            <p:cNvCxnSpPr/>
            <p:nvPr/>
          </p:nvCxnSpPr>
          <p:spPr>
            <a:xfrm>
              <a:off x="871656" y="3103294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16"/>
            <p:cNvCxnSpPr/>
            <p:nvPr/>
          </p:nvCxnSpPr>
          <p:spPr>
            <a:xfrm>
              <a:off x="875613" y="3166624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/>
            <p:cNvCxnSpPr/>
            <p:nvPr/>
          </p:nvCxnSpPr>
          <p:spPr>
            <a:xfrm>
              <a:off x="962697" y="3265582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18"/>
            <p:cNvCxnSpPr/>
            <p:nvPr/>
          </p:nvCxnSpPr>
          <p:spPr>
            <a:xfrm>
              <a:off x="919154" y="3210157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hape 4146"/>
          <p:cNvSpPr/>
          <p:nvPr/>
        </p:nvSpPr>
        <p:spPr>
          <a:xfrm flipH="1">
            <a:off x="2410773" y="2655838"/>
            <a:ext cx="1449696" cy="949559"/>
          </a:xfrm>
          <a:prstGeom prst="rect">
            <a:avLst/>
          </a:prstGeom>
          <a:ln w="12700">
            <a:miter lim="400000"/>
          </a:ln>
        </p:spPr>
        <p:txBody>
          <a:bodyPr wrap="none" lIns="12988" tIns="12988" rIns="12988" bIns="12988" anchor="ctr">
            <a:spAutoFit/>
          </a:bodyPr>
          <a:lstStyle/>
          <a:p>
            <a:r>
              <a:rPr lang="en-US" altLang="zh-CN" sz="6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  <a:sym typeface="Lantinghei SC Extralight"/>
              </a:rPr>
              <a:t>120</a:t>
            </a:r>
            <a:endParaRPr sz="6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  <a:sym typeface="Lantinghei SC Extraligh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28834" y="2899754"/>
            <a:ext cx="95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万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163614" y="2907425"/>
            <a:ext cx="95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+</a:t>
            </a:r>
            <a:endParaRPr kumimoji="1"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928834" y="316867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头条号总数</a:t>
            </a:r>
          </a:p>
        </p:txBody>
      </p:sp>
      <p:grpSp>
        <p:nvGrpSpPr>
          <p:cNvPr id="58" name="组合 44"/>
          <p:cNvGrpSpPr/>
          <p:nvPr/>
        </p:nvGrpSpPr>
        <p:grpSpPr>
          <a:xfrm>
            <a:off x="285334" y="6424514"/>
            <a:ext cx="2060366" cy="243913"/>
            <a:chOff x="32607871" y="9875098"/>
            <a:chExt cx="5941078" cy="792243"/>
          </a:xfrm>
        </p:grpSpPr>
        <p:sp>
          <p:nvSpPr>
            <p:cNvPr id="59" name="矩形 58"/>
            <p:cNvSpPr/>
            <p:nvPr/>
          </p:nvSpPr>
          <p:spPr>
            <a:xfrm>
              <a:off x="32980452" y="9875098"/>
              <a:ext cx="5568497" cy="792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985" b="1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数据截止</a:t>
              </a:r>
              <a:r>
                <a:rPr lang="en-US" altLang="zh-CN" sz="985" b="1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2017</a:t>
              </a:r>
              <a:r>
                <a:rPr lang="zh-CN" altLang="en-US" sz="985" b="1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年</a:t>
              </a:r>
              <a:r>
                <a:rPr lang="en-US" altLang="zh-CN" sz="985" b="1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7</a:t>
              </a:r>
              <a:r>
                <a:rPr lang="zh-CN" altLang="en-US" sz="985" b="1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月</a:t>
              </a:r>
              <a:endParaRPr lang="zh-CN" altLang="en-US" sz="985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2607871" y="10045699"/>
              <a:ext cx="524469" cy="5000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6" name="组 55"/>
          <p:cNvGrpSpPr/>
          <p:nvPr/>
        </p:nvGrpSpPr>
        <p:grpSpPr>
          <a:xfrm>
            <a:off x="126648" y="4082677"/>
            <a:ext cx="2629136" cy="388626"/>
            <a:chOff x="513550" y="4024675"/>
            <a:chExt cx="2101793" cy="319280"/>
          </a:xfrm>
        </p:grpSpPr>
        <p:cxnSp>
          <p:nvCxnSpPr>
            <p:cNvPr id="25" name="直线连接符 24"/>
            <p:cNvCxnSpPr/>
            <p:nvPr/>
          </p:nvCxnSpPr>
          <p:spPr>
            <a:xfrm>
              <a:off x="527342" y="4343955"/>
              <a:ext cx="2088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连接符 25"/>
            <p:cNvCxnSpPr/>
            <p:nvPr/>
          </p:nvCxnSpPr>
          <p:spPr>
            <a:xfrm>
              <a:off x="513550" y="4293598"/>
              <a:ext cx="2052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26"/>
            <p:cNvCxnSpPr/>
            <p:nvPr/>
          </p:nvCxnSpPr>
          <p:spPr>
            <a:xfrm>
              <a:off x="527343" y="4236139"/>
              <a:ext cx="2016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27"/>
            <p:cNvCxnSpPr/>
            <p:nvPr/>
          </p:nvCxnSpPr>
          <p:spPr>
            <a:xfrm>
              <a:off x="513550" y="4187866"/>
              <a:ext cx="19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28"/>
            <p:cNvCxnSpPr/>
            <p:nvPr/>
          </p:nvCxnSpPr>
          <p:spPr>
            <a:xfrm>
              <a:off x="527343" y="4130407"/>
              <a:ext cx="2016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连接符 29"/>
            <p:cNvCxnSpPr/>
            <p:nvPr/>
          </p:nvCxnSpPr>
          <p:spPr>
            <a:xfrm>
              <a:off x="527343" y="4080563"/>
              <a:ext cx="2052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30"/>
            <p:cNvCxnSpPr/>
            <p:nvPr/>
          </p:nvCxnSpPr>
          <p:spPr>
            <a:xfrm>
              <a:off x="527343" y="4024675"/>
              <a:ext cx="2088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线连接符 31"/>
            <p:cNvCxnSpPr/>
            <p:nvPr/>
          </p:nvCxnSpPr>
          <p:spPr>
            <a:xfrm>
              <a:off x="1522723" y="4050766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线连接符 32"/>
            <p:cNvCxnSpPr/>
            <p:nvPr/>
          </p:nvCxnSpPr>
          <p:spPr>
            <a:xfrm>
              <a:off x="1485116" y="4102222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线连接符 33"/>
            <p:cNvCxnSpPr/>
            <p:nvPr/>
          </p:nvCxnSpPr>
          <p:spPr>
            <a:xfrm>
              <a:off x="1429694" y="4153682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线连接符 34"/>
            <p:cNvCxnSpPr/>
            <p:nvPr/>
          </p:nvCxnSpPr>
          <p:spPr>
            <a:xfrm>
              <a:off x="1433651" y="4217012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线连接符 35"/>
            <p:cNvCxnSpPr/>
            <p:nvPr/>
          </p:nvCxnSpPr>
          <p:spPr>
            <a:xfrm>
              <a:off x="1520735" y="4315970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线连接符 36"/>
            <p:cNvCxnSpPr/>
            <p:nvPr/>
          </p:nvCxnSpPr>
          <p:spPr>
            <a:xfrm>
              <a:off x="1477192" y="4260545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Shape 4146"/>
          <p:cNvSpPr/>
          <p:nvPr/>
        </p:nvSpPr>
        <p:spPr>
          <a:xfrm flipH="1">
            <a:off x="2774642" y="3840463"/>
            <a:ext cx="975207" cy="949559"/>
          </a:xfrm>
          <a:prstGeom prst="rect">
            <a:avLst/>
          </a:prstGeom>
          <a:ln w="12700">
            <a:miter lim="400000"/>
          </a:ln>
        </p:spPr>
        <p:txBody>
          <a:bodyPr wrap="none" lIns="12988" tIns="12988" rIns="12988" bIns="12988" anchor="ctr">
            <a:spAutoFit/>
          </a:bodyPr>
          <a:lstStyle/>
          <a:p>
            <a:r>
              <a:rPr lang="en-US" altLang="zh-CN" sz="6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  <a:sym typeface="Lantinghei SC Extralight"/>
              </a:rPr>
              <a:t>90</a:t>
            </a:r>
            <a:endParaRPr sz="6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  <a:sym typeface="Lantinghei SC Extraligh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798210" y="3971504"/>
            <a:ext cx="95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万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3783468" y="4267490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自媒体总数</a:t>
            </a:r>
            <a:endParaRPr kumimoji="1"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053782" y="3960316"/>
            <a:ext cx="95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+</a:t>
            </a:r>
            <a:endParaRPr kumimoji="1"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</a:endParaRPr>
          </a:p>
        </p:txBody>
      </p:sp>
      <p:grpSp>
        <p:nvGrpSpPr>
          <p:cNvPr id="64" name="组 63"/>
          <p:cNvGrpSpPr/>
          <p:nvPr/>
        </p:nvGrpSpPr>
        <p:grpSpPr>
          <a:xfrm>
            <a:off x="130117" y="5109775"/>
            <a:ext cx="3165327" cy="439093"/>
            <a:chOff x="1183132" y="5201438"/>
            <a:chExt cx="2101793" cy="319280"/>
          </a:xfrm>
        </p:grpSpPr>
        <p:cxnSp>
          <p:nvCxnSpPr>
            <p:cNvPr id="41" name="直线连接符 40"/>
            <p:cNvCxnSpPr/>
            <p:nvPr/>
          </p:nvCxnSpPr>
          <p:spPr>
            <a:xfrm>
              <a:off x="1196924" y="5520718"/>
              <a:ext cx="2088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线连接符 41"/>
            <p:cNvCxnSpPr/>
            <p:nvPr/>
          </p:nvCxnSpPr>
          <p:spPr>
            <a:xfrm>
              <a:off x="1183132" y="5470361"/>
              <a:ext cx="2052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线连接符 42"/>
            <p:cNvCxnSpPr/>
            <p:nvPr/>
          </p:nvCxnSpPr>
          <p:spPr>
            <a:xfrm>
              <a:off x="1196925" y="5412902"/>
              <a:ext cx="2016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连接符 43"/>
            <p:cNvCxnSpPr/>
            <p:nvPr/>
          </p:nvCxnSpPr>
          <p:spPr>
            <a:xfrm>
              <a:off x="1183132" y="5364629"/>
              <a:ext cx="19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连接符 44"/>
            <p:cNvCxnSpPr/>
            <p:nvPr/>
          </p:nvCxnSpPr>
          <p:spPr>
            <a:xfrm>
              <a:off x="1196925" y="5307170"/>
              <a:ext cx="2016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45"/>
            <p:cNvCxnSpPr/>
            <p:nvPr/>
          </p:nvCxnSpPr>
          <p:spPr>
            <a:xfrm>
              <a:off x="1196925" y="5257326"/>
              <a:ext cx="2052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46"/>
            <p:cNvCxnSpPr/>
            <p:nvPr/>
          </p:nvCxnSpPr>
          <p:spPr>
            <a:xfrm>
              <a:off x="1196925" y="5201438"/>
              <a:ext cx="2088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线连接符 47"/>
            <p:cNvCxnSpPr/>
            <p:nvPr/>
          </p:nvCxnSpPr>
          <p:spPr>
            <a:xfrm>
              <a:off x="2192305" y="5227529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线连接符 48"/>
            <p:cNvCxnSpPr/>
            <p:nvPr/>
          </p:nvCxnSpPr>
          <p:spPr>
            <a:xfrm>
              <a:off x="2154698" y="5278985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连接符 49"/>
            <p:cNvCxnSpPr/>
            <p:nvPr/>
          </p:nvCxnSpPr>
          <p:spPr>
            <a:xfrm>
              <a:off x="2099276" y="5330445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连接符 50"/>
            <p:cNvCxnSpPr/>
            <p:nvPr/>
          </p:nvCxnSpPr>
          <p:spPr>
            <a:xfrm>
              <a:off x="2103233" y="5393775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连接符 51"/>
            <p:cNvCxnSpPr/>
            <p:nvPr/>
          </p:nvCxnSpPr>
          <p:spPr>
            <a:xfrm>
              <a:off x="2190317" y="5492733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线连接符 52"/>
            <p:cNvCxnSpPr/>
            <p:nvPr/>
          </p:nvCxnSpPr>
          <p:spPr>
            <a:xfrm>
              <a:off x="2146774" y="5437308"/>
              <a:ext cx="1080000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Shape 4146"/>
          <p:cNvSpPr/>
          <p:nvPr/>
        </p:nvSpPr>
        <p:spPr>
          <a:xfrm flipH="1">
            <a:off x="3366025" y="4897607"/>
            <a:ext cx="975207" cy="949559"/>
          </a:xfrm>
          <a:prstGeom prst="rect">
            <a:avLst/>
          </a:prstGeom>
          <a:ln w="12700">
            <a:miter lim="400000"/>
          </a:ln>
        </p:spPr>
        <p:txBody>
          <a:bodyPr wrap="none" lIns="12988" tIns="12988" rIns="12988" bIns="12988" anchor="ctr">
            <a:spAutoFit/>
          </a:bodyPr>
          <a:lstStyle/>
          <a:p>
            <a:pPr>
              <a:defRPr sz="1800"/>
            </a:pPr>
            <a:r>
              <a:rPr lang="en-US" altLang="zh-CN" sz="6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  <a:sym typeface="Lantinghei SC Extralight"/>
              </a:rPr>
              <a:t>48</a:t>
            </a:r>
            <a:endParaRPr sz="6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  <a:sym typeface="Lantinghei SC Extraligh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353962" y="5030269"/>
            <a:ext cx="95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亿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4367853" y="532019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头条号日均</a:t>
            </a:r>
          </a:p>
          <a:p>
            <a:r>
              <a:rPr kumimoji="1" lang="zh-CN" altLang="en-US" sz="9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阅读量／播放量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4823355" y="5040117"/>
            <a:ext cx="95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+</a:t>
            </a:r>
            <a:endParaRPr kumimoji="1"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</a:endParaRPr>
          </a:p>
        </p:txBody>
      </p:sp>
      <p:grpSp>
        <p:nvGrpSpPr>
          <p:cNvPr id="21" name="组 20"/>
          <p:cNvGrpSpPr/>
          <p:nvPr/>
        </p:nvGrpSpPr>
        <p:grpSpPr>
          <a:xfrm>
            <a:off x="8018068" y="2265461"/>
            <a:ext cx="713316" cy="4467505"/>
            <a:chOff x="7670500" y="2365341"/>
            <a:chExt cx="713316" cy="4467505"/>
          </a:xfrm>
        </p:grpSpPr>
        <p:cxnSp>
          <p:nvCxnSpPr>
            <p:cNvPr id="176" name="直线连接符 175"/>
            <p:cNvCxnSpPr/>
            <p:nvPr/>
          </p:nvCxnSpPr>
          <p:spPr>
            <a:xfrm flipH="1">
              <a:off x="7728508" y="2365341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线连接符 176"/>
            <p:cNvCxnSpPr/>
            <p:nvPr/>
          </p:nvCxnSpPr>
          <p:spPr>
            <a:xfrm flipH="1">
              <a:off x="7792513" y="2365341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线连接符 178"/>
            <p:cNvCxnSpPr/>
            <p:nvPr/>
          </p:nvCxnSpPr>
          <p:spPr>
            <a:xfrm flipH="1">
              <a:off x="7670500" y="2365341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 64"/>
          <p:cNvGrpSpPr/>
          <p:nvPr/>
        </p:nvGrpSpPr>
        <p:grpSpPr>
          <a:xfrm>
            <a:off x="5313927" y="105039"/>
            <a:ext cx="749935" cy="4467505"/>
            <a:chOff x="5008865" y="-7692"/>
            <a:chExt cx="749935" cy="4467505"/>
          </a:xfrm>
        </p:grpSpPr>
        <p:cxnSp>
          <p:nvCxnSpPr>
            <p:cNvPr id="173" name="直线连接符 172"/>
            <p:cNvCxnSpPr/>
            <p:nvPr/>
          </p:nvCxnSpPr>
          <p:spPr>
            <a:xfrm flipH="1">
              <a:off x="5083678" y="-7692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线连接符 179"/>
            <p:cNvCxnSpPr/>
            <p:nvPr/>
          </p:nvCxnSpPr>
          <p:spPr>
            <a:xfrm flipH="1">
              <a:off x="5167497" y="-7692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线连接符 180"/>
            <p:cNvCxnSpPr/>
            <p:nvPr/>
          </p:nvCxnSpPr>
          <p:spPr>
            <a:xfrm flipH="1">
              <a:off x="5008865" y="-7692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矩形 174"/>
          <p:cNvSpPr/>
          <p:nvPr/>
        </p:nvSpPr>
        <p:spPr>
          <a:xfrm rot="325654">
            <a:off x="5863844" y="2001760"/>
            <a:ext cx="252563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今日头条旗下开放的内容创作与分发平台，是当下智能分发第一平台</a:t>
            </a:r>
            <a:endParaRPr kumimoji="1"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cxnSp>
        <p:nvCxnSpPr>
          <p:cNvPr id="178" name="直线连接符 177"/>
          <p:cNvCxnSpPr/>
          <p:nvPr/>
        </p:nvCxnSpPr>
        <p:spPr>
          <a:xfrm>
            <a:off x="6279450" y="1603843"/>
            <a:ext cx="2207351" cy="1433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平行四边形 188"/>
          <p:cNvSpPr/>
          <p:nvPr/>
        </p:nvSpPr>
        <p:spPr>
          <a:xfrm>
            <a:off x="8508125" y="117384"/>
            <a:ext cx="3675237" cy="6589401"/>
          </a:xfrm>
          <a:prstGeom prst="parallelogram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90" name="文本框 189"/>
          <p:cNvSpPr txBox="1"/>
          <p:nvPr/>
        </p:nvSpPr>
        <p:spPr>
          <a:xfrm rot="419637" flipH="1">
            <a:off x="9456262" y="1090215"/>
            <a:ext cx="245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部分入驻的媒体、个人、国家机构、其他组织等</a:t>
            </a:r>
          </a:p>
        </p:txBody>
      </p:sp>
      <p:sp>
        <p:nvSpPr>
          <p:cNvPr id="191" name="文本框 190"/>
          <p:cNvSpPr txBox="1"/>
          <p:nvPr/>
        </p:nvSpPr>
        <p:spPr>
          <a:xfrm rot="414346" flipH="1">
            <a:off x="9514405" y="2790550"/>
            <a:ext cx="743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papi</a:t>
            </a:r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酱</a:t>
            </a:r>
          </a:p>
        </p:txBody>
      </p:sp>
      <p:sp>
        <p:nvSpPr>
          <p:cNvPr id="192" name="文本框 191"/>
          <p:cNvSpPr txBox="1"/>
          <p:nvPr/>
        </p:nvSpPr>
        <p:spPr>
          <a:xfrm rot="414346" flipH="1">
            <a:off x="10774516" y="2954291"/>
            <a:ext cx="83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央视新闻</a:t>
            </a:r>
          </a:p>
        </p:txBody>
      </p:sp>
      <p:cxnSp>
        <p:nvCxnSpPr>
          <p:cNvPr id="194" name="直线连接符 193"/>
          <p:cNvCxnSpPr/>
          <p:nvPr/>
        </p:nvCxnSpPr>
        <p:spPr>
          <a:xfrm rot="414346">
            <a:off x="10677245" y="3220747"/>
            <a:ext cx="108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线连接符 194"/>
          <p:cNvCxnSpPr/>
          <p:nvPr/>
        </p:nvCxnSpPr>
        <p:spPr>
          <a:xfrm rot="414346">
            <a:off x="9275738" y="3077257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线连接符 195"/>
          <p:cNvCxnSpPr/>
          <p:nvPr/>
        </p:nvCxnSpPr>
        <p:spPr>
          <a:xfrm rot="414346">
            <a:off x="9112819" y="3099057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线连接符 196"/>
          <p:cNvCxnSpPr/>
          <p:nvPr/>
        </p:nvCxnSpPr>
        <p:spPr>
          <a:xfrm rot="414346">
            <a:off x="10441303" y="3241429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椭圆 197"/>
          <p:cNvSpPr/>
          <p:nvPr/>
        </p:nvSpPr>
        <p:spPr>
          <a:xfrm rot="414346">
            <a:off x="9412281" y="1863000"/>
            <a:ext cx="972000" cy="972000"/>
          </a:xfrm>
          <a:prstGeom prst="ellipse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9" name="图片 198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 rot="414346">
            <a:off x="9514233" y="1962429"/>
            <a:ext cx="769629" cy="763166"/>
          </a:xfrm>
          <a:prstGeom prst="ellipse">
            <a:avLst/>
          </a:prstGeom>
        </p:spPr>
      </p:pic>
      <p:sp>
        <p:nvSpPr>
          <p:cNvPr id="202" name="椭圆 201"/>
          <p:cNvSpPr/>
          <p:nvPr/>
        </p:nvSpPr>
        <p:spPr>
          <a:xfrm rot="414346">
            <a:off x="10766119" y="1997694"/>
            <a:ext cx="972000" cy="972000"/>
          </a:xfrm>
          <a:prstGeom prst="ellipse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3" name="图片 202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 rot="414346">
            <a:off x="10847922" y="2107991"/>
            <a:ext cx="781245" cy="748117"/>
          </a:xfrm>
          <a:prstGeom prst="ellipse">
            <a:avLst/>
          </a:prstGeom>
        </p:spPr>
      </p:pic>
      <p:sp>
        <p:nvSpPr>
          <p:cNvPr id="204" name="文本框 203"/>
          <p:cNvSpPr txBox="1"/>
          <p:nvPr/>
        </p:nvSpPr>
        <p:spPr>
          <a:xfrm rot="414346" flipH="1">
            <a:off x="9283502" y="4278138"/>
            <a:ext cx="743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日食记</a:t>
            </a:r>
          </a:p>
        </p:txBody>
      </p:sp>
      <p:sp>
        <p:nvSpPr>
          <p:cNvPr id="205" name="文本框 204"/>
          <p:cNvSpPr txBox="1"/>
          <p:nvPr/>
        </p:nvSpPr>
        <p:spPr>
          <a:xfrm rot="414346" flipH="1">
            <a:off x="10308395" y="4475757"/>
            <a:ext cx="151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黎贝卡的异想世界</a:t>
            </a:r>
            <a:endParaRPr lang="zh-CN" altLang="en-US" sz="105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</a:endParaRPr>
          </a:p>
        </p:txBody>
      </p:sp>
      <p:cxnSp>
        <p:nvCxnSpPr>
          <p:cNvPr id="206" name="直线连接符 205"/>
          <p:cNvCxnSpPr/>
          <p:nvPr/>
        </p:nvCxnSpPr>
        <p:spPr>
          <a:xfrm rot="414346">
            <a:off x="10436805" y="4720498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线连接符 206"/>
          <p:cNvCxnSpPr/>
          <p:nvPr/>
        </p:nvCxnSpPr>
        <p:spPr>
          <a:xfrm rot="414346">
            <a:off x="9044834" y="4564845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线连接符 207"/>
          <p:cNvCxnSpPr/>
          <p:nvPr/>
        </p:nvCxnSpPr>
        <p:spPr>
          <a:xfrm rot="414346">
            <a:off x="8881915" y="4586644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线连接符 208"/>
          <p:cNvCxnSpPr/>
          <p:nvPr/>
        </p:nvCxnSpPr>
        <p:spPr>
          <a:xfrm rot="414346">
            <a:off x="10200863" y="4741180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椭圆 209"/>
          <p:cNvSpPr/>
          <p:nvPr/>
        </p:nvSpPr>
        <p:spPr>
          <a:xfrm rot="414346">
            <a:off x="9181378" y="3350587"/>
            <a:ext cx="972000" cy="972000"/>
          </a:xfrm>
          <a:prstGeom prst="ellipse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1" name="椭圆 210"/>
          <p:cNvSpPr/>
          <p:nvPr/>
        </p:nvSpPr>
        <p:spPr>
          <a:xfrm rot="414346">
            <a:off x="10535216" y="3485282"/>
            <a:ext cx="972000" cy="972000"/>
          </a:xfrm>
          <a:prstGeom prst="ellipse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2" name="文本框 211"/>
          <p:cNvSpPr txBox="1"/>
          <p:nvPr/>
        </p:nvSpPr>
        <p:spPr>
          <a:xfrm rot="414346" flipH="1">
            <a:off x="10382800" y="5958132"/>
            <a:ext cx="743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快车报</a:t>
            </a:r>
            <a:endParaRPr lang="zh-CN" altLang="en-US" sz="12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Extralight" charset="-122"/>
            </a:endParaRPr>
          </a:p>
        </p:txBody>
      </p:sp>
      <p:cxnSp>
        <p:nvCxnSpPr>
          <p:cNvPr id="213" name="直线连接符 212"/>
          <p:cNvCxnSpPr/>
          <p:nvPr/>
        </p:nvCxnSpPr>
        <p:spPr>
          <a:xfrm rot="414346">
            <a:off x="10210440" y="6214658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直线连接符 214"/>
          <p:cNvCxnSpPr/>
          <p:nvPr/>
        </p:nvCxnSpPr>
        <p:spPr>
          <a:xfrm rot="414346">
            <a:off x="8808932" y="6071168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线连接符 215"/>
          <p:cNvCxnSpPr/>
          <p:nvPr/>
        </p:nvCxnSpPr>
        <p:spPr>
          <a:xfrm rot="414346">
            <a:off x="8646013" y="6092967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线连接符 216"/>
          <p:cNvCxnSpPr/>
          <p:nvPr/>
        </p:nvCxnSpPr>
        <p:spPr>
          <a:xfrm rot="414346">
            <a:off x="9974497" y="6235340"/>
            <a:ext cx="1080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椭圆 217"/>
          <p:cNvSpPr/>
          <p:nvPr/>
        </p:nvSpPr>
        <p:spPr>
          <a:xfrm rot="414346">
            <a:off x="8945475" y="4856910"/>
            <a:ext cx="972000" cy="972000"/>
          </a:xfrm>
          <a:prstGeom prst="ellipse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2" name="椭圆 221"/>
          <p:cNvSpPr/>
          <p:nvPr/>
        </p:nvSpPr>
        <p:spPr>
          <a:xfrm rot="414346">
            <a:off x="10299313" y="4991605"/>
            <a:ext cx="972000" cy="972000"/>
          </a:xfrm>
          <a:prstGeom prst="ellipse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3" name="组 62"/>
          <p:cNvGrpSpPr/>
          <p:nvPr/>
        </p:nvGrpSpPr>
        <p:grpSpPr>
          <a:xfrm>
            <a:off x="8645588" y="97340"/>
            <a:ext cx="713316" cy="4467505"/>
            <a:chOff x="8516832" y="-10589"/>
            <a:chExt cx="713316" cy="4467505"/>
          </a:xfrm>
        </p:grpSpPr>
        <p:cxnSp>
          <p:nvCxnSpPr>
            <p:cNvPr id="223" name="直线连接符 222"/>
            <p:cNvCxnSpPr/>
            <p:nvPr/>
          </p:nvCxnSpPr>
          <p:spPr>
            <a:xfrm flipH="1">
              <a:off x="8574840" y="-10589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线连接符 223"/>
            <p:cNvCxnSpPr/>
            <p:nvPr/>
          </p:nvCxnSpPr>
          <p:spPr>
            <a:xfrm flipH="1">
              <a:off x="8638845" y="-10589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线连接符 224"/>
            <p:cNvCxnSpPr/>
            <p:nvPr/>
          </p:nvCxnSpPr>
          <p:spPr>
            <a:xfrm flipH="1">
              <a:off x="8516832" y="-10589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 5"/>
          <p:cNvGrpSpPr/>
          <p:nvPr/>
        </p:nvGrpSpPr>
        <p:grpSpPr>
          <a:xfrm>
            <a:off x="11321457" y="2262790"/>
            <a:ext cx="713316" cy="4467505"/>
            <a:chOff x="11191482" y="2371914"/>
            <a:chExt cx="713316" cy="4467505"/>
          </a:xfrm>
        </p:grpSpPr>
        <p:cxnSp>
          <p:nvCxnSpPr>
            <p:cNvPr id="227" name="直线连接符 226"/>
            <p:cNvCxnSpPr/>
            <p:nvPr/>
          </p:nvCxnSpPr>
          <p:spPr>
            <a:xfrm flipH="1">
              <a:off x="11249490" y="2371914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线连接符 238"/>
            <p:cNvCxnSpPr/>
            <p:nvPr/>
          </p:nvCxnSpPr>
          <p:spPr>
            <a:xfrm flipH="1">
              <a:off x="11313495" y="2371914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线连接符 240"/>
            <p:cNvCxnSpPr/>
            <p:nvPr/>
          </p:nvCxnSpPr>
          <p:spPr>
            <a:xfrm flipH="1">
              <a:off x="11191482" y="2371914"/>
              <a:ext cx="591303" cy="4467505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2" name="图片 241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 rot="645644">
            <a:off x="9264274" y="3437088"/>
            <a:ext cx="793098" cy="784491"/>
          </a:xfrm>
          <a:prstGeom prst="ellipse">
            <a:avLst/>
          </a:prstGeom>
        </p:spPr>
      </p:pic>
      <p:pic>
        <p:nvPicPr>
          <p:cNvPr id="249" name="图片 248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rot="817601">
            <a:off x="9035261" y="4918546"/>
            <a:ext cx="809061" cy="809061"/>
          </a:xfrm>
          <a:prstGeom prst="ellipse">
            <a:avLst/>
          </a:prstGeom>
        </p:spPr>
      </p:pic>
      <p:pic>
        <p:nvPicPr>
          <p:cNvPr id="251" name="图片 250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 rot="343630">
            <a:off x="10602722" y="3561758"/>
            <a:ext cx="820403" cy="830408"/>
          </a:xfrm>
          <a:prstGeom prst="ellipse">
            <a:avLst/>
          </a:prstGeom>
        </p:spPr>
      </p:pic>
      <p:sp>
        <p:nvSpPr>
          <p:cNvPr id="253" name="文本框 252"/>
          <p:cNvSpPr txBox="1"/>
          <p:nvPr/>
        </p:nvSpPr>
        <p:spPr>
          <a:xfrm rot="414346" flipH="1">
            <a:off x="8909979" y="5818316"/>
            <a:ext cx="859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</a:rPr>
              <a:t>平安北京</a:t>
            </a:r>
          </a:p>
        </p:txBody>
      </p:sp>
      <p:pic>
        <p:nvPicPr>
          <p:cNvPr id="261" name="图片 260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 rot="622812">
            <a:off x="10362631" y="5068974"/>
            <a:ext cx="821615" cy="810659"/>
          </a:xfrm>
          <a:prstGeom prst="ellipse">
            <a:avLst/>
          </a:prstGeom>
        </p:spPr>
      </p:pic>
      <p:cxnSp>
        <p:nvCxnSpPr>
          <p:cNvPr id="264" name="直线连接符 263"/>
          <p:cNvCxnSpPr/>
          <p:nvPr/>
        </p:nvCxnSpPr>
        <p:spPr>
          <a:xfrm>
            <a:off x="5975017" y="1656206"/>
            <a:ext cx="2207351" cy="143352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椭圆 267"/>
          <p:cNvSpPr/>
          <p:nvPr/>
        </p:nvSpPr>
        <p:spPr>
          <a:xfrm>
            <a:off x="5696755" y="3595801"/>
            <a:ext cx="2309038" cy="2309038"/>
          </a:xfrm>
          <a:prstGeom prst="ellipse">
            <a:avLst/>
          </a:prstGeom>
          <a:solidFill>
            <a:schemeClr val="tx1">
              <a:lumMod val="50000"/>
              <a:lumOff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2" name="组 181"/>
          <p:cNvGrpSpPr/>
          <p:nvPr/>
        </p:nvGrpSpPr>
        <p:grpSpPr>
          <a:xfrm rot="318724">
            <a:off x="5846691" y="4134012"/>
            <a:ext cx="2009244" cy="1173006"/>
            <a:chOff x="6278498" y="4274610"/>
            <a:chExt cx="2009244" cy="1173006"/>
          </a:xfrm>
        </p:grpSpPr>
        <p:sp>
          <p:nvSpPr>
            <p:cNvPr id="183" name="矩形 182"/>
            <p:cNvSpPr/>
            <p:nvPr/>
          </p:nvSpPr>
          <p:spPr>
            <a:xfrm>
              <a:off x="6313112" y="4305240"/>
              <a:ext cx="1867395" cy="278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10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媒体头条号总数</a:t>
              </a:r>
            </a:p>
          </p:txBody>
        </p:sp>
        <p:sp>
          <p:nvSpPr>
            <p:cNvPr id="184" name="矩形 183"/>
            <p:cNvSpPr/>
            <p:nvPr/>
          </p:nvSpPr>
          <p:spPr>
            <a:xfrm>
              <a:off x="6278498" y="4751618"/>
              <a:ext cx="1867395" cy="278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10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国家机构及其他组织</a:t>
              </a:r>
            </a:p>
          </p:txBody>
        </p:sp>
        <p:sp>
          <p:nvSpPr>
            <p:cNvPr id="185" name="矩形 184"/>
            <p:cNvSpPr/>
            <p:nvPr/>
          </p:nvSpPr>
          <p:spPr>
            <a:xfrm>
              <a:off x="6280022" y="5169078"/>
              <a:ext cx="1867395" cy="278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10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企业头条号总数</a:t>
              </a:r>
            </a:p>
          </p:txBody>
        </p:sp>
        <p:sp>
          <p:nvSpPr>
            <p:cNvPr id="186" name="Shape 4146"/>
            <p:cNvSpPr/>
            <p:nvPr/>
          </p:nvSpPr>
          <p:spPr>
            <a:xfrm flipH="1">
              <a:off x="7372854" y="4274610"/>
              <a:ext cx="773229" cy="3032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12988" tIns="12988" rIns="12988" bIns="12988" anchor="ctr">
              <a:spAutoFit/>
            </a:bodyPr>
            <a:lstStyle/>
            <a:p>
              <a:pPr>
                <a:defRPr sz="1800"/>
              </a:pP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  <a:sym typeface="Lantinghei SC Extralight"/>
                </a:rPr>
                <a:t>5500+</a:t>
              </a:r>
              <a:endParaRPr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  <a:sym typeface="Lantinghei SC Extralight"/>
              </a:endParaRPr>
            </a:p>
          </p:txBody>
        </p:sp>
        <p:sp>
          <p:nvSpPr>
            <p:cNvPr id="187" name="Shape 4146"/>
            <p:cNvSpPr/>
            <p:nvPr/>
          </p:nvSpPr>
          <p:spPr>
            <a:xfrm flipH="1">
              <a:off x="7711682" y="4716373"/>
              <a:ext cx="576060" cy="3032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12988" tIns="12988" rIns="12988" bIns="12988" anchor="ctr">
              <a:spAutoFit/>
            </a:bodyPr>
            <a:lstStyle/>
            <a:p>
              <a:pPr>
                <a:defRPr sz="1800"/>
              </a:pP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  <a:sym typeface="Lantinghei SC Extralight"/>
                </a:rPr>
                <a:t>7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  <a:sym typeface="Lantinghei SC Extralight"/>
                </a:rPr>
                <a:t>万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  <a:sym typeface="Lantinghei SC Extralight"/>
                </a:rPr>
                <a:t>+</a:t>
              </a:r>
              <a:endParaRPr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  <a:sym typeface="Lantinghei SC Extralight"/>
              </a:endParaRPr>
            </a:p>
          </p:txBody>
        </p:sp>
        <p:sp>
          <p:nvSpPr>
            <p:cNvPr id="188" name="Shape 4146"/>
            <p:cNvSpPr/>
            <p:nvPr/>
          </p:nvSpPr>
          <p:spPr>
            <a:xfrm flipH="1">
              <a:off x="7332931" y="5141109"/>
              <a:ext cx="718727" cy="303229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12988" tIns="12988" rIns="12988" bIns="12988" anchor="ctr">
              <a:spAutoFit/>
            </a:bodyPr>
            <a:lstStyle/>
            <a:p>
              <a:pPr>
                <a:defRPr sz="1800"/>
              </a:pP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  <a:sym typeface="Lantinghei SC Extralight"/>
                </a:rPr>
                <a:t>14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  <a:sym typeface="Lantinghei SC Extralight"/>
                </a:rPr>
                <a:t>万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Extralight" charset="-122"/>
                  <a:sym typeface="Lantinghei SC Extralight"/>
                </a:rPr>
                <a:t>+</a:t>
              </a:r>
              <a:endParaRPr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Extralight" charset="-122"/>
                <a:sym typeface="Lantinghei SC Extralight"/>
              </a:endParaRPr>
            </a:p>
          </p:txBody>
        </p:sp>
      </p:grpSp>
      <p:sp>
        <p:nvSpPr>
          <p:cNvPr id="174" name="矩形 173"/>
          <p:cNvSpPr/>
          <p:nvPr/>
        </p:nvSpPr>
        <p:spPr>
          <a:xfrm rot="192451">
            <a:off x="5986510" y="726320"/>
            <a:ext cx="2631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头条号</a:t>
            </a:r>
          </a:p>
        </p:txBody>
      </p:sp>
      <p:sp>
        <p:nvSpPr>
          <p:cNvPr id="124" name="矩形 123"/>
          <p:cNvSpPr/>
          <p:nvPr/>
        </p:nvSpPr>
        <p:spPr>
          <a:xfrm>
            <a:off x="147484" y="117385"/>
            <a:ext cx="11933603" cy="6613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376277" y="356748"/>
            <a:ext cx="46101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4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</a:t>
            </a:r>
            <a:endParaRPr lang="en-US" altLang="zh-CN" sz="4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重新定义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信息聚合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的方式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1764435" y="890654"/>
            <a:ext cx="6593348" cy="5840713"/>
            <a:chOff x="2007710" y="1113227"/>
            <a:chExt cx="6332249" cy="56094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5076" r="76140">
                          <a14:foregroundMark x1="47264" y1="81633" x2="47264" y2="81633"/>
                          <a14:foregroundMark x1="65653" y1="70975" x2="65653" y2="70975"/>
                          <a14:foregroundMark x1="44073" y1="85714" x2="44073" y2="85714"/>
                          <a14:foregroundMark x1="46809" y1="87302" x2="46809" y2="87302"/>
                          <a14:foregroundMark x1="42249" y1="81859" x2="42249" y2="81859"/>
                          <a14:foregroundMark x1="38754" y1="76190" x2="38754" y2="76190"/>
                          <a14:foregroundMark x1="41337" y1="72109" x2="41337" y2="72109"/>
                          <a14:foregroundMark x1="38754" y1="67574" x2="38754" y2="67574"/>
                          <a14:foregroundMark x1="40426" y1="65986" x2="40426" y2="65986"/>
                          <a14:foregroundMark x1="43465" y1="67800" x2="43465" y2="67800"/>
                          <a14:foregroundMark x1="45289" y1="81859" x2="45289" y2="81859"/>
                          <a14:foregroundMark x1="42553" y1="87982" x2="42553" y2="87982"/>
                          <a14:foregroundMark x1="42401" y1="95238" x2="42401" y2="95238"/>
                          <a14:foregroundMark x1="37538" y1="88435" x2="37538" y2="88435"/>
                          <a14:foregroundMark x1="38146" y1="80952" x2="38146" y2="80952"/>
                          <a14:foregroundMark x1="36778" y1="83220" x2="36778" y2="83220"/>
                          <a14:foregroundMark x1="44681" y1="90476" x2="44681" y2="90476"/>
                          <a14:foregroundMark x1="47872" y1="96372" x2="47872" y2="96372"/>
                          <a14:foregroundMark x1="47112" y1="99093" x2="47112" y2="99093"/>
                          <a14:foregroundMark x1="36778" y1="97732" x2="36778" y2="97732"/>
                          <a14:foregroundMark x1="38450" y1="98413" x2="38450" y2="98413"/>
                          <a14:foregroundMark x1="35562" y1="99093" x2="35562" y2="99093"/>
                          <a14:foregroundMark x1="36474" y1="78458" x2="36474" y2="78458"/>
                          <a14:foregroundMark x1="37234" y1="69161" x2="37234" y2="69161"/>
                          <a14:foregroundMark x1="38298" y1="73016" x2="38298" y2="73016"/>
                          <a14:foregroundMark x1="36474" y1="71655" x2="36474" y2="71655"/>
                          <a14:foregroundMark x1="36474" y1="87982" x2="36474" y2="87982"/>
                          <a14:foregroundMark x1="52584" y1="85034" x2="52584" y2="85034"/>
                          <a14:foregroundMark x1="49544" y1="97506" x2="49544" y2="97506"/>
                          <a14:foregroundMark x1="37994" y1="93878" x2="37994" y2="93878"/>
                          <a14:foregroundMark x1="34954" y1="72789" x2="34954" y2="72789"/>
                          <a14:foregroundMark x1="56991" y1="10431" x2="56991" y2="10431"/>
                          <a14:backgroundMark x1="39362" y1="70522" x2="39362" y2="70522"/>
                        </a14:backgroundRemoval>
                      </a14:imgEffect>
                    </a14:imgLayer>
                  </a14:imgProps>
                </a:ext>
              </a:extLst>
            </a:blip>
            <a:srcRect l="34709" r="24224"/>
            <a:stretch>
              <a:fillRect/>
            </a:stretch>
          </p:blipFill>
          <p:spPr>
            <a:xfrm>
              <a:off x="4908146" y="1113227"/>
              <a:ext cx="3431813" cy="56007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020002"/>
                </a:clrFrom>
                <a:clrTo>
                  <a:srgbClr val="02000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007710" y="1752290"/>
              <a:ext cx="2900436" cy="4970356"/>
            </a:xfrm>
            <a:prstGeom prst="rect">
              <a:avLst/>
            </a:prstGeom>
          </p:spPr>
        </p:pic>
      </p:grpSp>
      <p:grpSp>
        <p:nvGrpSpPr>
          <p:cNvPr id="42" name="组合 61"/>
          <p:cNvGrpSpPr/>
          <p:nvPr/>
        </p:nvGrpSpPr>
        <p:grpSpPr bwMode="auto">
          <a:xfrm>
            <a:off x="3428202" y="2461986"/>
            <a:ext cx="1809046" cy="1225549"/>
            <a:chOff x="2063540" y="2659727"/>
            <a:chExt cx="1356332" cy="918899"/>
          </a:xfrm>
        </p:grpSpPr>
        <p:pic>
          <p:nvPicPr>
            <p:cNvPr id="43" name="Picture 4" descr="C:\Users\daviliu\Desktop\122.png"/>
            <p:cNvPicPr>
              <a:picLocks noChangeAspect="1" noChangeArrowheads="1"/>
            </p:cNvPicPr>
            <p:nvPr/>
          </p:nvPicPr>
          <p:blipFill>
            <a:blip r:embed="rId6" cstate="screen"/>
            <a:srcRect b="-15352"/>
            <a:stretch>
              <a:fillRect/>
            </a:stretch>
          </p:blipFill>
          <p:spPr bwMode="auto">
            <a:xfrm>
              <a:off x="2076897" y="2788051"/>
              <a:ext cx="134297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79"/>
            <p:cNvSpPr txBox="1"/>
            <p:nvPr/>
          </p:nvSpPr>
          <p:spPr>
            <a:xfrm>
              <a:off x="2316743" y="2949883"/>
              <a:ext cx="676882" cy="3923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800" b="1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娱乐</a:t>
              </a:r>
            </a:p>
          </p:txBody>
        </p:sp>
        <p:sp>
          <p:nvSpPr>
            <p:cNvPr id="72" name="TextBox 80"/>
            <p:cNvSpPr txBox="1"/>
            <p:nvPr/>
          </p:nvSpPr>
          <p:spPr>
            <a:xfrm>
              <a:off x="2063540" y="2731144"/>
              <a:ext cx="484586" cy="1730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明星八卦</a:t>
              </a:r>
            </a:p>
          </p:txBody>
        </p:sp>
        <p:sp>
          <p:nvSpPr>
            <p:cNvPr id="73" name="TextBox 81"/>
            <p:cNvSpPr txBox="1"/>
            <p:nvPr/>
          </p:nvSpPr>
          <p:spPr>
            <a:xfrm>
              <a:off x="2594464" y="2659727"/>
              <a:ext cx="484586" cy="1730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日韩娱乐</a:t>
              </a:r>
            </a:p>
          </p:txBody>
        </p:sp>
        <p:sp>
          <p:nvSpPr>
            <p:cNvPr id="74" name="TextBox 82"/>
            <p:cNvSpPr txBox="1"/>
            <p:nvPr/>
          </p:nvSpPr>
          <p:spPr>
            <a:xfrm>
              <a:off x="2083459" y="3316764"/>
              <a:ext cx="596359" cy="1730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综艺 真人秀</a:t>
              </a:r>
            </a:p>
          </p:txBody>
        </p:sp>
        <p:sp>
          <p:nvSpPr>
            <p:cNvPr id="75" name="TextBox 83"/>
            <p:cNvSpPr txBox="1"/>
            <p:nvPr/>
          </p:nvSpPr>
          <p:spPr>
            <a:xfrm>
              <a:off x="2843617" y="3004115"/>
              <a:ext cx="484586" cy="1730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港台娱乐</a:t>
              </a:r>
            </a:p>
          </p:txBody>
        </p:sp>
        <p:sp>
          <p:nvSpPr>
            <p:cNvPr id="76" name="TextBox 84"/>
            <p:cNvSpPr txBox="1"/>
            <p:nvPr/>
          </p:nvSpPr>
          <p:spPr>
            <a:xfrm>
              <a:off x="2808704" y="3273913"/>
              <a:ext cx="484587" cy="1730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流行音乐</a:t>
              </a:r>
            </a:p>
          </p:txBody>
        </p:sp>
      </p:grpSp>
      <p:grpSp>
        <p:nvGrpSpPr>
          <p:cNvPr id="12" name="组 11"/>
          <p:cNvGrpSpPr/>
          <p:nvPr/>
        </p:nvGrpSpPr>
        <p:grpSpPr>
          <a:xfrm>
            <a:off x="415371" y="1692908"/>
            <a:ext cx="2166738" cy="1158100"/>
            <a:chOff x="280832" y="3561695"/>
            <a:chExt cx="2166738" cy="1158100"/>
          </a:xfrm>
        </p:grpSpPr>
        <p:grpSp>
          <p:nvGrpSpPr>
            <p:cNvPr id="84" name="组合 72"/>
            <p:cNvGrpSpPr/>
            <p:nvPr/>
          </p:nvGrpSpPr>
          <p:grpSpPr bwMode="auto">
            <a:xfrm>
              <a:off x="280832" y="3578796"/>
              <a:ext cx="2166738" cy="1140999"/>
              <a:chOff x="663381" y="2848352"/>
              <a:chExt cx="1625257" cy="854895"/>
            </a:xfrm>
          </p:grpSpPr>
          <p:pic>
            <p:nvPicPr>
              <p:cNvPr id="85" name="Picture 4" descr="C:\Users\daviliu\Desktop\122.pn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797030" y="2848352"/>
                <a:ext cx="1342975" cy="7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TextBox 86"/>
              <p:cNvSpPr txBox="1"/>
              <p:nvPr/>
            </p:nvSpPr>
            <p:spPr>
              <a:xfrm>
                <a:off x="1193355" y="3080014"/>
                <a:ext cx="677193" cy="39202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b="1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科技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63381" y="2945092"/>
                <a:ext cx="398236" cy="17295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大数据</a:t>
                </a:r>
                <a:endPara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813355" y="2945092"/>
                <a:ext cx="398236" cy="17295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互联网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48083" y="3372781"/>
                <a:ext cx="398236" cy="17295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物联网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803829" y="3530296"/>
                <a:ext cx="484809" cy="17295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人工智能</a:t>
                </a:r>
              </a:p>
            </p:txBody>
          </p:sp>
        </p:grpSp>
        <p:sp>
          <p:nvSpPr>
            <p:cNvPr id="104" name="TextBox 87"/>
            <p:cNvSpPr txBox="1"/>
            <p:nvPr/>
          </p:nvSpPr>
          <p:spPr bwMode="auto">
            <a:xfrm>
              <a:off x="970735" y="4420218"/>
              <a:ext cx="646331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网络安全</a:t>
              </a:r>
              <a:endParaRPr lang="zh-CN" altLang="en-US" sz="900" dirty="0">
                <a:solidFill>
                  <a:srgbClr val="73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  <p:sp>
          <p:nvSpPr>
            <p:cNvPr id="105" name="TextBox 87"/>
            <p:cNvSpPr txBox="1"/>
            <p:nvPr/>
          </p:nvSpPr>
          <p:spPr bwMode="auto">
            <a:xfrm>
              <a:off x="1023848" y="3561695"/>
              <a:ext cx="415498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创客</a:t>
              </a:r>
            </a:p>
          </p:txBody>
        </p:sp>
      </p:grpSp>
      <p:grpSp>
        <p:nvGrpSpPr>
          <p:cNvPr id="13" name="组 12"/>
          <p:cNvGrpSpPr/>
          <p:nvPr/>
        </p:nvGrpSpPr>
        <p:grpSpPr>
          <a:xfrm>
            <a:off x="1039576" y="2871611"/>
            <a:ext cx="2119919" cy="1057202"/>
            <a:chOff x="867666" y="4785979"/>
            <a:chExt cx="2119919" cy="1057202"/>
          </a:xfrm>
        </p:grpSpPr>
        <p:grpSp>
          <p:nvGrpSpPr>
            <p:cNvPr id="77" name="组合 4"/>
            <p:cNvGrpSpPr/>
            <p:nvPr/>
          </p:nvGrpSpPr>
          <p:grpSpPr bwMode="auto">
            <a:xfrm>
              <a:off x="867666" y="4785979"/>
              <a:ext cx="2119919" cy="1057202"/>
              <a:chOff x="4873593" y="368936"/>
              <a:chExt cx="1588920" cy="793188"/>
            </a:xfrm>
          </p:grpSpPr>
          <p:pic>
            <p:nvPicPr>
              <p:cNvPr id="78" name="Picture 4" descr="C:\Users\daviliu\Desktop\122.png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 t="-12600"/>
              <a:stretch>
                <a:fillRect/>
              </a:stretch>
            </p:blipFill>
            <p:spPr bwMode="auto">
              <a:xfrm>
                <a:off x="4917876" y="371549"/>
                <a:ext cx="1342975" cy="7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" name="TextBox 3"/>
              <p:cNvSpPr txBox="1"/>
              <p:nvPr/>
            </p:nvSpPr>
            <p:spPr>
              <a:xfrm>
                <a:off x="5205103" y="564958"/>
                <a:ext cx="676674" cy="39255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b="1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汽车</a:t>
                </a:r>
                <a:endParaRPr lang="zh-CN" altLang="en-US" sz="2800" b="1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80" name="TextBox 20"/>
              <p:cNvSpPr txBox="1"/>
              <p:nvPr/>
            </p:nvSpPr>
            <p:spPr>
              <a:xfrm>
                <a:off x="4873593" y="368936"/>
                <a:ext cx="312626" cy="1731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SUV</a:t>
                </a:r>
                <a:endPara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81" name="TextBox 22"/>
              <p:cNvSpPr txBox="1"/>
              <p:nvPr/>
            </p:nvSpPr>
            <p:spPr>
              <a:xfrm>
                <a:off x="5846399" y="410966"/>
                <a:ext cx="484437" cy="1731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汽车保养</a:t>
                </a:r>
              </a:p>
            </p:txBody>
          </p:sp>
          <p:sp>
            <p:nvSpPr>
              <p:cNvPr id="82" name="TextBox 23"/>
              <p:cNvSpPr txBox="1"/>
              <p:nvPr/>
            </p:nvSpPr>
            <p:spPr>
              <a:xfrm>
                <a:off x="5978076" y="693643"/>
                <a:ext cx="484437" cy="1731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无人驾驶</a:t>
                </a:r>
              </a:p>
            </p:txBody>
          </p:sp>
          <p:sp>
            <p:nvSpPr>
              <p:cNvPr id="83" name="TextBox 25"/>
              <p:cNvSpPr txBox="1"/>
              <p:nvPr/>
            </p:nvSpPr>
            <p:spPr>
              <a:xfrm>
                <a:off x="4940518" y="904856"/>
                <a:ext cx="484437" cy="1731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汽车改装</a:t>
                </a:r>
              </a:p>
            </p:txBody>
          </p:sp>
        </p:grpSp>
        <p:sp>
          <p:nvSpPr>
            <p:cNvPr id="106" name="TextBox 23"/>
            <p:cNvSpPr txBox="1"/>
            <p:nvPr/>
          </p:nvSpPr>
          <p:spPr bwMode="auto">
            <a:xfrm>
              <a:off x="2036543" y="5572372"/>
              <a:ext cx="646331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德国汽车</a:t>
              </a: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2430455" y="3569119"/>
            <a:ext cx="2316707" cy="1081477"/>
            <a:chOff x="2295916" y="5437906"/>
            <a:chExt cx="2316707" cy="1081477"/>
          </a:xfrm>
        </p:grpSpPr>
        <p:grpSp>
          <p:nvGrpSpPr>
            <p:cNvPr id="97" name="组合 85"/>
            <p:cNvGrpSpPr/>
            <p:nvPr/>
          </p:nvGrpSpPr>
          <p:grpSpPr bwMode="auto">
            <a:xfrm>
              <a:off x="2295916" y="5437906"/>
              <a:ext cx="2316707" cy="1054931"/>
              <a:chOff x="150691" y="1162124"/>
              <a:chExt cx="1737556" cy="790575"/>
            </a:xfrm>
          </p:grpSpPr>
          <p:pic>
            <p:nvPicPr>
              <p:cNvPr id="98" name="Picture 4" descr="C:\Users\daviliu\Desktop\122.pn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245068" y="1162124"/>
                <a:ext cx="1342975" cy="7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95986" y="1391426"/>
                <a:ext cx="677118" cy="39210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b="1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育儿</a:t>
                </a:r>
                <a:endParaRPr lang="zh-CN" altLang="en-US" sz="2800" b="1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26880" y="1217742"/>
                <a:ext cx="484755" cy="1729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早期教育</a:t>
                </a:r>
                <a:endParaRPr lang="en-US" altLang="zh-CN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1403492" y="1282679"/>
                <a:ext cx="484755" cy="1729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产后护理</a:t>
                </a:r>
                <a:endParaRPr lang="en-US" altLang="zh-CN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50691" y="1776083"/>
                <a:ext cx="311628" cy="1729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备孕</a:t>
                </a:r>
                <a:endPara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243153" y="1623722"/>
                <a:ext cx="484755" cy="1729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育儿锦囊</a:t>
                </a:r>
              </a:p>
            </p:txBody>
          </p:sp>
        </p:grpSp>
        <p:sp>
          <p:nvSpPr>
            <p:cNvPr id="107" name="TextBox 101"/>
            <p:cNvSpPr txBox="1"/>
            <p:nvPr/>
          </p:nvSpPr>
          <p:spPr bwMode="auto">
            <a:xfrm>
              <a:off x="3000920" y="6288551"/>
              <a:ext cx="646331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亲子成长</a:t>
              </a:r>
            </a:p>
          </p:txBody>
        </p:sp>
      </p:grpSp>
      <p:grpSp>
        <p:nvGrpSpPr>
          <p:cNvPr id="15" name="组 14"/>
          <p:cNvGrpSpPr/>
          <p:nvPr/>
        </p:nvGrpSpPr>
        <p:grpSpPr>
          <a:xfrm>
            <a:off x="395673" y="3796252"/>
            <a:ext cx="2134349" cy="1054100"/>
            <a:chOff x="261134" y="5665039"/>
            <a:chExt cx="2134349" cy="1054100"/>
          </a:xfrm>
        </p:grpSpPr>
        <p:grpSp>
          <p:nvGrpSpPr>
            <p:cNvPr id="92" name="组合 78"/>
            <p:cNvGrpSpPr/>
            <p:nvPr/>
          </p:nvGrpSpPr>
          <p:grpSpPr bwMode="auto">
            <a:xfrm>
              <a:off x="261134" y="5665039"/>
              <a:ext cx="2134349" cy="1054100"/>
              <a:chOff x="863242" y="2141492"/>
              <a:chExt cx="1601595" cy="790575"/>
            </a:xfrm>
          </p:grpSpPr>
          <p:pic>
            <p:nvPicPr>
              <p:cNvPr id="93" name="Picture 4" descr="C:\Users\daviliu\Desktop\122.pn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 l="-9306"/>
              <a:stretch>
                <a:fillRect/>
              </a:stretch>
            </p:blipFill>
            <p:spPr bwMode="auto">
              <a:xfrm>
                <a:off x="924819" y="2141492"/>
                <a:ext cx="1342975" cy="7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" name="TextBox 92"/>
              <p:cNvSpPr txBox="1"/>
              <p:nvPr/>
            </p:nvSpPr>
            <p:spPr>
              <a:xfrm>
                <a:off x="1342916" y="2263729"/>
                <a:ext cx="677461" cy="3924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b="1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时政</a:t>
                </a:r>
                <a:endParaRPr lang="zh-CN" altLang="en-US" sz="2800" b="1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95" name="TextBox 93"/>
              <p:cNvSpPr txBox="1"/>
              <p:nvPr/>
            </p:nvSpPr>
            <p:spPr>
              <a:xfrm>
                <a:off x="863242" y="2355804"/>
                <a:ext cx="485001" cy="1731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反腐倡廉</a:t>
                </a:r>
                <a:endPara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1979836" y="2443117"/>
                <a:ext cx="485001" cy="1731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台海时政</a:t>
                </a:r>
              </a:p>
            </p:txBody>
          </p:sp>
        </p:grpSp>
        <p:sp>
          <p:nvSpPr>
            <p:cNvPr id="108" name="TextBox 93"/>
            <p:cNvSpPr txBox="1"/>
            <p:nvPr/>
          </p:nvSpPr>
          <p:spPr bwMode="auto">
            <a:xfrm>
              <a:off x="560773" y="6457702"/>
              <a:ext cx="530915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公务员</a:t>
              </a:r>
              <a:endParaRPr lang="zh-CN" altLang="en-US" sz="900" dirty="0">
                <a:solidFill>
                  <a:srgbClr val="73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  <p:sp>
          <p:nvSpPr>
            <p:cNvPr id="109" name="TextBox 93"/>
            <p:cNvSpPr txBox="1"/>
            <p:nvPr/>
          </p:nvSpPr>
          <p:spPr bwMode="auto">
            <a:xfrm>
              <a:off x="1390623" y="6420740"/>
              <a:ext cx="415498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政法</a:t>
              </a:r>
            </a:p>
          </p:txBody>
        </p:sp>
      </p:grpSp>
      <p:grpSp>
        <p:nvGrpSpPr>
          <p:cNvPr id="115" name="组合 5"/>
          <p:cNvGrpSpPr/>
          <p:nvPr/>
        </p:nvGrpSpPr>
        <p:grpSpPr bwMode="auto">
          <a:xfrm>
            <a:off x="925334" y="572732"/>
            <a:ext cx="1938473" cy="1084878"/>
            <a:chOff x="3109918" y="67439"/>
            <a:chExt cx="1453301" cy="813301"/>
          </a:xfrm>
        </p:grpSpPr>
        <p:pic>
          <p:nvPicPr>
            <p:cNvPr id="116" name="Picture 4" descr="C:\Users\daviliu\Desktop\122.pn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3220244" y="90165"/>
              <a:ext cx="1342975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TextBox 27"/>
            <p:cNvSpPr txBox="1"/>
            <p:nvPr/>
          </p:nvSpPr>
          <p:spPr>
            <a:xfrm>
              <a:off x="3527162" y="328736"/>
              <a:ext cx="676850" cy="3922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800" b="1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社会</a:t>
              </a:r>
            </a:p>
          </p:txBody>
        </p:sp>
        <p:sp>
          <p:nvSpPr>
            <p:cNvPr id="118" name="TextBox 28"/>
            <p:cNvSpPr txBox="1"/>
            <p:nvPr/>
          </p:nvSpPr>
          <p:spPr>
            <a:xfrm>
              <a:off x="3109918" y="211839"/>
              <a:ext cx="311505" cy="1730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法制</a:t>
              </a:r>
            </a:p>
          </p:txBody>
        </p:sp>
        <p:sp>
          <p:nvSpPr>
            <p:cNvPr id="119" name="TextBox 29"/>
            <p:cNvSpPr txBox="1"/>
            <p:nvPr/>
          </p:nvSpPr>
          <p:spPr>
            <a:xfrm>
              <a:off x="3559009" y="67439"/>
              <a:ext cx="484563" cy="1730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奇闻轶事</a:t>
              </a:r>
            </a:p>
          </p:txBody>
        </p:sp>
        <p:sp>
          <p:nvSpPr>
            <p:cNvPr id="120" name="TextBox 30"/>
            <p:cNvSpPr txBox="1"/>
            <p:nvPr/>
          </p:nvSpPr>
          <p:spPr>
            <a:xfrm>
              <a:off x="4139812" y="356237"/>
              <a:ext cx="311505" cy="1730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民生</a:t>
              </a:r>
            </a:p>
          </p:txBody>
        </p:sp>
        <p:sp>
          <p:nvSpPr>
            <p:cNvPr id="121" name="TextBox 32"/>
            <p:cNvSpPr txBox="1"/>
            <p:nvPr/>
          </p:nvSpPr>
          <p:spPr>
            <a:xfrm>
              <a:off x="3419362" y="698986"/>
              <a:ext cx="484564" cy="1730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食品安全</a:t>
              </a:r>
            </a:p>
          </p:txBody>
        </p:sp>
      </p:grpSp>
      <p:grpSp>
        <p:nvGrpSpPr>
          <p:cNvPr id="16" name="组 15"/>
          <p:cNvGrpSpPr/>
          <p:nvPr/>
        </p:nvGrpSpPr>
        <p:grpSpPr>
          <a:xfrm>
            <a:off x="1954813" y="1432137"/>
            <a:ext cx="2021516" cy="1117727"/>
            <a:chOff x="1820274" y="3300924"/>
            <a:chExt cx="2021516" cy="1117727"/>
          </a:xfrm>
        </p:grpSpPr>
        <p:grpSp>
          <p:nvGrpSpPr>
            <p:cNvPr id="110" name="组合 50"/>
            <p:cNvGrpSpPr/>
            <p:nvPr/>
          </p:nvGrpSpPr>
          <p:grpSpPr bwMode="auto">
            <a:xfrm>
              <a:off x="1820274" y="3300924"/>
              <a:ext cx="1790068" cy="1054100"/>
              <a:chOff x="5503989" y="2881772"/>
              <a:chExt cx="1342975" cy="790575"/>
            </a:xfrm>
          </p:grpSpPr>
          <p:pic>
            <p:nvPicPr>
              <p:cNvPr id="111" name="Picture 4" descr="C:\Users\daviliu\Desktop\122.png"/>
              <p:cNvPicPr>
                <a:picLocks noChangeAspect="1" noChangeArrowheads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5503989" y="2881772"/>
                <a:ext cx="1342975" cy="7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" name="TextBox 55"/>
              <p:cNvSpPr txBox="1"/>
              <p:nvPr/>
            </p:nvSpPr>
            <p:spPr>
              <a:xfrm>
                <a:off x="6014242" y="3161596"/>
                <a:ext cx="677322" cy="3924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b="1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数码</a:t>
                </a:r>
              </a:p>
            </p:txBody>
          </p:sp>
          <p:sp>
            <p:nvSpPr>
              <p:cNvPr id="113" name="TextBox 56"/>
              <p:cNvSpPr txBox="1"/>
              <p:nvPr/>
            </p:nvSpPr>
            <p:spPr>
              <a:xfrm>
                <a:off x="5826354" y="2954797"/>
                <a:ext cx="311722" cy="1731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手机</a:t>
                </a:r>
              </a:p>
            </p:txBody>
          </p:sp>
          <p:sp>
            <p:nvSpPr>
              <p:cNvPr id="114" name="TextBox 57"/>
              <p:cNvSpPr txBox="1"/>
              <p:nvPr/>
            </p:nvSpPr>
            <p:spPr>
              <a:xfrm>
                <a:off x="6444085" y="2948447"/>
                <a:ext cx="311722" cy="1731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酷玩</a:t>
                </a:r>
              </a:p>
            </p:txBody>
          </p:sp>
        </p:grpSp>
        <p:sp>
          <p:nvSpPr>
            <p:cNvPr id="127" name="TextBox 57"/>
            <p:cNvSpPr txBox="1"/>
            <p:nvPr/>
          </p:nvSpPr>
          <p:spPr bwMode="auto">
            <a:xfrm>
              <a:off x="2698259" y="4187819"/>
              <a:ext cx="530915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无人机</a:t>
              </a:r>
            </a:p>
          </p:txBody>
        </p:sp>
        <p:sp>
          <p:nvSpPr>
            <p:cNvPr id="128" name="TextBox 57"/>
            <p:cNvSpPr txBox="1"/>
            <p:nvPr/>
          </p:nvSpPr>
          <p:spPr bwMode="auto">
            <a:xfrm>
              <a:off x="3195459" y="4046681"/>
              <a:ext cx="646331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游戏外设</a:t>
              </a:r>
              <a:endParaRPr lang="zh-CN" altLang="en-US" sz="900" dirty="0">
                <a:solidFill>
                  <a:srgbClr val="73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3143813" y="543406"/>
            <a:ext cx="1796505" cy="1054100"/>
            <a:chOff x="3009274" y="2412193"/>
            <a:chExt cx="1796505" cy="1054100"/>
          </a:xfrm>
        </p:grpSpPr>
        <p:grpSp>
          <p:nvGrpSpPr>
            <p:cNvPr id="122" name="组合 91"/>
            <p:cNvGrpSpPr/>
            <p:nvPr/>
          </p:nvGrpSpPr>
          <p:grpSpPr bwMode="auto">
            <a:xfrm>
              <a:off x="3009274" y="2412193"/>
              <a:ext cx="1790700" cy="1054100"/>
              <a:chOff x="924819" y="195486"/>
              <a:chExt cx="1342975" cy="790575"/>
            </a:xfrm>
          </p:grpSpPr>
          <p:pic>
            <p:nvPicPr>
              <p:cNvPr id="123" name="Picture 4" descr="C:\Users\daviliu\Desktop\122.png"/>
              <p:cNvPicPr>
                <a:picLocks noChangeAspect="1" noChangeArrowheads="1"/>
              </p:cNvPicPr>
              <p:nvPr/>
            </p:nvPicPr>
            <p:blipFill>
              <a:blip r:embed="rId13" cstate="email"/>
              <a:srcRect/>
              <a:stretch>
                <a:fillRect/>
              </a:stretch>
            </p:blipFill>
            <p:spPr bwMode="auto">
              <a:xfrm>
                <a:off x="924819" y="195486"/>
                <a:ext cx="1342975" cy="790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4" name="TextBox 104"/>
              <p:cNvSpPr txBox="1"/>
              <p:nvPr/>
            </p:nvSpPr>
            <p:spPr>
              <a:xfrm rot="21369743">
                <a:off x="1122758" y="374328"/>
                <a:ext cx="677083" cy="3924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2800" b="1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美食</a:t>
                </a:r>
                <a:endParaRPr lang="zh-CN" altLang="en-US" sz="2800" b="1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  <p:sp>
            <p:nvSpPr>
              <p:cNvPr id="125" name="TextBox 105"/>
              <p:cNvSpPr txBox="1"/>
              <p:nvPr/>
            </p:nvSpPr>
            <p:spPr>
              <a:xfrm>
                <a:off x="1620118" y="282798"/>
                <a:ext cx="311612" cy="1731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 dirty="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菜谱</a:t>
                </a:r>
              </a:p>
            </p:txBody>
          </p:sp>
          <p:sp>
            <p:nvSpPr>
              <p:cNvPr id="126" name="TextBox 108"/>
              <p:cNvSpPr txBox="1"/>
              <p:nvPr/>
            </p:nvSpPr>
            <p:spPr>
              <a:xfrm>
                <a:off x="1677518" y="748077"/>
                <a:ext cx="311612" cy="1731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zh-CN" altLang="en-US" sz="900">
                    <a:solidFill>
                      <a:srgbClr val="73FE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Lantinghei SC Demibold" charset="-122"/>
                  </a:rPr>
                  <a:t>甜品</a:t>
                </a:r>
                <a:endParaRPr lang="zh-CN" altLang="en-US" sz="900" dirty="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endParaRPr>
              </a:p>
            </p:txBody>
          </p:sp>
        </p:grpSp>
        <p:sp>
          <p:nvSpPr>
            <p:cNvPr id="129" name="TextBox 105"/>
            <p:cNvSpPr txBox="1"/>
            <p:nvPr/>
          </p:nvSpPr>
          <p:spPr bwMode="auto">
            <a:xfrm>
              <a:off x="4390281" y="2774066"/>
              <a:ext cx="415498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海鲜</a:t>
              </a:r>
              <a:endParaRPr lang="zh-CN" altLang="en-US" sz="900" dirty="0">
                <a:solidFill>
                  <a:srgbClr val="73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  <p:sp>
          <p:nvSpPr>
            <p:cNvPr id="130" name="TextBox 105"/>
            <p:cNvSpPr txBox="1"/>
            <p:nvPr/>
          </p:nvSpPr>
          <p:spPr bwMode="auto">
            <a:xfrm>
              <a:off x="3530400" y="3060822"/>
              <a:ext cx="646331" cy="230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>
                  <a:solidFill>
                    <a:srgbClr val="73FE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烹饪技巧</a:t>
              </a:r>
              <a:endParaRPr lang="zh-CN" altLang="en-US" sz="900" dirty="0">
                <a:solidFill>
                  <a:srgbClr val="73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8437764" y="5467781"/>
            <a:ext cx="3301095" cy="1070228"/>
          </a:xfrm>
          <a:prstGeom prst="rect">
            <a:avLst/>
          </a:prstGeom>
        </p:spPr>
      </p:pic>
      <p:grpSp>
        <p:nvGrpSpPr>
          <p:cNvPr id="22" name="组 21"/>
          <p:cNvGrpSpPr/>
          <p:nvPr/>
        </p:nvGrpSpPr>
        <p:grpSpPr>
          <a:xfrm>
            <a:off x="8196210" y="4879259"/>
            <a:ext cx="1206090" cy="1668991"/>
            <a:chOff x="8763197" y="4963104"/>
            <a:chExt cx="1206090" cy="1668991"/>
          </a:xfrm>
        </p:grpSpPr>
        <p:grpSp>
          <p:nvGrpSpPr>
            <p:cNvPr id="132" name="组合 129"/>
            <p:cNvGrpSpPr/>
            <p:nvPr/>
          </p:nvGrpSpPr>
          <p:grpSpPr>
            <a:xfrm>
              <a:off x="8763197" y="4963104"/>
              <a:ext cx="308034" cy="1668991"/>
              <a:chOff x="3677883" y="4462129"/>
              <a:chExt cx="635000" cy="3440559"/>
            </a:xfrm>
          </p:grpSpPr>
          <p:cxnSp>
            <p:nvCxnSpPr>
              <p:cNvPr id="133" name="直接连接符 128"/>
              <p:cNvCxnSpPr/>
              <p:nvPr/>
            </p:nvCxnSpPr>
            <p:spPr>
              <a:xfrm>
                <a:off x="3985858" y="4756376"/>
                <a:ext cx="0" cy="3146312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55E1DB"/>
                    </a:gs>
                    <a:gs pos="73000">
                      <a:srgbClr val="55E1D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组合 123"/>
              <p:cNvGrpSpPr/>
              <p:nvPr/>
            </p:nvGrpSpPr>
            <p:grpSpPr>
              <a:xfrm>
                <a:off x="3677883" y="4462129"/>
                <a:ext cx="635000" cy="635000"/>
                <a:chOff x="99687" y="4462129"/>
                <a:chExt cx="635000" cy="635000"/>
              </a:xfrm>
              <a:effectLst>
                <a:glow rad="127000">
                  <a:srgbClr val="55E1DB">
                    <a:alpha val="8000"/>
                  </a:srgbClr>
                </a:glow>
              </a:effectLst>
            </p:grpSpPr>
            <p:sp>
              <p:nvSpPr>
                <p:cNvPr id="135" name="椭圆 134"/>
                <p:cNvSpPr/>
                <p:nvPr/>
              </p:nvSpPr>
              <p:spPr>
                <a:xfrm>
                  <a:off x="99687" y="4462129"/>
                  <a:ext cx="635000" cy="635000"/>
                </a:xfrm>
                <a:prstGeom prst="ellipse">
                  <a:avLst/>
                </a:prstGeom>
                <a:solidFill>
                  <a:srgbClr val="09152D"/>
                </a:solidFill>
                <a:ln w="3175">
                  <a:solidFill>
                    <a:srgbClr val="55E1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6" name="椭圆 135"/>
                <p:cNvSpPr/>
                <p:nvPr/>
              </p:nvSpPr>
              <p:spPr>
                <a:xfrm>
                  <a:off x="381212" y="4743654"/>
                  <a:ext cx="71950" cy="71950"/>
                </a:xfrm>
                <a:prstGeom prst="ellipse">
                  <a:avLst/>
                </a:prstGeom>
                <a:solidFill>
                  <a:srgbClr val="55E1DB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1" name="文本框 20"/>
            <p:cNvSpPr txBox="1"/>
            <p:nvPr/>
          </p:nvSpPr>
          <p:spPr>
            <a:xfrm>
              <a:off x="8899763" y="5244616"/>
              <a:ext cx="10695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游戏类 增长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r>
                <a:rPr kumimoji="1" lang="en-US" altLang="zh-CN" sz="16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charset="0"/>
                </a:rPr>
                <a:t>606%</a:t>
              </a:r>
            </a:p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月均阅读量  </a:t>
              </a:r>
              <a:r>
                <a:rPr kumimoji="1" lang="en-US" altLang="zh-CN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11.3</a:t>
              </a:r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grpSp>
        <p:nvGrpSpPr>
          <p:cNvPr id="142" name="组 141"/>
          <p:cNvGrpSpPr/>
          <p:nvPr/>
        </p:nvGrpSpPr>
        <p:grpSpPr>
          <a:xfrm>
            <a:off x="8642803" y="3933534"/>
            <a:ext cx="1287843" cy="1668991"/>
            <a:chOff x="8763197" y="4963104"/>
            <a:chExt cx="1287843" cy="1668991"/>
          </a:xfrm>
        </p:grpSpPr>
        <p:grpSp>
          <p:nvGrpSpPr>
            <p:cNvPr id="143" name="组合 129"/>
            <p:cNvGrpSpPr/>
            <p:nvPr/>
          </p:nvGrpSpPr>
          <p:grpSpPr>
            <a:xfrm>
              <a:off x="8763197" y="4963104"/>
              <a:ext cx="308034" cy="1668991"/>
              <a:chOff x="3677883" y="4462129"/>
              <a:chExt cx="635000" cy="3440559"/>
            </a:xfrm>
          </p:grpSpPr>
          <p:cxnSp>
            <p:nvCxnSpPr>
              <p:cNvPr id="145" name="直接连接符 128"/>
              <p:cNvCxnSpPr/>
              <p:nvPr/>
            </p:nvCxnSpPr>
            <p:spPr>
              <a:xfrm>
                <a:off x="3985858" y="4756376"/>
                <a:ext cx="0" cy="3146312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55E1DB"/>
                    </a:gs>
                    <a:gs pos="73000">
                      <a:srgbClr val="55E1D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6" name="组合 123"/>
              <p:cNvGrpSpPr/>
              <p:nvPr/>
            </p:nvGrpSpPr>
            <p:grpSpPr>
              <a:xfrm>
                <a:off x="3677883" y="4462129"/>
                <a:ext cx="635000" cy="635000"/>
                <a:chOff x="99687" y="4462129"/>
                <a:chExt cx="635000" cy="635000"/>
              </a:xfrm>
              <a:effectLst>
                <a:glow rad="127000">
                  <a:srgbClr val="55E1DB">
                    <a:alpha val="8000"/>
                  </a:srgbClr>
                </a:glow>
              </a:effectLst>
            </p:grpSpPr>
            <p:sp>
              <p:nvSpPr>
                <p:cNvPr id="147" name="椭圆 146"/>
                <p:cNvSpPr/>
                <p:nvPr/>
              </p:nvSpPr>
              <p:spPr>
                <a:xfrm>
                  <a:off x="99687" y="4462129"/>
                  <a:ext cx="635000" cy="635000"/>
                </a:xfrm>
                <a:prstGeom prst="ellipse">
                  <a:avLst/>
                </a:prstGeom>
                <a:solidFill>
                  <a:srgbClr val="09152D"/>
                </a:solidFill>
                <a:ln w="3175">
                  <a:solidFill>
                    <a:srgbClr val="55E1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8" name="椭圆 147"/>
                <p:cNvSpPr/>
                <p:nvPr/>
              </p:nvSpPr>
              <p:spPr>
                <a:xfrm>
                  <a:off x="381212" y="4743654"/>
                  <a:ext cx="71950" cy="71950"/>
                </a:xfrm>
                <a:prstGeom prst="ellipse">
                  <a:avLst/>
                </a:prstGeom>
                <a:solidFill>
                  <a:srgbClr val="55E1DB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44" name="文本框 143"/>
            <p:cNvSpPr txBox="1"/>
            <p:nvPr/>
          </p:nvSpPr>
          <p:spPr>
            <a:xfrm>
              <a:off x="8899763" y="5130456"/>
              <a:ext cx="11512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娱乐类 增长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r>
                <a:rPr kumimoji="1" lang="en-US" altLang="zh-CN" sz="16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charset="0"/>
                </a:rPr>
                <a:t>301%</a:t>
              </a:r>
            </a:p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月均阅读量  </a:t>
              </a:r>
              <a:r>
                <a:rPr kumimoji="1" lang="en-US" altLang="zh-CN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135.4</a:t>
              </a:r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grpSp>
        <p:nvGrpSpPr>
          <p:cNvPr id="149" name="组 148"/>
          <p:cNvGrpSpPr/>
          <p:nvPr/>
        </p:nvGrpSpPr>
        <p:grpSpPr>
          <a:xfrm>
            <a:off x="9154013" y="4789427"/>
            <a:ext cx="1222120" cy="1668991"/>
            <a:chOff x="8763197" y="4963104"/>
            <a:chExt cx="1222120" cy="1668991"/>
          </a:xfrm>
        </p:grpSpPr>
        <p:grpSp>
          <p:nvGrpSpPr>
            <p:cNvPr id="150" name="组合 129"/>
            <p:cNvGrpSpPr/>
            <p:nvPr/>
          </p:nvGrpSpPr>
          <p:grpSpPr>
            <a:xfrm>
              <a:off x="8763197" y="4963104"/>
              <a:ext cx="308034" cy="1668991"/>
              <a:chOff x="3677883" y="4462129"/>
              <a:chExt cx="635000" cy="3440559"/>
            </a:xfrm>
          </p:grpSpPr>
          <p:cxnSp>
            <p:nvCxnSpPr>
              <p:cNvPr id="152" name="直接连接符 128"/>
              <p:cNvCxnSpPr/>
              <p:nvPr/>
            </p:nvCxnSpPr>
            <p:spPr>
              <a:xfrm>
                <a:off x="3985858" y="4756376"/>
                <a:ext cx="0" cy="3146312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55E1DB"/>
                    </a:gs>
                    <a:gs pos="73000">
                      <a:srgbClr val="55E1D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3" name="组合 123"/>
              <p:cNvGrpSpPr/>
              <p:nvPr/>
            </p:nvGrpSpPr>
            <p:grpSpPr>
              <a:xfrm>
                <a:off x="3677883" y="4462129"/>
                <a:ext cx="635000" cy="635000"/>
                <a:chOff x="99687" y="4462129"/>
                <a:chExt cx="635000" cy="635000"/>
              </a:xfrm>
              <a:effectLst>
                <a:glow rad="127000">
                  <a:srgbClr val="55E1DB">
                    <a:alpha val="8000"/>
                  </a:srgbClr>
                </a:glow>
              </a:effectLst>
            </p:grpSpPr>
            <p:sp>
              <p:nvSpPr>
                <p:cNvPr id="154" name="椭圆 153"/>
                <p:cNvSpPr/>
                <p:nvPr/>
              </p:nvSpPr>
              <p:spPr>
                <a:xfrm>
                  <a:off x="99687" y="4462129"/>
                  <a:ext cx="635000" cy="635000"/>
                </a:xfrm>
                <a:prstGeom prst="ellipse">
                  <a:avLst/>
                </a:prstGeom>
                <a:solidFill>
                  <a:srgbClr val="09152D"/>
                </a:solidFill>
                <a:ln w="3175">
                  <a:solidFill>
                    <a:srgbClr val="55E1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5" name="椭圆 154"/>
                <p:cNvSpPr/>
                <p:nvPr/>
              </p:nvSpPr>
              <p:spPr>
                <a:xfrm>
                  <a:off x="381212" y="4743654"/>
                  <a:ext cx="71950" cy="71950"/>
                </a:xfrm>
                <a:prstGeom prst="ellipse">
                  <a:avLst/>
                </a:prstGeom>
                <a:solidFill>
                  <a:srgbClr val="55E1DB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51" name="文本框 150"/>
            <p:cNvSpPr txBox="1"/>
            <p:nvPr/>
          </p:nvSpPr>
          <p:spPr>
            <a:xfrm>
              <a:off x="8899763" y="5245848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房产类 增长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r>
                <a:rPr kumimoji="1" lang="en-US" altLang="zh-CN" sz="16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charset="0"/>
                </a:rPr>
                <a:t>206%</a:t>
              </a:r>
            </a:p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月均阅读量  </a:t>
              </a:r>
              <a:r>
                <a:rPr kumimoji="1" lang="en-US" altLang="zh-CN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14.4</a:t>
              </a:r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grpSp>
        <p:nvGrpSpPr>
          <p:cNvPr id="156" name="组 155"/>
          <p:cNvGrpSpPr/>
          <p:nvPr/>
        </p:nvGrpSpPr>
        <p:grpSpPr>
          <a:xfrm>
            <a:off x="9646487" y="3389103"/>
            <a:ext cx="1208895" cy="1668991"/>
            <a:chOff x="8763197" y="4963104"/>
            <a:chExt cx="1208895" cy="1668991"/>
          </a:xfrm>
        </p:grpSpPr>
        <p:grpSp>
          <p:nvGrpSpPr>
            <p:cNvPr id="157" name="组合 129"/>
            <p:cNvGrpSpPr/>
            <p:nvPr/>
          </p:nvGrpSpPr>
          <p:grpSpPr>
            <a:xfrm>
              <a:off x="8763197" y="4963104"/>
              <a:ext cx="308034" cy="1668991"/>
              <a:chOff x="3677883" y="4462129"/>
              <a:chExt cx="635000" cy="3440559"/>
            </a:xfrm>
          </p:grpSpPr>
          <p:cxnSp>
            <p:nvCxnSpPr>
              <p:cNvPr id="159" name="直接连接符 128"/>
              <p:cNvCxnSpPr/>
              <p:nvPr/>
            </p:nvCxnSpPr>
            <p:spPr>
              <a:xfrm>
                <a:off x="3985858" y="4756376"/>
                <a:ext cx="0" cy="3146312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55E1DB"/>
                    </a:gs>
                    <a:gs pos="73000">
                      <a:srgbClr val="55E1D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0" name="组合 123"/>
              <p:cNvGrpSpPr/>
              <p:nvPr/>
            </p:nvGrpSpPr>
            <p:grpSpPr>
              <a:xfrm>
                <a:off x="3677883" y="4462129"/>
                <a:ext cx="635000" cy="635000"/>
                <a:chOff x="99687" y="4462129"/>
                <a:chExt cx="635000" cy="635000"/>
              </a:xfrm>
              <a:effectLst>
                <a:glow rad="127000">
                  <a:srgbClr val="55E1DB">
                    <a:alpha val="8000"/>
                  </a:srgbClr>
                </a:glow>
              </a:effectLst>
            </p:grpSpPr>
            <p:sp>
              <p:nvSpPr>
                <p:cNvPr id="161" name="椭圆 160"/>
                <p:cNvSpPr/>
                <p:nvPr/>
              </p:nvSpPr>
              <p:spPr>
                <a:xfrm>
                  <a:off x="99687" y="4462129"/>
                  <a:ext cx="635000" cy="635000"/>
                </a:xfrm>
                <a:prstGeom prst="ellipse">
                  <a:avLst/>
                </a:prstGeom>
                <a:solidFill>
                  <a:srgbClr val="09152D"/>
                </a:solidFill>
                <a:ln w="3175">
                  <a:solidFill>
                    <a:srgbClr val="55E1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2" name="椭圆 161"/>
                <p:cNvSpPr/>
                <p:nvPr/>
              </p:nvSpPr>
              <p:spPr>
                <a:xfrm>
                  <a:off x="381212" y="4743654"/>
                  <a:ext cx="71950" cy="71950"/>
                </a:xfrm>
                <a:prstGeom prst="ellipse">
                  <a:avLst/>
                </a:prstGeom>
                <a:solidFill>
                  <a:srgbClr val="55E1DB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58" name="文本框 157"/>
            <p:cNvSpPr txBox="1"/>
            <p:nvPr/>
          </p:nvSpPr>
          <p:spPr>
            <a:xfrm>
              <a:off x="8888141" y="5226669"/>
              <a:ext cx="10839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汽车类 增长</a:t>
              </a:r>
              <a:endParaRPr kumimoji="1"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charset="0"/>
                </a:rPr>
                <a:t>185%</a:t>
              </a:r>
            </a:p>
            <a:p>
              <a:r>
                <a:rPr kumimoji="1"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月均阅读量  </a:t>
              </a:r>
              <a:r>
                <a:rPr kumimoji="1"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31.4</a:t>
              </a:r>
              <a:r>
                <a:rPr kumimoji="1" lang="zh-CN" altLang="en-US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亿</a:t>
              </a:r>
              <a:endParaRPr kumimoji="1"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grpSp>
        <p:nvGrpSpPr>
          <p:cNvPr id="163" name="组 162"/>
          <p:cNvGrpSpPr/>
          <p:nvPr/>
        </p:nvGrpSpPr>
        <p:grpSpPr>
          <a:xfrm>
            <a:off x="10021131" y="4419911"/>
            <a:ext cx="1207693" cy="1668991"/>
            <a:chOff x="8763197" y="4963104"/>
            <a:chExt cx="1207693" cy="1668991"/>
          </a:xfrm>
        </p:grpSpPr>
        <p:grpSp>
          <p:nvGrpSpPr>
            <p:cNvPr id="164" name="组合 129"/>
            <p:cNvGrpSpPr/>
            <p:nvPr/>
          </p:nvGrpSpPr>
          <p:grpSpPr>
            <a:xfrm>
              <a:off x="8763197" y="4963104"/>
              <a:ext cx="308034" cy="1668991"/>
              <a:chOff x="3677883" y="4462129"/>
              <a:chExt cx="635000" cy="3440559"/>
            </a:xfrm>
          </p:grpSpPr>
          <p:cxnSp>
            <p:nvCxnSpPr>
              <p:cNvPr id="166" name="直接连接符 128"/>
              <p:cNvCxnSpPr/>
              <p:nvPr/>
            </p:nvCxnSpPr>
            <p:spPr>
              <a:xfrm>
                <a:off x="3985858" y="4756376"/>
                <a:ext cx="0" cy="3146312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55E1DB"/>
                    </a:gs>
                    <a:gs pos="73000">
                      <a:srgbClr val="55E1D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组合 123"/>
              <p:cNvGrpSpPr/>
              <p:nvPr/>
            </p:nvGrpSpPr>
            <p:grpSpPr>
              <a:xfrm>
                <a:off x="3677883" y="4462129"/>
                <a:ext cx="635000" cy="635000"/>
                <a:chOff x="99687" y="4462129"/>
                <a:chExt cx="635000" cy="635000"/>
              </a:xfrm>
              <a:effectLst>
                <a:glow rad="127000">
                  <a:srgbClr val="55E1DB">
                    <a:alpha val="8000"/>
                  </a:srgbClr>
                </a:glow>
              </a:effectLst>
            </p:grpSpPr>
            <p:sp>
              <p:nvSpPr>
                <p:cNvPr id="168" name="椭圆 167"/>
                <p:cNvSpPr/>
                <p:nvPr/>
              </p:nvSpPr>
              <p:spPr>
                <a:xfrm>
                  <a:off x="99687" y="4462129"/>
                  <a:ext cx="635000" cy="635000"/>
                </a:xfrm>
                <a:prstGeom prst="ellipse">
                  <a:avLst/>
                </a:prstGeom>
                <a:solidFill>
                  <a:srgbClr val="09152D"/>
                </a:solidFill>
                <a:ln w="3175">
                  <a:solidFill>
                    <a:srgbClr val="55E1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9" name="椭圆 168"/>
                <p:cNvSpPr/>
                <p:nvPr/>
              </p:nvSpPr>
              <p:spPr>
                <a:xfrm>
                  <a:off x="381212" y="4743654"/>
                  <a:ext cx="71950" cy="71950"/>
                </a:xfrm>
                <a:prstGeom prst="ellipse">
                  <a:avLst/>
                </a:prstGeom>
                <a:solidFill>
                  <a:srgbClr val="55E1DB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65" name="文本框 164"/>
            <p:cNvSpPr txBox="1"/>
            <p:nvPr/>
          </p:nvSpPr>
          <p:spPr>
            <a:xfrm>
              <a:off x="8899763" y="5130456"/>
              <a:ext cx="10711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旅游类 增长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r>
                <a:rPr kumimoji="1" lang="en-US" altLang="zh-CN" sz="16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charset="0"/>
                </a:rPr>
                <a:t>355%</a:t>
              </a:r>
            </a:p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月均阅读量  </a:t>
              </a:r>
              <a:r>
                <a:rPr kumimoji="1" lang="en-US" altLang="zh-CN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14.1</a:t>
              </a:r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grpSp>
        <p:nvGrpSpPr>
          <p:cNvPr id="170" name="组 169"/>
          <p:cNvGrpSpPr/>
          <p:nvPr/>
        </p:nvGrpSpPr>
        <p:grpSpPr>
          <a:xfrm>
            <a:off x="10683771" y="5614909"/>
            <a:ext cx="1260605" cy="1668991"/>
            <a:chOff x="8763197" y="4963104"/>
            <a:chExt cx="1260605" cy="1668991"/>
          </a:xfrm>
        </p:grpSpPr>
        <p:grpSp>
          <p:nvGrpSpPr>
            <p:cNvPr id="171" name="组合 129"/>
            <p:cNvGrpSpPr/>
            <p:nvPr/>
          </p:nvGrpSpPr>
          <p:grpSpPr>
            <a:xfrm>
              <a:off x="8763197" y="4963104"/>
              <a:ext cx="308034" cy="1668991"/>
              <a:chOff x="3677883" y="4462129"/>
              <a:chExt cx="635000" cy="3440559"/>
            </a:xfrm>
          </p:grpSpPr>
          <p:cxnSp>
            <p:nvCxnSpPr>
              <p:cNvPr id="173" name="直接连接符 128"/>
              <p:cNvCxnSpPr/>
              <p:nvPr/>
            </p:nvCxnSpPr>
            <p:spPr>
              <a:xfrm>
                <a:off x="3985858" y="4756376"/>
                <a:ext cx="0" cy="3146312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55E1DB"/>
                    </a:gs>
                    <a:gs pos="73000">
                      <a:srgbClr val="55E1D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4" name="组合 123"/>
              <p:cNvGrpSpPr/>
              <p:nvPr/>
            </p:nvGrpSpPr>
            <p:grpSpPr>
              <a:xfrm>
                <a:off x="3677883" y="4462129"/>
                <a:ext cx="635000" cy="635000"/>
                <a:chOff x="99687" y="4462129"/>
                <a:chExt cx="635000" cy="635000"/>
              </a:xfrm>
              <a:effectLst>
                <a:glow rad="127000">
                  <a:srgbClr val="55E1DB">
                    <a:alpha val="8000"/>
                  </a:srgbClr>
                </a:glow>
              </a:effectLst>
            </p:grpSpPr>
            <p:sp>
              <p:nvSpPr>
                <p:cNvPr id="175" name="椭圆 174"/>
                <p:cNvSpPr/>
                <p:nvPr/>
              </p:nvSpPr>
              <p:spPr>
                <a:xfrm>
                  <a:off x="99687" y="4462129"/>
                  <a:ext cx="635000" cy="635000"/>
                </a:xfrm>
                <a:prstGeom prst="ellipse">
                  <a:avLst/>
                </a:prstGeom>
                <a:solidFill>
                  <a:srgbClr val="09152D"/>
                </a:solidFill>
                <a:ln w="3175">
                  <a:solidFill>
                    <a:srgbClr val="55E1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6" name="椭圆 175"/>
                <p:cNvSpPr/>
                <p:nvPr/>
              </p:nvSpPr>
              <p:spPr>
                <a:xfrm>
                  <a:off x="381212" y="4743654"/>
                  <a:ext cx="71950" cy="71950"/>
                </a:xfrm>
                <a:prstGeom prst="ellipse">
                  <a:avLst/>
                </a:prstGeom>
                <a:solidFill>
                  <a:srgbClr val="55E1DB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72" name="文本框 171"/>
            <p:cNvSpPr txBox="1"/>
            <p:nvPr/>
          </p:nvSpPr>
          <p:spPr>
            <a:xfrm>
              <a:off x="8925424" y="5284193"/>
              <a:ext cx="10983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时尚类 增长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r>
                <a:rPr kumimoji="1" lang="en-US" altLang="zh-CN" sz="16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charset="0"/>
                </a:rPr>
                <a:t>204%</a:t>
              </a:r>
            </a:p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月均阅读量  </a:t>
              </a:r>
              <a:r>
                <a:rPr kumimoji="1" lang="en-US" altLang="zh-CN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20.4</a:t>
              </a:r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grpSp>
        <p:nvGrpSpPr>
          <p:cNvPr id="177" name="组 176"/>
          <p:cNvGrpSpPr/>
          <p:nvPr/>
        </p:nvGrpSpPr>
        <p:grpSpPr>
          <a:xfrm>
            <a:off x="10776441" y="3784713"/>
            <a:ext cx="1261018" cy="1668991"/>
            <a:chOff x="8763197" y="4963104"/>
            <a:chExt cx="1261018" cy="1668991"/>
          </a:xfrm>
        </p:grpSpPr>
        <p:grpSp>
          <p:nvGrpSpPr>
            <p:cNvPr id="178" name="组合 129"/>
            <p:cNvGrpSpPr/>
            <p:nvPr/>
          </p:nvGrpSpPr>
          <p:grpSpPr>
            <a:xfrm>
              <a:off x="8763197" y="4963104"/>
              <a:ext cx="308034" cy="1668991"/>
              <a:chOff x="3677883" y="4462129"/>
              <a:chExt cx="635000" cy="3440559"/>
            </a:xfrm>
          </p:grpSpPr>
          <p:cxnSp>
            <p:nvCxnSpPr>
              <p:cNvPr id="180" name="直接连接符 128"/>
              <p:cNvCxnSpPr/>
              <p:nvPr/>
            </p:nvCxnSpPr>
            <p:spPr>
              <a:xfrm>
                <a:off x="3985858" y="4756376"/>
                <a:ext cx="0" cy="3146312"/>
              </a:xfrm>
              <a:prstGeom prst="line">
                <a:avLst/>
              </a:prstGeom>
              <a:ln w="3175">
                <a:gradFill>
                  <a:gsLst>
                    <a:gs pos="0">
                      <a:srgbClr val="55E1DB"/>
                    </a:gs>
                    <a:gs pos="73000">
                      <a:srgbClr val="55E1DB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组合 123"/>
              <p:cNvGrpSpPr/>
              <p:nvPr/>
            </p:nvGrpSpPr>
            <p:grpSpPr>
              <a:xfrm>
                <a:off x="3677883" y="4462129"/>
                <a:ext cx="635000" cy="635000"/>
                <a:chOff x="99687" y="4462129"/>
                <a:chExt cx="635000" cy="635000"/>
              </a:xfrm>
              <a:effectLst>
                <a:glow rad="127000">
                  <a:srgbClr val="55E1DB">
                    <a:alpha val="8000"/>
                  </a:srgbClr>
                </a:glow>
              </a:effectLst>
            </p:grpSpPr>
            <p:sp>
              <p:nvSpPr>
                <p:cNvPr id="182" name="椭圆 181"/>
                <p:cNvSpPr/>
                <p:nvPr/>
              </p:nvSpPr>
              <p:spPr>
                <a:xfrm>
                  <a:off x="99687" y="4462129"/>
                  <a:ext cx="635000" cy="635000"/>
                </a:xfrm>
                <a:prstGeom prst="ellipse">
                  <a:avLst/>
                </a:prstGeom>
                <a:solidFill>
                  <a:srgbClr val="09152D"/>
                </a:solidFill>
                <a:ln w="3175">
                  <a:solidFill>
                    <a:srgbClr val="55E1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3" name="椭圆 182"/>
                <p:cNvSpPr/>
                <p:nvPr/>
              </p:nvSpPr>
              <p:spPr>
                <a:xfrm>
                  <a:off x="381212" y="4743654"/>
                  <a:ext cx="71950" cy="71950"/>
                </a:xfrm>
                <a:prstGeom prst="ellipse">
                  <a:avLst/>
                </a:prstGeom>
                <a:solidFill>
                  <a:srgbClr val="55E1DB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79" name="文本框 178"/>
            <p:cNvSpPr txBox="1"/>
            <p:nvPr/>
          </p:nvSpPr>
          <p:spPr>
            <a:xfrm>
              <a:off x="8929043" y="5259238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教育类 增长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  <a:p>
              <a:r>
                <a:rPr kumimoji="1" lang="en-US" altLang="zh-CN" sz="16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charset="0"/>
                </a:rPr>
                <a:t>209%</a:t>
              </a:r>
            </a:p>
            <a:p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月均阅读量  </a:t>
              </a:r>
              <a:r>
                <a:rPr kumimoji="1" lang="en-US" altLang="zh-CN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23.5</a:t>
              </a:r>
              <a:r>
                <a:rPr kumimoji="1" lang="zh-CN" altLang="en-US" sz="800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ntinghei SC Demibold" charset="-122"/>
                </a:rPr>
                <a:t>亿</a:t>
              </a:r>
              <a:endParaRPr kumimoji="1" lang="en-US" altLang="zh-CN" sz="800" dirty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endParaRPr>
            </a:p>
          </p:txBody>
        </p:sp>
      </p:grpSp>
      <p:sp>
        <p:nvSpPr>
          <p:cNvPr id="137" name="矩形 136"/>
          <p:cNvSpPr/>
          <p:nvPr/>
        </p:nvSpPr>
        <p:spPr>
          <a:xfrm>
            <a:off x="619721" y="5724952"/>
            <a:ext cx="6865055" cy="590035"/>
          </a:xfrm>
          <a:prstGeom prst="rect">
            <a:avLst/>
          </a:prstGeom>
          <a:solidFill>
            <a:srgbClr val="FA360D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让精准分发基于 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情感兴趣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需求</a:t>
            </a:r>
          </a:p>
        </p:txBody>
      </p:sp>
      <p:sp>
        <p:nvSpPr>
          <p:cNvPr id="140" name="矩形 139"/>
          <p:cNvSpPr/>
          <p:nvPr/>
        </p:nvSpPr>
        <p:spPr>
          <a:xfrm>
            <a:off x="619721" y="5073576"/>
            <a:ext cx="6865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“人工智能”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精准识别、学习、进化</a:t>
            </a:r>
          </a:p>
        </p:txBody>
      </p:sp>
      <p:sp>
        <p:nvSpPr>
          <p:cNvPr id="139" name="矩形 138"/>
          <p:cNvSpPr/>
          <p:nvPr/>
        </p:nvSpPr>
        <p:spPr>
          <a:xfrm>
            <a:off x="8437764" y="527058"/>
            <a:ext cx="3301095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</a:t>
            </a:r>
            <a:r>
              <a:rPr lang="en-US" altLang="zh-CN" sz="4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</a:p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改变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信息分发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模式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椭圆 269"/>
          <p:cNvSpPr/>
          <p:nvPr/>
        </p:nvSpPr>
        <p:spPr>
          <a:xfrm>
            <a:off x="7431049" y="3598867"/>
            <a:ext cx="2141376" cy="1298377"/>
          </a:xfrm>
          <a:prstGeom prst="ellipse">
            <a:avLst/>
          </a:prstGeom>
          <a:solidFill>
            <a:srgbClr val="73FEFF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dist"/>
            <a:endParaRPr kumimoji="1" lang="zh-CN" altLang="en-US" sz="54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269" name="椭圆 268"/>
          <p:cNvSpPr/>
          <p:nvPr/>
        </p:nvSpPr>
        <p:spPr>
          <a:xfrm>
            <a:off x="583981" y="1007857"/>
            <a:ext cx="3421196" cy="3421196"/>
          </a:xfrm>
          <a:prstGeom prst="ellipse">
            <a:avLst/>
          </a:prstGeom>
          <a:solidFill>
            <a:srgbClr val="73FEFF">
              <a:alpha val="18000"/>
            </a:srgb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dist"/>
            <a:endParaRPr kumimoji="1" lang="zh-CN" altLang="en-US" sz="5400" b="1" dirty="0">
              <a:solidFill>
                <a:prstClr val="white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cxnSp>
        <p:nvCxnSpPr>
          <p:cNvPr id="255" name="直线连接符 254"/>
          <p:cNvCxnSpPr/>
          <p:nvPr/>
        </p:nvCxnSpPr>
        <p:spPr>
          <a:xfrm flipH="1">
            <a:off x="8894110" y="4030484"/>
            <a:ext cx="494708" cy="758030"/>
          </a:xfrm>
          <a:prstGeom prst="line">
            <a:avLst/>
          </a:prstGeom>
          <a:ln>
            <a:solidFill>
              <a:srgbClr val="73F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线连接符 259"/>
          <p:cNvCxnSpPr/>
          <p:nvPr/>
        </p:nvCxnSpPr>
        <p:spPr>
          <a:xfrm>
            <a:off x="9388818" y="4032131"/>
            <a:ext cx="216000" cy="0"/>
          </a:xfrm>
          <a:prstGeom prst="line">
            <a:avLst/>
          </a:prstGeom>
          <a:ln>
            <a:solidFill>
              <a:srgbClr val="73F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矩形 260"/>
          <p:cNvSpPr/>
          <p:nvPr/>
        </p:nvSpPr>
        <p:spPr>
          <a:xfrm>
            <a:off x="9603688" y="3323627"/>
            <a:ext cx="2339102" cy="954107"/>
          </a:xfrm>
          <a:prstGeom prst="rect">
            <a:avLst/>
          </a:prstGeom>
          <a:ln>
            <a:solidFill>
              <a:srgbClr val="73FEFF"/>
            </a:solidFill>
          </a:ln>
        </p:spPr>
        <p:txBody>
          <a:bodyPr wrap="none">
            <a:spAutoFit/>
          </a:bodyPr>
          <a:lstStyle/>
          <a:p>
            <a:pPr algn="r"/>
            <a:r>
              <a:rPr kumimoji="1" lang="zh-CN" altLang="en-US" sz="3200" b="1" dirty="0">
                <a:solidFill>
                  <a:srgbClr val="73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今日头条</a:t>
            </a:r>
          </a:p>
          <a:p>
            <a:pPr algn="r"/>
            <a:r>
              <a:rPr lang="zh-CN" altLang="en-US" sz="2400" b="1" dirty="0">
                <a:solidFill>
                  <a:srgbClr val="73FE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多场景内容布局</a:t>
            </a:r>
          </a:p>
        </p:txBody>
      </p:sp>
      <p:sp>
        <p:nvSpPr>
          <p:cNvPr id="268" name="矩形 267"/>
          <p:cNvSpPr/>
          <p:nvPr/>
        </p:nvSpPr>
        <p:spPr>
          <a:xfrm>
            <a:off x="9603688" y="4465396"/>
            <a:ext cx="2339102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zh-CN" altLang="en-US" sz="1600" b="1" u="sng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多维度场景</a:t>
            </a:r>
            <a:endParaRPr lang="en-US" altLang="zh-CN" sz="1600" b="1" u="sng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 lvl="0" algn="r">
              <a:lnSpc>
                <a:spcPct val="150000"/>
              </a:lnSpc>
            </a:pPr>
            <a:r>
              <a:rPr lang="zh-CN" altLang="en-US" sz="1600" b="1" u="sng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满足不同营销需求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51107" y="2066996"/>
            <a:ext cx="9079721" cy="4841678"/>
          </a:xfrm>
          <a:prstGeom prst="rect">
            <a:avLst/>
          </a:prstGeom>
        </p:spPr>
      </p:pic>
      <p:grpSp>
        <p:nvGrpSpPr>
          <p:cNvPr id="10" name="组 9"/>
          <p:cNvGrpSpPr/>
          <p:nvPr/>
        </p:nvGrpSpPr>
        <p:grpSpPr>
          <a:xfrm>
            <a:off x="451107" y="1257300"/>
            <a:ext cx="1610283" cy="2066327"/>
            <a:chOff x="451107" y="1125305"/>
            <a:chExt cx="1174900" cy="2516011"/>
          </a:xfrm>
        </p:grpSpPr>
        <p:cxnSp>
          <p:nvCxnSpPr>
            <p:cNvPr id="252" name="直线连接符 251"/>
            <p:cNvCxnSpPr/>
            <p:nvPr/>
          </p:nvCxnSpPr>
          <p:spPr>
            <a:xfrm flipH="1">
              <a:off x="451107" y="1125305"/>
              <a:ext cx="877631" cy="0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线连接符 252"/>
            <p:cNvCxnSpPr/>
            <p:nvPr/>
          </p:nvCxnSpPr>
          <p:spPr>
            <a:xfrm>
              <a:off x="461683" y="1125305"/>
              <a:ext cx="1164324" cy="2516011"/>
            </a:xfrm>
            <a:prstGeom prst="line">
              <a:avLst/>
            </a:prstGeom>
            <a:ln>
              <a:solidFill>
                <a:srgbClr val="73FE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8437764" y="527058"/>
            <a:ext cx="3301095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zh-CN" sz="5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</a:t>
            </a:r>
            <a:r>
              <a:rPr lang="en-US" altLang="zh-CN" sz="4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</a:p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改变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信息分发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模式</a:t>
            </a:r>
          </a:p>
        </p:txBody>
      </p:sp>
      <p:sp>
        <p:nvSpPr>
          <p:cNvPr id="21" name="矩形 20"/>
          <p:cNvSpPr/>
          <p:nvPr/>
        </p:nvSpPr>
        <p:spPr>
          <a:xfrm>
            <a:off x="1393298" y="906263"/>
            <a:ext cx="5489505" cy="702071"/>
          </a:xfrm>
          <a:prstGeom prst="rect">
            <a:avLst/>
          </a:prstGeom>
          <a:solidFill>
            <a:srgbClr val="FA360D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让精准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分发顺应 </a:t>
            </a:r>
            <a:r>
              <a:rPr lang="zh-CN" altLang="en-US" sz="32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物理</a:t>
            </a:r>
            <a:r>
              <a:rPr lang="zh-CN" altLang="en-US" sz="32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空间</a:t>
            </a:r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6"/>
  <p:tag name="KSO_WM_TEMPLATE_SCENE_ID" val="1"/>
  <p:tag name="KSO_WM_TEMPLATE_JOB_ID" val="15"/>
  <p:tag name="KSO_WM_TEMPLATE_TOPIC_DEFAUL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15145743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/>
          </a:solidFill>
        </a:ln>
      </a:spPr>
      <a:bodyPr wrap="square" rtlCol="0" anchor="ctr">
        <a:noAutofit/>
      </a:bodyPr>
      <a:lstStyle>
        <a:defPPr algn="l">
          <a:defRPr kumimoji="1" sz="1400" b="1" smtClean="0">
            <a:solidFill>
              <a:prstClr val="white"/>
            </a:solidFill>
            <a:effectLst/>
            <a:latin typeface="微软雅黑" panose="020B0503020204020204" pitchFamily="34" charset="-122"/>
            <a:ea typeface="微软雅黑" panose="020B0503020204020204" pitchFamily="34" charset="-122"/>
            <a:cs typeface="Arial" panose="020B0604020202020204" pitchFamily="34" charset="0"/>
          </a:defRPr>
        </a:defPPr>
      </a:lstStyle>
    </a:spDef>
    <a:lnDef>
      <a:spPr>
        <a:noFill/>
        <a:ln w="19050" cap="flat">
          <a:solidFill>
            <a:srgbClr val="C00000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100" b="0" i="0" u="none" strike="noStrike" cap="none" spc="0" normalizeH="0" baseline="0" smtClean="0">
            <a:ln>
              <a:noFill/>
            </a:ln>
            <a:solidFill>
              <a:srgbClr val="FFFFFF"/>
            </a:solidFill>
            <a:effectLst/>
            <a:uFillTx/>
            <a:latin typeface="微软雅黑" panose="020B0503020204020204" pitchFamily="34" charset="-122"/>
            <a:ea typeface="微软雅黑" panose="020B0503020204020204" pitchFamily="34" charset="-122"/>
            <a:sym typeface="Adobe 黑体 Std R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2444</Words>
  <Application>Microsoft Office PowerPoint</Application>
  <PresentationFormat>宽屏</PresentationFormat>
  <Paragraphs>567</Paragraphs>
  <Slides>39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64" baseType="lpstr">
      <vt:lpstr>Chalkduster</vt:lpstr>
      <vt:lpstr>Haettenschweiler</vt:lpstr>
      <vt:lpstr>Helvetica Light</vt:lpstr>
      <vt:lpstr>Lantinghei SC Demibold</vt:lpstr>
      <vt:lpstr>等线</vt:lpstr>
      <vt:lpstr>等线 Light</vt:lpstr>
      <vt:lpstr>华康俪金黑W8(P)</vt:lpstr>
      <vt:lpstr>华文楷体</vt:lpstr>
      <vt:lpstr>迷你简菱心</vt:lpstr>
      <vt:lpstr>锐字逼格青春粗黑体简2.0</vt:lpstr>
      <vt:lpstr>微软雅黑</vt:lpstr>
      <vt:lpstr>叶根友特楷简体</vt:lpstr>
      <vt:lpstr>张海山锐谐体</vt:lpstr>
      <vt:lpstr>Arial</vt:lpstr>
      <vt:lpstr>Bell MT</vt:lpstr>
      <vt:lpstr>Calibri</vt:lpstr>
      <vt:lpstr>Calibri Light</vt:lpstr>
      <vt:lpstr>Helvetica</vt:lpstr>
      <vt:lpstr>Impact</vt:lpstr>
      <vt:lpstr>Segoe UI</vt:lpstr>
      <vt:lpstr>Segoe UI Light</vt:lpstr>
      <vt:lpstr>Wingdings</vt:lpstr>
      <vt:lpstr>Office 主题​​</vt:lpstr>
      <vt:lpstr>9_Office 主题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丁 晓飞</dc:creator>
  <cp:lastModifiedBy>康 邓</cp:lastModifiedBy>
  <cp:revision>44</cp:revision>
  <dcterms:created xsi:type="dcterms:W3CDTF">2017-12-20T07:44:00Z</dcterms:created>
  <dcterms:modified xsi:type="dcterms:W3CDTF">2020-11-02T06:51:29Z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  <property fmtid="{D5CDD505-2E9C-101B-9397-08002B2CF9AE}" pid="3" name="KSORubyTemplateID">
    <vt:lpwstr>2</vt:lpwstr>
  </property>
</Properties>
</file>