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notesSlides/notesSlide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1.xml" ContentType="application/vnd.openxmlformats-officedocument.presentationml.notesSlide+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3"/>
  </p:notesMasterIdLst>
  <p:sldIdLst>
    <p:sldId id="409" r:id="rId2"/>
    <p:sldId id="436" r:id="rId3"/>
    <p:sldId id="412" r:id="rId4"/>
    <p:sldId id="423" r:id="rId5"/>
    <p:sldId id="413" r:id="rId6"/>
    <p:sldId id="414" r:id="rId7"/>
    <p:sldId id="415" r:id="rId8"/>
    <p:sldId id="452" r:id="rId9"/>
    <p:sldId id="416" r:id="rId10"/>
    <p:sldId id="418" r:id="rId11"/>
    <p:sldId id="419" r:id="rId12"/>
    <p:sldId id="420" r:id="rId13"/>
    <p:sldId id="421" r:id="rId14"/>
    <p:sldId id="437" r:id="rId15"/>
    <p:sldId id="422" r:id="rId16"/>
    <p:sldId id="439" r:id="rId17"/>
    <p:sldId id="438" r:id="rId18"/>
    <p:sldId id="440" r:id="rId19"/>
    <p:sldId id="441" r:id="rId20"/>
    <p:sldId id="462" r:id="rId21"/>
    <p:sldId id="463" r:id="rId22"/>
    <p:sldId id="464" r:id="rId23"/>
    <p:sldId id="465" r:id="rId24"/>
    <p:sldId id="467" r:id="rId25"/>
    <p:sldId id="468" r:id="rId26"/>
    <p:sldId id="469" r:id="rId27"/>
    <p:sldId id="470" r:id="rId28"/>
    <p:sldId id="445" r:id="rId29"/>
    <p:sldId id="444" r:id="rId30"/>
    <p:sldId id="446" r:id="rId31"/>
    <p:sldId id="447" r:id="rId32"/>
    <p:sldId id="448" r:id="rId33"/>
    <p:sldId id="449" r:id="rId34"/>
    <p:sldId id="461" r:id="rId35"/>
    <p:sldId id="450" r:id="rId36"/>
    <p:sldId id="451" r:id="rId37"/>
    <p:sldId id="455" r:id="rId38"/>
    <p:sldId id="454" r:id="rId39"/>
    <p:sldId id="456" r:id="rId40"/>
    <p:sldId id="457" r:id="rId41"/>
    <p:sldId id="459"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8">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BE31"/>
    <a:srgbClr val="D3AB2C"/>
    <a:srgbClr val="C2881E"/>
    <a:srgbClr val="BC8E04"/>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5" autoAdjust="0"/>
    <p:restoredTop sz="94988" autoAdjust="0"/>
  </p:normalViewPr>
  <p:slideViewPr>
    <p:cSldViewPr snapToGrid="0">
      <p:cViewPr varScale="1">
        <p:scale>
          <a:sx n="100" d="100"/>
          <a:sy n="100" d="100"/>
        </p:scale>
        <p:origin x="297" y="45"/>
      </p:cViewPr>
      <p:guideLst>
        <p:guide orient="horz" pos="1938"/>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61890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55937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24737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18620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3403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70440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99739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14982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415947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352040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5.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34.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39.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9.xml"/><Relationship Id="rId7"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99.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1.jpeg"/><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0.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eg"/><Relationship Id="rId7"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0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0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1.jpeg"/><Relationship Id="rId7"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0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10.xml"/><Relationship Id="rId7"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1.jpeg"/><Relationship Id="rId9"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1.jpeg"/><Relationship Id="rId7"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3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notesSlide" Target="../notesSlides/notesSlide11.xml"/><Relationship Id="rId7"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8.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xml"/><Relationship Id="rId7" Type="http://schemas.openxmlformats.org/officeDocument/2006/relationships/image" Target="../media/image6.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notesSlide" Target="../notesSlides/notesSlide2.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r>
              <a:rPr lang="zh-CN" altLang="en-US" dirty="0">
                <a:solidFill>
                  <a:srgbClr val="FFC000"/>
                </a:solidFill>
                <a:latin typeface="微软雅黑" panose="020B0503020204020204" pitchFamily="34" charset="-122"/>
                <a:ea typeface="微软雅黑" panose="020B0503020204020204" pitchFamily="34" charset="-122"/>
              </a:rPr>
              <a:t>                                                     </a:t>
            </a:r>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r>
              <a:rPr lang="en-US" altLang="zh-CN" dirty="0">
                <a:solidFill>
                  <a:srgbClr val="FFC000"/>
                </a:solidFill>
                <a:latin typeface="微软雅黑" panose="020B0503020204020204" pitchFamily="34" charset="-122"/>
                <a:ea typeface="微软雅黑" panose="020B0503020204020204" pitchFamily="34" charset="-122"/>
              </a:rPr>
              <a:t>                                   </a:t>
            </a:r>
            <a:r>
              <a:rPr lang="zh-CN" altLang="en-US" sz="7200" dirty="0">
                <a:solidFill>
                  <a:srgbClr val="FFC000"/>
                </a:solidFill>
                <a:latin typeface="叶根友毛笔行书2.0版" pitchFamily="2" charset="-122"/>
                <a:ea typeface="叶根友毛笔行书2.0版" pitchFamily="2" charset="-122"/>
                <a:cs typeface="hakuyoxingshu7000" pitchFamily="2" charset="-122"/>
              </a:rPr>
              <a:t>一祺智行 更美好</a:t>
            </a:r>
            <a:endParaRPr lang="zh-CN" altLang="en-US" sz="7200" dirty="0">
              <a:latin typeface="叶根友毛笔行书2.0版" pitchFamily="2" charset="-122"/>
              <a:ea typeface="叶根友毛笔行书2.0版" pitchFamily="2" charset="-122"/>
              <a:cs typeface="hakuyoxingshu7000" pitchFamily="2" charset="-122"/>
            </a:endParaRPr>
          </a:p>
        </p:txBody>
      </p:sp>
      <p:sp>
        <p:nvSpPr>
          <p:cNvPr id="7" name="object 7"/>
          <p:cNvSpPr txBox="1"/>
          <p:nvPr/>
        </p:nvSpPr>
        <p:spPr>
          <a:xfrm>
            <a:off x="4320330" y="2916369"/>
            <a:ext cx="7409116" cy="3626634"/>
          </a:xfrm>
          <a:prstGeom prst="rect">
            <a:avLst/>
          </a:prstGeom>
          <a:ln>
            <a:noFill/>
          </a:ln>
        </p:spPr>
        <p:txBody>
          <a:bodyPr vert="horz" wrap="square" lIns="0" tIns="12700" rIns="0" bIns="0" rtlCol="0">
            <a:spAutoFit/>
          </a:bodyPr>
          <a:lstStyle/>
          <a:p>
            <a:pPr marL="12700" marR="5080" indent="4109085" algn="r">
              <a:lnSpc>
                <a:spcPct val="150000"/>
              </a:lnSpc>
              <a:spcBef>
                <a:spcPts val="100"/>
              </a:spcBef>
            </a:pPr>
            <a:r>
              <a:rPr sz="4000" b="1" spc="-1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广</a:t>
            </a:r>
            <a:r>
              <a:rPr lang="zh-CN" altLang="en-US" sz="4000" b="1" spc="-1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汽传祺</a:t>
            </a:r>
            <a:r>
              <a:rPr lang="en-US" altLang="zh-CN" sz="4000" b="1" spc="-1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EMPOW55</a:t>
            </a:r>
            <a:r>
              <a:rPr sz="4000" b="1" spc="-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spc="-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影豹</a:t>
            </a:r>
            <a:r>
              <a:rPr lang="zh-CN" sz="40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上市发布会</a:t>
            </a:r>
            <a:endParaRPr lang="en-US" altLang="zh-CN" sz="40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5080" indent="4109085" algn="r">
              <a:lnSpc>
                <a:spcPct val="150000"/>
              </a:lnSpc>
              <a:spcBef>
                <a:spcPts val="100"/>
              </a:spcBef>
            </a:pPr>
            <a:r>
              <a:rPr lang="zh-CN" altLang="en-US" sz="40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义乌</a:t>
            </a:r>
            <a:r>
              <a:rPr lang="zh-CN" sz="40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站 </a:t>
            </a:r>
            <a:endParaRPr lang="en-US" altLang="zh-CN" sz="40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5080" indent="4109085" algn="r">
              <a:lnSpc>
                <a:spcPct val="150000"/>
              </a:lnSpc>
              <a:spcBef>
                <a:spcPts val="100"/>
              </a:spcBef>
            </a:pPr>
            <a:r>
              <a:rPr lang="zh-CN" sz="3600" b="1" spc="-2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意向策划方案</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3795" name="object 4"/>
          <p:cNvSpPr/>
          <p:nvPr/>
        </p:nvSpPr>
        <p:spPr>
          <a:xfrm>
            <a:off x="1919288" y="2060575"/>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7" name="object 7"/>
          <p:cNvSpPr txBox="1">
            <a:spLocks noGrp="1"/>
          </p:cNvSpPr>
          <p:nvPr>
            <p:ph type="title"/>
          </p:nvPr>
        </p:nvSpPr>
        <p:spPr>
          <a:xfrm>
            <a:off x="2345055" y="2315210"/>
            <a:ext cx="6209030" cy="222758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传播规划</a:t>
            </a:r>
            <a:b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Communication </a:t>
            </a:r>
            <a:r>
              <a:rPr lang="en-US" alt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lanning</a:t>
            </a:r>
            <a:br>
              <a:rPr kumimoji="0" lang="zh-CN" sz="4000" b="1" i="0" u="none" strike="noStrike" kern="0" cap="none" spc="-10"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endParaRPr>
          </a:p>
        </p:txBody>
      </p:sp>
      <p:sp>
        <p:nvSpPr>
          <p:cNvPr id="6" name="object 3"/>
          <p:cNvSpPr txBox="1"/>
          <p:nvPr/>
        </p:nvSpPr>
        <p:spPr>
          <a:xfrm>
            <a:off x="8767763" y="1455738"/>
            <a:ext cx="2835275" cy="3074988"/>
          </a:xfrm>
          <a:prstGeom prst="rect">
            <a:avLst/>
          </a:prstGeom>
          <a:effectLst>
            <a:outerShdw blurRad="50800" dist="254000" dir="5400000" algn="ctr" rotWithShape="0">
              <a:srgbClr val="000000">
                <a:alpha val="43000"/>
              </a:srgbClr>
            </a:outerShdw>
          </a:effectLst>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a:t>
            </a:r>
            <a:r>
              <a:rPr lang="en-US" sz="19900" spc="-5" noProof="1">
                <a:solidFill>
                  <a:srgbClr val="FFFFFF"/>
                </a:solidFill>
                <a:latin typeface="Yu Gothic" panose="020B0400000000000000" charset="-128"/>
                <a:ea typeface="+mn-ea"/>
                <a:cs typeface="Yu Gothic" panose="020B0400000000000000" charset="-128"/>
              </a:rPr>
              <a:t>3</a:t>
            </a:r>
          </a:p>
        </p:txBody>
      </p:sp>
    </p:spTree>
    <p:custDataLst>
      <p:tags r:id="rId1"/>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微信截图_20210729170138.png"/>
          <p:cNvPicPr>
            <a:picLocks noChangeAspect="1"/>
          </p:cNvPicPr>
          <p:nvPr/>
        </p:nvPicPr>
        <p:blipFill>
          <a:blip r:embed="rId7"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1985" name="object 4"/>
          <p:cNvSpPr txBox="1"/>
          <p:nvPr/>
        </p:nvSpPr>
        <p:spPr>
          <a:xfrm>
            <a:off x="1476375" y="2028825"/>
            <a:ext cx="1355725" cy="298450"/>
          </a:xfrm>
          <a:prstGeom prst="rect">
            <a:avLst/>
          </a:prstGeom>
          <a:gradFill rotWithShape="1">
            <a:gsLst>
              <a:gs pos="0">
                <a:srgbClr val="FFC000"/>
              </a:gs>
              <a:gs pos="100000">
                <a:srgbClr val="846C21"/>
              </a:gs>
            </a:gsLst>
            <a:lin ang="5400000"/>
            <a:tileRect/>
          </a:gradFill>
          <a:ln w="9525">
            <a:noFill/>
          </a:ln>
        </p:spPr>
        <p:txBody>
          <a:bodyPr wrap="square" lIns="0" tIns="93980" rIns="0" bIns="0" anchor="t">
            <a:spAutoFit/>
          </a:bodyPr>
          <a:lstStyle/>
          <a:p>
            <a:pPr marL="520700" algn="ctr">
              <a:lnSpc>
                <a:spcPct val="111000"/>
              </a:lnSpc>
              <a:spcBef>
                <a:spcPts val="740"/>
              </a:spcBef>
            </a:pPr>
            <a:r>
              <a:rPr lang="zh-CN" altLang="zh-CN" sz="1200" dirty="0">
                <a:solidFill>
                  <a:srgbClr val="FFFFFF"/>
                </a:solidFill>
                <a:latin typeface="微软雅黑" panose="020B0503020204020204" pitchFamily="34" charset="-122"/>
                <a:ea typeface="微软雅黑" panose="020B0503020204020204" pitchFamily="34" charset="-122"/>
              </a:rPr>
              <a:t>传播 矩阵</a:t>
            </a:r>
          </a:p>
        </p:txBody>
      </p:sp>
      <p:graphicFrame>
        <p:nvGraphicFramePr>
          <p:cNvPr id="10" name="object 10"/>
          <p:cNvGraphicFramePr>
            <a:graphicFrameLocks noGrp="1"/>
          </p:cNvGraphicFramePr>
          <p:nvPr>
            <p:custDataLst>
              <p:tags r:id="rId2"/>
            </p:custDataLst>
          </p:nvPr>
        </p:nvGraphicFramePr>
        <p:xfrm>
          <a:off x="2860675" y="2009775"/>
          <a:ext cx="7958455" cy="625957"/>
        </p:xfrm>
        <a:graphic>
          <a:graphicData uri="http://schemas.openxmlformats.org/drawingml/2006/table">
            <a:tbl>
              <a:tblPr firstRow="1" bandRow="1">
                <a:tableStyleId>{2D5ABB26-0587-4C30-8999-92F81FD0307C}</a:tableStyleId>
              </a:tblPr>
              <a:tblGrid>
                <a:gridCol w="2842260">
                  <a:extLst>
                    <a:ext uri="{9D8B030D-6E8A-4147-A177-3AD203B41FA5}">
                      <a16:colId xmlns:a16="http://schemas.microsoft.com/office/drawing/2014/main" val="20000"/>
                    </a:ext>
                  </a:extLst>
                </a:gridCol>
                <a:gridCol w="227203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13055">
                <a:tc>
                  <a:txBody>
                    <a:bodyPr/>
                    <a:lstStyle/>
                    <a:p>
                      <a:pPr algn="ctr">
                        <a:lnSpc>
                          <a:spcPct val="100000"/>
                        </a:lnSpc>
                        <a:spcBef>
                          <a:spcPts val="52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活动前</a:t>
                      </a:r>
                    </a:p>
                  </a:txBody>
                  <a:tcPr marL="0" marR="0" marT="66675"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gradFill>
                      <a:gsLst>
                        <a:gs pos="0">
                          <a:srgbClr val="FFC000"/>
                        </a:gs>
                        <a:gs pos="100000">
                          <a:srgbClr val="846C21"/>
                        </a:gs>
                      </a:gsLst>
                      <a:lin ang="5400000" scaled="0"/>
                    </a:gradFill>
                  </a:tcPr>
                </a:tc>
                <a:tc>
                  <a:txBody>
                    <a:bodyPr/>
                    <a:lstStyle/>
                    <a:p>
                      <a:pPr marL="12700" algn="ctr">
                        <a:lnSpc>
                          <a:spcPct val="100000"/>
                        </a:lnSpc>
                        <a:spcBef>
                          <a:spcPts val="52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活动中</a:t>
                      </a:r>
                    </a:p>
                  </a:txBody>
                  <a:tcPr marL="0" marR="0" marT="66675" marB="0">
                    <a:lnL w="952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gradFill>
                      <a:gsLst>
                        <a:gs pos="0">
                          <a:srgbClr val="FFC000"/>
                        </a:gs>
                        <a:gs pos="100000">
                          <a:srgbClr val="846C21"/>
                        </a:gs>
                      </a:gsLst>
                      <a:lin ang="5400000" scaled="0"/>
                    </a:gradFill>
                  </a:tcPr>
                </a:tc>
                <a:tc>
                  <a:txBody>
                    <a:bodyPr/>
                    <a:lstStyle/>
                    <a:p>
                      <a:pPr marL="2540" algn="ctr">
                        <a:lnSpc>
                          <a:spcPct val="100000"/>
                        </a:lnSpc>
                        <a:spcBef>
                          <a:spcPts val="52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活动后</a:t>
                      </a:r>
                    </a:p>
                  </a:txBody>
                  <a:tcPr marL="0" marR="0" marT="6667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gradFill>
                      <a:gsLst>
                        <a:gs pos="0">
                          <a:srgbClr val="FFC000"/>
                        </a:gs>
                        <a:gs pos="100000">
                          <a:srgbClr val="846C21"/>
                        </a:gs>
                      </a:gsLst>
                      <a:lin ang="5400000" scaled="0"/>
                    </a:gradFill>
                  </a:tcPr>
                </a:tc>
                <a:extLst>
                  <a:ext uri="{0D108BD9-81ED-4DB2-BD59-A6C34878D82A}">
                    <a16:rowId xmlns:a16="http://schemas.microsoft.com/office/drawing/2014/main" val="10000"/>
                  </a:ext>
                </a:extLst>
              </a:tr>
              <a:tr h="312902">
                <a:tc>
                  <a:txBody>
                    <a:bodyPr/>
                    <a:lstStyle/>
                    <a:p>
                      <a:pPr marL="10795" algn="ctr">
                        <a:lnSpc>
                          <a:spcPct val="100000"/>
                        </a:lnSpc>
                        <a:spcBef>
                          <a:spcPts val="460"/>
                        </a:spcBef>
                      </a:pPr>
                      <a:r>
                        <a:rPr 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天</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8419" marB="0">
                    <a:lnL w="6350">
                      <a:solidFill>
                        <a:srgbClr val="FFFFFF"/>
                      </a:solidFill>
                      <a:prstDash val="solid"/>
                    </a:lnL>
                    <a:lnR w="12700">
                      <a:solidFill>
                        <a:srgbClr val="FFFFFF"/>
                      </a:solidFill>
                      <a:prstDash val="solid"/>
                    </a:lnR>
                    <a:lnT w="6350">
                      <a:solidFill>
                        <a:srgbClr val="FFFFFF"/>
                      </a:solidFill>
                      <a:prstDash val="solid"/>
                    </a:lnT>
                    <a:lnB w="6350">
                      <a:solidFill>
                        <a:srgbClr val="FFFFFF"/>
                      </a:solidFill>
                      <a:prstDash val="solid"/>
                    </a:lnB>
                    <a:solidFill>
                      <a:srgbClr val="BFBFBF"/>
                    </a:solidFill>
                  </a:tcPr>
                </a:tc>
                <a:tc>
                  <a:txBody>
                    <a:bodyPr/>
                    <a:lstStyle/>
                    <a:p>
                      <a:pPr marL="38100" algn="ctr">
                        <a:lnSpc>
                          <a:spcPct val="100000"/>
                        </a:lnSpc>
                        <a:spcBef>
                          <a:spcPts val="460"/>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天</a:t>
                      </a:r>
                      <a:endPar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8419" marB="0">
                    <a:lnL w="1270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BFBFBF"/>
                    </a:solidFill>
                  </a:tcPr>
                </a:tc>
                <a:tc>
                  <a:txBody>
                    <a:bodyPr/>
                    <a:lstStyle/>
                    <a:p>
                      <a:pPr marL="5715" algn="ctr">
                        <a:lnSpc>
                          <a:spcPct val="100000"/>
                        </a:lnSpc>
                        <a:spcBef>
                          <a:spcPts val="460"/>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天</a:t>
                      </a:r>
                    </a:p>
                  </a:txBody>
                  <a:tcPr marL="0" marR="0" marT="58419"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BFBFBF"/>
                    </a:solidFill>
                  </a:tcPr>
                </a:tc>
                <a:extLst>
                  <a:ext uri="{0D108BD9-81ED-4DB2-BD59-A6C34878D82A}">
                    <a16:rowId xmlns:a16="http://schemas.microsoft.com/office/drawing/2014/main" val="10001"/>
                  </a:ext>
                </a:extLst>
              </a:tr>
            </a:tbl>
          </a:graphicData>
        </a:graphic>
      </p:graphicFrame>
      <p:graphicFrame>
        <p:nvGraphicFramePr>
          <p:cNvPr id="11" name="object 11"/>
          <p:cNvGraphicFramePr>
            <a:graphicFrameLocks noGrp="1"/>
          </p:cNvGraphicFramePr>
          <p:nvPr>
            <p:custDataLst>
              <p:tags r:id="rId3"/>
            </p:custDataLst>
          </p:nvPr>
        </p:nvGraphicFramePr>
        <p:xfrm>
          <a:off x="2911475" y="3279775"/>
          <a:ext cx="7879080" cy="1179195"/>
        </p:xfrm>
        <a:graphic>
          <a:graphicData uri="http://schemas.openxmlformats.org/drawingml/2006/table">
            <a:tbl>
              <a:tblPr firstRow="1" bandRow="1">
                <a:tableStyleId>{2D5ABB26-0587-4C30-8999-92F81FD0307C}</a:tableStyleId>
              </a:tblPr>
              <a:tblGrid>
                <a:gridCol w="2768600">
                  <a:extLst>
                    <a:ext uri="{9D8B030D-6E8A-4147-A177-3AD203B41FA5}">
                      <a16:colId xmlns:a16="http://schemas.microsoft.com/office/drawing/2014/main" val="20000"/>
                    </a:ext>
                  </a:extLst>
                </a:gridCol>
                <a:gridCol w="2234565">
                  <a:extLst>
                    <a:ext uri="{9D8B030D-6E8A-4147-A177-3AD203B41FA5}">
                      <a16:colId xmlns:a16="http://schemas.microsoft.com/office/drawing/2014/main" val="20001"/>
                    </a:ext>
                  </a:extLst>
                </a:gridCol>
                <a:gridCol w="2875915">
                  <a:extLst>
                    <a:ext uri="{9D8B030D-6E8A-4147-A177-3AD203B41FA5}">
                      <a16:colId xmlns:a16="http://schemas.microsoft.com/office/drawing/2014/main" val="20002"/>
                    </a:ext>
                  </a:extLst>
                </a:gridCol>
              </a:tblGrid>
              <a:tr h="593090">
                <a:tc>
                  <a:txBody>
                    <a:bodyPr/>
                    <a:lstStyle/>
                    <a:p>
                      <a:pPr marL="218440">
                        <a:lnSpc>
                          <a:spcPct val="100000"/>
                        </a:lnSpc>
                        <a:spcBef>
                          <a:spcPts val="1230"/>
                        </a:spcBef>
                      </a:pP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微信朋友圈视频传播、</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抖音视频传播、地标</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巡游打卡视频</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拍摄</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剪辑</a:t>
                      </a:r>
                    </a:p>
                  </a:txBody>
                  <a:tcPr marL="0" marR="0" marT="15621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rowSpan="3">
                  <a:txBody>
                    <a:bodyPr/>
                    <a:lstStyle/>
                    <a:p>
                      <a:pPr>
                        <a:lnSpc>
                          <a:spcPct val="100000"/>
                        </a:lnSpc>
                      </a:pPr>
                      <a:endParaRPr sz="1600">
                        <a:latin typeface="微软雅黑" panose="020B0503020204020204" pitchFamily="34" charset="-122"/>
                        <a:ea typeface="微软雅黑" panose="020B0503020204020204" pitchFamily="34" charset="-122"/>
                        <a:cs typeface="Times New Roman" panose="02020603050405020304"/>
                      </a:endParaRPr>
                    </a:p>
                    <a:p>
                      <a:pPr>
                        <a:lnSpc>
                          <a:spcPct val="100000"/>
                        </a:lnSpc>
                        <a:spcBef>
                          <a:spcPts val="55"/>
                        </a:spcBef>
                      </a:pPr>
                      <a:endParaRPr sz="1250">
                        <a:latin typeface="微软雅黑" panose="020B0503020204020204" pitchFamily="34" charset="-122"/>
                        <a:ea typeface="微软雅黑" panose="020B0503020204020204" pitchFamily="34" charset="-122"/>
                        <a:cs typeface="Times New Roman" panose="02020603050405020304"/>
                      </a:endParaRPr>
                    </a:p>
                    <a:p>
                      <a:pPr marL="6350" algn="ctr">
                        <a:lnSpc>
                          <a:spcPct val="100000"/>
                        </a:lnSpc>
                      </a:pP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现场活动照片直播平台、</a:t>
                      </a:r>
                    </a:p>
                    <a:p>
                      <a:pPr marL="6350" algn="ctr">
                        <a:lnSpc>
                          <a:spcPct val="100000"/>
                        </a:lnSpc>
                      </a:pPr>
                      <a:r>
                        <a:rPr lang="zh-CN" sz="1200">
                          <a:latin typeface="微软雅黑" panose="020B0503020204020204" pitchFamily="34" charset="-122"/>
                          <a:ea typeface="微软雅黑" panose="020B0503020204020204" pitchFamily="34" charset="-122"/>
                          <a:cs typeface="微软雅黑" panose="020B0503020204020204" pitchFamily="34" charset="-122"/>
                        </a:rPr>
                        <a:t>现场花絮拍摄</a:t>
                      </a:r>
                    </a:p>
                  </a:txBody>
                  <a:tcPr marL="0" marR="0" marT="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rowSpan="2">
                  <a:txBody>
                    <a:bodyPr/>
                    <a:lstStyle/>
                    <a:p>
                      <a:pPr>
                        <a:lnSpc>
                          <a:spcPct val="100000"/>
                        </a:lnSpc>
                      </a:pPr>
                      <a:endParaRPr sz="1200">
                        <a:latin typeface="微软雅黑" panose="020B0503020204020204" pitchFamily="34" charset="-122"/>
                        <a:ea typeface="微软雅黑" panose="020B0503020204020204" pitchFamily="34" charset="-122"/>
                        <a:cs typeface="Times New Roman" panose="02020603050405020304"/>
                      </a:endParaRPr>
                    </a:p>
                  </a:txBody>
                  <a:tcPr marL="0" marR="0" marT="0" marB="0">
                    <a:lnL w="19050">
                      <a:solidFill>
                        <a:srgbClr val="D9D9D9"/>
                      </a:solidFill>
                      <a:prstDash val="solid"/>
                    </a:lnL>
                    <a:lnB w="19050">
                      <a:solidFill>
                        <a:srgbClr val="D9D9D9"/>
                      </a:solidFill>
                      <a:prstDash val="solid"/>
                    </a:lnB>
                    <a:solidFill>
                      <a:srgbClr val="0D0D0D"/>
                    </a:solidFill>
                  </a:tcPr>
                </a:tc>
                <a:extLst>
                  <a:ext uri="{0D108BD9-81ED-4DB2-BD59-A6C34878D82A}">
                    <a16:rowId xmlns:a16="http://schemas.microsoft.com/office/drawing/2014/main" val="10000"/>
                  </a:ext>
                </a:extLst>
              </a:tr>
              <a:tr h="0">
                <a:tc>
                  <a:txBody>
                    <a:bodyPr/>
                    <a:lstStyle/>
                    <a:p>
                      <a:pPr>
                        <a:lnSpc>
                          <a:spcPct val="100000"/>
                        </a:lnSpc>
                      </a:pPr>
                      <a:endParaRPr sz="200">
                        <a:latin typeface="微软雅黑" panose="020B0503020204020204" pitchFamily="34" charset="-122"/>
                        <a:ea typeface="微软雅黑" panose="020B0503020204020204" pitchFamily="34" charset="-122"/>
                        <a:cs typeface="Times New Roman" panose="02020603050405020304"/>
                      </a:endParaRPr>
                    </a:p>
                  </a:txBody>
                  <a:tcPr marL="0" marR="0" marT="0" marB="0">
                    <a:lnR w="19050">
                      <a:solidFill>
                        <a:srgbClr val="D9D9D9"/>
                      </a:solidFill>
                      <a:prstDash val="solid"/>
                    </a:lnR>
                    <a:lnT w="19050">
                      <a:solidFill>
                        <a:srgbClr val="D9D9D9"/>
                      </a:solidFill>
                      <a:prstDash val="solid"/>
                    </a:lnT>
                    <a:lnB w="19050">
                      <a:solidFill>
                        <a:srgbClr val="D9D9D9"/>
                      </a:solidFill>
                      <a:prstDash val="solid"/>
                    </a:lnB>
                    <a:solidFill>
                      <a:srgbClr val="0D0D0D"/>
                    </a:solidFill>
                  </a:tcPr>
                </a:tc>
                <a:tc vMerge="1">
                  <a:txBody>
                    <a:bodyPr/>
                    <a:lstStyle/>
                    <a:p>
                      <a:endParaRPr lang="zh-CN"/>
                    </a:p>
                  </a:txBody>
                  <a:tcPr marL="0" marR="0" marT="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vMerge="1">
                  <a:txBody>
                    <a:bodyPr/>
                    <a:lstStyle/>
                    <a:p>
                      <a:endParaRPr lang="zh-CN"/>
                    </a:p>
                  </a:txBody>
                  <a:tcPr marL="0" marR="0" marT="0" marB="0">
                    <a:lnL w="19050">
                      <a:solidFill>
                        <a:srgbClr val="D9D9D9"/>
                      </a:solidFill>
                      <a:prstDash val="solid"/>
                    </a:lnL>
                    <a:lnB w="19050">
                      <a:solidFill>
                        <a:srgbClr val="D9D9D9"/>
                      </a:solidFill>
                      <a:prstDash val="solid"/>
                    </a:lnB>
                    <a:solidFill>
                      <a:srgbClr val="0D0D0D"/>
                    </a:solidFill>
                  </a:tcPr>
                </a:tc>
                <a:extLst>
                  <a:ext uri="{0D108BD9-81ED-4DB2-BD59-A6C34878D82A}">
                    <a16:rowId xmlns:a16="http://schemas.microsoft.com/office/drawing/2014/main" val="10001"/>
                  </a:ext>
                </a:extLst>
              </a:tr>
              <a:tr h="555625">
                <a:tc>
                  <a:txBody>
                    <a:bodyPr/>
                    <a:lstStyle/>
                    <a:p>
                      <a:pPr marL="218440">
                        <a:lnSpc>
                          <a:spcPct val="100000"/>
                        </a:lnSpc>
                        <a:spcBef>
                          <a:spcPts val="1160"/>
                        </a:spcBef>
                      </a:pP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微信朋友圈</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潮酷</a:t>
                      </a:r>
                      <a:r>
                        <a:rPr lang="en-US" alt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宫格</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、公众号、</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电子</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邀请函</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推送</a:t>
                      </a:r>
                    </a:p>
                  </a:txBody>
                  <a:tcPr marL="0" marR="0" marT="14732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vMerge="1">
                  <a:txBody>
                    <a:bodyPr/>
                    <a:lstStyle/>
                    <a:p>
                      <a:endParaRPr lang="zh-CN"/>
                    </a:p>
                  </a:txBody>
                  <a:tcPr marL="0" marR="0" marT="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a:txBody>
                    <a:bodyPr/>
                    <a:lstStyle/>
                    <a:p>
                      <a:pPr marL="180975">
                        <a:lnSpc>
                          <a:spcPct val="100000"/>
                        </a:lnSpc>
                        <a:spcBef>
                          <a:spcPts val="1160"/>
                        </a:spcBef>
                      </a:pPr>
                      <a:r>
                        <a:rPr lang="en-US" alt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活动总结</a:t>
                      </a:r>
                      <a:r>
                        <a:rPr lang="en-US" alt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、活动总结长图</a:t>
                      </a:r>
                    </a:p>
                  </a:txBody>
                  <a:tcPr marL="0" marR="0" marT="14732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42021" name="object 12"/>
          <p:cNvSpPr txBox="1"/>
          <p:nvPr/>
        </p:nvSpPr>
        <p:spPr>
          <a:xfrm>
            <a:off x="2787650" y="2724150"/>
            <a:ext cx="6869430" cy="320040"/>
          </a:xfrm>
          <a:prstGeom prst="rect">
            <a:avLst/>
          </a:prstGeom>
          <a:noFill/>
          <a:ln w="9525">
            <a:noFill/>
          </a:ln>
        </p:spPr>
        <p:txBody>
          <a:bodyPr wrap="square" lIns="0" tIns="12700" rIns="0" bIns="0" anchor="t">
            <a:spAutoFit/>
          </a:bodyPr>
          <a:lstStyle/>
          <a:p>
            <a:pPr marL="12700">
              <a:spcBef>
                <a:spcPts val="100"/>
              </a:spcBef>
            </a:pPr>
            <a:r>
              <a:rPr lang="zh-CN" altLang="zh-CN" sz="2000" dirty="0">
                <a:solidFill>
                  <a:schemeClr val="bg1"/>
                </a:solidFill>
                <a:latin typeface="微软雅黑" panose="020B0503020204020204" pitchFamily="34" charset="-122"/>
                <a:ea typeface="微软雅黑" panose="020B0503020204020204" pitchFamily="34" charset="-122"/>
              </a:rPr>
              <a:t>传播主题</a:t>
            </a:r>
            <a:r>
              <a:rPr lang="zh-CN" altLang="zh-CN" dirty="0">
                <a:solidFill>
                  <a:srgbClr val="FFFFFF"/>
                </a:solidFill>
                <a:latin typeface="微软雅黑" panose="020B0503020204020204" pitchFamily="34" charset="-122"/>
                <a:ea typeface="微软雅黑" panose="020B0503020204020204" pitchFamily="34" charset="-122"/>
              </a:rPr>
              <a:t>：</a:t>
            </a:r>
            <a:r>
              <a:rPr lang="zh-CN" altLang="en-US" dirty="0">
                <a:solidFill>
                  <a:srgbClr val="FFFFFF"/>
                </a:solidFill>
                <a:latin typeface="微软雅黑" panose="020B0503020204020204" pitchFamily="34" charset="-122"/>
                <a:ea typeface="微软雅黑" panose="020B0503020204020204" pitchFamily="34" charset="-122"/>
              </a:rPr>
              <a:t>广汽传祺</a:t>
            </a:r>
            <a:r>
              <a:rPr lang="en-US" altLang="zh-CN" dirty="0">
                <a:solidFill>
                  <a:srgbClr val="FFFFFF"/>
                </a:solidFill>
                <a:latin typeface="微软雅黑" panose="020B0503020204020204" pitchFamily="34" charset="-122"/>
                <a:ea typeface="微软雅黑" panose="020B0503020204020204" pitchFamily="34" charset="-122"/>
              </a:rPr>
              <a:t>EMPOW55</a:t>
            </a:r>
            <a:r>
              <a:rPr lang="zh-CN" altLang="en-US" b="1" dirty="0">
                <a:solidFill>
                  <a:srgbClr val="FFFFFF"/>
                </a:solidFill>
                <a:latin typeface="微软雅黑" panose="020B0503020204020204" pitchFamily="34" charset="-122"/>
                <a:ea typeface="微软雅黑" panose="020B0503020204020204" pitchFamily="34" charset="-122"/>
              </a:rPr>
              <a:t>影豹汽车义乌上市会</a:t>
            </a:r>
          </a:p>
        </p:txBody>
      </p:sp>
      <p:sp>
        <p:nvSpPr>
          <p:cNvPr id="13" name="object 13"/>
          <p:cNvSpPr txBox="1"/>
          <p:nvPr/>
        </p:nvSpPr>
        <p:spPr>
          <a:xfrm>
            <a:off x="1543050" y="4941888"/>
            <a:ext cx="611188" cy="989013"/>
          </a:xfrm>
          <a:prstGeom prst="rect">
            <a:avLst/>
          </a:prstGeom>
          <a:gradFill>
            <a:gsLst>
              <a:gs pos="0">
                <a:srgbClr val="FFC000"/>
              </a:gs>
              <a:gs pos="100000">
                <a:srgbClr val="846C21"/>
              </a:gs>
            </a:gsLst>
            <a:lin ang="5400000" scaled="0"/>
          </a:gradFill>
        </p:spPr>
        <p:txBody>
          <a:bodyPr vert="horz" wrap="square" lIns="0" tIns="3810" rIns="0" bIns="0" rtlCol="0">
            <a:spAutoFit/>
          </a:bodyPr>
          <a:lstStyle/>
          <a:p>
            <a:pPr>
              <a:spcBef>
                <a:spcPts val="30"/>
              </a:spcBef>
            </a:pPr>
            <a:endParaRPr sz="1600" noProof="1">
              <a:latin typeface="微软雅黑" panose="020B0503020204020204" pitchFamily="34" charset="-122"/>
              <a:ea typeface="微软雅黑" panose="020B0503020204020204" pitchFamily="34" charset="-122"/>
              <a:cs typeface="微软雅黑" panose="020B0503020204020204" pitchFamily="34" charset="-122"/>
            </a:endParaRPr>
          </a:p>
          <a:p>
            <a:pPr marL="123825" marR="124460">
              <a:lnSpc>
                <a:spcPct val="113000"/>
              </a:lnSpc>
              <a:spcBef>
                <a:spcPts val="5"/>
              </a:spcBef>
            </a:pPr>
            <a:r>
              <a:rPr sz="14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线下 执行</a:t>
            </a:r>
            <a:endParaRPr sz="1400" noProof="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4" name="object 14"/>
          <p:cNvGraphicFramePr>
            <a:graphicFrameLocks noGrp="1"/>
          </p:cNvGraphicFramePr>
          <p:nvPr>
            <p:custDataLst>
              <p:tags r:id="rId4"/>
            </p:custDataLst>
          </p:nvPr>
        </p:nvGraphicFramePr>
        <p:xfrm>
          <a:off x="2987675" y="4926013"/>
          <a:ext cx="7894318" cy="1008499"/>
        </p:xfrm>
        <a:graphic>
          <a:graphicData uri="http://schemas.openxmlformats.org/drawingml/2006/table">
            <a:tbl>
              <a:tblPr firstRow="1" bandRow="1">
                <a:tableStyleId>{2D5ABB26-0587-4C30-8999-92F81FD0307C}</a:tableStyleId>
              </a:tblPr>
              <a:tblGrid>
                <a:gridCol w="2757170">
                  <a:extLst>
                    <a:ext uri="{9D8B030D-6E8A-4147-A177-3AD203B41FA5}">
                      <a16:colId xmlns:a16="http://schemas.microsoft.com/office/drawing/2014/main" val="20000"/>
                    </a:ext>
                  </a:extLst>
                </a:gridCol>
                <a:gridCol w="2285364">
                  <a:extLst>
                    <a:ext uri="{9D8B030D-6E8A-4147-A177-3AD203B41FA5}">
                      <a16:colId xmlns:a16="http://schemas.microsoft.com/office/drawing/2014/main" val="20001"/>
                    </a:ext>
                  </a:extLst>
                </a:gridCol>
                <a:gridCol w="2851784">
                  <a:extLst>
                    <a:ext uri="{9D8B030D-6E8A-4147-A177-3AD203B41FA5}">
                      <a16:colId xmlns:a16="http://schemas.microsoft.com/office/drawing/2014/main" val="20002"/>
                    </a:ext>
                  </a:extLst>
                </a:gridCol>
              </a:tblGrid>
              <a:tr h="1008499">
                <a:tc>
                  <a:txBody>
                    <a:bodyPr/>
                    <a:lstStyle/>
                    <a:p>
                      <a:pPr>
                        <a:lnSpc>
                          <a:spcPct val="100000"/>
                        </a:lnSpc>
                        <a:spcBef>
                          <a:spcPts val="35"/>
                        </a:spcBef>
                      </a:pPr>
                      <a:endPar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35"/>
                        </a:spcBef>
                      </a:pPr>
                      <a:endPar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spcBef>
                          <a:spcPts val="35"/>
                        </a:spcBef>
                      </a:pPr>
                      <a:r>
                        <a:rPr sz="12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邀约</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媒体</a:t>
                      </a:r>
                      <a:r>
                        <a:rPr lang="en-US" alt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家</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邀请嘉宾名单</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梳理</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a:t>
                      </a:r>
                    </a:p>
                  </a:txBody>
                  <a:tcPr marL="0" marR="0" marT="4445"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a:txBody>
                    <a:bodyPr/>
                    <a:lstStyle/>
                    <a:p>
                      <a:pPr>
                        <a:lnSpc>
                          <a:spcPct val="100000"/>
                        </a:lnSpc>
                      </a:pPr>
                      <a:endPar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endPar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新</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车影豹汽车上市发布</a:t>
                      </a: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会</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tc>
                  <a:txBody>
                    <a:bodyPr/>
                    <a:lstStyle/>
                    <a:p>
                      <a:pPr>
                        <a:lnSpc>
                          <a:spcPct val="100000"/>
                        </a:lnSpc>
                      </a:pPr>
                      <a:endPar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endPar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00000"/>
                        </a:lnSpc>
                      </a:pPr>
                      <a:r>
                        <a:rPr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后期</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跟进</a:t>
                      </a:r>
                      <a:r>
                        <a:rPr lang="en-US" alt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家媒体人的后续</a:t>
                      </a:r>
                      <a:r>
                        <a:rPr lang="zh-CN" sz="12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报道</a:t>
                      </a:r>
                    </a:p>
                  </a:txBody>
                  <a:tcPr marL="0" marR="0" marT="0" marB="0">
                    <a:lnL w="19050">
                      <a:solidFill>
                        <a:srgbClr val="D9D9D9"/>
                      </a:solidFill>
                      <a:prstDash val="solid"/>
                    </a:lnL>
                    <a:lnR w="19050">
                      <a:solidFill>
                        <a:srgbClr val="D9D9D9"/>
                      </a:solidFill>
                      <a:prstDash val="solid"/>
                    </a:lnR>
                    <a:lnT w="19050">
                      <a:solidFill>
                        <a:srgbClr val="D9D9D9"/>
                      </a:solidFill>
                      <a:prstDash val="solid"/>
                    </a:lnT>
                    <a:lnB w="19050">
                      <a:solidFill>
                        <a:srgbClr val="D9D9D9"/>
                      </a:solidFill>
                      <a:prstDash val="solid"/>
                    </a:lnB>
                    <a:solidFill>
                      <a:srgbClr val="FFFFFF"/>
                    </a:solidFill>
                  </a:tcPr>
                </a:tc>
                <a:extLst>
                  <a:ext uri="{0D108BD9-81ED-4DB2-BD59-A6C34878D82A}">
                    <a16:rowId xmlns:a16="http://schemas.microsoft.com/office/drawing/2014/main" val="10000"/>
                  </a:ext>
                </a:extLst>
              </a:tr>
            </a:tbl>
          </a:graphicData>
        </a:graphic>
      </p:graphicFrame>
      <p:sp>
        <p:nvSpPr>
          <p:cNvPr id="15" name="object 15"/>
          <p:cNvSpPr txBox="1"/>
          <p:nvPr/>
        </p:nvSpPr>
        <p:spPr>
          <a:xfrm>
            <a:off x="2197100" y="4941888"/>
            <a:ext cx="730250" cy="989013"/>
          </a:xfrm>
          <a:prstGeom prst="rect">
            <a:avLst/>
          </a:prstGeom>
          <a:gradFill>
            <a:gsLst>
              <a:gs pos="0">
                <a:srgbClr val="FFC000"/>
              </a:gs>
              <a:gs pos="100000">
                <a:srgbClr val="846C21"/>
              </a:gs>
            </a:gsLst>
            <a:lin ang="5400000" scaled="0"/>
          </a:gradFill>
        </p:spPr>
        <p:txBody>
          <a:bodyPr vert="horz" wrap="square" lIns="0" tIns="0" rIns="0" bIns="0" rtlCol="0">
            <a:spAutoFit/>
          </a:bodyPr>
          <a:lstStyle/>
          <a:p>
            <a:endParaRPr sz="1600" noProof="1">
              <a:latin typeface="微软雅黑" panose="020B0503020204020204" pitchFamily="34" charset="-122"/>
              <a:ea typeface="微软雅黑" panose="020B0503020204020204" pitchFamily="34" charset="-122"/>
              <a:cs typeface="Times New Roman" panose="02020603050405020304"/>
            </a:endParaRPr>
          </a:p>
          <a:p>
            <a:pPr marL="53975">
              <a:spcBef>
                <a:spcPts val="1355"/>
              </a:spcBef>
            </a:pPr>
            <a:r>
              <a:rPr sz="12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线下配合</a:t>
            </a:r>
            <a:endParaRPr sz="12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bject 3"/>
          <p:cNvSpPr txBox="1">
            <a:spLocks noGrp="1"/>
          </p:cNvSpPr>
          <p:nvPr>
            <p:ph type="ctrTitle"/>
          </p:nvPr>
        </p:nvSpPr>
        <p:spPr>
          <a:xfrm>
            <a:off x="523875" y="250825"/>
            <a:ext cx="3044825" cy="442913"/>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传播规划</a:t>
            </a:r>
          </a:p>
        </p:txBody>
      </p:sp>
      <p:sp>
        <p:nvSpPr>
          <p:cNvPr id="42037" name="object 4"/>
          <p:cNvSpPr txBox="1"/>
          <p:nvPr/>
        </p:nvSpPr>
        <p:spPr>
          <a:xfrm>
            <a:off x="1495425" y="3917950"/>
            <a:ext cx="1355725" cy="596900"/>
          </a:xfrm>
          <a:prstGeom prst="rect">
            <a:avLst/>
          </a:prstGeom>
          <a:gradFill rotWithShape="1">
            <a:gsLst>
              <a:gs pos="0">
                <a:srgbClr val="FFC000"/>
              </a:gs>
              <a:gs pos="100000">
                <a:srgbClr val="846C21"/>
              </a:gs>
            </a:gsLst>
            <a:lin ang="5400000"/>
            <a:tileRect/>
          </a:gradFill>
          <a:ln w="9525">
            <a:noFill/>
          </a:ln>
        </p:spPr>
        <p:txBody>
          <a:bodyPr wrap="square" lIns="0" tIns="93980" rIns="0" bIns="0" anchor="t">
            <a:spAutoFit/>
          </a:bodyPr>
          <a:lstStyle/>
          <a:p>
            <a:pPr marL="520700" algn="ctr">
              <a:lnSpc>
                <a:spcPct val="111000"/>
              </a:lnSpc>
              <a:spcBef>
                <a:spcPts val="740"/>
              </a:spcBef>
            </a:pPr>
            <a:r>
              <a:rPr lang="zh-CN" altLang="zh-CN" sz="1200" dirty="0">
                <a:solidFill>
                  <a:srgbClr val="FFFFFF"/>
                </a:solidFill>
                <a:latin typeface="微软雅黑" panose="020B0503020204020204" pitchFamily="34" charset="-122"/>
                <a:ea typeface="微软雅黑" panose="020B0503020204020204" pitchFamily="34" charset="-122"/>
              </a:rPr>
              <a:t>线上自媒体</a:t>
            </a:r>
          </a:p>
          <a:p>
            <a:pPr marL="520700" algn="ctr">
              <a:lnSpc>
                <a:spcPct val="111000"/>
              </a:lnSpc>
              <a:spcBef>
                <a:spcPts val="740"/>
              </a:spcBef>
            </a:pPr>
            <a:endParaRPr lang="zh-CN" altLang="zh-CN" sz="1200">
              <a:latin typeface="微软雅黑" panose="020B0503020204020204" pitchFamily="34" charset="-122"/>
              <a:ea typeface="微软雅黑" panose="020B0503020204020204" pitchFamily="34" charset="-122"/>
            </a:endParaRPr>
          </a:p>
        </p:txBody>
      </p:sp>
      <p:sp>
        <p:nvSpPr>
          <p:cNvPr id="42038" name="object 4"/>
          <p:cNvSpPr txBox="1"/>
          <p:nvPr/>
        </p:nvSpPr>
        <p:spPr>
          <a:xfrm>
            <a:off x="1495425" y="3271838"/>
            <a:ext cx="1355725" cy="596900"/>
          </a:xfrm>
          <a:prstGeom prst="rect">
            <a:avLst/>
          </a:prstGeom>
          <a:gradFill rotWithShape="1">
            <a:gsLst>
              <a:gs pos="0">
                <a:srgbClr val="FFC000"/>
              </a:gs>
              <a:gs pos="100000">
                <a:srgbClr val="846C21"/>
              </a:gs>
            </a:gsLst>
            <a:lin ang="5400000"/>
            <a:tileRect/>
          </a:gradFill>
          <a:ln w="9525">
            <a:noFill/>
          </a:ln>
        </p:spPr>
        <p:txBody>
          <a:bodyPr wrap="square" lIns="0" tIns="93980" rIns="0" bIns="0" anchor="t">
            <a:spAutoFit/>
          </a:bodyPr>
          <a:lstStyle/>
          <a:p>
            <a:pPr marL="520700" algn="ctr">
              <a:lnSpc>
                <a:spcPct val="111000"/>
              </a:lnSpc>
              <a:spcBef>
                <a:spcPts val="740"/>
              </a:spcBef>
            </a:pPr>
            <a:r>
              <a:rPr lang="zh-CN" altLang="zh-CN" sz="1200" dirty="0">
                <a:solidFill>
                  <a:srgbClr val="FFFFFF"/>
                </a:solidFill>
                <a:latin typeface="微软雅黑" panose="020B0503020204020204" pitchFamily="34" charset="-122"/>
                <a:ea typeface="微软雅黑" panose="020B0503020204020204" pitchFamily="34" charset="-122"/>
              </a:rPr>
              <a:t>线上视频</a:t>
            </a:r>
          </a:p>
          <a:p>
            <a:pPr marL="520700" algn="ctr">
              <a:lnSpc>
                <a:spcPct val="111000"/>
              </a:lnSpc>
              <a:spcBef>
                <a:spcPts val="740"/>
              </a:spcBef>
            </a:pPr>
            <a:endParaRPr lang="zh-CN" altLang="zh-CN" sz="1200">
              <a:latin typeface="微软雅黑" panose="020B0503020204020204" pitchFamily="34" charset="-122"/>
              <a:ea typeface="微软雅黑" panose="020B0503020204020204" pitchFamily="34" charset="-122"/>
            </a:endParaRPr>
          </a:p>
        </p:txBody>
      </p:sp>
      <p:sp>
        <p:nvSpPr>
          <p:cNvPr id="21" name="矩形 20"/>
          <p:cNvSpPr/>
          <p:nvPr/>
        </p:nvSpPr>
        <p:spPr>
          <a:xfrm>
            <a:off x="7927975" y="3279775"/>
            <a:ext cx="2863850" cy="6096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sz="1200" strike="noStrike" noProof="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后期总结视频剪辑，</a:t>
            </a:r>
            <a:r>
              <a:rPr lang="en-US" altLang="zh-CN" sz="1200" strike="noStrike" noProof="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15s</a:t>
            </a:r>
            <a:r>
              <a:rPr lang="zh-CN" altLang="en-US" sz="1200" strike="noStrike" noProof="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小视频剪辑</a:t>
            </a:r>
          </a:p>
        </p:txBody>
      </p:sp>
      <p:sp>
        <p:nvSpPr>
          <p:cNvPr id="46081" name="object 3"/>
          <p:cNvSpPr/>
          <p:nvPr/>
        </p:nvSpPr>
        <p:spPr>
          <a:xfrm>
            <a:off x="248285" y="225425"/>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Tree>
    <p:custDataLst>
      <p:tags r:id="rId1"/>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11" name="object 11"/>
          <p:cNvSpPr txBox="1"/>
          <p:nvPr/>
        </p:nvSpPr>
        <p:spPr>
          <a:xfrm>
            <a:off x="-26035" y="4538345"/>
            <a:ext cx="5092985" cy="1259960"/>
          </a:xfrm>
          <a:prstGeom prst="rect">
            <a:avLst/>
          </a:prstGeom>
        </p:spPr>
        <p:txBody>
          <a:bodyPr vert="horz" wrap="square" lIns="0" tIns="226695" rIns="0" bIns="0" rtlCol="0">
            <a:spAutoFit/>
          </a:bodyPr>
          <a:lstStyle/>
          <a:p>
            <a:pPr marR="5080" algn="r" fontAlgn="auto">
              <a:spcBef>
                <a:spcPts val="1785"/>
              </a:spcBef>
            </a:pPr>
            <a:r>
              <a:rPr sz="2800" spc="-1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发布会开场预热视频拍摄剪辑</a:t>
            </a:r>
          </a:p>
          <a:p>
            <a:pPr marR="5080" algn="r" fontAlgn="auto">
              <a:spcBef>
                <a:spcPts val="1785"/>
              </a:spcBef>
            </a:pPr>
            <a:r>
              <a:rPr lang="en-US" altLang="zh-CN" sz="2400" b="1" spc="-1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EMPOW55</a:t>
            </a:r>
            <a:r>
              <a:rPr lang="zh-CN" altLang="en-US" sz="2400" b="1" spc="-1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影豹汽车</a:t>
            </a:r>
            <a:r>
              <a:rPr sz="1800" spc="-1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引领</a:t>
            </a:r>
            <a:r>
              <a:rPr sz="2400" spc="-1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spc="-1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义乌</a:t>
            </a:r>
            <a:r>
              <a:rPr sz="2400" b="1" spc="-1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新潮酷</a:t>
            </a:r>
          </a:p>
        </p:txBody>
      </p:sp>
      <p:sp>
        <p:nvSpPr>
          <p:cNvPr id="17" name="object 10"/>
          <p:cNvSpPr txBox="1"/>
          <p:nvPr/>
        </p:nvSpPr>
        <p:spPr>
          <a:xfrm>
            <a:off x="739140" y="3965575"/>
            <a:ext cx="3980180" cy="288925"/>
          </a:xfrm>
          <a:prstGeom prst="rect">
            <a:avLst/>
          </a:prstGeom>
        </p:spPr>
        <p:txBody>
          <a:bodyPr vert="horz" wrap="square" lIns="0" tIns="12065" rIns="0" bIns="0" rtlCol="0">
            <a:spAutoFit/>
          </a:bodyPr>
          <a:lstStyle/>
          <a:p>
            <a:pPr marL="12700" fontAlgn="auto">
              <a:spcBef>
                <a:spcPts val="95"/>
              </a:spcBef>
            </a:pPr>
            <a:r>
              <a:rPr lang="zh-CN" spc="-1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体现时尚运动、潮流酷炫、乐享个性</a:t>
            </a:r>
          </a:p>
        </p:txBody>
      </p:sp>
      <p:sp>
        <p:nvSpPr>
          <p:cNvPr id="43021" name="文本框 2"/>
          <p:cNvSpPr txBox="1"/>
          <p:nvPr/>
        </p:nvSpPr>
        <p:spPr>
          <a:xfrm>
            <a:off x="633730" y="1791970"/>
            <a:ext cx="4191000" cy="1953260"/>
          </a:xfrm>
          <a:prstGeom prst="rect">
            <a:avLst/>
          </a:prstGeom>
          <a:noFill/>
          <a:ln w="9525">
            <a:noFill/>
          </a:ln>
        </p:spPr>
        <p:txBody>
          <a:bodyPr wrap="square" anchor="t">
            <a:spAutoFit/>
          </a:bodyPr>
          <a:lstStyle/>
          <a:p>
            <a:pPr marL="50800">
              <a:lnSpc>
                <a:spcPct val="167000"/>
              </a:lnSpc>
              <a:spcBef>
                <a:spcPts val="1340"/>
              </a:spcBef>
            </a:pPr>
            <a:r>
              <a:rPr lang="zh-CN" altLang="zh-CN" dirty="0">
                <a:solidFill>
                  <a:srgbClr val="FFFFFF"/>
                </a:solidFill>
                <a:latin typeface="微软雅黑" panose="020B0503020204020204" pitchFamily="34" charset="-122"/>
                <a:ea typeface="微软雅黑" panose="020B0503020204020204" pitchFamily="34" charset="-122"/>
              </a:rPr>
              <a:t>专业摄影师拍摄车型与</a:t>
            </a:r>
            <a:r>
              <a:rPr lang="zh-CN" altLang="en-US" dirty="0">
                <a:solidFill>
                  <a:srgbClr val="FFFFFF"/>
                </a:solidFill>
                <a:latin typeface="微软雅黑" panose="020B0503020204020204" pitchFamily="34" charset="-122"/>
                <a:ea typeface="微软雅黑" panose="020B0503020204020204" pitchFamily="34" charset="-122"/>
              </a:rPr>
              <a:t>义乌</a:t>
            </a:r>
            <a:r>
              <a:rPr lang="zh-CN" altLang="zh-CN" dirty="0">
                <a:solidFill>
                  <a:srgbClr val="FFFFFF"/>
                </a:solidFill>
                <a:latin typeface="微软雅黑" panose="020B0503020204020204" pitchFamily="34" charset="-122"/>
                <a:ea typeface="微软雅黑" panose="020B0503020204020204" pitchFamily="34" charset="-122"/>
              </a:rPr>
              <a:t>地标建筑相结合的时尚车型视频。</a:t>
            </a:r>
            <a:endParaRPr lang="zh-CN" altLang="zh-CN" dirty="0">
              <a:latin typeface="微软雅黑" panose="020B0503020204020204" pitchFamily="34" charset="-122"/>
              <a:ea typeface="微软雅黑" panose="020B0503020204020204" pitchFamily="34" charset="-122"/>
            </a:endParaRPr>
          </a:p>
          <a:p>
            <a:pPr marL="50800">
              <a:lnSpc>
                <a:spcPct val="167000"/>
              </a:lnSpc>
              <a:spcBef>
                <a:spcPts val="100"/>
              </a:spcBef>
            </a:pPr>
            <a:r>
              <a:rPr lang="zh-CN" altLang="zh-CN" dirty="0">
                <a:solidFill>
                  <a:srgbClr val="FFFFFF"/>
                </a:solidFill>
                <a:latin typeface="微软雅黑" panose="020B0503020204020204" pitchFamily="34" charset="-122"/>
                <a:ea typeface="微软雅黑" panose="020B0503020204020204" pitchFamily="34" charset="-122"/>
              </a:rPr>
              <a:t>用于在微信公众号、论坛、车商平台、 朋友圈等传播，吸引区域客户关注。</a:t>
            </a:r>
            <a:endParaRPr lang="zh-CN" altLang="en-US" dirty="0">
              <a:latin typeface="微软雅黑" panose="020B0503020204020204" pitchFamily="34" charset="-122"/>
              <a:ea typeface="微软雅黑" panose="020B0503020204020204" pitchFamily="34" charset="-122"/>
            </a:endParaRPr>
          </a:p>
        </p:txBody>
      </p:sp>
      <p:sp>
        <p:nvSpPr>
          <p:cNvPr id="21" name="object 3"/>
          <p:cNvSpPr txBox="1">
            <a:spLocks noGrp="1"/>
          </p:cNvSpPr>
          <p:nvPr/>
        </p:nvSpPr>
        <p:spPr>
          <a:xfrm>
            <a:off x="476250" y="228283"/>
            <a:ext cx="3044825" cy="874395"/>
          </a:xfrm>
          <a:prstGeom prst="rect">
            <a:avLst/>
          </a:prstGeom>
        </p:spPr>
        <p:txBody>
          <a:bodyPr vert="horz" wrap="square" lIns="0" tIns="12700" rIns="0" bIns="0" rtlCol="0" anchor="b" anchorCtr="0">
            <a:spAutoFit/>
          </a:bodyPr>
          <a:lstStyle>
            <a:lvl1pPr algn="ctr" defTabSz="914400" rtl="0" eaLnBrk="1" fontAlgn="auto" latinLnBrk="0" hangingPunct="1">
              <a:lnSpc>
                <a:spcPct val="100000"/>
              </a:lnSpc>
              <a:spcBef>
                <a:spcPct val="0"/>
              </a:spcBef>
              <a:buNone/>
              <a:defRPr sz="6000" b="1" i="0" u="none" strike="noStrike" kern="1200" cap="none" spc="300" normalizeH="0" baseline="0">
                <a:solidFill>
                  <a:schemeClr val="tx1">
                    <a:lumMod val="85000"/>
                    <a:lumOff val="15000"/>
                  </a:schemeClr>
                </a:solidFill>
                <a:effectLst/>
                <a:uFillTx/>
                <a:latin typeface="Arial" panose="020B0604020202020204" pitchFamily="34" charset="0"/>
                <a:ea typeface="微软雅黑" panose="020B0503020204020204" pitchFamily="34" charset="-122"/>
                <a:cs typeface="+mj-cs"/>
              </a:defRPr>
            </a:lvl1p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传播规划▪活动前</a:t>
            </a:r>
            <a:b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1"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19" name="图片 18" descr="微信图片_20210729193516.jpg"/>
          <p:cNvPicPr>
            <a:picLocks noChangeAspect="1"/>
          </p:cNvPicPr>
          <p:nvPr/>
        </p:nvPicPr>
        <p:blipFill>
          <a:blip r:embed="rId5" cstate="print"/>
          <a:stretch>
            <a:fillRect/>
          </a:stretch>
        </p:blipFill>
        <p:spPr>
          <a:xfrm>
            <a:off x="5178804" y="481669"/>
            <a:ext cx="2866237" cy="2722926"/>
          </a:xfrm>
          <a:prstGeom prst="rect">
            <a:avLst/>
          </a:prstGeom>
        </p:spPr>
      </p:pic>
      <p:pic>
        <p:nvPicPr>
          <p:cNvPr id="22" name="图片 21" descr="微信图片_20210729193543.jpg"/>
          <p:cNvPicPr>
            <a:picLocks noChangeAspect="1"/>
          </p:cNvPicPr>
          <p:nvPr/>
        </p:nvPicPr>
        <p:blipFill>
          <a:blip r:embed="rId6" cstate="print"/>
          <a:stretch>
            <a:fillRect/>
          </a:stretch>
        </p:blipFill>
        <p:spPr>
          <a:xfrm>
            <a:off x="8043085" y="475124"/>
            <a:ext cx="3693113" cy="2684343"/>
          </a:xfrm>
          <a:prstGeom prst="rect">
            <a:avLst/>
          </a:prstGeom>
        </p:spPr>
      </p:pic>
      <p:pic>
        <p:nvPicPr>
          <p:cNvPr id="23" name="图片 22" descr="微信图片_20210729193538.jpg"/>
          <p:cNvPicPr>
            <a:picLocks noChangeAspect="1"/>
          </p:cNvPicPr>
          <p:nvPr/>
        </p:nvPicPr>
        <p:blipFill>
          <a:blip r:embed="rId7" cstate="print"/>
          <a:stretch>
            <a:fillRect/>
          </a:stretch>
        </p:blipFill>
        <p:spPr>
          <a:xfrm>
            <a:off x="5104701" y="3843469"/>
            <a:ext cx="3271339" cy="2330829"/>
          </a:xfrm>
          <a:prstGeom prst="rect">
            <a:avLst/>
          </a:prstGeom>
        </p:spPr>
      </p:pic>
      <p:pic>
        <p:nvPicPr>
          <p:cNvPr id="24" name="图片 23" descr="微信图片_20210729193528.jpg"/>
          <p:cNvPicPr>
            <a:picLocks noChangeAspect="1"/>
          </p:cNvPicPr>
          <p:nvPr/>
        </p:nvPicPr>
        <p:blipFill>
          <a:blip r:embed="rId8" cstate="print"/>
          <a:stretch>
            <a:fillRect/>
          </a:stretch>
        </p:blipFill>
        <p:spPr>
          <a:xfrm>
            <a:off x="8377300" y="3845134"/>
            <a:ext cx="3316953" cy="2345965"/>
          </a:xfrm>
          <a:prstGeom prst="rect">
            <a:avLst/>
          </a:prstGeom>
        </p:spPr>
      </p:pic>
    </p:spTree>
    <p:custDataLst>
      <p:tags r:id="rId1"/>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17" name="object 3"/>
          <p:cNvSpPr txBox="1">
            <a:spLocks noGrp="1"/>
          </p:cNvSpPr>
          <p:nvPr>
            <p:ph type="ctrTitle"/>
          </p:nvPr>
        </p:nvSpPr>
        <p:spPr>
          <a:xfrm>
            <a:off x="457200" y="241300"/>
            <a:ext cx="3044825" cy="874713"/>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传播规划▪活动前</a:t>
            </a:r>
            <a:b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5" name="object 4"/>
          <p:cNvSpPr txBox="1"/>
          <p:nvPr/>
        </p:nvSpPr>
        <p:spPr>
          <a:xfrm>
            <a:off x="457200" y="4256405"/>
            <a:ext cx="4403725" cy="1454150"/>
          </a:xfrm>
          <a:prstGeom prst="rect">
            <a:avLst/>
          </a:prstGeom>
          <a:noFill/>
          <a:ln w="9525">
            <a:noFill/>
          </a:ln>
        </p:spPr>
        <p:txBody>
          <a:bodyPr wrap="square" lIns="0" tIns="12700" rIns="0" bIns="0" anchor="t">
            <a:spAutoFit/>
          </a:bodyPr>
          <a:lstStyle/>
          <a:p>
            <a:pPr marL="12700">
              <a:spcBef>
                <a:spcPts val="100"/>
              </a:spcBef>
            </a:pPr>
            <a:r>
              <a:rPr lang="en-US" altLang="zh-CN" sz="2000" dirty="0">
                <a:solidFill>
                  <a:srgbClr val="FFC000"/>
                </a:solidFill>
                <a:latin typeface="微软雅黑" panose="020B0503020204020204" pitchFamily="34" charset="-122"/>
                <a:ea typeface="微软雅黑" panose="020B0503020204020204" pitchFamily="34" charset="-122"/>
              </a:rPr>
              <a:t>H5</a:t>
            </a:r>
            <a:r>
              <a:rPr lang="zh-CN" altLang="en-US" sz="2000" dirty="0">
                <a:solidFill>
                  <a:srgbClr val="FFC000"/>
                </a:solidFill>
                <a:latin typeface="微软雅黑" panose="020B0503020204020204" pitchFamily="34" charset="-122"/>
                <a:ea typeface="微软雅黑" panose="020B0503020204020204" pitchFamily="34" charset="-122"/>
              </a:rPr>
              <a:t>邀请函定制</a:t>
            </a:r>
          </a:p>
          <a:p>
            <a:pPr marL="12700">
              <a:spcBef>
                <a:spcPts val="100"/>
              </a:spcBef>
            </a:pPr>
            <a:endParaRPr lang="zh-CN" altLang="en-US" dirty="0">
              <a:solidFill>
                <a:srgbClr val="FFC000"/>
              </a:solidFill>
              <a:latin typeface="微软雅黑" panose="020B0503020204020204" pitchFamily="34" charset="-122"/>
              <a:ea typeface="微软雅黑" panose="020B0503020204020204" pitchFamily="34" charset="-122"/>
            </a:endParaRPr>
          </a:p>
          <a:p>
            <a:pPr marL="12700">
              <a:lnSpc>
                <a:spcPct val="150000"/>
              </a:lnSpc>
              <a:spcBef>
                <a:spcPts val="100"/>
              </a:spcBef>
            </a:pPr>
            <a:r>
              <a:rPr lang="zh-CN" altLang="en-US" dirty="0">
                <a:solidFill>
                  <a:schemeClr val="bg1"/>
                </a:solidFill>
                <a:latin typeface="微软雅黑" panose="020B0503020204020204" pitchFamily="34" charset="-122"/>
                <a:ea typeface="微软雅黑" panose="020B0503020204020204" pitchFamily="34" charset="-122"/>
              </a:rPr>
              <a:t>在通过</a:t>
            </a:r>
            <a:r>
              <a:rPr lang="en-US" altLang="zh-CN" dirty="0">
                <a:solidFill>
                  <a:schemeClr val="bg1"/>
                </a:solidFill>
                <a:latin typeface="微软雅黑" panose="020B0503020204020204" pitchFamily="34" charset="-122"/>
                <a:ea typeface="微软雅黑" panose="020B0503020204020204" pitchFamily="34" charset="-122"/>
              </a:rPr>
              <a:t>H5</a:t>
            </a:r>
            <a:r>
              <a:rPr lang="zh-CN" altLang="en-US" dirty="0">
                <a:solidFill>
                  <a:schemeClr val="bg1"/>
                </a:solidFill>
                <a:latin typeface="微软雅黑" panose="020B0503020204020204" pitchFamily="34" charset="-122"/>
                <a:ea typeface="微软雅黑" panose="020B0503020204020204" pitchFamily="34" charset="-122"/>
              </a:rPr>
              <a:t>邀请函邀请嘉宾和媒体的过程中，体现本次活动的主题：</a:t>
            </a:r>
            <a:r>
              <a:rPr lang="zh-CN" altLang="en-US" dirty="0">
                <a:solidFill>
                  <a:srgbClr val="FFC000"/>
                </a:solidFill>
                <a:latin typeface="微软雅黑" panose="020B0503020204020204" pitchFamily="34" charset="-122"/>
                <a:ea typeface="微软雅黑" panose="020B0503020204020204" pitchFamily="34" charset="-122"/>
              </a:rPr>
              <a:t>一祺智行 更美好</a:t>
            </a:r>
            <a:endParaRPr lang="zh-CN" altLang="en-US" dirty="0">
              <a:solidFill>
                <a:schemeClr val="bg1"/>
              </a:solidFill>
              <a:latin typeface="Arial" panose="020B0604020202020204" pitchFamily="34" charset="0"/>
              <a:ea typeface="微软雅黑" panose="020B0503020204020204" pitchFamily="34" charset="-122"/>
            </a:endParaRPr>
          </a:p>
        </p:txBody>
      </p:sp>
      <p:pic>
        <p:nvPicPr>
          <p:cNvPr id="44036" name="图片 1" descr="1533893371152"/>
          <p:cNvPicPr>
            <a:picLocks noChangeAspect="1"/>
          </p:cNvPicPr>
          <p:nvPr/>
        </p:nvPicPr>
        <p:blipFill>
          <a:blip r:embed="rId4" cstate="print"/>
          <a:stretch>
            <a:fillRect/>
          </a:stretch>
        </p:blipFill>
        <p:spPr>
          <a:xfrm>
            <a:off x="5060950" y="1222375"/>
            <a:ext cx="2835275" cy="2366963"/>
          </a:xfrm>
          <a:prstGeom prst="rect">
            <a:avLst/>
          </a:prstGeom>
          <a:noFill/>
          <a:ln w="9525">
            <a:noFill/>
          </a:ln>
        </p:spPr>
      </p:pic>
      <p:pic>
        <p:nvPicPr>
          <p:cNvPr id="44037" name="图片 2" descr="timgMEYJNCWM"/>
          <p:cNvPicPr>
            <a:picLocks noChangeAspect="1"/>
          </p:cNvPicPr>
          <p:nvPr/>
        </p:nvPicPr>
        <p:blipFill>
          <a:blip r:embed="rId5" cstate="print"/>
          <a:stretch>
            <a:fillRect/>
          </a:stretch>
        </p:blipFill>
        <p:spPr>
          <a:xfrm>
            <a:off x="5060950" y="3889375"/>
            <a:ext cx="2833688" cy="2125663"/>
          </a:xfrm>
          <a:prstGeom prst="rect">
            <a:avLst/>
          </a:prstGeom>
          <a:noFill/>
          <a:ln w="9525">
            <a:noFill/>
          </a:ln>
        </p:spPr>
      </p:pic>
      <p:pic>
        <p:nvPicPr>
          <p:cNvPr id="44038" name="图片 4" descr="u=741444929,1743640084&amp;fm=26&amp;gp=0"/>
          <p:cNvPicPr>
            <a:picLocks noChangeAspect="1"/>
          </p:cNvPicPr>
          <p:nvPr/>
        </p:nvPicPr>
        <p:blipFill>
          <a:blip r:embed="rId6" cstate="print"/>
          <a:stretch>
            <a:fillRect/>
          </a:stretch>
        </p:blipFill>
        <p:spPr>
          <a:xfrm>
            <a:off x="8056563" y="1222375"/>
            <a:ext cx="3746500" cy="2366963"/>
          </a:xfrm>
          <a:prstGeom prst="rect">
            <a:avLst/>
          </a:prstGeom>
          <a:noFill/>
          <a:ln w="9525">
            <a:noFill/>
          </a:ln>
        </p:spPr>
      </p:pic>
      <p:pic>
        <p:nvPicPr>
          <p:cNvPr id="44039" name="图片 5" descr="timgK0PQHRDK"/>
          <p:cNvPicPr>
            <a:picLocks noChangeAspect="1"/>
          </p:cNvPicPr>
          <p:nvPr/>
        </p:nvPicPr>
        <p:blipFill>
          <a:blip r:embed="rId7" cstate="print"/>
          <a:stretch>
            <a:fillRect/>
          </a:stretch>
        </p:blipFill>
        <p:spPr>
          <a:xfrm>
            <a:off x="8056563" y="3891280"/>
            <a:ext cx="3746500" cy="2124075"/>
          </a:xfrm>
          <a:prstGeom prst="rect">
            <a:avLst/>
          </a:prstGeom>
          <a:noFill/>
          <a:ln w="9525">
            <a:noFill/>
          </a:ln>
        </p:spPr>
      </p:pic>
      <p:sp>
        <p:nvSpPr>
          <p:cNvPr id="3" name="object 4"/>
          <p:cNvSpPr txBox="1"/>
          <p:nvPr/>
        </p:nvSpPr>
        <p:spPr>
          <a:xfrm>
            <a:off x="455930" y="2179955"/>
            <a:ext cx="4403725" cy="1697355"/>
          </a:xfrm>
          <a:prstGeom prst="rect">
            <a:avLst/>
          </a:prstGeom>
          <a:noFill/>
          <a:ln w="9525">
            <a:noFill/>
          </a:ln>
        </p:spPr>
        <p:txBody>
          <a:bodyPr wrap="square" lIns="0" tIns="12700" rIns="0" bIns="0" anchor="t">
            <a:spAutoFit/>
          </a:bodyPr>
          <a:lstStyle/>
          <a:p>
            <a:pPr marL="12700">
              <a:spcBef>
                <a:spcPts val="100"/>
              </a:spcBef>
            </a:pPr>
            <a:r>
              <a:rPr lang="zh-CN" altLang="en-US" sz="2000" dirty="0">
                <a:solidFill>
                  <a:srgbClr val="FFC000"/>
                </a:solidFill>
                <a:latin typeface="微软雅黑" panose="020B0503020204020204" pitchFamily="34" charset="-122"/>
                <a:ea typeface="微软雅黑" panose="020B0503020204020204" pitchFamily="34" charset="-122"/>
              </a:rPr>
              <a:t>创意倒计时海报设计</a:t>
            </a:r>
          </a:p>
          <a:p>
            <a:pPr marL="12700">
              <a:spcBef>
                <a:spcPts val="100"/>
              </a:spcBef>
            </a:pPr>
            <a:endParaRPr lang="zh-CN" altLang="en-US"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spcBef>
                <a:spcPts val="100"/>
              </a:spcBef>
            </a:pPr>
            <a:r>
              <a:rPr lang="zh-CN" altLang="en-US"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传播周期：</a:t>
            </a:r>
            <a:r>
              <a:rPr lang="en-US" altLang="zh-CN"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N-3</a:t>
            </a:r>
            <a:endParaRPr lang="zh-CN" altLang="en-US"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pPr>
            <a:r>
              <a:rPr lang="zh-CN" altLang="en-US"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传播方式：朋友圈</a:t>
            </a:r>
            <a:endParaRPr lang="zh-CN" altLang="en-US" sz="3200" dirty="0">
              <a:solidFill>
                <a:srgbClr val="FFC000"/>
              </a:solidFill>
              <a:latin typeface="微软雅黑" panose="020B0503020204020204" pitchFamily="34" charset="-122"/>
              <a:ea typeface="微软雅黑" panose="020B0503020204020204" pitchFamily="34" charset="-122"/>
            </a:endParaRPr>
          </a:p>
          <a:p>
            <a:pPr marL="12700">
              <a:spcBef>
                <a:spcPts val="100"/>
              </a:spcBef>
            </a:pP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46081"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Tree>
    <p:custDataLst>
      <p:tags r:id="rId1"/>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v2-096fe586afcbc29ef83bb3285c48d034_1440w.jpg"/>
          <p:cNvPicPr>
            <a:picLocks noChangeAspect="1"/>
          </p:cNvPicPr>
          <p:nvPr/>
        </p:nvPicPr>
        <p:blipFill>
          <a:blip r:embed="rId3" cstate="print"/>
          <a:stretch>
            <a:fillRect/>
          </a:stretch>
        </p:blipFill>
        <p:spPr>
          <a:xfrm>
            <a:off x="-1" y="-1"/>
            <a:ext cx="12207395" cy="6858001"/>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5057" name="object 2"/>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3" name="object 3"/>
          <p:cNvSpPr txBox="1">
            <a:spLocks noGrp="1"/>
          </p:cNvSpPr>
          <p:nvPr>
            <p:ph type="title"/>
          </p:nvPr>
        </p:nvSpPr>
        <p:spPr>
          <a:xfrm>
            <a:off x="457200" y="241300"/>
            <a:ext cx="3427413" cy="442913"/>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传播</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活动中</a:t>
            </a:r>
          </a:p>
        </p:txBody>
      </p:sp>
      <p:sp>
        <p:nvSpPr>
          <p:cNvPr id="4" name="object 4"/>
          <p:cNvSpPr txBox="1"/>
          <p:nvPr/>
        </p:nvSpPr>
        <p:spPr>
          <a:xfrm>
            <a:off x="628015" y="2072640"/>
            <a:ext cx="3086100" cy="3233738"/>
          </a:xfrm>
          <a:prstGeom prst="rect">
            <a:avLst/>
          </a:prstGeom>
        </p:spPr>
        <p:txBody>
          <a:bodyPr vert="horz" wrap="square" lIns="0" tIns="12700" rIns="0" bIns="0" rtlCol="0">
            <a:spAutoFit/>
          </a:bodyPr>
          <a:lstStyle/>
          <a:p>
            <a:pPr marL="12700">
              <a:spcBef>
                <a:spcPts val="100"/>
              </a:spcBef>
            </a:pPr>
            <a:r>
              <a:rPr lang="zh-CN" sz="32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照片直播平台</a:t>
            </a:r>
            <a:endParaRPr sz="2800" noProof="1">
              <a:latin typeface="微软雅黑" panose="020B0503020204020204" pitchFamily="34" charset="-122"/>
              <a:ea typeface="微软雅黑" panose="020B0503020204020204" pitchFamily="34" charset="-122"/>
              <a:cs typeface="微软雅黑" panose="020B0503020204020204" pitchFamily="34" charset="-122"/>
            </a:endParaRPr>
          </a:p>
          <a:p>
            <a:pPr marL="50800" marR="5080">
              <a:lnSpc>
                <a:spcPct val="167000"/>
              </a:lnSpc>
              <a:spcBef>
                <a:spcPts val="1340"/>
              </a:spcBef>
            </a:pPr>
            <a:r>
              <a:rPr sz="14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发布会现场，利用云摄影技术将活动情 况实时进行传播；</a:t>
            </a:r>
            <a:endParaRPr sz="1400" noProof="1">
              <a:latin typeface="微软雅黑" panose="020B0503020204020204" pitchFamily="34" charset="-122"/>
              <a:ea typeface="微软雅黑" panose="020B0503020204020204" pitchFamily="34" charset="-122"/>
              <a:cs typeface="微软雅黑" panose="020B0503020204020204" pitchFamily="34" charset="-122"/>
            </a:endParaRPr>
          </a:p>
          <a:p>
            <a:pPr marL="50800" marR="5080">
              <a:lnSpc>
                <a:spcPct val="167000"/>
              </a:lnSpc>
              <a:spcBef>
                <a:spcPts val="95"/>
              </a:spcBef>
            </a:pPr>
            <a:r>
              <a:rPr sz="14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在活动结束后挑选关键环节照片，制作 精美长图进行活动传播。</a:t>
            </a:r>
            <a:endParaRPr sz="1400" noProof="1">
              <a:latin typeface="微软雅黑" panose="020B0503020204020204" pitchFamily="34" charset="-122"/>
              <a:ea typeface="微软雅黑" panose="020B0503020204020204" pitchFamily="34" charset="-122"/>
              <a:cs typeface="微软雅黑" panose="020B0503020204020204" pitchFamily="34" charset="-122"/>
            </a:endParaRPr>
          </a:p>
          <a:p>
            <a:pPr marL="50800" marR="5080" algn="just">
              <a:lnSpc>
                <a:spcPct val="170000"/>
              </a:lnSpc>
              <a:spcBef>
                <a:spcPts val="55"/>
              </a:spcBef>
            </a:pPr>
            <a:r>
              <a:rPr sz="14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让更多的客户更全面的了活动情况，增 加参与性与互动性，提升活动信息传播 及时性。</a:t>
            </a:r>
            <a:endParaRPr sz="1400" noProof="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5060" name="图片 7"/>
          <p:cNvPicPr>
            <a:picLocks noChangeAspect="1"/>
          </p:cNvPicPr>
          <p:nvPr/>
        </p:nvPicPr>
        <p:blipFill>
          <a:blip r:embed="rId4" cstate="print"/>
          <a:stretch>
            <a:fillRect/>
          </a:stretch>
        </p:blipFill>
        <p:spPr>
          <a:xfrm>
            <a:off x="5245100" y="1000760"/>
            <a:ext cx="2917825" cy="4707255"/>
          </a:xfrm>
          <a:prstGeom prst="rect">
            <a:avLst/>
          </a:prstGeom>
          <a:noFill/>
          <a:ln w="9525">
            <a:noFill/>
          </a:ln>
        </p:spPr>
      </p:pic>
      <p:pic>
        <p:nvPicPr>
          <p:cNvPr id="45061" name="图片 8"/>
          <p:cNvPicPr>
            <a:picLocks noChangeAspect="1"/>
          </p:cNvPicPr>
          <p:nvPr/>
        </p:nvPicPr>
        <p:blipFill>
          <a:blip r:embed="rId5" cstate="print"/>
          <a:stretch>
            <a:fillRect/>
          </a:stretch>
        </p:blipFill>
        <p:spPr>
          <a:xfrm>
            <a:off x="8545830" y="1000760"/>
            <a:ext cx="3213100" cy="4707255"/>
          </a:xfrm>
          <a:prstGeom prst="rect">
            <a:avLst/>
          </a:prstGeom>
          <a:noFill/>
          <a:ln w="9525">
            <a:noFill/>
          </a:ln>
        </p:spPr>
      </p:pic>
    </p:spTree>
    <p:custDataLst>
      <p:tags r:id="rId1"/>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r>
              <a:rPr lang="zh-CN" altLang="en-US" dirty="0">
                <a:solidFill>
                  <a:srgbClr val="FFC000"/>
                </a:solidFill>
                <a:latin typeface="微软雅黑" panose="020B0503020204020204" pitchFamily="34" charset="-122"/>
                <a:ea typeface="微软雅黑" panose="020B0503020204020204" pitchFamily="34" charset="-122"/>
              </a:rPr>
              <a:t>                                                                     </a:t>
            </a:r>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endParaRPr lang="en-US" altLang="zh-CN" dirty="0">
              <a:solidFill>
                <a:srgbClr val="FFC000"/>
              </a:solidFill>
              <a:latin typeface="微软雅黑" panose="020B0503020204020204" pitchFamily="34" charset="-122"/>
              <a:ea typeface="微软雅黑" panose="020B0503020204020204" pitchFamily="34" charset="-122"/>
            </a:endParaRPr>
          </a:p>
          <a:p>
            <a:r>
              <a:rPr lang="en-US" altLang="zh-CN" dirty="0">
                <a:solidFill>
                  <a:srgbClr val="FFC000"/>
                </a:solidFill>
                <a:latin typeface="微软雅黑" panose="020B0503020204020204" pitchFamily="34" charset="-122"/>
                <a:ea typeface="微软雅黑" panose="020B0503020204020204" pitchFamily="34" charset="-122"/>
              </a:rPr>
              <a:t>                                                                                     </a:t>
            </a:r>
            <a:r>
              <a:rPr lang="zh-CN" altLang="en-US" sz="6000" dirty="0">
                <a:solidFill>
                  <a:srgbClr val="FFC000"/>
                </a:solidFill>
                <a:latin typeface="微软雅黑" panose="020B0503020204020204" pitchFamily="34" charset="-122"/>
                <a:ea typeface="微软雅黑" panose="020B0503020204020204" pitchFamily="34" charset="-122"/>
              </a:rPr>
              <a:t>一祺智行 更美好</a:t>
            </a:r>
            <a:endParaRPr lang="en-US" altLang="zh-CN" sz="6000" dirty="0">
              <a:solidFill>
                <a:srgbClr val="FFC000"/>
              </a:solidFill>
              <a:latin typeface="微软雅黑" panose="020B0503020204020204" pitchFamily="34" charset="-122"/>
              <a:ea typeface="微软雅黑" panose="020B0503020204020204" pitchFamily="34" charset="-122"/>
            </a:endParaRPr>
          </a:p>
          <a:p>
            <a:r>
              <a:rPr lang="en-US" altLang="zh-CN" sz="6000" dirty="0">
                <a:solidFill>
                  <a:srgbClr val="FFC000"/>
                </a:solidFill>
                <a:latin typeface="微软雅黑" panose="020B0503020204020204" pitchFamily="34" charset="-122"/>
                <a:ea typeface="微软雅黑" panose="020B0503020204020204" pitchFamily="34" charset="-122"/>
              </a:rPr>
              <a:t>                          EMPOW55</a:t>
            </a:r>
            <a:r>
              <a:rPr lang="zh-CN" altLang="en-US" sz="6000" dirty="0">
                <a:solidFill>
                  <a:srgbClr val="FFC000"/>
                </a:solidFill>
                <a:latin typeface="微软雅黑" panose="020B0503020204020204" pitchFamily="34" charset="-122"/>
                <a:ea typeface="微软雅黑" panose="020B0503020204020204" pitchFamily="34" charset="-122"/>
              </a:rPr>
              <a:t>影豹</a:t>
            </a:r>
            <a:endParaRPr lang="zh-CN" altLang="en-US" sz="6000" dirty="0"/>
          </a:p>
        </p:txBody>
      </p:sp>
      <p:sp>
        <p:nvSpPr>
          <p:cNvPr id="46081"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4" name="object 4"/>
          <p:cNvSpPr txBox="1">
            <a:spLocks noGrp="1"/>
          </p:cNvSpPr>
          <p:nvPr>
            <p:ph type="title"/>
          </p:nvPr>
        </p:nvSpPr>
        <p:spPr>
          <a:xfrm>
            <a:off x="457200" y="240983"/>
            <a:ext cx="2874963"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传播</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活动中</a:t>
            </a:r>
          </a:p>
        </p:txBody>
      </p:sp>
      <p:sp>
        <p:nvSpPr>
          <p:cNvPr id="2" name="文本框 1"/>
          <p:cNvSpPr txBox="1"/>
          <p:nvPr/>
        </p:nvSpPr>
        <p:spPr>
          <a:xfrm>
            <a:off x="1239520" y="2674620"/>
            <a:ext cx="2752090" cy="2153285"/>
          </a:xfrm>
          <a:prstGeom prst="rect">
            <a:avLst/>
          </a:prstGeom>
          <a:noFill/>
        </p:spPr>
        <p:txBody>
          <a:bodyPr vert="horz" wrap="square" rtlCol="0">
            <a:spAutoFit/>
          </a:bodyPr>
          <a:lstStyle/>
          <a:p>
            <a:r>
              <a:rPr kumimoji="1" lang="en-US" altLang="zh-CN" sz="44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10</a:t>
            </a:r>
            <a:r>
              <a:rPr kumimoji="1" lang="zh-CN" altLang="en-US" sz="44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家媒体发稿</a:t>
            </a:r>
            <a:endParaRPr kumimoji="1"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传统强势媒体</a:t>
            </a:r>
            <a:endParaRPr kumimoji="1"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移动新媒体</a:t>
            </a:r>
            <a:endParaRPr kumimoji="1"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垂直网络媒体</a:t>
            </a:r>
            <a:endParaRPr kumimoji="1"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844167" y="2530190"/>
            <a:ext cx="535724" cy="646331"/>
          </a:xfrm>
          <a:prstGeom prst="rect">
            <a:avLst/>
          </a:prstGeom>
          <a:noFill/>
        </p:spPr>
        <p:txBody>
          <a:bodyPr wrap="square" rtlCol="0">
            <a:spAutoFit/>
          </a:bodyPr>
          <a:lstStyle/>
          <a:p>
            <a:r>
              <a:rPr kumimoji="1" lang="en-US" altLang="zh-CN" sz="3600" b="1" dirty="0">
                <a:solidFill>
                  <a:srgbClr val="F6BE31"/>
                </a:solidFill>
                <a:latin typeface="微软雅黑" panose="020B0503020204020204" pitchFamily="34" charset="-122"/>
                <a:ea typeface="微软雅黑" panose="020B0503020204020204" pitchFamily="34" charset="-122"/>
              </a:rPr>
              <a:t>+</a:t>
            </a:r>
          </a:p>
        </p:txBody>
      </p:sp>
    </p:spTree>
    <p:custDataLst>
      <p:tags r:id="rId1"/>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v2-096fe586afcbc29ef83bb3285c48d034_1440w.jpg"/>
          <p:cNvPicPr>
            <a:picLocks noChangeAspect="1"/>
          </p:cNvPicPr>
          <p:nvPr/>
        </p:nvPicPr>
        <p:blipFill>
          <a:blip r:embed="rId3" cstate="print"/>
          <a:stretch>
            <a:fillRect/>
          </a:stretch>
        </p:blipFill>
        <p:spPr>
          <a:xfrm>
            <a:off x="0" y="0"/>
            <a:ext cx="12212716"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6081"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4" name="object 4"/>
          <p:cNvSpPr txBox="1">
            <a:spLocks noGrp="1"/>
          </p:cNvSpPr>
          <p:nvPr>
            <p:ph type="title"/>
          </p:nvPr>
        </p:nvSpPr>
        <p:spPr>
          <a:xfrm>
            <a:off x="457200" y="241300"/>
            <a:ext cx="2874963" cy="442913"/>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传播</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活动后</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bject 5"/>
          <p:cNvSpPr txBox="1"/>
          <p:nvPr/>
        </p:nvSpPr>
        <p:spPr>
          <a:xfrm>
            <a:off x="556829" y="1973503"/>
            <a:ext cx="4770438" cy="4300855"/>
          </a:xfrm>
          <a:prstGeom prst="rect">
            <a:avLst/>
          </a:prstGeom>
        </p:spPr>
        <p:txBody>
          <a:bodyPr vert="horz" wrap="square" lIns="0" tIns="12700" rIns="0" bIns="0" rtlCol="0">
            <a:spAutoFit/>
          </a:bodyPr>
          <a:lstStyle/>
          <a:p>
            <a:pPr marL="12700">
              <a:spcBef>
                <a:spcPts val="100"/>
              </a:spcBef>
            </a:pPr>
            <a:r>
              <a:rPr sz="24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活动稿件传播</a:t>
            </a:r>
            <a:endParaRPr sz="24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endParaRPr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r>
              <a:rPr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活动结束，利用自有媒体平台，如公众号、微 博、论坛等发布新车上市及活动总结稿件。</a:t>
            </a:r>
            <a:endParaRPr sz="1600" noProof="1">
              <a:latin typeface="微软雅黑" panose="020B0503020204020204" pitchFamily="34" charset="-122"/>
              <a:ea typeface="微软雅黑" panose="020B0503020204020204" pitchFamily="34" charset="-122"/>
              <a:cs typeface="微软雅黑" panose="020B0503020204020204" pitchFamily="34" charset="-122"/>
            </a:endParaRPr>
          </a:p>
          <a:p>
            <a:pPr marL="50800">
              <a:spcBef>
                <a:spcPts val="1220"/>
              </a:spcBef>
            </a:pPr>
            <a:r>
              <a:rPr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活动结束，发布会邀请</a:t>
            </a:r>
            <a:r>
              <a:rPr lang="zh-CN"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家</a:t>
            </a:r>
            <a:r>
              <a:rPr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媒体进行稿件发布。</a:t>
            </a:r>
          </a:p>
          <a:p>
            <a:pPr marL="50800">
              <a:spcBef>
                <a:spcPts val="1220"/>
              </a:spcBef>
            </a:pPr>
            <a:endParaRPr lang="zh-CN" sz="24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50800">
              <a:spcBef>
                <a:spcPts val="1220"/>
              </a:spcBef>
            </a:pPr>
            <a:r>
              <a:rPr lang="zh-CN" sz="24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活动视频总结</a:t>
            </a:r>
          </a:p>
          <a:p>
            <a:pPr marL="50800">
              <a:spcBef>
                <a:spcPts val="1220"/>
              </a:spcBef>
            </a:pPr>
            <a:r>
              <a:rPr lang="zh-CN" altLang="en-US" sz="1600" dirty="0">
                <a:solidFill>
                  <a:schemeClr val="bg2"/>
                </a:solidFill>
                <a:latin typeface="微软雅黑" panose="020B0503020204020204" pitchFamily="34" charset="-122"/>
                <a:ea typeface="微软雅黑" panose="020B0503020204020204" pitchFamily="34" charset="-122"/>
                <a:sym typeface="+mn-ea"/>
              </a:rPr>
              <a:t>视频采集设备，后期剪辑制作成活动总结视频，后期将分别制作成不同时间格式，便于及时传播，并下发到各特约店，在各特约店内进行播放宣传。</a:t>
            </a:r>
            <a:endParaRPr sz="1600" noProof="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p>
            <a:pPr marL="50800">
              <a:spcBef>
                <a:spcPts val="1220"/>
              </a:spcBef>
            </a:pPr>
            <a:endParaRPr sz="16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50800">
              <a:spcBef>
                <a:spcPts val="1220"/>
              </a:spcBef>
            </a:pPr>
            <a:endParaRPr sz="1600" noProof="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Picture 1"/>
          <p:cNvPicPr>
            <a:picLocks noChangeAspect="1" noChangeArrowheads="1"/>
          </p:cNvPicPr>
          <p:nvPr/>
        </p:nvPicPr>
        <p:blipFill>
          <a:blip r:embed="rId4" cstate="print"/>
          <a:stretch>
            <a:fillRect/>
          </a:stretch>
        </p:blipFill>
        <p:spPr bwMode="auto">
          <a:xfrm>
            <a:off x="6568581" y="3950335"/>
            <a:ext cx="4211272" cy="174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6557010" y="5695950"/>
            <a:ext cx="4234815" cy="347980"/>
          </a:xfrm>
          <a:prstGeom prst="rect">
            <a:avLst/>
          </a:prstGeom>
          <a:gradFill>
            <a:gsLst>
              <a:gs pos="0">
                <a:srgbClr val="FECF40"/>
              </a:gs>
              <a:gs pos="100000">
                <a:srgbClr val="846C21"/>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活动总结视频</a:t>
            </a:r>
          </a:p>
        </p:txBody>
      </p:sp>
      <p:sp>
        <p:nvSpPr>
          <p:cNvPr id="26" name="KSO_Shape"/>
          <p:cNvSpPr/>
          <p:nvPr/>
        </p:nvSpPr>
        <p:spPr>
          <a:xfrm>
            <a:off x="8234272" y="4513266"/>
            <a:ext cx="672349" cy="618677"/>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eaLnBrk="1" fontAlgn="auto" hangingPunct="1">
              <a:spcBef>
                <a:spcPts val="0"/>
              </a:spcBef>
              <a:spcAft>
                <a:spcPts val="0"/>
              </a:spcAft>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27" name="矩形 26"/>
          <p:cNvSpPr/>
          <p:nvPr/>
        </p:nvSpPr>
        <p:spPr>
          <a:xfrm>
            <a:off x="6557010" y="3225165"/>
            <a:ext cx="4234815" cy="347980"/>
          </a:xfrm>
          <a:prstGeom prst="rect">
            <a:avLst/>
          </a:prstGeom>
          <a:gradFill>
            <a:gsLst>
              <a:gs pos="0">
                <a:srgbClr val="FECF40"/>
              </a:gs>
              <a:gs pos="100000">
                <a:srgbClr val="846C21"/>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传播稿件</a:t>
            </a:r>
          </a:p>
        </p:txBody>
      </p:sp>
      <p:pic>
        <p:nvPicPr>
          <p:cNvPr id="3" name="图片 2"/>
          <p:cNvPicPr>
            <a:picLocks noChangeAspect="1"/>
          </p:cNvPicPr>
          <p:nvPr/>
        </p:nvPicPr>
        <p:blipFill>
          <a:blip r:embed="rId5" cstate="print"/>
          <a:stretch>
            <a:fillRect/>
          </a:stretch>
        </p:blipFill>
        <p:spPr>
          <a:xfrm>
            <a:off x="6568580" y="1732915"/>
            <a:ext cx="4211273" cy="1492250"/>
          </a:xfrm>
          <a:prstGeom prst="rect">
            <a:avLst/>
          </a:prstGeom>
        </p:spPr>
      </p:pic>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3795" name="object 4"/>
          <p:cNvSpPr/>
          <p:nvPr/>
        </p:nvSpPr>
        <p:spPr>
          <a:xfrm>
            <a:off x="1919288" y="2060575"/>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7" name="object 7"/>
          <p:cNvSpPr txBox="1">
            <a:spLocks noGrp="1"/>
          </p:cNvSpPr>
          <p:nvPr>
            <p:ph type="title"/>
          </p:nvPr>
        </p:nvSpPr>
        <p:spPr>
          <a:xfrm>
            <a:off x="2345055" y="2315210"/>
            <a:ext cx="6209030" cy="222758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现场规划</a:t>
            </a:r>
            <a:br>
              <a:rPr lang="zh-CN" sz="40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sz="40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Site </a:t>
            </a:r>
            <a:r>
              <a:rPr lang="en-US" altLang="zh-CN" sz="40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sz="4000" spc="-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lanning</a:t>
            </a:r>
            <a:br>
              <a:rPr kumimoji="0" lang="zh-CN" sz="4000" b="1" i="0" u="none" strike="noStrike" kern="0" cap="none" spc="-1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br>
              <a:rPr kumimoji="0" lang="zh-CN" sz="4000" b="1" i="0" u="none" strike="noStrike" kern="0" cap="none" spc="-10"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endParaRPr>
          </a:p>
        </p:txBody>
      </p:sp>
      <p:sp>
        <p:nvSpPr>
          <p:cNvPr id="3" name="object 3"/>
          <p:cNvSpPr txBox="1"/>
          <p:nvPr/>
        </p:nvSpPr>
        <p:spPr>
          <a:xfrm>
            <a:off x="8767763" y="1455738"/>
            <a:ext cx="2835275" cy="3074988"/>
          </a:xfrm>
          <a:prstGeom prst="rect">
            <a:avLst/>
          </a:prstGeom>
          <a:effectLst>
            <a:outerShdw blurRad="50800" dist="254000" dir="5400000" algn="ctr" rotWithShape="0">
              <a:srgbClr val="000000">
                <a:alpha val="43000"/>
              </a:srgbClr>
            </a:outerShdw>
          </a:effectLst>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a:t>
            </a:r>
            <a:r>
              <a:rPr lang="en-US" sz="19900" spc="-5" noProof="1">
                <a:solidFill>
                  <a:srgbClr val="FFFFFF"/>
                </a:solidFill>
                <a:latin typeface="Yu Gothic" panose="020B0400000000000000" charset="-128"/>
                <a:ea typeface="+mn-ea"/>
                <a:cs typeface="Yu Gothic" panose="020B0400000000000000" charset="-128"/>
              </a:rPr>
              <a:t>4</a:t>
            </a:r>
          </a:p>
        </p:txBody>
      </p:sp>
    </p:spTree>
    <p:custDataLst>
      <p:tags r:id="rId1"/>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a:t>
            </a:r>
            <a:r>
              <a:rPr kumimoji="0" lang="zh-CN" altLang="en-US"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微信图片_20210731150129.png"/>
          <p:cNvPicPr>
            <a:picLocks noChangeAspect="1"/>
          </p:cNvPicPr>
          <p:nvPr/>
        </p:nvPicPr>
        <p:blipFill>
          <a:blip r:embed="rId4" cstate="print"/>
          <a:stretch>
            <a:fillRect/>
          </a:stretch>
        </p:blipFill>
        <p:spPr>
          <a:xfrm>
            <a:off x="752376" y="800080"/>
            <a:ext cx="10939244" cy="5851731"/>
          </a:xfrm>
          <a:prstGeom prst="rect">
            <a:avLst/>
          </a:prstGeom>
        </p:spPr>
      </p:pic>
      <p:sp>
        <p:nvSpPr>
          <p:cNvPr id="8" name="TextBox 7"/>
          <p:cNvSpPr txBox="1"/>
          <p:nvPr/>
        </p:nvSpPr>
        <p:spPr>
          <a:xfrm>
            <a:off x="2160493" y="2330823"/>
            <a:ext cx="415498" cy="1754326"/>
          </a:xfrm>
          <a:prstGeom prst="rect">
            <a:avLst/>
          </a:prstGeom>
          <a:noFill/>
        </p:spPr>
        <p:txBody>
          <a:bodyPr wrap="none" rtlCol="0">
            <a:spAutoFit/>
          </a:bodyPr>
          <a:lstStyle/>
          <a:p>
            <a:r>
              <a:rPr lang="zh-CN" altLang="en-US" dirty="0"/>
              <a:t>休</a:t>
            </a:r>
            <a:endParaRPr lang="en-US" altLang="zh-CN" dirty="0"/>
          </a:p>
          <a:p>
            <a:r>
              <a:rPr lang="zh-CN" altLang="en-US" dirty="0"/>
              <a:t>息</a:t>
            </a:r>
            <a:endParaRPr lang="en-US" altLang="zh-CN" dirty="0"/>
          </a:p>
          <a:p>
            <a:r>
              <a:rPr lang="zh-CN" altLang="en-US" dirty="0"/>
              <a:t>区</a:t>
            </a:r>
            <a:endParaRPr lang="en-US" altLang="zh-CN" dirty="0"/>
          </a:p>
          <a:p>
            <a:r>
              <a:rPr lang="zh-CN" altLang="en-US" dirty="0"/>
              <a:t>冷</a:t>
            </a:r>
            <a:endParaRPr lang="en-US" altLang="zh-CN" dirty="0"/>
          </a:p>
          <a:p>
            <a:r>
              <a:rPr lang="zh-CN" altLang="en-US" dirty="0"/>
              <a:t>餐</a:t>
            </a:r>
            <a:endParaRPr lang="en-US" altLang="zh-CN" dirty="0"/>
          </a:p>
          <a:p>
            <a:r>
              <a:rPr lang="zh-CN" altLang="en-US" dirty="0"/>
              <a:t>区</a:t>
            </a:r>
          </a:p>
        </p:txBody>
      </p:sp>
      <p:sp>
        <p:nvSpPr>
          <p:cNvPr id="10" name="下箭头 9"/>
          <p:cNvSpPr/>
          <p:nvPr/>
        </p:nvSpPr>
        <p:spPr>
          <a:xfrm flipH="1">
            <a:off x="3334870" y="1434353"/>
            <a:ext cx="179294" cy="412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4240306" y="1909483"/>
            <a:ext cx="376518" cy="134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3325906" y="3998259"/>
            <a:ext cx="143435" cy="636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0800000">
            <a:off x="4267200" y="5567082"/>
            <a:ext cx="466165" cy="134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6200000">
            <a:off x="3478307" y="4545106"/>
            <a:ext cx="555811"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3720353" y="1425388"/>
            <a:ext cx="152400" cy="412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10800000">
            <a:off x="2949388" y="3442447"/>
            <a:ext cx="340658" cy="116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1237129" y="1004047"/>
            <a:ext cx="573741" cy="17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118847" y="995083"/>
            <a:ext cx="600635" cy="143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7548282" y="995082"/>
            <a:ext cx="537883" cy="143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9036422" y="1075765"/>
            <a:ext cx="152401" cy="546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007224" y="869577"/>
            <a:ext cx="1107996" cy="369332"/>
          </a:xfrm>
          <a:prstGeom prst="rect">
            <a:avLst/>
          </a:prstGeom>
          <a:noFill/>
        </p:spPr>
        <p:txBody>
          <a:bodyPr wrap="none" rtlCol="0">
            <a:spAutoFit/>
          </a:bodyPr>
          <a:lstStyle/>
          <a:p>
            <a:r>
              <a:rPr lang="zh-CN" altLang="en-US" dirty="0"/>
              <a:t>试驾车口</a:t>
            </a:r>
          </a:p>
        </p:txBody>
      </p:sp>
      <p:sp>
        <p:nvSpPr>
          <p:cNvPr id="22" name="TextBox 21"/>
          <p:cNvSpPr txBox="1"/>
          <p:nvPr/>
        </p:nvSpPr>
        <p:spPr>
          <a:xfrm>
            <a:off x="3845859" y="2034989"/>
            <a:ext cx="646331" cy="369332"/>
          </a:xfrm>
          <a:prstGeom prst="rect">
            <a:avLst/>
          </a:prstGeom>
          <a:noFill/>
        </p:spPr>
        <p:txBody>
          <a:bodyPr wrap="none" rtlCol="0">
            <a:spAutoFit/>
          </a:bodyPr>
          <a:lstStyle/>
          <a:p>
            <a:r>
              <a:rPr lang="zh-CN" altLang="en-US" dirty="0"/>
              <a:t>入口</a:t>
            </a:r>
          </a:p>
        </p:txBody>
      </p:sp>
      <p:sp>
        <p:nvSpPr>
          <p:cNvPr id="23" name="TextBox 22"/>
          <p:cNvSpPr txBox="1"/>
          <p:nvPr/>
        </p:nvSpPr>
        <p:spPr>
          <a:xfrm>
            <a:off x="3854823" y="5782235"/>
            <a:ext cx="646331" cy="369332"/>
          </a:xfrm>
          <a:prstGeom prst="rect">
            <a:avLst/>
          </a:prstGeom>
          <a:noFill/>
        </p:spPr>
        <p:txBody>
          <a:bodyPr wrap="none" rtlCol="0">
            <a:spAutoFit/>
          </a:bodyPr>
          <a:lstStyle/>
          <a:p>
            <a:r>
              <a:rPr lang="zh-CN" altLang="en-US" dirty="0"/>
              <a:t>出口</a:t>
            </a:r>
          </a:p>
        </p:txBody>
      </p:sp>
      <p:sp>
        <p:nvSpPr>
          <p:cNvPr id="24" name="TextBox 23"/>
          <p:cNvSpPr txBox="1"/>
          <p:nvPr/>
        </p:nvSpPr>
        <p:spPr>
          <a:xfrm>
            <a:off x="9260541" y="3343834"/>
            <a:ext cx="415498" cy="923330"/>
          </a:xfrm>
          <a:prstGeom prst="rect">
            <a:avLst/>
          </a:prstGeom>
          <a:noFill/>
        </p:spPr>
        <p:txBody>
          <a:bodyPr wrap="none" rtlCol="0">
            <a:spAutoFit/>
          </a:bodyPr>
          <a:lstStyle/>
          <a:p>
            <a:r>
              <a:rPr lang="zh-CN" altLang="en-US" dirty="0"/>
              <a:t>舞</a:t>
            </a:r>
            <a:endParaRPr lang="en-US" altLang="zh-CN" dirty="0"/>
          </a:p>
          <a:p>
            <a:r>
              <a:rPr lang="zh-CN" altLang="en-US" dirty="0"/>
              <a:t>台</a:t>
            </a:r>
            <a:endParaRPr lang="en-US" altLang="zh-CN" dirty="0"/>
          </a:p>
          <a:p>
            <a:r>
              <a:rPr lang="zh-CN" altLang="en-US" dirty="0"/>
              <a:t>区</a:t>
            </a:r>
          </a:p>
        </p:txBody>
      </p:sp>
      <p:sp>
        <p:nvSpPr>
          <p:cNvPr id="25" name="TextBox 24"/>
          <p:cNvSpPr txBox="1"/>
          <p:nvPr/>
        </p:nvSpPr>
        <p:spPr>
          <a:xfrm>
            <a:off x="6606988" y="3307976"/>
            <a:ext cx="877163" cy="369332"/>
          </a:xfrm>
          <a:prstGeom prst="rect">
            <a:avLst/>
          </a:prstGeom>
          <a:noFill/>
        </p:spPr>
        <p:txBody>
          <a:bodyPr wrap="none" rtlCol="0">
            <a:spAutoFit/>
          </a:bodyPr>
          <a:lstStyle/>
          <a:p>
            <a:r>
              <a:rPr lang="zh-CN" altLang="en-US" dirty="0"/>
              <a:t>试驾区</a:t>
            </a:r>
          </a:p>
        </p:txBody>
      </p:sp>
      <p:sp>
        <p:nvSpPr>
          <p:cNvPr id="26" name="矩形 25"/>
          <p:cNvSpPr/>
          <p:nvPr/>
        </p:nvSpPr>
        <p:spPr>
          <a:xfrm>
            <a:off x="5199529" y="1425387"/>
            <a:ext cx="3048000"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8301318" y="1568824"/>
            <a:ext cx="1338828" cy="369332"/>
          </a:xfrm>
          <a:prstGeom prst="rect">
            <a:avLst/>
          </a:prstGeom>
          <a:noFill/>
        </p:spPr>
        <p:txBody>
          <a:bodyPr wrap="none" rtlCol="0">
            <a:spAutoFit/>
          </a:bodyPr>
          <a:lstStyle/>
          <a:p>
            <a:r>
              <a:rPr lang="zh-CN" altLang="en-US" dirty="0"/>
              <a:t>试驾上车区</a:t>
            </a:r>
          </a:p>
        </p:txBody>
      </p:sp>
      <p:sp>
        <p:nvSpPr>
          <p:cNvPr id="28" name="TextBox 27"/>
          <p:cNvSpPr txBox="1"/>
          <p:nvPr/>
        </p:nvSpPr>
        <p:spPr>
          <a:xfrm>
            <a:off x="6176683" y="1389530"/>
            <a:ext cx="877163" cy="369332"/>
          </a:xfrm>
          <a:prstGeom prst="rect">
            <a:avLst/>
          </a:prstGeom>
          <a:noFill/>
        </p:spPr>
        <p:txBody>
          <a:bodyPr wrap="none" rtlCol="0">
            <a:spAutoFit/>
          </a:bodyPr>
          <a:lstStyle/>
          <a:p>
            <a:r>
              <a:rPr lang="zh-CN" altLang="en-US" dirty="0"/>
              <a:t>观看区</a:t>
            </a:r>
          </a:p>
        </p:txBody>
      </p:sp>
      <p:sp>
        <p:nvSpPr>
          <p:cNvPr id="29" name="矩形 28"/>
          <p:cNvSpPr/>
          <p:nvPr/>
        </p:nvSpPr>
        <p:spPr>
          <a:xfrm>
            <a:off x="2913528" y="1362636"/>
            <a:ext cx="251012" cy="173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二楼观看区</a:t>
            </a:r>
          </a:p>
        </p:txBody>
      </p:sp>
      <p:sp>
        <p:nvSpPr>
          <p:cNvPr id="30" name="矩形 29"/>
          <p:cNvSpPr/>
          <p:nvPr/>
        </p:nvSpPr>
        <p:spPr>
          <a:xfrm>
            <a:off x="2904565" y="3998259"/>
            <a:ext cx="286870" cy="2115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二楼观看区</a:t>
            </a:r>
          </a:p>
        </p:txBody>
      </p:sp>
      <p:sp>
        <p:nvSpPr>
          <p:cNvPr id="31" name="矩形 30"/>
          <p:cNvSpPr/>
          <p:nvPr/>
        </p:nvSpPr>
        <p:spPr>
          <a:xfrm>
            <a:off x="8892988" y="5800165"/>
            <a:ext cx="914400" cy="286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控台区</a:t>
            </a:r>
          </a:p>
        </p:txBody>
      </p:sp>
      <p:sp>
        <p:nvSpPr>
          <p:cNvPr id="32" name="矩形 31"/>
          <p:cNvSpPr/>
          <p:nvPr/>
        </p:nvSpPr>
        <p:spPr>
          <a:xfrm>
            <a:off x="5316072" y="5773271"/>
            <a:ext cx="3281082" cy="322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媒体区</a:t>
            </a:r>
          </a:p>
        </p:txBody>
      </p:sp>
      <p:sp>
        <p:nvSpPr>
          <p:cNvPr id="33" name="矩形 32"/>
          <p:cNvSpPr/>
          <p:nvPr/>
        </p:nvSpPr>
        <p:spPr>
          <a:xfrm>
            <a:off x="10130118" y="1568824"/>
            <a:ext cx="304800" cy="87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t>演艺休息区</a:t>
            </a:r>
          </a:p>
        </p:txBody>
      </p:sp>
    </p:spTree>
    <p:custDataLst>
      <p:tags r:id="rId1"/>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a:t>
            </a:r>
            <a:r>
              <a:rPr lang="zh-CN" altLang="en-US" sz="2800" kern="0" spc="-5" noProof="1">
                <a:solidFill>
                  <a:srgbClr val="FFC000"/>
                </a:solidFill>
                <a:latin typeface="微软雅黑" panose="020B0503020204020204" pitchFamily="34" charset="-122"/>
                <a:cs typeface="微软雅黑" panose="020B0503020204020204" pitchFamily="34" charset="-122"/>
                <a:sym typeface="+mn-ea"/>
              </a:rPr>
              <a:t>平面</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微信图片_20210731150137.png"/>
          <p:cNvPicPr>
            <a:picLocks noChangeAspect="1"/>
          </p:cNvPicPr>
          <p:nvPr/>
        </p:nvPicPr>
        <p:blipFill>
          <a:blip r:embed="rId4" cstate="print"/>
          <a:stretch>
            <a:fillRect/>
          </a:stretch>
        </p:blipFill>
        <p:spPr>
          <a:xfrm>
            <a:off x="358589" y="804560"/>
            <a:ext cx="10802471" cy="5778567"/>
          </a:xfrm>
          <a:prstGeom prst="rect">
            <a:avLst/>
          </a:prstGeom>
        </p:spPr>
      </p:pic>
    </p:spTree>
    <p:custDataLst>
      <p:tags r:id="rId1"/>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3795" name="object 4"/>
          <p:cNvSpPr/>
          <p:nvPr/>
        </p:nvSpPr>
        <p:spPr>
          <a:xfrm>
            <a:off x="1919288" y="2060575"/>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6" name="object 6"/>
          <p:cNvSpPr txBox="1"/>
          <p:nvPr/>
        </p:nvSpPr>
        <p:spPr>
          <a:xfrm>
            <a:off x="8767763" y="1455738"/>
            <a:ext cx="2835275" cy="3059113"/>
          </a:xfrm>
          <a:prstGeom prst="rect">
            <a:avLst/>
          </a:prstGeom>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01</a:t>
            </a:r>
            <a:endParaRPr sz="19900" noProof="1">
              <a:latin typeface="Yu Gothic" panose="020B0400000000000000" charset="-128"/>
              <a:cs typeface="Yu Gothic" panose="020B0400000000000000" charset="-128"/>
            </a:endParaRPr>
          </a:p>
        </p:txBody>
      </p:sp>
      <p:sp>
        <p:nvSpPr>
          <p:cNvPr id="7" name="object 7"/>
          <p:cNvSpPr txBox="1">
            <a:spLocks noGrp="1"/>
          </p:cNvSpPr>
          <p:nvPr>
            <p:ph type="title"/>
          </p:nvPr>
        </p:nvSpPr>
        <p:spPr>
          <a:xfrm>
            <a:off x="3097213" y="2476500"/>
            <a:ext cx="5975350" cy="62865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kumimoji="0" sz="40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rPr>
              <a:t>方案策略</a:t>
            </a:r>
            <a:r>
              <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rPr>
              <a:t>Solution strategy </a:t>
            </a:r>
          </a:p>
        </p:txBody>
      </p:sp>
      <p:sp>
        <p:nvSpPr>
          <p:cNvPr id="33799" name="object 8"/>
          <p:cNvSpPr txBox="1"/>
          <p:nvPr/>
        </p:nvSpPr>
        <p:spPr>
          <a:xfrm>
            <a:off x="3198813" y="3278188"/>
            <a:ext cx="3397250" cy="289560"/>
          </a:xfrm>
          <a:prstGeom prst="rect">
            <a:avLst/>
          </a:prstGeom>
          <a:noFill/>
          <a:ln w="9525">
            <a:noFill/>
          </a:ln>
        </p:spPr>
        <p:txBody>
          <a:bodyPr wrap="square" lIns="0" tIns="12700" rIns="0" bIns="0" anchor="t">
            <a:spAutoFit/>
          </a:bodyPr>
          <a:lstStyle/>
          <a:p>
            <a:pPr marL="393700" indent="-381000" defTabSz="914400">
              <a:spcBef>
                <a:spcPts val="100"/>
              </a:spcBef>
              <a:buFont typeface="Wingdings" panose="05000000000000000000"/>
              <a:buChar char=""/>
              <a:tabLst>
                <a:tab pos="393700" algn="l"/>
                <a:tab pos="393700" algn="l"/>
                <a:tab pos="1306830" algn="l"/>
                <a:tab pos="1687830" algn="l"/>
                <a:tab pos="2545080" algn="l"/>
                <a:tab pos="2926080" algn="l"/>
              </a:tabLst>
            </a:pPr>
            <a:r>
              <a:rPr lang="zh-CN" altLang="zh-CN" sz="2700" b="1" baseline="2000" dirty="0">
                <a:latin typeface="微软雅黑" panose="020B0503020204020204" pitchFamily="34" charset="-122"/>
                <a:ea typeface="宋体" panose="02010600030101010101" pitchFamily="2" charset="-122"/>
              </a:rPr>
              <a:t>激情	</a:t>
            </a:r>
            <a:r>
              <a:rPr lang="zh-CN" altLang="zh-CN" b="1" dirty="0">
                <a:latin typeface="Wingdings" panose="05000000000000000000"/>
                <a:ea typeface="宋体" panose="02010600030101010101" pitchFamily="2" charset="-122"/>
              </a:rPr>
              <a:t></a:t>
            </a:r>
            <a:r>
              <a:rPr lang="zh-CN" altLang="zh-CN" b="1" dirty="0">
                <a:latin typeface="Times New Roman" panose="02020603050405020304"/>
                <a:ea typeface="宋体" panose="02010600030101010101" pitchFamily="2" charset="-122"/>
              </a:rPr>
              <a:t>	潮酷</a:t>
            </a:r>
            <a:r>
              <a:rPr lang="zh-CN" altLang="zh-CN" b="1" dirty="0">
                <a:latin typeface="微软雅黑" panose="020B0503020204020204" pitchFamily="34" charset="-122"/>
                <a:ea typeface="宋体" panose="02010600030101010101" pitchFamily="2" charset="-122"/>
              </a:rPr>
              <a:t>	</a:t>
            </a:r>
            <a:r>
              <a:rPr lang="zh-CN" altLang="zh-CN" b="1" dirty="0">
                <a:latin typeface="Wingdings" panose="05000000000000000000"/>
                <a:ea typeface="宋体" panose="02010600030101010101" pitchFamily="2" charset="-122"/>
              </a:rPr>
              <a:t></a:t>
            </a:r>
            <a:r>
              <a:rPr lang="zh-CN" altLang="zh-CN" b="1" dirty="0">
                <a:latin typeface="Times New Roman" panose="02020603050405020304"/>
                <a:ea typeface="宋体" panose="02010600030101010101" pitchFamily="2" charset="-122"/>
              </a:rPr>
              <a:t>	运动</a:t>
            </a:r>
          </a:p>
        </p:txBody>
      </p:sp>
      <p:sp>
        <p:nvSpPr>
          <p:cNvPr id="33800" name="object 8"/>
          <p:cNvSpPr txBox="1"/>
          <p:nvPr/>
        </p:nvSpPr>
        <p:spPr>
          <a:xfrm>
            <a:off x="3198813" y="3692525"/>
            <a:ext cx="3397250" cy="289560"/>
          </a:xfrm>
          <a:prstGeom prst="rect">
            <a:avLst/>
          </a:prstGeom>
          <a:noFill/>
          <a:ln w="9525">
            <a:noFill/>
          </a:ln>
        </p:spPr>
        <p:txBody>
          <a:bodyPr wrap="square" lIns="0" tIns="12700" rIns="0" bIns="0" anchor="t">
            <a:spAutoFit/>
          </a:bodyPr>
          <a:lstStyle/>
          <a:p>
            <a:pPr marL="393700" indent="-381000" defTabSz="914400">
              <a:spcBef>
                <a:spcPts val="100"/>
              </a:spcBef>
              <a:buFont typeface="Wingdings" panose="05000000000000000000"/>
              <a:buChar char=""/>
              <a:tabLst>
                <a:tab pos="393700" algn="l"/>
                <a:tab pos="393700" algn="l"/>
                <a:tab pos="1306830" algn="l"/>
                <a:tab pos="1687830" algn="l"/>
                <a:tab pos="2545080" algn="l"/>
                <a:tab pos="2926080" algn="l"/>
              </a:tabLst>
            </a:pPr>
            <a:r>
              <a:rPr lang="zh-CN" altLang="zh-CN" sz="2700" b="1" baseline="2000" dirty="0">
                <a:latin typeface="微软雅黑" panose="020B0503020204020204" pitchFamily="34" charset="-122"/>
                <a:ea typeface="宋体" panose="02010600030101010101" pitchFamily="2" charset="-122"/>
              </a:rPr>
              <a:t>乐享	</a:t>
            </a:r>
            <a:r>
              <a:rPr lang="zh-CN" altLang="zh-CN" b="1" dirty="0">
                <a:latin typeface="Wingdings" panose="05000000000000000000"/>
                <a:ea typeface="宋体" panose="02010600030101010101" pitchFamily="2" charset="-122"/>
              </a:rPr>
              <a:t></a:t>
            </a:r>
            <a:r>
              <a:rPr lang="zh-CN" altLang="zh-CN" b="1" dirty="0">
                <a:latin typeface="Times New Roman" panose="02020603050405020304"/>
                <a:ea typeface="宋体" panose="02010600030101010101" pitchFamily="2" charset="-122"/>
              </a:rPr>
              <a:t>	个性</a:t>
            </a:r>
            <a:r>
              <a:rPr lang="zh-CN" altLang="zh-CN" b="1" dirty="0">
                <a:latin typeface="微软雅黑" panose="020B0503020204020204" pitchFamily="34" charset="-122"/>
                <a:ea typeface="宋体" panose="02010600030101010101" pitchFamily="2" charset="-122"/>
              </a:rPr>
              <a:t>	</a:t>
            </a:r>
            <a:r>
              <a:rPr lang="zh-CN" altLang="zh-CN" b="1" dirty="0">
                <a:latin typeface="Wingdings" panose="05000000000000000000"/>
                <a:ea typeface="宋体" panose="02010600030101010101" pitchFamily="2" charset="-122"/>
              </a:rPr>
              <a:t></a:t>
            </a:r>
            <a:r>
              <a:rPr lang="zh-CN" altLang="zh-CN" b="1" dirty="0">
                <a:latin typeface="Times New Roman" panose="02020603050405020304"/>
                <a:ea typeface="宋体" panose="02010600030101010101" pitchFamily="2" charset="-122"/>
              </a:rPr>
              <a:t>	体验</a:t>
            </a:r>
          </a:p>
        </p:txBody>
      </p:sp>
      <p:sp>
        <p:nvSpPr>
          <p:cNvPr id="33796" name="object 5"/>
          <p:cNvSpPr/>
          <p:nvPr/>
        </p:nvSpPr>
        <p:spPr>
          <a:xfrm>
            <a:off x="7239000" y="893763"/>
            <a:ext cx="4951413" cy="5449887"/>
          </a:xfrm>
          <a:prstGeom prst="rect">
            <a:avLst/>
          </a:prstGeom>
          <a:blipFill rotWithShape="1">
            <a:blip r:embed="rId4" cstate="print"/>
            <a:stretch>
              <a:fillRect/>
            </a:stretch>
          </a:blipFill>
          <a:ln w="9525">
            <a:noFill/>
          </a:ln>
        </p:spPr>
        <p:txBody>
          <a:bodyPr wrap="square" lIns="0" tIns="0" rIns="0" bIns="0" anchor="t"/>
          <a:lstStyle/>
          <a:p>
            <a:endParaRPr lang="zh-CN" altLang="zh-CN">
              <a:latin typeface="Calibri" panose="020F0502020204030204" charset="0"/>
              <a:ea typeface="宋体" panose="02010600030101010101" pitchFamily="2" charset="-122"/>
            </a:endParaRPr>
          </a:p>
        </p:txBody>
      </p:sp>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9.jpg"/>
          <p:cNvPicPr>
            <a:picLocks noChangeAspect="1"/>
          </p:cNvPicPr>
          <p:nvPr/>
        </p:nvPicPr>
        <p:blipFill>
          <a:blip r:embed="rId4" cstate="print"/>
          <a:stretch>
            <a:fillRect/>
          </a:stretch>
        </p:blipFill>
        <p:spPr>
          <a:xfrm>
            <a:off x="753036" y="0"/>
            <a:ext cx="10970292" cy="6858000"/>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5" cstate="print"/>
          <a:stretch>
            <a:fillRect/>
          </a:stretch>
        </p:blipFill>
        <p:spPr>
          <a:xfrm>
            <a:off x="630641" y="0"/>
            <a:ext cx="10970292" cy="6858000"/>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4" cstate="print"/>
          <a:stretch>
            <a:fillRect/>
          </a:stretch>
        </p:blipFill>
        <p:spPr>
          <a:xfrm>
            <a:off x="669123" y="0"/>
            <a:ext cx="10970292" cy="6857999"/>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573741" y="183776"/>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4" cstate="print"/>
          <a:stretch>
            <a:fillRect/>
          </a:stretch>
        </p:blipFill>
        <p:spPr>
          <a:xfrm>
            <a:off x="669124" y="0"/>
            <a:ext cx="10970292" cy="6858000"/>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en-US" alt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573741" y="183776"/>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4" cstate="print"/>
          <a:stretch>
            <a:fillRect/>
          </a:stretch>
        </p:blipFill>
        <p:spPr>
          <a:xfrm>
            <a:off x="669124" y="0"/>
            <a:ext cx="10970292" cy="6858000"/>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en-US" alt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573741" y="183776"/>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4" cstate="print"/>
          <a:stretch>
            <a:fillRect/>
          </a:stretch>
        </p:blipFill>
        <p:spPr>
          <a:xfrm>
            <a:off x="669124" y="0"/>
            <a:ext cx="10970292" cy="6857999"/>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en-US" alt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573741" y="183776"/>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5" cstate="print"/>
          <a:stretch>
            <a:fillRect/>
          </a:stretch>
        </p:blipFill>
        <p:spPr>
          <a:xfrm>
            <a:off x="669125" y="0"/>
            <a:ext cx="10970290" cy="6857999"/>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en-US" alt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8129" name="object 3"/>
          <p:cNvSpPr/>
          <p:nvPr/>
        </p:nvSpPr>
        <p:spPr>
          <a:xfrm>
            <a:off x="573741" y="183776"/>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7" name="图片 6" descr="微信图片_20210731161942.jpg"/>
          <p:cNvPicPr>
            <a:picLocks noChangeAspect="1"/>
          </p:cNvPicPr>
          <p:nvPr/>
        </p:nvPicPr>
        <p:blipFill>
          <a:blip r:embed="rId4" cstate="print"/>
          <a:stretch>
            <a:fillRect/>
          </a:stretch>
        </p:blipFill>
        <p:spPr>
          <a:xfrm>
            <a:off x="669125" y="0"/>
            <a:ext cx="10970290" cy="6857998"/>
          </a:xfrm>
          <a:prstGeom prst="rect">
            <a:avLst/>
          </a:prstGeom>
        </p:spPr>
      </p:pic>
      <p:sp>
        <p:nvSpPr>
          <p:cNvPr id="4" name="object 4"/>
          <p:cNvSpPr txBox="1">
            <a:spLocks noGrp="1"/>
          </p:cNvSpPr>
          <p:nvPr>
            <p:ph type="title"/>
          </p:nvPr>
        </p:nvSpPr>
        <p:spPr>
          <a:xfrm>
            <a:off x="457200" y="241300"/>
            <a:ext cx="7776210"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en-US" alt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sz="2800" b="1" i="0" u="none" strike="noStrike" kern="0" cap="none" spc="-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▪场地意向效果图</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 name="object 4"/>
          <p:cNvSpPr/>
          <p:nvPr/>
        </p:nvSpPr>
        <p:spPr>
          <a:xfrm>
            <a:off x="1919288" y="2060575"/>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7" name="object 7"/>
          <p:cNvSpPr txBox="1">
            <a:spLocks noGrp="1"/>
          </p:cNvSpPr>
          <p:nvPr>
            <p:ph type="title"/>
          </p:nvPr>
        </p:nvSpPr>
        <p:spPr>
          <a:xfrm>
            <a:off x="2345055" y="2315210"/>
            <a:ext cx="6209030" cy="284353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执行规划</a:t>
            </a:r>
            <a:b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Executive </a:t>
            </a:r>
            <a:r>
              <a:rPr lang="en-US" alt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lanning</a:t>
            </a:r>
            <a:br>
              <a:rPr kumimoji="0" lang="zh-CN" sz="4000" b="1" i="0" u="none" strike="noStrike" kern="0" cap="none" spc="-5"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br>
              <a:rPr kumimoji="0" lang="zh-CN" sz="4000" b="1" i="0" u="none" strike="noStrike" kern="0" cap="none" spc="-1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br>
              <a:rPr kumimoji="0" lang="zh-CN" sz="4000" b="1" i="0" u="none" strike="noStrike" kern="0" cap="none" spc="-10"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endParaRPr>
          </a:p>
        </p:txBody>
      </p:sp>
      <p:sp>
        <p:nvSpPr>
          <p:cNvPr id="3" name="object 3"/>
          <p:cNvSpPr txBox="1"/>
          <p:nvPr/>
        </p:nvSpPr>
        <p:spPr>
          <a:xfrm>
            <a:off x="8767763" y="1455738"/>
            <a:ext cx="2835275" cy="3074988"/>
          </a:xfrm>
          <a:prstGeom prst="rect">
            <a:avLst/>
          </a:prstGeom>
          <a:effectLst>
            <a:outerShdw blurRad="50800" dist="254000" dir="5400000" algn="ctr" rotWithShape="0">
              <a:srgbClr val="000000">
                <a:alpha val="43000"/>
              </a:srgbClr>
            </a:outerShdw>
          </a:effectLst>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a:t>
            </a:r>
            <a:r>
              <a:rPr lang="en-US" sz="19900" spc="-5" noProof="1">
                <a:solidFill>
                  <a:srgbClr val="FFFFFF"/>
                </a:solidFill>
                <a:latin typeface="Yu Gothic" panose="020B0400000000000000" charset="-128"/>
                <a:ea typeface="+mn-ea"/>
                <a:cs typeface="Yu Gothic" panose="020B0400000000000000" charset="-128"/>
              </a:rPr>
              <a:t>5</a:t>
            </a:r>
          </a:p>
        </p:txBody>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52227" name="object 6"/>
          <p:cNvSpPr/>
          <p:nvPr/>
        </p:nvSpPr>
        <p:spPr>
          <a:xfrm>
            <a:off x="23813" y="0"/>
            <a:ext cx="12168187" cy="6858000"/>
          </a:xfrm>
          <a:custGeom>
            <a:avLst/>
            <a:gdLst/>
            <a:ahLst/>
            <a:cxnLst/>
            <a:rect l="0" t="0" r="0" b="0"/>
            <a:pathLst>
              <a:path w="12167870" h="6858000">
                <a:moveTo>
                  <a:pt x="12167418" y="6858000"/>
                </a:moveTo>
                <a:lnTo>
                  <a:pt x="0" y="6858000"/>
                </a:lnTo>
                <a:lnTo>
                  <a:pt x="0" y="0"/>
                </a:lnTo>
              </a:path>
            </a:pathLst>
          </a:custGeom>
          <a:noFill/>
          <a:ln w="3175" cap="flat" cmpd="sng">
            <a:solidFill>
              <a:srgbClr val="000000"/>
            </a:solidFill>
            <a:prstDash val="solid"/>
            <a:round/>
            <a:headEnd type="none" w="med" len="med"/>
            <a:tailEnd type="none" w="med" len="med"/>
          </a:ln>
        </p:spPr>
        <p:txBody>
          <a:bodyPr/>
          <a:lstStyle/>
          <a:p>
            <a:endParaRPr lang="zh-CN" altLang="en-US"/>
          </a:p>
        </p:txBody>
      </p:sp>
      <p:sp>
        <p:nvSpPr>
          <p:cNvPr id="52228"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8" name="object 8"/>
          <p:cNvSpPr txBox="1">
            <a:spLocks noGrp="1"/>
          </p:cNvSpPr>
          <p:nvPr>
            <p:ph type="title"/>
          </p:nvPr>
        </p:nvSpPr>
        <p:spPr>
          <a:xfrm>
            <a:off x="457200" y="241300"/>
            <a:ext cx="3074988" cy="442913"/>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执行</a:t>
            </a:r>
            <a:r>
              <a:rPr kumimoji="0"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规划.流程</a:t>
            </a:r>
            <a:endParaRPr kumimoji="0" sz="2800" b="1" i="0" u="none" strike="noStrike" kern="0" cap="none" spc="0"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object 9"/>
          <p:cNvGraphicFramePr>
            <a:graphicFrameLocks noGrp="1"/>
          </p:cNvGraphicFramePr>
          <p:nvPr>
            <p:custDataLst>
              <p:tags r:id="rId2"/>
            </p:custDataLst>
          </p:nvPr>
        </p:nvGraphicFramePr>
        <p:xfrm>
          <a:off x="154516" y="739775"/>
          <a:ext cx="11728450" cy="6000750"/>
        </p:xfrm>
        <a:graphic>
          <a:graphicData uri="http://schemas.openxmlformats.org/drawingml/2006/table">
            <a:tbl>
              <a:tblPr firstRow="1" bandRow="1">
                <a:tableStyleId>{2D5ABB26-0587-4C30-8999-92F81FD0307C}</a:tableStyleId>
              </a:tblPr>
              <a:tblGrid>
                <a:gridCol w="1456055">
                  <a:extLst>
                    <a:ext uri="{9D8B030D-6E8A-4147-A177-3AD203B41FA5}">
                      <a16:colId xmlns:a16="http://schemas.microsoft.com/office/drawing/2014/main" val="20000"/>
                    </a:ext>
                  </a:extLst>
                </a:gridCol>
                <a:gridCol w="1669415">
                  <a:extLst>
                    <a:ext uri="{9D8B030D-6E8A-4147-A177-3AD203B41FA5}">
                      <a16:colId xmlns:a16="http://schemas.microsoft.com/office/drawing/2014/main" val="20001"/>
                    </a:ext>
                  </a:extLst>
                </a:gridCol>
                <a:gridCol w="5142230">
                  <a:extLst>
                    <a:ext uri="{9D8B030D-6E8A-4147-A177-3AD203B41FA5}">
                      <a16:colId xmlns:a16="http://schemas.microsoft.com/office/drawing/2014/main" val="20002"/>
                    </a:ext>
                  </a:extLst>
                </a:gridCol>
                <a:gridCol w="3460750">
                  <a:extLst>
                    <a:ext uri="{9D8B030D-6E8A-4147-A177-3AD203B41FA5}">
                      <a16:colId xmlns:a16="http://schemas.microsoft.com/office/drawing/2014/main" val="20003"/>
                    </a:ext>
                  </a:extLst>
                </a:gridCol>
              </a:tblGrid>
              <a:tr h="126365">
                <a:tc gridSpan="4">
                  <a:txBody>
                    <a:bodyPr/>
                    <a:lstStyle/>
                    <a:p>
                      <a:pPr>
                        <a:lnSpc>
                          <a:spcPct val="100000"/>
                        </a:lnSpc>
                      </a:pPr>
                      <a:endParaRPr sz="600" dirty="0">
                        <a:latin typeface="微软雅黑" panose="020B0503020204020204" pitchFamily="34" charset="-122"/>
                        <a:ea typeface="微软雅黑" panose="020B0503020204020204" pitchFamily="34" charset="-122"/>
                        <a:cs typeface="Times New Roman" panose="02020603050405020304"/>
                      </a:endParaRPr>
                    </a:p>
                  </a:txBody>
                  <a:tcPr marL="0" marR="0" marT="0" marB="0">
                    <a:lnB w="19050">
                      <a:solidFill>
                        <a:srgbClr val="FFFFFF"/>
                      </a:solidFill>
                      <a:prstDash val="solid"/>
                    </a:lnB>
                    <a:solidFill>
                      <a:srgbClr val="00615A">
                        <a:alpha val="10189"/>
                      </a:srgbClr>
                    </a:solidFill>
                  </a:tcPr>
                </a:tc>
                <a:tc hMerge="1">
                  <a:txBody>
                    <a:bodyPr/>
                    <a:lstStyle/>
                    <a:p>
                      <a:endParaRPr lang="zh-CN"/>
                    </a:p>
                  </a:txBody>
                  <a:tcPr marL="0" marR="0" marT="0" marB="0"/>
                </a:tc>
                <a:tc hMerge="1">
                  <a:txBody>
                    <a:bodyPr/>
                    <a:lstStyle/>
                    <a:p>
                      <a:endParaRPr lang="zh-CN"/>
                    </a:p>
                  </a:txBody>
                  <a:tcPr marL="0" marR="0" marT="0" marB="0"/>
                </a:tc>
                <a:tc hMerge="1">
                  <a:txBody>
                    <a:bodyPr/>
                    <a:lstStyle/>
                    <a:p>
                      <a:endParaRPr lang="zh-CN"/>
                    </a:p>
                  </a:txBody>
                  <a:tcPr marL="0" marR="0" marT="0" marB="0"/>
                </a:tc>
                <a:extLst>
                  <a:ext uri="{0D108BD9-81ED-4DB2-BD59-A6C34878D82A}">
                    <a16:rowId xmlns:a16="http://schemas.microsoft.com/office/drawing/2014/main" val="10000"/>
                  </a:ext>
                </a:extLst>
              </a:tr>
              <a:tr h="405765">
                <a:tc>
                  <a:txBody>
                    <a:bodyPr/>
                    <a:lstStyle/>
                    <a:p>
                      <a:pPr algn="ctr">
                        <a:lnSpc>
                          <a:spcPct val="100000"/>
                        </a:lnSpc>
                        <a:spcBef>
                          <a:spcPts val="975"/>
                        </a:spcBef>
                      </a:pPr>
                      <a:r>
                        <a:rPr sz="1500" b="1" spc="-5" dirty="0">
                          <a:solidFill>
                            <a:srgbClr val="FFFFFF"/>
                          </a:solidFill>
                          <a:latin typeface="微软雅黑" panose="020B0503020204020204" pitchFamily="34" charset="-122"/>
                          <a:ea typeface="微软雅黑" panose="020B0503020204020204" pitchFamily="34" charset="-122"/>
                          <a:cs typeface="Microsoft JhengHei UI" panose="020B0604030504040204" charset="-120"/>
                        </a:rPr>
                        <a:t>时间</a:t>
                      </a:r>
                    </a:p>
                  </a:txBody>
                  <a:tcPr marL="0" marR="0" marT="123825" marB="0">
                    <a:lnL w="12700">
                      <a:solidFill>
                        <a:srgbClr val="000000"/>
                      </a:solidFill>
                      <a:prstDash val="solid"/>
                    </a:lnL>
                    <a:lnR w="12700">
                      <a:solidFill>
                        <a:srgbClr val="000000"/>
                      </a:solidFill>
                      <a:prstDash val="solid"/>
                    </a:lnR>
                    <a:lnT w="19050">
                      <a:solidFill>
                        <a:srgbClr val="FFFFFF"/>
                      </a:solidFill>
                      <a:prstDash val="solid"/>
                    </a:lnT>
                    <a:lnB w="12700">
                      <a:solidFill>
                        <a:srgbClr val="000000"/>
                      </a:solidFill>
                      <a:prstDash val="solid"/>
                    </a:lnB>
                    <a:solidFill>
                      <a:srgbClr val="00615A">
                        <a:alpha val="10189"/>
                      </a:srgbClr>
                    </a:solidFill>
                  </a:tcPr>
                </a:tc>
                <a:tc>
                  <a:txBody>
                    <a:bodyPr/>
                    <a:lstStyle/>
                    <a:p>
                      <a:pPr algn="ctr">
                        <a:lnSpc>
                          <a:spcPct val="100000"/>
                        </a:lnSpc>
                        <a:spcBef>
                          <a:spcPts val="975"/>
                        </a:spcBef>
                      </a:pPr>
                      <a:r>
                        <a:rPr sz="1500" b="1" dirty="0">
                          <a:solidFill>
                            <a:srgbClr val="FFFFFF"/>
                          </a:solidFill>
                          <a:latin typeface="微软雅黑" panose="020B0503020204020204" pitchFamily="34" charset="-122"/>
                          <a:ea typeface="微软雅黑" panose="020B0503020204020204" pitchFamily="34" charset="-122"/>
                          <a:cs typeface="Microsoft JhengHei UI" panose="020B0604030504040204" charset="-120"/>
                        </a:rPr>
                        <a:t>环节</a:t>
                      </a:r>
                    </a:p>
                  </a:txBody>
                  <a:tcPr marL="0" marR="0" marT="123825" marB="0">
                    <a:lnL w="12700">
                      <a:solidFill>
                        <a:srgbClr val="000000"/>
                      </a:solidFill>
                      <a:prstDash val="solid"/>
                    </a:lnL>
                    <a:lnR w="12700">
                      <a:solidFill>
                        <a:srgbClr val="000000"/>
                      </a:solidFill>
                      <a:prstDash val="solid"/>
                    </a:lnR>
                    <a:lnT w="19050">
                      <a:solidFill>
                        <a:srgbClr val="FFFFFF"/>
                      </a:solidFill>
                      <a:prstDash val="solid"/>
                    </a:lnT>
                    <a:lnB w="12700">
                      <a:solidFill>
                        <a:srgbClr val="000000"/>
                      </a:solidFill>
                      <a:prstDash val="solid"/>
                    </a:lnB>
                    <a:solidFill>
                      <a:srgbClr val="00615A">
                        <a:alpha val="10189"/>
                      </a:srgbClr>
                    </a:solidFill>
                  </a:tcPr>
                </a:tc>
                <a:tc>
                  <a:txBody>
                    <a:bodyPr/>
                    <a:lstStyle/>
                    <a:p>
                      <a:pPr algn="ctr">
                        <a:lnSpc>
                          <a:spcPct val="100000"/>
                        </a:lnSpc>
                        <a:spcBef>
                          <a:spcPts val="975"/>
                        </a:spcBef>
                      </a:pPr>
                      <a:r>
                        <a:rPr sz="1500" b="1" spc="-5" dirty="0">
                          <a:solidFill>
                            <a:srgbClr val="FFFFFF"/>
                          </a:solidFill>
                          <a:latin typeface="微软雅黑" panose="020B0503020204020204" pitchFamily="34" charset="-122"/>
                          <a:ea typeface="微软雅黑" panose="020B0503020204020204" pitchFamily="34" charset="-122"/>
                          <a:cs typeface="Microsoft JhengHei UI" panose="020B0604030504040204" charset="-120"/>
                        </a:rPr>
                        <a:t>内容</a:t>
                      </a:r>
                    </a:p>
                  </a:txBody>
                  <a:tcPr marL="0" marR="0" marT="123825" marB="0">
                    <a:lnL w="12700">
                      <a:solidFill>
                        <a:srgbClr val="000000"/>
                      </a:solidFill>
                      <a:prstDash val="solid"/>
                    </a:lnL>
                    <a:lnR w="12700">
                      <a:solidFill>
                        <a:srgbClr val="000000"/>
                      </a:solidFill>
                      <a:prstDash val="solid"/>
                    </a:lnR>
                    <a:lnT w="19050">
                      <a:solidFill>
                        <a:srgbClr val="FFFFFF"/>
                      </a:solidFill>
                      <a:prstDash val="solid"/>
                    </a:lnT>
                    <a:lnB w="12700">
                      <a:solidFill>
                        <a:srgbClr val="000000"/>
                      </a:solidFill>
                      <a:prstDash val="solid"/>
                    </a:lnB>
                    <a:solidFill>
                      <a:srgbClr val="00615A">
                        <a:alpha val="10189"/>
                      </a:srgbClr>
                    </a:solidFill>
                  </a:tcPr>
                </a:tc>
                <a:tc>
                  <a:txBody>
                    <a:bodyPr/>
                    <a:lstStyle/>
                    <a:p>
                      <a:pPr algn="ctr">
                        <a:lnSpc>
                          <a:spcPct val="100000"/>
                        </a:lnSpc>
                        <a:spcBef>
                          <a:spcPts val="975"/>
                        </a:spcBef>
                      </a:pPr>
                      <a:r>
                        <a:rPr sz="1500" b="1" spc="-5" dirty="0">
                          <a:solidFill>
                            <a:srgbClr val="FFFFFF"/>
                          </a:solidFill>
                          <a:latin typeface="微软雅黑" panose="020B0503020204020204" pitchFamily="34" charset="-122"/>
                          <a:ea typeface="微软雅黑" panose="020B0503020204020204" pitchFamily="34" charset="-122"/>
                          <a:cs typeface="Microsoft JhengHei UI" panose="020B0604030504040204" charset="-120"/>
                        </a:rPr>
                        <a:t>备注</a:t>
                      </a:r>
                    </a:p>
                  </a:txBody>
                  <a:tcPr marL="0" marR="0" marT="123825" marB="0">
                    <a:lnL w="12700">
                      <a:solidFill>
                        <a:srgbClr val="000000"/>
                      </a:solidFill>
                      <a:prstDash val="solid"/>
                    </a:lnL>
                    <a:lnR w="12700">
                      <a:solidFill>
                        <a:srgbClr val="000000"/>
                      </a:solidFill>
                      <a:prstDash val="solid"/>
                    </a:lnR>
                    <a:lnT w="19050">
                      <a:solidFill>
                        <a:srgbClr val="FFFFFF"/>
                      </a:solidFill>
                      <a:prstDash val="solid"/>
                    </a:lnT>
                    <a:lnB w="12700">
                      <a:solidFill>
                        <a:srgbClr val="000000"/>
                      </a:solidFill>
                      <a:prstDash val="solid"/>
                    </a:lnB>
                    <a:solidFill>
                      <a:srgbClr val="00615A">
                        <a:alpha val="10189"/>
                      </a:srgbClr>
                    </a:solidFill>
                  </a:tcPr>
                </a:tc>
                <a:extLst>
                  <a:ext uri="{0D108BD9-81ED-4DB2-BD59-A6C34878D82A}">
                    <a16:rowId xmlns:a16="http://schemas.microsoft.com/office/drawing/2014/main" val="10001"/>
                  </a:ext>
                </a:extLst>
              </a:tr>
              <a:tr h="407035">
                <a:tc rowSpan="2">
                  <a:txBody>
                    <a:bodyPr/>
                    <a:lstStyle/>
                    <a:p>
                      <a:pPr>
                        <a:lnSpc>
                          <a:spcPct val="100000"/>
                        </a:lnSpc>
                        <a:spcBef>
                          <a:spcPts val="40"/>
                        </a:spcBef>
                      </a:pPr>
                      <a:endParaRPr sz="1200" dirty="0">
                        <a:latin typeface="微软雅黑" panose="020B0503020204020204" pitchFamily="34" charset="-122"/>
                        <a:ea typeface="微软雅黑" panose="020B0503020204020204" pitchFamily="34" charset="-122"/>
                        <a:cs typeface="Times New Roman" panose="02020603050405020304"/>
                      </a:endParaRPr>
                    </a:p>
                    <a:p>
                      <a:pPr marL="190500">
                        <a:lnSpc>
                          <a:spcPct val="100000"/>
                        </a:lnSpc>
                        <a:spcBef>
                          <a:spcPts val="5"/>
                        </a:spcBef>
                      </a:pP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00</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30</a:t>
                      </a: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70"/>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活动签到</a:t>
                      </a: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88900" algn="ctr">
                        <a:lnSpc>
                          <a:spcPct val="100000"/>
                        </a:lnSpc>
                        <a:spcBef>
                          <a:spcPts val="670"/>
                        </a:spcBef>
                      </a:pPr>
                      <a:r>
                        <a:rPr sz="12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嘉宾抵达、签到</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宣传</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频循环播放</a:t>
                      </a: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rowSpan="2">
                  <a:txBody>
                    <a:bodyPr/>
                    <a:lstStyle/>
                    <a:p>
                      <a:pPr marL="96520" algn="l">
                        <a:lnSpc>
                          <a:spcPct val="100000"/>
                        </a:lnSpc>
                        <a:spcBef>
                          <a:spcPts val="270"/>
                        </a:spcBef>
                      </a:pPr>
                      <a:r>
                        <a:rPr 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茶歇开放；</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96520" algn="l">
                        <a:lnSpc>
                          <a:spcPct val="100000"/>
                        </a:lnSpc>
                        <a:spcBef>
                          <a:spcPts val="340"/>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媒体拍照</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83820" algn="l">
                        <a:lnSpc>
                          <a:spcPct val="100000"/>
                        </a:lnSpc>
                        <a:spcBef>
                          <a:spcPts val="340"/>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暖场视频、音乐播放；</a:t>
                      </a:r>
                      <a:endParaRPr sz="12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3429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2"/>
                  </a:ext>
                </a:extLst>
              </a:tr>
              <a:tr h="409575">
                <a:tc vMerge="1">
                  <a:txBody>
                    <a:bodyPr/>
                    <a:lstStyle/>
                    <a:p>
                      <a:endParaRPr lang="zh-CN"/>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车型静展</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ctr">
                        <a:lnSpc>
                          <a:spcPct val="100000"/>
                        </a:lnSpc>
                        <a:spcBef>
                          <a:spcPts val="68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外场车型静态展示</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、车模站台、媒体拍照</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vMerge="1">
                  <a:txBody>
                    <a:bodyPr/>
                    <a:lstStyle/>
                    <a:p>
                      <a:endParaRPr lang="zh-CN"/>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3"/>
                  </a:ext>
                </a:extLst>
              </a:tr>
              <a:tr h="579755">
                <a:tc>
                  <a:txBody>
                    <a:bodyPr/>
                    <a:lstStyle/>
                    <a:p>
                      <a:pPr marL="3175" algn="ctr">
                        <a:lnSpc>
                          <a:spcPct val="100000"/>
                        </a:lnSpc>
                        <a:spcBef>
                          <a:spcPts val="685"/>
                        </a:spcBef>
                      </a:pP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30</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33</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开场倒计时</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76200" algn="ctr">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主持人开场倒计时播报、开场音乐、屏幕倒计时，接品牌解读视频。</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381000" algn="l">
                        <a:lnSpc>
                          <a:spcPct val="100000"/>
                        </a:lnSpc>
                        <a:spcBef>
                          <a:spcPts val="685"/>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屏幕倒计时画面、</a:t>
                      </a:r>
                    </a:p>
                    <a:p>
                      <a:pPr marL="381000" algn="l">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品牌解读视频</a:t>
                      </a: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4"/>
                  </a:ext>
                </a:extLst>
              </a:tr>
              <a:tr h="442595">
                <a:tc>
                  <a:txBody>
                    <a:bodyPr/>
                    <a:lstStyle/>
                    <a:p>
                      <a:pPr marL="3175" algn="ctr">
                        <a:lnSpc>
                          <a:spcPct val="100000"/>
                        </a:lnSpc>
                        <a:spcBef>
                          <a:spcPts val="685"/>
                        </a:spcBef>
                      </a:pP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33</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50</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主持人开场</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76200" algn="ctr">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由品牌解读视频引出主题</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381000" algn="l">
                        <a:lnSpc>
                          <a:spcPct val="100000"/>
                        </a:lnSpc>
                        <a:spcBef>
                          <a:spcPts val="685"/>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5"/>
                  </a:ext>
                </a:extLst>
              </a:tr>
              <a:tr h="43180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17</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00</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领导嘉宾介绍</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76200" algn="ctr">
                        <a:lnSpc>
                          <a:spcPct val="100000"/>
                        </a:lnSpc>
                        <a:spcBef>
                          <a:spcPts val="68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主持人介绍到场领导嘉宾</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媒体。</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厂家领导致辞、</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区域领导</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致辞</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l">
                        <a:lnSpc>
                          <a:spcPct val="110000"/>
                        </a:lnSpc>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领导</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演讲稿、欢迎词</a:t>
                      </a:r>
                      <a:endPar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10000"/>
                        </a:lnSpc>
                      </a:pPr>
                      <a:endPar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6"/>
                  </a:ext>
                </a:extLst>
              </a:tr>
              <a:tr h="31369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00</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05</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新车揭幕</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ctr">
                        <a:lnSpc>
                          <a:spcPct val="100000"/>
                        </a:lnSpc>
                        <a:spcBef>
                          <a:spcPts val="685"/>
                        </a:spcBef>
                      </a:pPr>
                      <a:r>
                        <a:rPr sz="1200" dirty="0">
                          <a:solidFill>
                            <a:srgbClr val="FFFFFF"/>
                          </a:solidFill>
                          <a:latin typeface="微软雅黑" panose="020B0503020204020204" pitchFamily="34" charset="-122"/>
                          <a:cs typeface="微软雅黑" panose="020B0503020204020204" pitchFamily="34" charset="-122"/>
                          <a:sym typeface="+mn-ea"/>
                        </a:rPr>
                        <a:t>车型随模特走秀路线进行亮相，模特配合出场</a:t>
                      </a:r>
                      <a:r>
                        <a:rPr lang="zh-CN" sz="1200" dirty="0">
                          <a:solidFill>
                            <a:srgbClr val="FFFFFF"/>
                          </a:solidFill>
                          <a:latin typeface="微软雅黑" panose="020B0503020204020204" pitchFamily="34" charset="-122"/>
                          <a:cs typeface="微软雅黑" panose="020B0503020204020204" pitchFamily="34" charset="-122"/>
                          <a:sym typeface="+mn-ea"/>
                        </a:rPr>
                        <a:t>，</a:t>
                      </a:r>
                      <a:r>
                        <a:rPr kumimoji="0" lang="zh-CN" altLang="zh-CN"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揭幕仪式</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622300" algn="l">
                        <a:lnSpc>
                          <a:spcPct val="100000"/>
                        </a:lnSpc>
                        <a:spcBef>
                          <a:spcPts val="685"/>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主持人串词、揭幕仪式音乐</a:t>
                      </a:r>
                      <a:endPar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7"/>
                  </a:ext>
                </a:extLst>
              </a:tr>
              <a:tr h="58039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05</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15</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381000" algn="l">
                        <a:lnSpc>
                          <a:spcPct val="100000"/>
                        </a:lnSpc>
                        <a:spcBef>
                          <a:spcPts val="685"/>
                        </a:spcBef>
                      </a:pPr>
                      <a:r>
                        <a:rPr 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车型解密</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ctr">
                        <a:lnSpc>
                          <a:spcPct val="100000"/>
                        </a:lnSpc>
                        <a:spcBef>
                          <a:spcPts val="68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主持人</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串词，播放新车</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TVC</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广告，</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介绍产品讲师</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上台全方位介绍</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新车亮点</a:t>
                      </a:r>
                      <a:endPar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838200" algn="l">
                        <a:lnSpc>
                          <a:spcPct val="100000"/>
                        </a:lnSpc>
                        <a:spcBef>
                          <a:spcPts val="685"/>
                        </a:spcBef>
                      </a:pP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TVC</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视频素材确定</a:t>
                      </a:r>
                      <a:endPar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838200" algn="l">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车型介绍</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准备</a:t>
                      </a: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8"/>
                  </a:ext>
                </a:extLst>
              </a:tr>
              <a:tr h="40894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469900">
                        <a:lnSpc>
                          <a:spcPct val="100000"/>
                        </a:lnSpc>
                        <a:spcBef>
                          <a:spcPts val="685"/>
                        </a:spcBef>
                      </a:pP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乐队表演</a:t>
                      </a:r>
                      <a:endPar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ctr">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表现新</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RDX</a:t>
                      </a: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已换新颜，致敬曾今，改变自己突破自己</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787400" algn="l">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表演曲目：新版曾经的你</a:t>
                      </a:r>
                      <a:endPar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09"/>
                  </a:ext>
                </a:extLst>
              </a:tr>
              <a:tr h="40894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:35</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520700">
                        <a:lnSpc>
                          <a:spcPct val="100000"/>
                        </a:lnSpc>
                        <a:spcBef>
                          <a:spcPts val="685"/>
                        </a:spcBef>
                      </a:pP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公布价格</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87630" algn="ctr">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价格公布、销售政策说明</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787400" algn="l">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主持人串场、价格</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、政策</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PPT</a:t>
                      </a: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10"/>
                  </a:ext>
                </a:extLst>
              </a:tr>
              <a:tr h="478790">
                <a:tc>
                  <a:txBody>
                    <a:bodyPr/>
                    <a:lstStyle/>
                    <a:p>
                      <a:pPr marL="10160" algn="ctr">
                        <a:lnSpc>
                          <a:spcPct val="100000"/>
                        </a:lnSpc>
                        <a:spcBef>
                          <a:spcPts val="685"/>
                        </a:spcBef>
                      </a:pP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18</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:35-</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19</a:t>
                      </a:r>
                      <a:r>
                        <a:rPr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00</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indent="0" algn="ctr">
                        <a:buNone/>
                      </a:pPr>
                      <a:r>
                        <a:rPr lang="zh-CN" altLang="en-US" sz="1200" b="0" dirty="0">
                          <a:solidFill>
                            <a:schemeClr val="bg1"/>
                          </a:solidFill>
                          <a:latin typeface="微软雅黑" panose="020B0503020204020204" pitchFamily="34" charset="-122"/>
                          <a:ea typeface="微软雅黑" panose="020B0503020204020204" pitchFamily="34" charset="-122"/>
                        </a:rPr>
                        <a:t>试驾</a:t>
                      </a:r>
                      <a:r>
                        <a:rPr lang="en-US" altLang="zh-CN" sz="1200" b="0" dirty="0">
                          <a:solidFill>
                            <a:schemeClr val="bg1"/>
                          </a:solidFill>
                          <a:latin typeface="微软雅黑" panose="020B0503020204020204" pitchFamily="34" charset="-122"/>
                          <a:ea typeface="微软雅黑" panose="020B0503020204020204" pitchFamily="34" charset="-122"/>
                        </a:rPr>
                        <a:t>+</a:t>
                      </a:r>
                      <a:r>
                        <a:rPr lang="zh-CN" altLang="en-US" sz="1200" b="0" dirty="0">
                          <a:solidFill>
                            <a:schemeClr val="bg1"/>
                          </a:solidFill>
                          <a:latin typeface="微软雅黑" panose="020B0503020204020204" pitchFamily="34" charset="-122"/>
                          <a:ea typeface="微软雅黑" panose="020B0503020204020204" pitchFamily="34" charset="-122"/>
                        </a:rPr>
                        <a:t>交车仪式</a:t>
                      </a:r>
                    </a:p>
                  </a:txBody>
                  <a:tcPr marL="12700" marR="12700" marT="1270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algn="ctr">
                        <a:lnSpc>
                          <a:spcPct val="100000"/>
                        </a:lnSpc>
                        <a:spcBef>
                          <a:spcPts val="685"/>
                        </a:spcBef>
                      </a:pPr>
                      <a:r>
                        <a:rPr 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首批车主交车仪式-车主讲话</a:t>
                      </a: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tc>
                  <a:txBody>
                    <a:bodyPr/>
                    <a:lstStyle/>
                    <a:p>
                      <a:pPr marL="952500" algn="l">
                        <a:lnSpc>
                          <a:spcPct val="100000"/>
                        </a:lnSpc>
                        <a:spcBef>
                          <a:spcPts val="685"/>
                        </a:spcBef>
                      </a:pP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主持人串词</a:t>
                      </a:r>
                    </a:p>
                  </a:txBody>
                  <a:tcPr marL="0" marR="0" marT="8699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797E7E">
                        <a:alpha val="45098"/>
                      </a:srgbClr>
                    </a:solidFill>
                  </a:tcPr>
                </a:tc>
                <a:extLst>
                  <a:ext uri="{0D108BD9-81ED-4DB2-BD59-A6C34878D82A}">
                    <a16:rowId xmlns:a16="http://schemas.microsoft.com/office/drawing/2014/main" val="10011"/>
                  </a:ext>
                </a:extLst>
              </a:tr>
              <a:tr h="1007110">
                <a:tc>
                  <a:txBody>
                    <a:bodyPr/>
                    <a:lstStyle/>
                    <a:p>
                      <a:pPr marL="3175" algn="ctr">
                        <a:lnSpc>
                          <a:spcPct val="100000"/>
                        </a:lnSpc>
                        <a:spcBef>
                          <a:spcPts val="685"/>
                        </a:spcBef>
                      </a:pP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19</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00</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19</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45</a:t>
                      </a:r>
                      <a:endPar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175" algn="ctr">
                        <a:lnSpc>
                          <a:spcPct val="100000"/>
                        </a:lnSpc>
                        <a:spcBef>
                          <a:spcPts val="685"/>
                        </a:spcBef>
                      </a:pPr>
                      <a:endPar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175" algn="ctr">
                        <a:lnSpc>
                          <a:spcPct val="100000"/>
                        </a:lnSpc>
                        <a:spcBef>
                          <a:spcPts val="685"/>
                        </a:spcBef>
                      </a:pP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45</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endParaRPr sz="1200" spc="-1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9050">
                      <a:solidFill>
                        <a:srgbClr val="FFFFFF"/>
                      </a:solidFill>
                      <a:prstDash val="solid"/>
                    </a:lnB>
                    <a:solidFill>
                      <a:srgbClr val="797E7E">
                        <a:alpha val="45098"/>
                      </a:srgbClr>
                    </a:solidFill>
                  </a:tcPr>
                </a:tc>
                <a:tc>
                  <a:txBody>
                    <a:bodyPr/>
                    <a:lstStyle/>
                    <a:p>
                      <a:pPr marL="368300">
                        <a:lnSpc>
                          <a:spcPct val="100000"/>
                        </a:lnSpc>
                        <a:spcBef>
                          <a:spcPts val="685"/>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乐队表演</a:t>
                      </a: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&amp;</a:t>
                      </a:r>
                    </a:p>
                    <a:p>
                      <a:pPr marL="368300">
                        <a:lnSpc>
                          <a:spcPct val="100000"/>
                        </a:lnSpc>
                        <a:spcBef>
                          <a:spcPts val="685"/>
                        </a:spcBef>
                      </a:pPr>
                      <a:r>
                        <a:rPr lang="en-US" altLang="zh-CN"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a:solidFill>
                            <a:srgbClr val="FFFFFF"/>
                          </a:solidFill>
                          <a:latin typeface="微软雅黑" panose="020B0503020204020204" pitchFamily="34" charset="-122"/>
                          <a:cs typeface="微软雅黑" panose="020B0503020204020204" pitchFamily="34" charset="-122"/>
                          <a:sym typeface="+mn-ea"/>
                        </a:rPr>
                        <a:t>活力街舞</a:t>
                      </a:r>
                    </a:p>
                    <a:p>
                      <a:pPr marL="368300">
                        <a:lnSpc>
                          <a:spcPct val="100000"/>
                        </a:lnSpc>
                        <a:spcBef>
                          <a:spcPts val="685"/>
                        </a:spcBef>
                      </a:pP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After</a:t>
                      </a:r>
                      <a:r>
                        <a:rPr sz="1200" spc="-1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party</a:t>
                      </a:r>
                      <a:endParaRPr sz="12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9050">
                      <a:solidFill>
                        <a:srgbClr val="FFFFFF"/>
                      </a:solidFill>
                      <a:prstDash val="solid"/>
                    </a:lnB>
                    <a:solidFill>
                      <a:srgbClr val="797E7E">
                        <a:alpha val="45098"/>
                      </a:srgbClr>
                    </a:solidFill>
                  </a:tcPr>
                </a:tc>
                <a:tc>
                  <a:txBody>
                    <a:bodyPr/>
                    <a:lstStyle/>
                    <a:p>
                      <a:pPr marL="12700" algn="ctr">
                        <a:lnSpc>
                          <a:spcPct val="100000"/>
                        </a:lnSpc>
                        <a:spcBef>
                          <a:spcPts val="685"/>
                        </a:spcBef>
                      </a:pPr>
                      <a:r>
                        <a:rPr sz="1200" dirty="0">
                          <a:solidFill>
                            <a:srgbClr val="FFFFFF"/>
                          </a:solidFill>
                          <a:latin typeface="微软雅黑" panose="020B0503020204020204" pitchFamily="34" charset="-122"/>
                          <a:cs typeface="微软雅黑" panose="020B0503020204020204" pitchFamily="34" charset="-122"/>
                          <a:sym typeface="+mn-ea"/>
                        </a:rPr>
                        <a:t>舞蹈演员以快闪的形式从人群中闪出，配合</a:t>
                      </a:r>
                      <a:r>
                        <a:rPr sz="1200" spc="-5" dirty="0">
                          <a:solidFill>
                            <a:srgbClr val="FFFFFF"/>
                          </a:solidFill>
                          <a:latin typeface="微软雅黑" panose="020B0503020204020204" pitchFamily="34" charset="-122"/>
                          <a:cs typeface="微软雅黑" panose="020B0503020204020204" pitchFamily="34" charset="-122"/>
                          <a:sym typeface="+mn-ea"/>
                        </a:rPr>
                        <a:t>D</a:t>
                      </a:r>
                      <a:r>
                        <a:rPr sz="1200" dirty="0">
                          <a:solidFill>
                            <a:srgbClr val="FFFFFF"/>
                          </a:solidFill>
                          <a:latin typeface="微软雅黑" panose="020B0503020204020204" pitchFamily="34" charset="-122"/>
                          <a:cs typeface="微软雅黑" panose="020B0503020204020204" pitchFamily="34" charset="-122"/>
                          <a:sym typeface="+mn-ea"/>
                        </a:rPr>
                        <a:t>J打碟用激情活力的街舞表演， </a:t>
                      </a:r>
                      <a:r>
                        <a:rPr sz="1200" spc="-5" dirty="0">
                          <a:solidFill>
                            <a:srgbClr val="FFFFFF"/>
                          </a:solidFill>
                          <a:latin typeface="微软雅黑" panose="020B0503020204020204" pitchFamily="34" charset="-122"/>
                          <a:cs typeface="微软雅黑" panose="020B0503020204020204" pitchFamily="34" charset="-122"/>
                          <a:sym typeface="+mn-ea"/>
                        </a:rPr>
                        <a:t>Party </a:t>
                      </a:r>
                      <a:r>
                        <a:rPr sz="1200" dirty="0">
                          <a:solidFill>
                            <a:srgbClr val="FFFFFF"/>
                          </a:solidFill>
                          <a:latin typeface="微软雅黑" panose="020B0503020204020204" pitchFamily="34" charset="-122"/>
                          <a:cs typeface="微软雅黑" panose="020B0503020204020204" pitchFamily="34" charset="-122"/>
                          <a:sym typeface="+mn-ea"/>
                        </a:rPr>
                        <a:t>时段开始。</a:t>
                      </a:r>
                      <a:endParaRPr sz="1200" dirty="0">
                        <a:latin typeface="微软雅黑" panose="020B0503020204020204" pitchFamily="34" charset="-122"/>
                        <a:cs typeface="微软雅黑" panose="020B0503020204020204" pitchFamily="34" charset="-122"/>
                        <a:sym typeface="+mn-ea"/>
                      </a:endParaRPr>
                    </a:p>
                    <a:p>
                      <a:pPr marL="12700" algn="ctr">
                        <a:lnSpc>
                          <a:spcPct val="100000"/>
                        </a:lnSpc>
                        <a:spcBef>
                          <a:spcPts val="685"/>
                        </a:spcBef>
                      </a:pPr>
                      <a:endParaRPr 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gn="ctr">
                        <a:lnSpc>
                          <a:spcPct val="100000"/>
                        </a:lnSpc>
                        <a:spcBef>
                          <a:spcPts val="685"/>
                        </a:spcBef>
                      </a:pPr>
                      <a:r>
                        <a:rPr 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主持人宣布活动结束，媒体客户交流活动持续</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9050">
                      <a:solidFill>
                        <a:srgbClr val="FFFFFF"/>
                      </a:solidFill>
                      <a:prstDash val="solid"/>
                    </a:lnB>
                    <a:solidFill>
                      <a:srgbClr val="797E7E">
                        <a:alpha val="45098"/>
                      </a:srgbClr>
                    </a:solidFill>
                  </a:tcPr>
                </a:tc>
                <a:tc>
                  <a:txBody>
                    <a:bodyPr/>
                    <a:lstStyle/>
                    <a:p>
                      <a:pPr algn="l">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Times New Roman" panose="02020603050405020304"/>
                        </a:rPr>
                        <a:t>             </a:t>
                      </a:r>
                    </a:p>
                    <a:p>
                      <a:pPr algn="l">
                        <a:lnSpc>
                          <a:spcPct val="100000"/>
                        </a:lnSpc>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a:rPr>
                        <a:t>                </a:t>
                      </a:r>
                    </a:p>
                    <a:p>
                      <a:pPr algn="l">
                        <a:lnSpc>
                          <a:spcPct val="100000"/>
                        </a:lnSpc>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a:rPr>
                        <a:t>                 媒体关系维护，</a:t>
                      </a:r>
                      <a:r>
                        <a:rPr lang="zh-CN" sz="1200" dirty="0">
                          <a:solidFill>
                            <a:schemeClr val="bg1"/>
                          </a:solidFill>
                          <a:latin typeface="微软雅黑" panose="020B0503020204020204" pitchFamily="34" charset="-122"/>
                          <a:ea typeface="微软雅黑" panose="020B0503020204020204" pitchFamily="34" charset="-122"/>
                          <a:cs typeface="Times New Roman" panose="02020603050405020304"/>
                        </a:rPr>
                        <a:t>引领客户陆续退场</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9050">
                      <a:solidFill>
                        <a:srgbClr val="FFFFFF"/>
                      </a:solidFill>
                      <a:prstDash val="solid"/>
                    </a:lnB>
                    <a:solidFill>
                      <a:srgbClr val="797E7E">
                        <a:alpha val="45098"/>
                      </a:srgbClr>
                    </a:solidFill>
                  </a:tcPr>
                </a:tc>
                <a:extLst>
                  <a:ext uri="{0D108BD9-81ED-4DB2-BD59-A6C34878D82A}">
                    <a16:rowId xmlns:a16="http://schemas.microsoft.com/office/drawing/2014/main" val="10012"/>
                  </a:ext>
                </a:extLst>
              </a:tr>
            </a:tbl>
          </a:graphicData>
        </a:graphic>
      </p:graphicFrame>
      <p:cxnSp>
        <p:nvCxnSpPr>
          <p:cNvPr id="18" name="直接连接符 17"/>
          <p:cNvCxnSpPr/>
          <p:nvPr/>
        </p:nvCxnSpPr>
        <p:spPr>
          <a:xfrm flipV="1">
            <a:off x="159391" y="6172201"/>
            <a:ext cx="11804009" cy="2096"/>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5" name="PA-矩形 71"/>
          <p:cNvSpPr/>
          <p:nvPr>
            <p:custDataLst>
              <p:tags r:id="rId2"/>
            </p:custDataLst>
          </p:nvPr>
        </p:nvSpPr>
        <p:spPr>
          <a:xfrm>
            <a:off x="1929765" y="1918335"/>
            <a:ext cx="7983220" cy="4229100"/>
          </a:xfrm>
          <a:prstGeom prst="rect">
            <a:avLst/>
          </a:prstGeom>
          <a:solidFill>
            <a:schemeClr val="tx1">
              <a:lumMod val="95000"/>
              <a:lumOff val="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5" name="object 5"/>
          <p:cNvSpPr txBox="1">
            <a:spLocks noGrp="1"/>
          </p:cNvSpPr>
          <p:nvPr/>
        </p:nvSpPr>
        <p:spPr>
          <a:xfrm>
            <a:off x="2332990" y="2280920"/>
            <a:ext cx="6311900" cy="997709"/>
          </a:xfrm>
          <a:prstGeom prst="rect">
            <a:avLst/>
          </a:prstGeom>
        </p:spPr>
        <p:txBody>
          <a:bodyPr vert="horz" wrap="square" lIns="0" tIns="12700" rIns="0" bIns="0" rtlCol="0">
            <a:spAutoFit/>
          </a:bodyPr>
          <a:lstStyle>
            <a:lvl1pPr>
              <a:defRPr sz="6000" b="0" i="0">
                <a:solidFill>
                  <a:schemeClr val="bg1"/>
                </a:solidFill>
                <a:latin typeface="Arial" panose="020B0604020202020204"/>
                <a:ea typeface="+mj-ea"/>
                <a:cs typeface="Arial" panose="020B0604020202020204"/>
              </a:defRPr>
            </a:lvl1pPr>
          </a:lstStyle>
          <a:p>
            <a:pPr marL="12700">
              <a:lnSpc>
                <a:spcPct val="100000"/>
              </a:lnSpc>
              <a:spcBef>
                <a:spcPts val="100"/>
              </a:spcBef>
            </a:pPr>
            <a:r>
              <a:rPr sz="3200" b="1" dirty="0">
                <a:solidFill>
                  <a:srgbClr val="F2F2F2"/>
                </a:solidFill>
                <a:latin typeface="微软雅黑" panose="020B0503020204020204" pitchFamily="34" charset="-122"/>
                <a:cs typeface="微软雅黑" panose="020B0503020204020204" pitchFamily="34" charset="-122"/>
              </a:rPr>
              <a:t>符</a:t>
            </a:r>
            <a:r>
              <a:rPr lang="zh-CN" altLang="en-US" sz="3200" b="1" dirty="0">
                <a:solidFill>
                  <a:srgbClr val="F2F2F2"/>
                </a:solidFill>
                <a:latin typeface="微软雅黑" panose="020B0503020204020204" pitchFamily="34" charset="-122"/>
                <a:cs typeface="微软雅黑" panose="020B0503020204020204" pitchFamily="34" charset="-122"/>
              </a:rPr>
              <a:t>合</a:t>
            </a:r>
            <a:r>
              <a:rPr lang="en-US" altLang="zh-CN" sz="3200" b="1" dirty="0">
                <a:solidFill>
                  <a:srgbClr val="F2F2F2"/>
                </a:solidFill>
                <a:latin typeface="微软雅黑" panose="020B0503020204020204" pitchFamily="34" charset="-122"/>
                <a:cs typeface="微软雅黑" panose="020B0503020204020204" pitchFamily="34" charset="-122"/>
              </a:rPr>
              <a:t>EMPOW55</a:t>
            </a:r>
            <a:r>
              <a:rPr lang="zh-CN" altLang="en-US" sz="3200" b="1" dirty="0">
                <a:solidFill>
                  <a:srgbClr val="F2F2F2"/>
                </a:solidFill>
                <a:latin typeface="微软雅黑" panose="020B0503020204020204" pitchFamily="34" charset="-122"/>
                <a:cs typeface="微软雅黑" panose="020B0503020204020204" pitchFamily="34" charset="-122"/>
              </a:rPr>
              <a:t>影豹汽车基因</a:t>
            </a:r>
            <a:r>
              <a:rPr sz="3200" b="1" dirty="0">
                <a:solidFill>
                  <a:srgbClr val="F2F2F2"/>
                </a:solidFill>
                <a:latin typeface="微软雅黑" panose="020B0503020204020204" pitchFamily="34" charset="-122"/>
                <a:cs typeface="微软雅黑" panose="020B0503020204020204" pitchFamily="34" charset="-122"/>
              </a:rPr>
              <a:t>的</a:t>
            </a:r>
            <a:r>
              <a:rPr lang="zh-CN" altLang="en-US" sz="3200" b="1" dirty="0">
                <a:solidFill>
                  <a:srgbClr val="F2F2F2"/>
                </a:solidFill>
                <a:latin typeface="微软雅黑" panose="020B0503020204020204" pitchFamily="34" charset="-122"/>
                <a:cs typeface="微软雅黑" panose="020B0503020204020204" pitchFamily="34" charset="-122"/>
              </a:rPr>
              <a:t>客户群</a:t>
            </a:r>
            <a:r>
              <a:rPr lang="zh-CN" sz="3200" b="1" dirty="0">
                <a:solidFill>
                  <a:srgbClr val="F2F2F2"/>
                </a:solidFill>
                <a:latin typeface="微软雅黑" panose="020B0503020204020204" pitchFamily="34" charset="-122"/>
                <a:cs typeface="微软雅黑" panose="020B0503020204020204" pitchFamily="34" charset="-122"/>
              </a:rPr>
              <a:t>标签</a:t>
            </a:r>
            <a:r>
              <a:rPr sz="3200" b="1" dirty="0">
                <a:solidFill>
                  <a:srgbClr val="F2F2F2"/>
                </a:solidFill>
                <a:latin typeface="微软雅黑" panose="020B0503020204020204" pitchFamily="34" charset="-122"/>
                <a:cs typeface="微软雅黑" panose="020B0503020204020204" pitchFamily="34" charset="-122"/>
              </a:rPr>
              <a:t>：</a:t>
            </a:r>
            <a:endParaRPr sz="3200" b="1" dirty="0">
              <a:latin typeface="微软雅黑" panose="020B0503020204020204" pitchFamily="34" charset="-122"/>
              <a:cs typeface="微软雅黑" panose="020B0503020204020204" pitchFamily="34" charset="-122"/>
            </a:endParaRPr>
          </a:p>
        </p:txBody>
      </p:sp>
      <p:sp>
        <p:nvSpPr>
          <p:cNvPr id="6" name="object 6"/>
          <p:cNvSpPr txBox="1"/>
          <p:nvPr/>
        </p:nvSpPr>
        <p:spPr>
          <a:xfrm>
            <a:off x="2386965" y="4824095"/>
            <a:ext cx="8037830" cy="504825"/>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迫切尝新</a:t>
            </a:r>
            <a:r>
              <a:rPr sz="3200" b="1" spc="-100" dirty="0">
                <a:solidFill>
                  <a:srgbClr val="EE536E"/>
                </a:solidFill>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进步不止</a:t>
            </a:r>
            <a:r>
              <a:rPr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眼光独到</a:t>
            </a:r>
            <a:r>
              <a:rPr sz="3200" b="1" spc="-1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自信领潮</a:t>
            </a:r>
          </a:p>
        </p:txBody>
      </p:sp>
      <p:sp>
        <p:nvSpPr>
          <p:cNvPr id="13" name="object 6"/>
          <p:cNvSpPr txBox="1"/>
          <p:nvPr/>
        </p:nvSpPr>
        <p:spPr>
          <a:xfrm>
            <a:off x="2386965" y="3530600"/>
            <a:ext cx="7738745" cy="504825"/>
          </a:xfrm>
          <a:prstGeom prst="rect">
            <a:avLst/>
          </a:prstGeom>
        </p:spPr>
        <p:txBody>
          <a:bodyPr vert="horz" wrap="square" lIns="0" tIns="12700" rIns="0" bIns="0" rtlCol="0">
            <a:spAutoFit/>
          </a:bodyPr>
          <a:lstStyle/>
          <a:p>
            <a:pPr marL="12700">
              <a:lnSpc>
                <a:spcPct val="100000"/>
              </a:lnSpc>
              <a:spcBef>
                <a:spcPts val="100"/>
              </a:spcBef>
            </a:pPr>
            <a:r>
              <a:rPr lang="zh-CN" sz="32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年轻</a:t>
            </a:r>
            <a:r>
              <a:rPr lang="zh-CN" sz="3200" b="1" spc="-1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潮酷</a:t>
            </a:r>
            <a:r>
              <a:rPr lang="zh-CN" sz="3200" b="1" spc="-10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无畏独立  </a:t>
            </a:r>
            <a:r>
              <a:rPr lang="zh-CN" sz="32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激情乐享</a:t>
            </a:r>
            <a:r>
              <a:rPr lang="zh-CN" sz="32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个性体验 </a:t>
            </a: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v2-096fe586afcbc29ef83bb3285c48d034_1440w.jpg"/>
          <p:cNvPicPr>
            <a:picLocks noChangeAspect="1"/>
          </p:cNvPicPr>
          <p:nvPr/>
        </p:nvPicPr>
        <p:blipFill>
          <a:blip r:embed="rId3" cstate="print"/>
          <a:stretch>
            <a:fillRect/>
          </a:stretch>
        </p:blipFill>
        <p:spPr>
          <a:xfrm>
            <a:off x="-1" y="-1"/>
            <a:ext cx="12207395" cy="6858001"/>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53251" name="object 3"/>
          <p:cNvSpPr>
            <a:spLocks noGrp="1"/>
          </p:cNvSpPr>
          <p:nvPr>
            <p:ph type="title"/>
          </p:nvPr>
        </p:nvSpPr>
        <p:spPr>
          <a:xfrm>
            <a:off x="1134745" y="2011680"/>
            <a:ext cx="3606165" cy="1969770"/>
          </a:xfrm>
        </p:spPr>
        <p:txBody>
          <a:bodyPr wrap="square" lIns="0" tIns="0" rIns="0" bIns="0" anchor="t">
            <a:spAutoFit/>
          </a:bodyPr>
          <a:lstStyle/>
          <a:p>
            <a:r>
              <a:rPr lang="zh-CN" altLang="zh-CN" sz="1600" b="0" dirty="0">
                <a:solidFill>
                  <a:schemeClr val="bg1"/>
                </a:solidFill>
                <a:latin typeface="微软雅黑" panose="020B0503020204020204" pitchFamily="34" charset="-122"/>
                <a:cs typeface="微软雅黑" panose="020B0503020204020204" pitchFamily="34" charset="-122"/>
              </a:rPr>
              <a:t>新</a:t>
            </a:r>
            <a:r>
              <a:rPr lang="zh-CN" altLang="en-US" sz="1600" b="0" dirty="0">
                <a:solidFill>
                  <a:schemeClr val="bg1"/>
                </a:solidFill>
                <a:latin typeface="微软雅黑" panose="020B0503020204020204" pitchFamily="34" charset="-122"/>
                <a:cs typeface="微软雅黑" panose="020B0503020204020204" pitchFamily="34" charset="-122"/>
              </a:rPr>
              <a:t>影豹提前进场遮幕布</a:t>
            </a:r>
            <a:br>
              <a:rPr lang="zh-CN" altLang="zh-CN" sz="1600" b="0" dirty="0">
                <a:solidFill>
                  <a:schemeClr val="bg1"/>
                </a:solidFill>
                <a:latin typeface="微软雅黑" panose="020B0503020204020204" pitchFamily="34" charset="-122"/>
                <a:cs typeface="微软雅黑" panose="020B0503020204020204" pitchFamily="34" charset="-122"/>
              </a:rPr>
            </a:br>
            <a:br>
              <a:rPr lang="zh-CN" altLang="zh-CN" sz="1600" b="0" dirty="0">
                <a:solidFill>
                  <a:schemeClr val="bg1"/>
                </a:solidFill>
                <a:latin typeface="微软雅黑" panose="020B0503020204020204" pitchFamily="34" charset="-122"/>
                <a:cs typeface="微软雅黑" panose="020B0503020204020204" pitchFamily="34" charset="-122"/>
              </a:rPr>
            </a:br>
            <a:r>
              <a:rPr lang="zh-CN" altLang="zh-CN" sz="1600" b="0" dirty="0">
                <a:solidFill>
                  <a:schemeClr val="bg1"/>
                </a:solidFill>
                <a:latin typeface="微软雅黑" panose="020B0503020204020204" pitchFamily="34" charset="-122"/>
                <a:cs typeface="微软雅黑" panose="020B0503020204020204" pitchFamily="34" charset="-122"/>
              </a:rPr>
              <a:t>年轻活力的站车模特为 新</a:t>
            </a:r>
            <a:r>
              <a:rPr lang="zh-CN" altLang="en-US" sz="1600" b="0" dirty="0">
                <a:solidFill>
                  <a:schemeClr val="bg1"/>
                </a:solidFill>
                <a:latin typeface="微软雅黑" panose="020B0503020204020204" pitchFamily="34" charset="-122"/>
                <a:cs typeface="微软雅黑" panose="020B0503020204020204" pitchFamily="34" charset="-122"/>
              </a:rPr>
              <a:t>影豹</a:t>
            </a:r>
            <a:r>
              <a:rPr lang="zh-CN" altLang="zh-CN" sz="1600" b="0" dirty="0">
                <a:solidFill>
                  <a:schemeClr val="bg1"/>
                </a:solidFill>
                <a:latin typeface="微软雅黑" panose="020B0503020204020204" pitchFamily="34" charset="-122"/>
                <a:cs typeface="微软雅黑" panose="020B0503020204020204" pitchFamily="34" charset="-122"/>
              </a:rPr>
              <a:t>亮相增彩，车模站台</a:t>
            </a:r>
            <a:br>
              <a:rPr lang="zh-CN" altLang="zh-CN" sz="1600" b="0" dirty="0">
                <a:solidFill>
                  <a:schemeClr val="bg1"/>
                </a:solidFill>
                <a:latin typeface="微软雅黑" panose="020B0503020204020204" pitchFamily="34" charset="-122"/>
                <a:cs typeface="微软雅黑" panose="020B0503020204020204" pitchFamily="34" charset="-122"/>
              </a:rPr>
            </a:br>
            <a:br>
              <a:rPr lang="zh-CN" altLang="zh-CN" sz="1600" b="0" dirty="0">
                <a:solidFill>
                  <a:schemeClr val="bg1"/>
                </a:solidFill>
                <a:latin typeface="微软雅黑" panose="020B0503020204020204" pitchFamily="34" charset="-122"/>
                <a:cs typeface="微软雅黑" panose="020B0503020204020204" pitchFamily="34" charset="-122"/>
              </a:rPr>
            </a:br>
            <a:r>
              <a:rPr lang="zh-CN" altLang="zh-CN" sz="1600" b="0" dirty="0">
                <a:solidFill>
                  <a:schemeClr val="bg1"/>
                </a:solidFill>
                <a:latin typeface="微软雅黑" panose="020B0503020204020204" pitchFamily="34" charset="-122"/>
                <a:cs typeface="微软雅黑" panose="020B0503020204020204" pitchFamily="34" charset="-122"/>
              </a:rPr>
              <a:t>礼仪到位迎接宾客</a:t>
            </a:r>
            <a:br>
              <a:rPr lang="zh-CN" altLang="zh-CN" sz="1600" b="0" dirty="0">
                <a:solidFill>
                  <a:schemeClr val="bg1"/>
                </a:solidFill>
                <a:latin typeface="微软雅黑" panose="020B0503020204020204" pitchFamily="34" charset="-122"/>
                <a:cs typeface="微软雅黑" panose="020B0503020204020204" pitchFamily="34" charset="-122"/>
              </a:rPr>
            </a:br>
            <a:br>
              <a:rPr lang="zh-CN" altLang="zh-CN" sz="1600" b="0" dirty="0">
                <a:solidFill>
                  <a:schemeClr val="bg1"/>
                </a:solidFill>
                <a:latin typeface="微软雅黑" panose="020B0503020204020204" pitchFamily="34" charset="-122"/>
                <a:cs typeface="微软雅黑" panose="020B0503020204020204" pitchFamily="34" charset="-122"/>
              </a:rPr>
            </a:br>
            <a:r>
              <a:rPr lang="zh-CN" altLang="zh-CN" sz="1600" b="0" dirty="0">
                <a:solidFill>
                  <a:schemeClr val="bg1"/>
                </a:solidFill>
                <a:latin typeface="微软雅黑" panose="020B0503020204020204" pitchFamily="34" charset="-122"/>
                <a:cs typeface="微软雅黑" panose="020B0503020204020204" pitchFamily="34" charset="-122"/>
              </a:rPr>
              <a:t>媒体对发布会现场进行拍照</a:t>
            </a:r>
          </a:p>
        </p:txBody>
      </p:sp>
      <p:sp>
        <p:nvSpPr>
          <p:cNvPr id="14" name="object 4"/>
          <p:cNvSpPr txBox="1">
            <a:spLocks noGrp="1"/>
          </p:cNvSpPr>
          <p:nvPr/>
        </p:nvSpPr>
        <p:spPr>
          <a:xfrm>
            <a:off x="457200" y="241300"/>
            <a:ext cx="3773488"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lang="zh-CN" sz="2800" strike="noStrike" spc="-5" noProof="1">
                <a:latin typeface="微软雅黑" panose="020B0503020204020204" pitchFamily="34" charset="-122"/>
                <a:ea typeface="微软雅黑" panose="020B0503020204020204" pitchFamily="34" charset="-122"/>
                <a:cs typeface="微软雅黑" panose="020B0503020204020204" pitchFamily="34" charset="-122"/>
                <a:sym typeface="+mn-ea"/>
              </a:rPr>
              <a:t>▪签到暖场</a:t>
            </a:r>
            <a:endParaRPr sz="2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54"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11" name="图片 10" descr="500_ChsEmmBsZWWAYb0-AAJT5tVEgkQ527.jpg"/>
          <p:cNvPicPr>
            <a:picLocks noChangeAspect="1"/>
          </p:cNvPicPr>
          <p:nvPr/>
        </p:nvPicPr>
        <p:blipFill>
          <a:blip r:embed="rId4" cstate="print"/>
          <a:stretch>
            <a:fillRect/>
          </a:stretch>
        </p:blipFill>
        <p:spPr>
          <a:xfrm>
            <a:off x="7420032" y="0"/>
            <a:ext cx="4771968" cy="6858000"/>
          </a:xfrm>
          <a:prstGeom prst="rect">
            <a:avLst/>
          </a:prstGeom>
        </p:spPr>
      </p:pic>
    </p:spTree>
    <p:custDataLst>
      <p:tags r:id="rId1"/>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v2-096fe586afcbc29ef83bb3285c48d034_1440w.jpg"/>
          <p:cNvPicPr>
            <a:picLocks noChangeAspect="1"/>
          </p:cNvPicPr>
          <p:nvPr/>
        </p:nvPicPr>
        <p:blipFill>
          <a:blip r:embed="rId4" cstate="print"/>
          <a:stretch>
            <a:fillRect/>
          </a:stretch>
        </p:blipFill>
        <p:spPr>
          <a:xfrm>
            <a:off x="-1" y="-1"/>
            <a:ext cx="12207395" cy="6858001"/>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53250" name="object 5"/>
          <p:cNvSpPr/>
          <p:nvPr/>
        </p:nvSpPr>
        <p:spPr>
          <a:xfrm>
            <a:off x="23813" y="0"/>
            <a:ext cx="12168187" cy="6858000"/>
          </a:xfrm>
          <a:custGeom>
            <a:avLst/>
            <a:gdLst/>
            <a:ahLst/>
            <a:cxnLst/>
            <a:rect l="0" t="0" r="0" b="0"/>
            <a:pathLst>
              <a:path w="12167870" h="6858000">
                <a:moveTo>
                  <a:pt x="0" y="0"/>
                </a:moveTo>
                <a:lnTo>
                  <a:pt x="12167418" y="0"/>
                </a:lnTo>
                <a:lnTo>
                  <a:pt x="12167418" y="6858000"/>
                </a:lnTo>
                <a:lnTo>
                  <a:pt x="0" y="6858000"/>
                </a:lnTo>
                <a:lnTo>
                  <a:pt x="0" y="0"/>
                </a:lnTo>
                <a:close/>
              </a:path>
            </a:pathLst>
          </a:custGeom>
          <a:solidFill>
            <a:srgbClr val="000000">
              <a:alpha val="65000"/>
            </a:srgbClr>
          </a:solidFill>
          <a:ln w="9525">
            <a:noFill/>
          </a:ln>
        </p:spPr>
        <p:txBody>
          <a:bodyPr/>
          <a:lstStyle/>
          <a:p>
            <a:endParaRPr lang="zh-CN" altLang="en-US"/>
          </a:p>
        </p:txBody>
      </p:sp>
      <p:sp>
        <p:nvSpPr>
          <p:cNvPr id="54274" name="object 6"/>
          <p:cNvSpPr txBox="1"/>
          <p:nvPr/>
        </p:nvSpPr>
        <p:spPr>
          <a:xfrm>
            <a:off x="579438" y="1174750"/>
            <a:ext cx="2898775" cy="2303145"/>
          </a:xfrm>
          <a:prstGeom prst="rect">
            <a:avLst/>
          </a:prstGeom>
          <a:noFill/>
          <a:ln w="9525">
            <a:noFill/>
          </a:ln>
        </p:spPr>
        <p:txBody>
          <a:bodyPr wrap="square" lIns="0" tIns="12700" rIns="0" bIns="0" anchor="t">
            <a:spAutoFit/>
          </a:bodyPr>
          <a:lstStyle/>
          <a:p>
            <a:pPr marL="12700">
              <a:lnSpc>
                <a:spcPct val="150000"/>
              </a:lnSpc>
              <a:spcBef>
                <a:spcPts val="100"/>
              </a:spcBef>
            </a:pPr>
            <a:r>
              <a:rPr lang="zh-CN" altLang="zh-CN" sz="1600" dirty="0">
                <a:solidFill>
                  <a:srgbClr val="FFFFFF"/>
                </a:solidFill>
                <a:latin typeface="微软雅黑" panose="020B0503020204020204" pitchFamily="34" charset="-122"/>
                <a:ea typeface="微软雅黑" panose="020B0503020204020204" pitchFamily="34" charset="-122"/>
              </a:rPr>
              <a:t>领导嘉宾签到入场 ；</a:t>
            </a:r>
          </a:p>
          <a:p>
            <a:pPr marL="12700">
              <a:lnSpc>
                <a:spcPct val="150000"/>
              </a:lnSpc>
              <a:spcBef>
                <a:spcPts val="100"/>
              </a:spcBef>
            </a:pPr>
            <a:r>
              <a:rPr lang="zh-CN" altLang="zh-CN" sz="1600" dirty="0">
                <a:solidFill>
                  <a:srgbClr val="FFFFFF"/>
                </a:solidFill>
                <a:latin typeface="微软雅黑" panose="020B0503020204020204" pitchFamily="34" charset="-122"/>
                <a:ea typeface="微软雅黑" panose="020B0503020204020204" pitchFamily="34" charset="-122"/>
              </a:rPr>
              <a:t>特色冷餐开放；</a:t>
            </a:r>
            <a:endParaRPr lang="zh-CN" altLang="zh-CN" sz="1600">
              <a:latin typeface="微软雅黑" panose="020B0503020204020204" pitchFamily="34" charset="-122"/>
              <a:ea typeface="微软雅黑" panose="020B0503020204020204" pitchFamily="34" charset="-122"/>
            </a:endParaRPr>
          </a:p>
          <a:p>
            <a:pPr marL="12700">
              <a:spcBef>
                <a:spcPts val="1440"/>
              </a:spcBef>
            </a:pPr>
            <a:r>
              <a:rPr lang="zh-CN" altLang="zh-CN" sz="1600" dirty="0">
                <a:solidFill>
                  <a:srgbClr val="FFFFFF"/>
                </a:solidFill>
                <a:latin typeface="微软雅黑" panose="020B0503020204020204" pitchFamily="34" charset="-122"/>
                <a:ea typeface="微软雅黑" panose="020B0503020204020204" pitchFamily="34" charset="-122"/>
              </a:rPr>
              <a:t>特色小礼品布置在每一桌，活动结束后宾客可以带走；</a:t>
            </a:r>
          </a:p>
          <a:p>
            <a:pPr marL="12700">
              <a:spcBef>
                <a:spcPts val="1440"/>
              </a:spcBef>
            </a:pPr>
            <a:r>
              <a:rPr lang="zh-CN" altLang="zh-CN" sz="1600" dirty="0">
                <a:solidFill>
                  <a:srgbClr val="FFFFFF"/>
                </a:solidFill>
                <a:latin typeface="微软雅黑" panose="020B0503020204020204" pitchFamily="34" charset="-122"/>
                <a:ea typeface="微软雅黑" panose="020B0503020204020204" pitchFamily="34" charset="-122"/>
              </a:rPr>
              <a:t>暖场视频循环播放</a:t>
            </a:r>
          </a:p>
          <a:p>
            <a:pPr marL="12700">
              <a:spcBef>
                <a:spcPts val="1440"/>
              </a:spcBef>
            </a:pPr>
            <a:endParaRPr lang="zh-CN" altLang="zh-CN" sz="1600">
              <a:latin typeface="微软雅黑" panose="020B0503020204020204" pitchFamily="34" charset="-122"/>
              <a:ea typeface="微软雅黑" panose="020B0503020204020204" pitchFamily="34" charset="-122"/>
            </a:endParaRPr>
          </a:p>
        </p:txBody>
      </p:sp>
      <p:sp>
        <p:nvSpPr>
          <p:cNvPr id="4" name="object 4"/>
          <p:cNvSpPr txBox="1">
            <a:spLocks noGrp="1"/>
          </p:cNvSpPr>
          <p:nvPr/>
        </p:nvSpPr>
        <p:spPr>
          <a:xfrm>
            <a:off x="457200" y="241300"/>
            <a:ext cx="3773488"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lang="zh-CN" sz="2800" strike="noStrike" spc="-5" noProof="1">
                <a:latin typeface="微软雅黑" panose="020B0503020204020204" pitchFamily="34" charset="-122"/>
                <a:ea typeface="微软雅黑" panose="020B0503020204020204" pitchFamily="34" charset="-122"/>
                <a:cs typeface="微软雅黑" panose="020B0503020204020204" pitchFamily="34" charset="-122"/>
                <a:sym typeface="+mn-ea"/>
              </a:rPr>
              <a:t>▪签到暖场</a:t>
            </a:r>
            <a:endParaRPr sz="2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4277" name="图片 5" descr="茶歇3"/>
          <p:cNvPicPr>
            <a:picLocks noChangeAspect="1"/>
          </p:cNvPicPr>
          <p:nvPr/>
        </p:nvPicPr>
        <p:blipFill>
          <a:blip r:embed="rId5" cstate="print"/>
          <a:stretch>
            <a:fillRect/>
          </a:stretch>
        </p:blipFill>
        <p:spPr>
          <a:xfrm>
            <a:off x="152083" y="3761423"/>
            <a:ext cx="4651375" cy="2859087"/>
          </a:xfrm>
          <a:prstGeom prst="rect">
            <a:avLst/>
          </a:prstGeom>
          <a:noFill/>
          <a:ln w="9525">
            <a:noFill/>
          </a:ln>
        </p:spPr>
      </p:pic>
      <p:pic>
        <p:nvPicPr>
          <p:cNvPr id="54278" name="图片 4" descr="121"/>
          <p:cNvPicPr>
            <a:picLocks noChangeAspect="1"/>
          </p:cNvPicPr>
          <p:nvPr/>
        </p:nvPicPr>
        <p:blipFill>
          <a:blip r:embed="rId6" cstate="print"/>
          <a:stretch>
            <a:fillRect/>
          </a:stretch>
        </p:blipFill>
        <p:spPr>
          <a:xfrm>
            <a:off x="4803458" y="3761423"/>
            <a:ext cx="3141662" cy="2859087"/>
          </a:xfrm>
          <a:prstGeom prst="rect">
            <a:avLst/>
          </a:prstGeom>
          <a:noFill/>
          <a:ln w="9525">
            <a:noFill/>
          </a:ln>
        </p:spPr>
      </p:pic>
      <p:sp>
        <p:nvSpPr>
          <p:cNvPr id="54279"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5" name="图片 4" descr="AH5W8064"/>
          <p:cNvPicPr>
            <a:picLocks noChangeAspect="1"/>
          </p:cNvPicPr>
          <p:nvPr/>
        </p:nvPicPr>
        <p:blipFill>
          <a:blip r:embed="rId7" cstate="print"/>
          <a:stretch>
            <a:fillRect/>
          </a:stretch>
        </p:blipFill>
        <p:spPr>
          <a:xfrm>
            <a:off x="7969885" y="3761740"/>
            <a:ext cx="4134485" cy="2858770"/>
          </a:xfrm>
          <a:prstGeom prst="rect">
            <a:avLst/>
          </a:prstGeom>
        </p:spPr>
      </p:pic>
      <p:pic>
        <p:nvPicPr>
          <p:cNvPr id="6" name="图片 5"/>
          <p:cNvPicPr>
            <a:picLocks noChangeAspect="1"/>
          </p:cNvPicPr>
          <p:nvPr/>
        </p:nvPicPr>
        <p:blipFill>
          <a:blip r:embed="rId8" cstate="print"/>
          <a:stretch>
            <a:fillRect/>
          </a:stretch>
        </p:blipFill>
        <p:spPr>
          <a:xfrm>
            <a:off x="4154805" y="1548130"/>
            <a:ext cx="2567305" cy="2090420"/>
          </a:xfrm>
          <a:prstGeom prst="rect">
            <a:avLst/>
          </a:prstGeom>
        </p:spPr>
      </p:pic>
      <p:pic>
        <p:nvPicPr>
          <p:cNvPr id="7" name="图片 6"/>
          <p:cNvPicPr>
            <a:picLocks noChangeAspect="1"/>
          </p:cNvPicPr>
          <p:nvPr/>
        </p:nvPicPr>
        <p:blipFill>
          <a:blip r:embed="rId9" cstate="print"/>
          <a:stretch>
            <a:fillRect/>
          </a:stretch>
        </p:blipFill>
        <p:spPr>
          <a:xfrm>
            <a:off x="6722110" y="1548130"/>
            <a:ext cx="2494280" cy="2090420"/>
          </a:xfrm>
          <a:prstGeom prst="rect">
            <a:avLst/>
          </a:prstGeom>
        </p:spPr>
      </p:pic>
      <p:pic>
        <p:nvPicPr>
          <p:cNvPr id="8" name="图片 7"/>
          <p:cNvPicPr>
            <a:picLocks noChangeAspect="1"/>
          </p:cNvPicPr>
          <p:nvPr/>
        </p:nvPicPr>
        <p:blipFill>
          <a:blip r:embed="rId10" cstate="print"/>
          <a:stretch>
            <a:fillRect/>
          </a:stretch>
        </p:blipFill>
        <p:spPr>
          <a:xfrm>
            <a:off x="9191223" y="1537132"/>
            <a:ext cx="2875280" cy="2086912"/>
          </a:xfrm>
          <a:prstGeom prst="rect">
            <a:avLst/>
          </a:prstGeom>
        </p:spPr>
      </p:pic>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8" name="object 4"/>
          <p:cNvSpPr txBox="1">
            <a:spLocks noGrp="1"/>
          </p:cNvSpPr>
          <p:nvPr/>
        </p:nvSpPr>
        <p:spPr>
          <a:xfrm>
            <a:off x="457200" y="241300"/>
            <a:ext cx="3773488" cy="442913"/>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lang="zh-CN" sz="2800" strike="noStrike" spc="-5" noProof="1">
                <a:latin typeface="微软雅黑" panose="020B0503020204020204" pitchFamily="34" charset="-122"/>
                <a:ea typeface="微软雅黑" panose="020B0503020204020204" pitchFamily="34" charset="-122"/>
                <a:cs typeface="微软雅黑" panose="020B0503020204020204" pitchFamily="34" charset="-122"/>
                <a:sym typeface="+mn-ea"/>
              </a:rPr>
              <a:t>▪乐队表演</a:t>
            </a:r>
            <a:endParaRPr sz="2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348"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57349" name="图片 1"/>
          <p:cNvPicPr>
            <a:picLocks noChangeAspect="1"/>
          </p:cNvPicPr>
          <p:nvPr/>
        </p:nvPicPr>
        <p:blipFill>
          <a:blip r:embed="rId4" cstate="print"/>
          <a:stretch>
            <a:fillRect/>
          </a:stretch>
        </p:blipFill>
        <p:spPr>
          <a:xfrm>
            <a:off x="4522114" y="2255333"/>
            <a:ext cx="7632363" cy="3331735"/>
          </a:xfrm>
          <a:prstGeom prst="rect">
            <a:avLst/>
          </a:prstGeom>
          <a:noFill/>
          <a:ln w="9525">
            <a:noFill/>
          </a:ln>
        </p:spPr>
      </p:pic>
      <p:sp>
        <p:nvSpPr>
          <p:cNvPr id="4" name="object 4"/>
          <p:cNvSpPr txBox="1"/>
          <p:nvPr/>
        </p:nvSpPr>
        <p:spPr>
          <a:xfrm>
            <a:off x="152400" y="2194560"/>
            <a:ext cx="5651500" cy="3513782"/>
          </a:xfrm>
          <a:prstGeom prst="rect">
            <a:avLst/>
          </a:prstGeom>
        </p:spPr>
        <p:txBody>
          <a:bodyPr vert="horz" wrap="square" lIns="0" tIns="12700" rIns="0" bIns="0" rtlCol="0">
            <a:spAutoFit/>
          </a:bodyPr>
          <a:lstStyle/>
          <a:p>
            <a:pPr marL="12700" fontAlgn="auto">
              <a:spcBef>
                <a:spcPts val="100"/>
              </a:spcBef>
            </a:pPr>
            <a:r>
              <a:rPr lang="zh-CN" altLang="en-US" sz="2000" kern="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义乌新潮流，新时尚的代表乐队。</a:t>
            </a:r>
          </a:p>
          <a:p>
            <a:pPr marL="12700" fontAlgn="auto">
              <a:spcBef>
                <a:spcPts val="100"/>
              </a:spcBef>
            </a:pPr>
            <a:r>
              <a:rPr lang="zh-CN" altLang="en-US" sz="2000" kern="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呼应</a:t>
            </a:r>
            <a:r>
              <a:rPr 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新</a:t>
            </a:r>
            <a:r>
              <a:rPr lang="en-US" altLang="zh-CN" sz="2000" b="1" spc="-1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EMPOW55</a:t>
            </a:r>
            <a:r>
              <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影豹</a:t>
            </a:r>
            <a:r>
              <a:rPr 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a:t>
            </a:r>
          </a:p>
          <a:p>
            <a:pPr marL="12700" fontAlgn="auto">
              <a:spcBef>
                <a:spcPts val="100"/>
              </a:spcBef>
            </a:pPr>
            <a:endParaRPr 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0"/>
              </a:spcBef>
            </a:pPr>
            <a:r>
              <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推荐节目：</a:t>
            </a:r>
          </a:p>
          <a:p>
            <a:pPr marL="12700" fontAlgn="auto">
              <a:spcBef>
                <a:spcPts val="100"/>
              </a:spcBef>
            </a:pPr>
            <a:endPar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0"/>
              </a:spcBef>
            </a:pPr>
            <a:r>
              <a:rPr lang="en-US" altLang="zh-CN"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体现年轻时尚、青春活力</a:t>
            </a:r>
          </a:p>
          <a:p>
            <a:pPr marL="12700" fontAlgn="auto">
              <a:spcBef>
                <a:spcPts val="100"/>
              </a:spcBef>
            </a:pPr>
            <a:endPar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0"/>
              </a:spcBef>
            </a:pPr>
            <a:r>
              <a:rPr lang="en-US" altLang="zh-CN"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致敬曾经，改变和突破</a:t>
            </a:r>
            <a:endPar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0"/>
              </a:spcBef>
            </a:pPr>
            <a:endParaRPr lang="zh-CN" altLang="en-US" sz="200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0"/>
              </a:spcBef>
            </a:pPr>
            <a:r>
              <a:rPr lang="en-US" altLang="zh-CN"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无限热爱、潮流时尚永不褪色</a:t>
            </a:r>
            <a:endParaRPr lang="en-US"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826135" fontAlgn="auto">
              <a:spcBef>
                <a:spcPts val="5"/>
              </a:spcBef>
            </a:pPr>
            <a:endParaRPr lang="en-US" sz="2000"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8" name="object 4"/>
          <p:cNvSpPr txBox="1">
            <a:spLocks noGrp="1"/>
          </p:cNvSpPr>
          <p:nvPr/>
        </p:nvSpPr>
        <p:spPr>
          <a:xfrm>
            <a:off x="457200" y="241300"/>
            <a:ext cx="3773488"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lang="zh-CN" sz="2800" strike="noStrike" spc="-5" noProof="1">
                <a:latin typeface="微软雅黑" panose="020B0503020204020204" pitchFamily="34" charset="-122"/>
                <a:ea typeface="微软雅黑" panose="020B0503020204020204" pitchFamily="34" charset="-122"/>
                <a:cs typeface="微软雅黑" panose="020B0503020204020204" pitchFamily="34" charset="-122"/>
                <a:sym typeface="+mn-ea"/>
              </a:rPr>
              <a:t>▪主持人推荐</a:t>
            </a:r>
          </a:p>
        </p:txBody>
      </p:sp>
      <p:sp>
        <p:nvSpPr>
          <p:cNvPr id="58375"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3" name="图片 2"/>
          <p:cNvPicPr>
            <a:picLocks noChangeAspect="1"/>
          </p:cNvPicPr>
          <p:nvPr/>
        </p:nvPicPr>
        <p:blipFill>
          <a:blip r:embed="rId4" cstate="print"/>
          <a:stretch>
            <a:fillRect/>
          </a:stretch>
        </p:blipFill>
        <p:spPr>
          <a:xfrm>
            <a:off x="6908471" y="1331100"/>
            <a:ext cx="4210568" cy="2368445"/>
          </a:xfrm>
          <a:prstGeom prst="rect">
            <a:avLst/>
          </a:prstGeom>
        </p:spPr>
      </p:pic>
      <p:pic>
        <p:nvPicPr>
          <p:cNvPr id="58376" name="图片 9" descr="610936760da345f0332e3842921ffb0"/>
          <p:cNvPicPr>
            <a:picLocks noChangeAspect="1"/>
          </p:cNvPicPr>
          <p:nvPr/>
        </p:nvPicPr>
        <p:blipFill>
          <a:blip r:embed="rId5" cstate="print"/>
          <a:stretch>
            <a:fillRect/>
          </a:stretch>
        </p:blipFill>
        <p:spPr>
          <a:xfrm>
            <a:off x="2107629" y="1355854"/>
            <a:ext cx="4121820" cy="2318523"/>
          </a:xfrm>
          <a:prstGeom prst="rect">
            <a:avLst/>
          </a:prstGeom>
          <a:noFill/>
          <a:ln w="9525">
            <a:noFill/>
          </a:ln>
        </p:spPr>
      </p:pic>
      <p:pic>
        <p:nvPicPr>
          <p:cNvPr id="23" name="图片 22"/>
          <p:cNvPicPr>
            <a:picLocks noChangeAspect="1"/>
          </p:cNvPicPr>
          <p:nvPr/>
        </p:nvPicPr>
        <p:blipFill>
          <a:blip r:embed="rId6" cstate="print"/>
          <a:stretch>
            <a:fillRect/>
          </a:stretch>
        </p:blipFill>
        <p:spPr>
          <a:xfrm rot="5400000">
            <a:off x="-1019339" y="3447026"/>
            <a:ext cx="4630500" cy="1215810"/>
          </a:xfrm>
          <a:prstGeom prst="rect">
            <a:avLst/>
          </a:prstGeom>
        </p:spPr>
      </p:pic>
      <p:pic>
        <p:nvPicPr>
          <p:cNvPr id="12" name="图片 11" descr="0163275bb73436a801213dea3de189.jpg@1280w_1l_2o_100sh.jpg"/>
          <p:cNvPicPr>
            <a:picLocks noChangeAspect="1"/>
          </p:cNvPicPr>
          <p:nvPr/>
        </p:nvPicPr>
        <p:blipFill>
          <a:blip r:embed="rId7" cstate="print"/>
          <a:stretch>
            <a:fillRect/>
          </a:stretch>
        </p:blipFill>
        <p:spPr>
          <a:xfrm>
            <a:off x="6929309" y="3984769"/>
            <a:ext cx="4190767" cy="2357307"/>
          </a:xfrm>
          <a:prstGeom prst="rect">
            <a:avLst/>
          </a:prstGeom>
        </p:spPr>
      </p:pic>
      <p:pic>
        <p:nvPicPr>
          <p:cNvPr id="4" name="图片 3"/>
          <p:cNvPicPr>
            <a:picLocks noChangeAspect="1"/>
          </p:cNvPicPr>
          <p:nvPr/>
        </p:nvPicPr>
        <p:blipFill>
          <a:blip r:embed="rId8" cstate="print"/>
          <a:stretch>
            <a:fillRect/>
          </a:stretch>
        </p:blipFill>
        <p:spPr>
          <a:xfrm>
            <a:off x="2131083" y="4059724"/>
            <a:ext cx="4072429" cy="2290742"/>
          </a:xfrm>
          <a:prstGeom prst="rect">
            <a:avLst/>
          </a:prstGeom>
        </p:spPr>
      </p:pic>
    </p:spTree>
    <p:custDataLst>
      <p:tags r:id="rId1"/>
    </p:custData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 name="object 2"/>
          <p:cNvSpPr txBox="1"/>
          <p:nvPr/>
        </p:nvSpPr>
        <p:spPr>
          <a:xfrm>
            <a:off x="554673" y="2127885"/>
            <a:ext cx="4408488" cy="319405"/>
          </a:xfrm>
          <a:prstGeom prst="rect">
            <a:avLst/>
          </a:prstGeom>
        </p:spPr>
        <p:txBody>
          <a:bodyPr vert="horz" wrap="square" lIns="0" tIns="12065" rIns="0" bIns="0" rtlCol="0">
            <a:spAutoFit/>
          </a:bodyPr>
          <a:lstStyle/>
          <a:p>
            <a:pPr marL="12700" fontAlgn="auto">
              <a:spcBef>
                <a:spcPts val="95"/>
              </a:spcBef>
            </a:pPr>
            <a:r>
              <a:rPr lang="zh-CN" sz="2000" b="1" spc="-5" noProof="1">
                <a:solidFill>
                  <a:srgbClr val="FFFFFF"/>
                </a:solidFill>
                <a:latin typeface="微软雅黑" panose="020B0503020204020204" pitchFamily="34" charset="-122"/>
                <a:ea typeface="+mn-ea"/>
                <a:cs typeface="微软雅黑" panose="020B0503020204020204" pitchFamily="34" charset="-122"/>
              </a:rPr>
              <a:t>新车揭幕仪式</a:t>
            </a:r>
          </a:p>
        </p:txBody>
      </p:sp>
      <p:sp>
        <p:nvSpPr>
          <p:cNvPr id="3" name="object 3"/>
          <p:cNvSpPr txBox="1"/>
          <p:nvPr/>
        </p:nvSpPr>
        <p:spPr>
          <a:xfrm>
            <a:off x="579755" y="2790190"/>
            <a:ext cx="4192270" cy="2981960"/>
          </a:xfrm>
          <a:prstGeom prst="rect">
            <a:avLst/>
          </a:prstGeom>
        </p:spPr>
        <p:txBody>
          <a:bodyPr vert="horz" wrap="square" lIns="0" tIns="13335" rIns="0" bIns="0" rtlCol="0">
            <a:spAutoFit/>
          </a:bodyPr>
          <a:lstStyle/>
          <a:p>
            <a:pPr marL="12700">
              <a:lnSpc>
                <a:spcPct val="100000"/>
              </a:lnSpc>
              <a:spcBef>
                <a:spcPts val="680"/>
              </a:spcBef>
            </a:pPr>
            <a:r>
              <a:rPr lang="zh-CN"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开场后新车由车衣遮住，灯光配合突出神秘感。</a:t>
            </a:r>
          </a:p>
          <a:p>
            <a:pPr marL="12700">
              <a:lnSpc>
                <a:spcPct val="100000"/>
              </a:lnSpc>
              <a:spcBef>
                <a:spcPts val="680"/>
              </a:spcBef>
            </a:pPr>
            <a:endParaRPr lang="zh-CN"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ct val="100000"/>
              </a:lnSpc>
              <a:spcBef>
                <a:spcPts val="680"/>
              </a:spcBef>
            </a:pPr>
            <a:r>
              <a:rPr lang="zh-CN"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全场灯光秀配合车模走台，车模到位后，大屏幕显示揭幕倒计时，有车模解开车衣。</a:t>
            </a:r>
            <a:endParaRPr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marR="19050">
              <a:lnSpc>
                <a:spcPts val="2900"/>
              </a:lnSpc>
              <a:spcBef>
                <a:spcPts val="200"/>
              </a:spcBef>
            </a:pPr>
            <a:endParaRPr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marR="19050">
              <a:lnSpc>
                <a:spcPts val="2900"/>
              </a:lnSpc>
              <a:spcBef>
                <a:spcPts val="200"/>
              </a:spcBef>
            </a:pPr>
            <a:r>
              <a:rPr lang="en-US" altLang="zh-CN"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T</a:t>
            </a:r>
            <a:r>
              <a:rPr lang="zh-CN" altLang="en-US"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台</a:t>
            </a:r>
            <a:r>
              <a:rPr lang="zh-CN"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新车启动，缓缓向前驶向舞台前方，在指定点位停住</a:t>
            </a:r>
            <a:r>
              <a:rPr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fontAlgn="auto">
              <a:spcBef>
                <a:spcPts val="105"/>
              </a:spcBef>
            </a:pPr>
            <a:endParaRPr sz="2000" noProof="1">
              <a:latin typeface="微软雅黑" panose="020B0503020204020204" pitchFamily="34" charset="-122"/>
              <a:cs typeface="微软雅黑" panose="020B0503020204020204" pitchFamily="34" charset="-122"/>
            </a:endParaRPr>
          </a:p>
          <a:p>
            <a:pPr marL="12700" fontAlgn="auto">
              <a:spcBef>
                <a:spcPts val="105"/>
              </a:spcBef>
            </a:pPr>
            <a:endParaRPr sz="2000" noProof="1">
              <a:latin typeface="微软雅黑" panose="020B0503020204020204" pitchFamily="34" charset="-122"/>
              <a:cs typeface="微软雅黑" panose="020B0503020204020204" pitchFamily="34" charset="-122"/>
            </a:endParaRPr>
          </a:p>
        </p:txBody>
      </p:sp>
      <p:sp>
        <p:nvSpPr>
          <p:cNvPr id="59414" name="object 22"/>
          <p:cNvSpPr/>
          <p:nvPr/>
        </p:nvSpPr>
        <p:spPr>
          <a:xfrm>
            <a:off x="386491" y="2868155"/>
            <a:ext cx="146050" cy="142875"/>
          </a:xfrm>
          <a:prstGeom prst="rect">
            <a:avLst/>
          </a:prstGeom>
          <a:blipFill rotWithShape="1">
            <a:blip r:embed="rId4" cstate="print"/>
            <a:stretch>
              <a:fillRect/>
            </a:stretch>
          </a:blipFill>
          <a:ln w="9525">
            <a:noFill/>
          </a:ln>
        </p:spPr>
        <p:txBody>
          <a:bodyPr wrap="square" lIns="0" tIns="0" rIns="0" bIns="0" anchor="t"/>
          <a:lstStyle/>
          <a:p>
            <a:endParaRPr lang="zh-CN" altLang="zh-CN">
              <a:latin typeface="Calibri" panose="020F0502020204030204" charset="0"/>
              <a:ea typeface="宋体" panose="02010600030101010101" pitchFamily="2" charset="-122"/>
            </a:endParaRPr>
          </a:p>
        </p:txBody>
      </p:sp>
      <p:sp>
        <p:nvSpPr>
          <p:cNvPr id="4" name="object 4"/>
          <p:cNvSpPr txBox="1">
            <a:spLocks noGrp="1"/>
          </p:cNvSpPr>
          <p:nvPr/>
        </p:nvSpPr>
        <p:spPr>
          <a:xfrm>
            <a:off x="457200" y="241300"/>
            <a:ext cx="3773488"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a:t>
            </a:r>
            <a:r>
              <a:rPr lang="zh-CN"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新车揭幕亮相</a:t>
            </a:r>
          </a:p>
        </p:txBody>
      </p:sp>
      <p:sp>
        <p:nvSpPr>
          <p:cNvPr id="59419"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8" name="object 2"/>
          <p:cNvSpPr txBox="1"/>
          <p:nvPr/>
        </p:nvSpPr>
        <p:spPr>
          <a:xfrm>
            <a:off x="5265420" y="6095365"/>
            <a:ext cx="2213610" cy="227330"/>
          </a:xfrm>
          <a:prstGeom prst="rect">
            <a:avLst/>
          </a:prstGeom>
        </p:spPr>
        <p:txBody>
          <a:bodyPr vert="horz" wrap="square" lIns="0" tIns="12065" rIns="0" bIns="0" rtlCol="0">
            <a:spAutoFit/>
          </a:bodyPr>
          <a:lstStyle/>
          <a:p>
            <a:pPr marL="12700" fontAlgn="auto">
              <a:spcBef>
                <a:spcPts val="95"/>
              </a:spcBef>
            </a:pPr>
            <a:r>
              <a:rPr lang="zh-CN" sz="1400" noProof="1">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rPr>
              <a:t>（图片为其他车型意向图）</a:t>
            </a:r>
            <a:endParaRPr lang="zh-CN" altLang="zh-CN" sz="1400" noProof="1">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pic>
        <p:nvPicPr>
          <p:cNvPr id="6" name="图片 5" descr="timg[8]"/>
          <p:cNvPicPr>
            <a:picLocks noChangeAspect="1"/>
          </p:cNvPicPr>
          <p:nvPr/>
        </p:nvPicPr>
        <p:blipFill>
          <a:blip r:embed="rId5" cstate="print"/>
          <a:stretch>
            <a:fillRect/>
          </a:stretch>
        </p:blipFill>
        <p:spPr>
          <a:xfrm>
            <a:off x="8056880" y="1708785"/>
            <a:ext cx="3335655" cy="5053965"/>
          </a:xfrm>
          <a:prstGeom prst="rect">
            <a:avLst/>
          </a:prstGeom>
        </p:spPr>
      </p:pic>
      <p:pic>
        <p:nvPicPr>
          <p:cNvPr id="5" name="图片 4"/>
          <p:cNvPicPr>
            <a:picLocks noChangeAspect="1"/>
          </p:cNvPicPr>
          <p:nvPr/>
        </p:nvPicPr>
        <p:blipFill>
          <a:blip r:embed="rId6" cstate="print"/>
          <a:stretch>
            <a:fillRect/>
          </a:stretch>
        </p:blipFill>
        <p:spPr>
          <a:xfrm>
            <a:off x="7269480" y="1366123"/>
            <a:ext cx="3394710" cy="1741328"/>
          </a:xfrm>
          <a:prstGeom prst="rect">
            <a:avLst/>
          </a:prstGeom>
        </p:spPr>
      </p:pic>
      <p:pic>
        <p:nvPicPr>
          <p:cNvPr id="7" name="图片 6" descr="timgTNMEGZVL"/>
          <p:cNvPicPr>
            <a:picLocks noChangeAspect="1"/>
          </p:cNvPicPr>
          <p:nvPr/>
        </p:nvPicPr>
        <p:blipFill>
          <a:blip r:embed="rId7" cstate="print"/>
          <a:stretch>
            <a:fillRect/>
          </a:stretch>
        </p:blipFill>
        <p:spPr>
          <a:xfrm>
            <a:off x="5014595" y="3035935"/>
            <a:ext cx="3394710" cy="2279015"/>
          </a:xfrm>
          <a:prstGeom prst="rect">
            <a:avLst/>
          </a:prstGeom>
        </p:spPr>
      </p:pic>
    </p:spTree>
    <p:custDataLst>
      <p:tags r:id="rId1"/>
    </p:custData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 name="object 2"/>
          <p:cNvSpPr txBox="1"/>
          <p:nvPr/>
        </p:nvSpPr>
        <p:spPr>
          <a:xfrm>
            <a:off x="554673" y="2127885"/>
            <a:ext cx="4408488" cy="319405"/>
          </a:xfrm>
          <a:prstGeom prst="rect">
            <a:avLst/>
          </a:prstGeom>
        </p:spPr>
        <p:txBody>
          <a:bodyPr vert="horz" wrap="square" lIns="0" tIns="12065" rIns="0" bIns="0" rtlCol="0">
            <a:spAutoFit/>
          </a:bodyPr>
          <a:lstStyle/>
          <a:p>
            <a:pPr marL="12700" fontAlgn="auto">
              <a:spcBef>
                <a:spcPts val="95"/>
              </a:spcBef>
            </a:pPr>
            <a:r>
              <a:rPr sz="2000" b="1" spc="-5" noProof="1">
                <a:solidFill>
                  <a:srgbClr val="FFFFFF"/>
                </a:solidFill>
                <a:latin typeface="微软雅黑" panose="020B0503020204020204" pitchFamily="34" charset="-122"/>
                <a:ea typeface="+mn-ea"/>
                <a:cs typeface="微软雅黑" panose="020B0503020204020204" pitchFamily="34" charset="-122"/>
              </a:rPr>
              <a:t>主持人</a:t>
            </a:r>
            <a:r>
              <a:rPr sz="2000" b="1" spc="-65" noProof="1">
                <a:solidFill>
                  <a:srgbClr val="FFFFFF"/>
                </a:solidFill>
                <a:latin typeface="微软雅黑" panose="020B0503020204020204" pitchFamily="34" charset="-122"/>
                <a:ea typeface="+mn-ea"/>
                <a:cs typeface="微软雅黑" panose="020B0503020204020204" pitchFamily="34" charset="-122"/>
              </a:rPr>
              <a:t> </a:t>
            </a:r>
            <a:r>
              <a:rPr sz="2000" b="1" spc="-5" noProof="1">
                <a:solidFill>
                  <a:srgbClr val="FFFFFF"/>
                </a:solidFill>
                <a:latin typeface="微软雅黑" panose="020B0503020204020204" pitchFamily="34" charset="-122"/>
                <a:ea typeface="+mn-ea"/>
                <a:cs typeface="微软雅黑" panose="020B0503020204020204" pitchFamily="34" charset="-122"/>
              </a:rPr>
              <a:t>串场、产品介绍</a:t>
            </a:r>
            <a:endParaRPr sz="2000" noProof="1">
              <a:latin typeface="微软雅黑" panose="020B0503020204020204" pitchFamily="34" charset="-122"/>
              <a:cs typeface="微软雅黑" panose="020B0503020204020204" pitchFamily="34" charset="-122"/>
            </a:endParaRPr>
          </a:p>
        </p:txBody>
      </p:sp>
      <p:sp>
        <p:nvSpPr>
          <p:cNvPr id="3" name="object 3"/>
          <p:cNvSpPr txBox="1"/>
          <p:nvPr/>
        </p:nvSpPr>
        <p:spPr>
          <a:xfrm>
            <a:off x="579755" y="2790190"/>
            <a:ext cx="3780155" cy="2438400"/>
          </a:xfrm>
          <a:prstGeom prst="rect">
            <a:avLst/>
          </a:prstGeom>
        </p:spPr>
        <p:txBody>
          <a:bodyPr vert="horz" wrap="square" lIns="0" tIns="13335" rIns="0" bIns="0" rtlCol="0">
            <a:spAutoFit/>
          </a:bodyPr>
          <a:lstStyle/>
          <a:p>
            <a:pPr marL="12700">
              <a:lnSpc>
                <a:spcPct val="100000"/>
              </a:lnSpc>
              <a:spcBef>
                <a:spcPts val="680"/>
              </a:spcBef>
            </a:pPr>
            <a:r>
              <a:rPr sz="2000" dirty="0">
                <a:solidFill>
                  <a:srgbClr val="FFFFFF"/>
                </a:solidFill>
                <a:latin typeface="微软雅黑" panose="020B0503020204020204" pitchFamily="34" charset="-122"/>
                <a:cs typeface="微软雅黑" panose="020B0503020204020204" pitchFamily="34" charset="-122"/>
                <a:sym typeface="+mn-ea"/>
              </a:rPr>
              <a:t>专业培训师新车亮相出场并进行车型亮点讲解；</a:t>
            </a:r>
            <a:endParaRPr sz="2000">
              <a:latin typeface="微软雅黑" panose="020B0503020204020204" pitchFamily="34" charset="-122"/>
              <a:cs typeface="微软雅黑" panose="020B0503020204020204" pitchFamily="34" charset="-122"/>
            </a:endParaRPr>
          </a:p>
          <a:p>
            <a:pPr marL="12700" marR="19050">
              <a:lnSpc>
                <a:spcPts val="2900"/>
              </a:lnSpc>
              <a:spcBef>
                <a:spcPts val="200"/>
              </a:spcBef>
            </a:pPr>
            <a:endParaRPr sz="2000" dirty="0">
              <a:solidFill>
                <a:srgbClr val="FFFFFF"/>
              </a:solidFill>
              <a:latin typeface="微软雅黑" panose="020B0503020204020204" pitchFamily="34" charset="-122"/>
              <a:cs typeface="微软雅黑" panose="020B0503020204020204" pitchFamily="34" charset="-122"/>
              <a:sym typeface="+mn-ea"/>
            </a:endParaRPr>
          </a:p>
          <a:p>
            <a:pPr marL="12700" marR="19050">
              <a:lnSpc>
                <a:spcPts val="2900"/>
              </a:lnSpc>
              <a:spcBef>
                <a:spcPts val="200"/>
              </a:spcBef>
            </a:pPr>
            <a:r>
              <a:rPr sz="2000" dirty="0">
                <a:solidFill>
                  <a:srgbClr val="FFFFFF"/>
                </a:solidFill>
                <a:latin typeface="微软雅黑" panose="020B0503020204020204" pitchFamily="34" charset="-122"/>
                <a:cs typeface="微软雅黑" panose="020B0503020204020204" pitchFamily="34" charset="-122"/>
                <a:sym typeface="+mn-ea"/>
              </a:rPr>
              <a:t>配合产品视频和广告</a:t>
            </a:r>
            <a:r>
              <a:rPr sz="2000" spc="30" dirty="0">
                <a:solidFill>
                  <a:srgbClr val="FFFFFF"/>
                </a:solidFill>
                <a:latin typeface="微软雅黑" panose="020B0503020204020204" pitchFamily="34" charset="-122"/>
                <a:cs typeface="微软雅黑" panose="020B0503020204020204" pitchFamily="34" charset="-122"/>
                <a:sym typeface="+mn-ea"/>
              </a:rPr>
              <a:t>T</a:t>
            </a:r>
            <a:r>
              <a:rPr sz="2000" spc="-35" dirty="0">
                <a:solidFill>
                  <a:srgbClr val="FFFFFF"/>
                </a:solidFill>
                <a:latin typeface="微软雅黑" panose="020B0503020204020204" pitchFamily="34" charset="-122"/>
                <a:cs typeface="微软雅黑" panose="020B0503020204020204" pitchFamily="34" charset="-122"/>
                <a:sym typeface="+mn-ea"/>
              </a:rPr>
              <a:t>V</a:t>
            </a:r>
            <a:r>
              <a:rPr sz="2000" spc="-5" dirty="0">
                <a:solidFill>
                  <a:srgbClr val="FFFFFF"/>
                </a:solidFill>
                <a:latin typeface="微软雅黑" panose="020B0503020204020204" pitchFamily="34" charset="-122"/>
                <a:cs typeface="微软雅黑" panose="020B0503020204020204" pitchFamily="34" charset="-122"/>
                <a:sym typeface="+mn-ea"/>
              </a:rPr>
              <a:t>C</a:t>
            </a:r>
            <a:r>
              <a:rPr sz="2000" dirty="0">
                <a:solidFill>
                  <a:srgbClr val="FFFFFF"/>
                </a:solidFill>
                <a:latin typeface="微软雅黑" panose="020B0503020204020204" pitchFamily="34" charset="-122"/>
                <a:cs typeface="微软雅黑" panose="020B0503020204020204" pitchFamily="34" charset="-122"/>
                <a:sym typeface="+mn-ea"/>
              </a:rPr>
              <a:t>以提升嘉宾的记 忆点。</a:t>
            </a:r>
            <a:endParaRPr sz="2000">
              <a:latin typeface="微软雅黑" panose="020B0503020204020204" pitchFamily="34" charset="-122"/>
              <a:cs typeface="微软雅黑" panose="020B0503020204020204" pitchFamily="34" charset="-122"/>
            </a:endParaRPr>
          </a:p>
          <a:p>
            <a:pPr marL="12700" fontAlgn="auto">
              <a:spcBef>
                <a:spcPts val="105"/>
              </a:spcBef>
            </a:pPr>
            <a:endParaRPr sz="2000" noProof="1">
              <a:latin typeface="微软雅黑" panose="020B0503020204020204" pitchFamily="34" charset="-122"/>
              <a:cs typeface="微软雅黑" panose="020B0503020204020204" pitchFamily="34" charset="-122"/>
            </a:endParaRPr>
          </a:p>
          <a:p>
            <a:pPr marL="12700" fontAlgn="auto">
              <a:spcBef>
                <a:spcPts val="105"/>
              </a:spcBef>
            </a:pPr>
            <a:endParaRPr sz="2000" noProof="1">
              <a:latin typeface="微软雅黑" panose="020B0503020204020204" pitchFamily="34" charset="-122"/>
              <a:cs typeface="微软雅黑" panose="020B0503020204020204" pitchFamily="34" charset="-122"/>
            </a:endParaRPr>
          </a:p>
        </p:txBody>
      </p:sp>
      <p:sp>
        <p:nvSpPr>
          <p:cNvPr id="59414" name="object 22"/>
          <p:cNvSpPr/>
          <p:nvPr/>
        </p:nvSpPr>
        <p:spPr>
          <a:xfrm>
            <a:off x="411658" y="2876544"/>
            <a:ext cx="146050" cy="142875"/>
          </a:xfrm>
          <a:prstGeom prst="rect">
            <a:avLst/>
          </a:prstGeom>
          <a:blipFill rotWithShape="1">
            <a:blip r:embed="rId4" cstate="print"/>
            <a:stretch>
              <a:fillRect/>
            </a:stretch>
          </a:blipFill>
          <a:ln w="9525">
            <a:noFill/>
          </a:ln>
        </p:spPr>
        <p:txBody>
          <a:bodyPr wrap="square" lIns="0" tIns="0" rIns="0" bIns="0" anchor="t"/>
          <a:lstStyle/>
          <a:p>
            <a:endParaRPr lang="zh-CN" altLang="zh-CN">
              <a:latin typeface="Calibri" panose="020F0502020204030204" charset="0"/>
              <a:ea typeface="宋体" panose="02010600030101010101" pitchFamily="2" charset="-122"/>
            </a:endParaRPr>
          </a:p>
        </p:txBody>
      </p:sp>
      <p:sp>
        <p:nvSpPr>
          <p:cNvPr id="4" name="object 4"/>
          <p:cNvSpPr txBox="1">
            <a:spLocks noGrp="1"/>
          </p:cNvSpPr>
          <p:nvPr/>
        </p:nvSpPr>
        <p:spPr>
          <a:xfrm>
            <a:off x="457200" y="241300"/>
            <a:ext cx="3773488"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a:t>
            </a:r>
            <a:r>
              <a:rPr lang="zh-CN"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车型解密</a:t>
            </a:r>
          </a:p>
        </p:txBody>
      </p:sp>
      <p:sp>
        <p:nvSpPr>
          <p:cNvPr id="59419"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5" name="图片 4"/>
          <p:cNvPicPr>
            <a:picLocks noChangeAspect="1"/>
          </p:cNvPicPr>
          <p:nvPr/>
        </p:nvPicPr>
        <p:blipFill>
          <a:blip r:embed="rId5" cstate="print"/>
          <a:stretch>
            <a:fillRect/>
          </a:stretch>
        </p:blipFill>
        <p:spPr>
          <a:xfrm>
            <a:off x="9049775" y="2029627"/>
            <a:ext cx="2938504" cy="1653140"/>
          </a:xfrm>
          <a:prstGeom prst="rect">
            <a:avLst/>
          </a:prstGeom>
        </p:spPr>
      </p:pic>
      <p:pic>
        <p:nvPicPr>
          <p:cNvPr id="6" name="图片 5"/>
          <p:cNvPicPr>
            <a:picLocks noChangeAspect="1"/>
          </p:cNvPicPr>
          <p:nvPr/>
        </p:nvPicPr>
        <p:blipFill>
          <a:blip r:embed="rId6" cstate="print"/>
          <a:stretch>
            <a:fillRect/>
          </a:stretch>
        </p:blipFill>
        <p:spPr>
          <a:xfrm>
            <a:off x="5982778" y="995134"/>
            <a:ext cx="3321112" cy="1865511"/>
          </a:xfrm>
          <a:prstGeom prst="rect">
            <a:avLst/>
          </a:prstGeom>
        </p:spPr>
      </p:pic>
      <p:pic>
        <p:nvPicPr>
          <p:cNvPr id="7" name="图片 6"/>
          <p:cNvPicPr>
            <a:picLocks noChangeAspect="1"/>
          </p:cNvPicPr>
          <p:nvPr/>
        </p:nvPicPr>
        <p:blipFill>
          <a:blip r:embed="rId7" cstate="print"/>
          <a:stretch>
            <a:fillRect/>
          </a:stretch>
        </p:blipFill>
        <p:spPr>
          <a:xfrm>
            <a:off x="5525135" y="3207011"/>
            <a:ext cx="2585720" cy="1454263"/>
          </a:xfrm>
          <a:prstGeom prst="rect">
            <a:avLst/>
          </a:prstGeom>
        </p:spPr>
      </p:pic>
      <p:pic>
        <p:nvPicPr>
          <p:cNvPr id="9" name="图片 8"/>
          <p:cNvPicPr>
            <a:picLocks noChangeAspect="1"/>
          </p:cNvPicPr>
          <p:nvPr/>
        </p:nvPicPr>
        <p:blipFill>
          <a:blip r:embed="rId8" cstate="print"/>
          <a:stretch>
            <a:fillRect/>
          </a:stretch>
        </p:blipFill>
        <p:spPr>
          <a:xfrm>
            <a:off x="8110855" y="4116548"/>
            <a:ext cx="3646170" cy="2013899"/>
          </a:xfrm>
          <a:prstGeom prst="rect">
            <a:avLst/>
          </a:prstGeom>
        </p:spPr>
      </p:pic>
      <p:sp>
        <p:nvSpPr>
          <p:cNvPr id="8" name="object 2"/>
          <p:cNvSpPr txBox="1"/>
          <p:nvPr/>
        </p:nvSpPr>
        <p:spPr>
          <a:xfrm>
            <a:off x="5711190" y="5590540"/>
            <a:ext cx="2213610" cy="227330"/>
          </a:xfrm>
          <a:prstGeom prst="rect">
            <a:avLst/>
          </a:prstGeom>
        </p:spPr>
        <p:txBody>
          <a:bodyPr vert="horz" wrap="square" lIns="0" tIns="12065" rIns="0" bIns="0" rtlCol="0">
            <a:spAutoFit/>
          </a:bodyPr>
          <a:lstStyle/>
          <a:p>
            <a:pPr marL="12700" fontAlgn="auto">
              <a:spcBef>
                <a:spcPts val="95"/>
              </a:spcBef>
            </a:pPr>
            <a:r>
              <a:rPr lang="zh-CN" sz="1400" noProof="1">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rPr>
              <a:t>（图片为其他车型示意图）</a:t>
            </a:r>
            <a:endParaRPr lang="zh-CN" altLang="zh-CN" sz="1400" noProof="1">
              <a:solidFill>
                <a:schemeClr val="bg1"/>
              </a:solidFill>
              <a:effectLst>
                <a:outerShdw blurRad="38100" dist="38100" dir="2700000" algn="tl">
                  <a:srgbClr val="000000">
                    <a:alpha val="43137"/>
                  </a:srgbClr>
                </a:outerShdw>
              </a:effectLst>
              <a:latin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 name="object 2"/>
          <p:cNvSpPr txBox="1">
            <a:spLocks noGrp="1"/>
          </p:cNvSpPr>
          <p:nvPr>
            <p:ph type="title"/>
          </p:nvPr>
        </p:nvSpPr>
        <p:spPr>
          <a:xfrm>
            <a:off x="304800" y="2064385"/>
            <a:ext cx="2498725" cy="167386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价格</a:t>
            </a:r>
            <a:r>
              <a:rPr kumimoji="0" lang="en-US"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PPT</a:t>
            </a:r>
            <a: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及政策</a:t>
            </a:r>
            <a:r>
              <a:rPr kumimoji="0" lang="en-US"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PPT</a:t>
            </a:r>
            <a: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公布</a:t>
            </a:r>
            <a:b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br>
            <a:b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br>
            <a:r>
              <a:rPr kumimoji="0" lang="zh-CN"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首批车主交车仪式</a:t>
            </a:r>
            <a:b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br>
            <a:br>
              <a:rPr kumimoji="0" sz="1600" b="1" i="0" u="none" strike="noStrike" kern="0" cap="none" spc="-5" normalizeH="0" baseline="0" noProof="1">
                <a:solidFill>
                  <a:srgbClr val="FFFFFF"/>
                </a:solidFill>
                <a:latin typeface="微软雅黑" panose="020B0503020204020204" pitchFamily="34" charset="-122"/>
                <a:cs typeface="微软雅黑" panose="020B0503020204020204" pitchFamily="34" charset="-122"/>
              </a:rPr>
            </a:br>
            <a:r>
              <a:rPr kumimoji="0" lang="zh-CN" sz="1600" b="0" i="0" u="none" strike="noStrike" kern="0" cap="none" spc="-5" normalizeH="0" baseline="0" noProof="1">
                <a:solidFill>
                  <a:srgbClr val="FFFFFF"/>
                </a:solidFill>
                <a:latin typeface="微软雅黑" panose="020B0503020204020204" pitchFamily="34" charset="-122"/>
                <a:cs typeface="微软雅黑" panose="020B0503020204020204" pitchFamily="34" charset="-122"/>
              </a:rPr>
              <a:t>（图片为示意图）</a:t>
            </a:r>
            <a:br>
              <a:rPr kumimoji="0" sz="2800" b="1" i="0" u="none" strike="noStrike" kern="0" cap="none" spc="-5" normalizeH="0" baseline="0" noProof="1">
                <a:solidFill>
                  <a:srgbClr val="FFFFFF"/>
                </a:solidFill>
                <a:latin typeface="微软雅黑" panose="020B0503020204020204" pitchFamily="34" charset="-122"/>
                <a:ea typeface="+mj-ea"/>
                <a:cs typeface="微软雅黑" panose="020B0503020204020204" pitchFamily="34" charset="-122"/>
              </a:rPr>
            </a:br>
            <a:endParaRPr kumimoji="0" sz="2800" b="1" i="0" u="none" strike="noStrike" kern="0" cap="none" spc="-5" normalizeH="0" baseline="0" noProof="1">
              <a:solidFill>
                <a:srgbClr val="FFFFFF"/>
              </a:solidFill>
              <a:latin typeface="微软雅黑" panose="020B0503020204020204" pitchFamily="34" charset="-122"/>
              <a:ea typeface="+mj-ea"/>
              <a:cs typeface="微软雅黑" panose="020B0503020204020204" pitchFamily="34" charset="-122"/>
            </a:endParaRPr>
          </a:p>
        </p:txBody>
      </p:sp>
      <p:sp>
        <p:nvSpPr>
          <p:cNvPr id="4" name="object 4"/>
          <p:cNvSpPr txBox="1">
            <a:spLocks noGrp="1"/>
          </p:cNvSpPr>
          <p:nvPr/>
        </p:nvSpPr>
        <p:spPr>
          <a:xfrm>
            <a:off x="457200" y="241300"/>
            <a:ext cx="5232400"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a:t>
            </a:r>
            <a:r>
              <a:rPr lang="zh-CN"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价格公布</a:t>
            </a:r>
            <a:r>
              <a:rPr lang="en-US" altLang="zh-CN"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&amp;</a:t>
            </a:r>
            <a:r>
              <a:rPr lang="zh-CN" altLang="en-US"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交车仪式</a:t>
            </a:r>
          </a:p>
        </p:txBody>
      </p:sp>
      <p:sp>
        <p:nvSpPr>
          <p:cNvPr id="60425"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13" name="矩形 12"/>
          <p:cNvSpPr/>
          <p:nvPr/>
        </p:nvSpPr>
        <p:spPr>
          <a:xfrm>
            <a:off x="2884805" y="2064385"/>
            <a:ext cx="3795395" cy="360680"/>
          </a:xfrm>
          <a:prstGeom prst="rect">
            <a:avLst/>
          </a:prstGeom>
          <a:solidFill>
            <a:srgbClr val="F6BE31">
              <a:alpha val="78000"/>
            </a:srgbClr>
          </a:solidFill>
        </p:spPr>
        <p:txBody>
          <a:bodyPr wrap="square" lIns="91436" tIns="45718" rIns="91436" bIns="45718">
            <a:spAutoFit/>
          </a:bodyPr>
          <a:lstStyle/>
          <a:p>
            <a:pPr lvl="0" algn="dist" defTabSz="914400">
              <a:lnSpc>
                <a:spcPct val="110000"/>
              </a:lnSpc>
            </a:pPr>
            <a:r>
              <a:rPr lang="zh-CN" altLang="zh-CN" sz="1600" b="1" kern="0"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最优配置、最优品质、最优价格</a:t>
            </a:r>
          </a:p>
        </p:txBody>
      </p:sp>
      <p:pic>
        <p:nvPicPr>
          <p:cNvPr id="24" name="图片 23"/>
          <p:cNvPicPr>
            <a:picLocks noChangeAspect="1"/>
          </p:cNvPicPr>
          <p:nvPr/>
        </p:nvPicPr>
        <p:blipFill>
          <a:blip r:embed="rId5" cstate="print"/>
          <a:stretch>
            <a:fillRect/>
          </a:stretch>
        </p:blipFill>
        <p:spPr>
          <a:xfrm>
            <a:off x="6680835" y="2064385"/>
            <a:ext cx="5511165" cy="3860165"/>
          </a:xfrm>
          <a:prstGeom prst="rect">
            <a:avLst/>
          </a:prstGeom>
        </p:spPr>
      </p:pic>
      <p:sp>
        <p:nvSpPr>
          <p:cNvPr id="20" name="object 13"/>
          <p:cNvSpPr/>
          <p:nvPr/>
        </p:nvSpPr>
        <p:spPr>
          <a:xfrm>
            <a:off x="2884805" y="4384040"/>
            <a:ext cx="3884930" cy="1541145"/>
          </a:xfrm>
          <a:prstGeom prst="rect">
            <a:avLst/>
          </a:prstGeom>
          <a:blipFill>
            <a:blip r:embed="rId6" cstate="print"/>
            <a:stretch>
              <a:fillRect/>
            </a:stretch>
          </a:blipFill>
        </p:spPr>
        <p:txBody>
          <a:bodyPr wrap="square" lIns="0" tIns="0" rIns="0" bIns="0" rtlCol="0"/>
          <a:lstStyle/>
          <a:p>
            <a:endParaRPr/>
          </a:p>
        </p:txBody>
      </p:sp>
      <p:sp>
        <p:nvSpPr>
          <p:cNvPr id="22" name="object 11"/>
          <p:cNvSpPr/>
          <p:nvPr/>
        </p:nvSpPr>
        <p:spPr>
          <a:xfrm>
            <a:off x="6769100" y="4383405"/>
            <a:ext cx="2036445" cy="1541780"/>
          </a:xfrm>
          <a:prstGeom prst="rect">
            <a:avLst/>
          </a:prstGeom>
          <a:blipFill>
            <a:blip r:embed="rId7" cstate="print"/>
            <a:stretch>
              <a:fillRect/>
            </a:stretch>
          </a:blipFill>
        </p:spPr>
        <p:txBody>
          <a:bodyPr wrap="square" lIns="0" tIns="0" rIns="0" bIns="0" rtlCol="0"/>
          <a:lstStyle/>
          <a:p>
            <a:endParaRPr/>
          </a:p>
        </p:txBody>
      </p:sp>
      <p:pic>
        <p:nvPicPr>
          <p:cNvPr id="15" name="图片 14" descr="1003_161729164206.jpg"/>
          <p:cNvPicPr>
            <a:picLocks noChangeAspect="1"/>
          </p:cNvPicPr>
          <p:nvPr/>
        </p:nvPicPr>
        <p:blipFill>
          <a:blip r:embed="rId8" cstate="print"/>
          <a:stretch>
            <a:fillRect/>
          </a:stretch>
        </p:blipFill>
        <p:spPr>
          <a:xfrm>
            <a:off x="5947314" y="2548201"/>
            <a:ext cx="2861586" cy="1856019"/>
          </a:xfrm>
          <a:prstGeom prst="rect">
            <a:avLst/>
          </a:prstGeom>
        </p:spPr>
      </p:pic>
      <p:pic>
        <p:nvPicPr>
          <p:cNvPr id="16" name="图片 15" descr="t015a849222f509d82b.jpg"/>
          <p:cNvPicPr>
            <a:picLocks noChangeAspect="1"/>
          </p:cNvPicPr>
          <p:nvPr/>
        </p:nvPicPr>
        <p:blipFill>
          <a:blip r:embed="rId9" cstate="print"/>
          <a:stretch>
            <a:fillRect/>
          </a:stretch>
        </p:blipFill>
        <p:spPr>
          <a:xfrm>
            <a:off x="2913776" y="2559516"/>
            <a:ext cx="2966907" cy="1785981"/>
          </a:xfrm>
          <a:prstGeom prst="rect">
            <a:avLst/>
          </a:prstGeom>
        </p:spPr>
      </p:pic>
    </p:spTree>
    <p:custDataLst>
      <p:tags r:id="rId1"/>
    </p:custData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4" name="object 4"/>
          <p:cNvSpPr txBox="1">
            <a:spLocks noGrp="1"/>
          </p:cNvSpPr>
          <p:nvPr>
            <p:ph type="title"/>
          </p:nvPr>
        </p:nvSpPr>
        <p:spPr>
          <a:xfrm>
            <a:off x="457200" y="241300"/>
            <a:ext cx="2835910" cy="443230"/>
          </a:xfrm>
          <a:prstGeom prst="rect">
            <a:avLst/>
          </a:prstGeom>
        </p:spPr>
        <p:txBody>
          <a:bodyPr vert="horz" wrap="square" lIns="0" tIns="12700" rIns="0" bIns="0" rtlCol="0">
            <a:spAutoFit/>
          </a:bodyPr>
          <a:lstStyle/>
          <a:p>
            <a:pPr marL="12700">
              <a:lnSpc>
                <a:spcPct val="100000"/>
              </a:lnSpc>
              <a:spcBef>
                <a:spcPts val="100"/>
              </a:spcBef>
            </a:pPr>
            <a:r>
              <a:rPr lang="zh-CN" sz="28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执行</a:t>
            </a:r>
            <a:r>
              <a:rPr sz="28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规划</a:t>
            </a:r>
            <a:r>
              <a:rPr sz="2800" spc="-1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a:t>
            </a:r>
            <a:r>
              <a:rPr sz="24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舞蹈表演</a:t>
            </a:r>
          </a:p>
        </p:txBody>
      </p:sp>
      <p:sp>
        <p:nvSpPr>
          <p:cNvPr id="5" name="object 5"/>
          <p:cNvSpPr txBox="1"/>
          <p:nvPr/>
        </p:nvSpPr>
        <p:spPr>
          <a:xfrm>
            <a:off x="457200" y="2622550"/>
            <a:ext cx="4143375" cy="3136265"/>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定制活力街舞</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a:p>
            <a:pPr marL="12700" marR="1068705">
              <a:lnSpc>
                <a:spcPct val="167000"/>
              </a:lnSpc>
              <a:spcBef>
                <a:spcPts val="620"/>
              </a:spcBef>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90后已经成长为当今社会的中间力量， 生活压力也随之而来，</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00000"/>
              </a:lnSpc>
              <a:spcBef>
                <a:spcPts val="1220"/>
              </a:spcBef>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他们渴望突破，找到出口，以积极的态度面对生活。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endParaRPr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50"/>
              </a:spcBef>
            </a:pPr>
            <a:endParaRPr sz="1650" dirty="0">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00000"/>
              </a:lnSpc>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基于85、90后消费群体，</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12700" marR="5080">
              <a:lnSpc>
                <a:spcPts val="2900"/>
              </a:lnSpc>
              <a:spcBef>
                <a:spcPts val="200"/>
              </a:spcBef>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现场邀请专业舞者表演以快闪的形式从人群中闪出，  配合</a:t>
            </a:r>
            <a:r>
              <a:rPr sz="14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a:t>
            </a: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J打碟用激情活力的街舞表演，提升活动深度。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48"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3" name="图片 2" descr="j"/>
          <p:cNvPicPr>
            <a:picLocks noChangeAspect="1"/>
          </p:cNvPicPr>
          <p:nvPr/>
        </p:nvPicPr>
        <p:blipFill>
          <a:blip r:embed="rId4" cstate="print"/>
          <a:stretch>
            <a:fillRect/>
          </a:stretch>
        </p:blipFill>
        <p:spPr>
          <a:xfrm>
            <a:off x="7964805" y="1271270"/>
            <a:ext cx="3898900" cy="2340610"/>
          </a:xfrm>
          <a:prstGeom prst="rect">
            <a:avLst/>
          </a:prstGeom>
        </p:spPr>
      </p:pic>
      <p:pic>
        <p:nvPicPr>
          <p:cNvPr id="7" name="图片 6" descr="jj"/>
          <p:cNvPicPr>
            <a:picLocks noChangeAspect="1"/>
          </p:cNvPicPr>
          <p:nvPr/>
        </p:nvPicPr>
        <p:blipFill>
          <a:blip r:embed="rId5" cstate="print"/>
          <a:stretch>
            <a:fillRect/>
          </a:stretch>
        </p:blipFill>
        <p:spPr>
          <a:xfrm>
            <a:off x="9006205" y="4068445"/>
            <a:ext cx="2857500" cy="1891030"/>
          </a:xfrm>
          <a:prstGeom prst="rect">
            <a:avLst/>
          </a:prstGeom>
        </p:spPr>
      </p:pic>
      <p:pic>
        <p:nvPicPr>
          <p:cNvPr id="8" name="图片 7" descr="jjj"/>
          <p:cNvPicPr>
            <a:picLocks noChangeAspect="1"/>
          </p:cNvPicPr>
          <p:nvPr/>
        </p:nvPicPr>
        <p:blipFill>
          <a:blip r:embed="rId6" cstate="print"/>
          <a:stretch>
            <a:fillRect/>
          </a:stretch>
        </p:blipFill>
        <p:spPr>
          <a:xfrm>
            <a:off x="5070475" y="3291840"/>
            <a:ext cx="4001135" cy="2667635"/>
          </a:xfrm>
          <a:prstGeom prst="rect">
            <a:avLst/>
          </a:prstGeom>
        </p:spPr>
      </p:pic>
    </p:spTree>
    <p:custDataLst>
      <p:tags r:id="rId1"/>
    </p:custData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pPr>
              <a:lnSpc>
                <a:spcPct val="150000"/>
              </a:lnSpc>
            </a:pPr>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礼品三：</a:t>
            </a: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名称：</a:t>
            </a:r>
            <a:r>
              <a:rPr lang="en-US" altLang="zh-CN"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水上乐园门票</a:t>
            </a:r>
            <a:endParaRPr kumimoji="1"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46333" y="1411119"/>
            <a:ext cx="3097323" cy="369332"/>
          </a:xfrm>
          <a:prstGeom prst="rect">
            <a:avLst/>
          </a:prstGeom>
          <a:noFill/>
        </p:spPr>
        <p:txBody>
          <a:bodyPr wrap="none" rtlCol="0">
            <a:spAutoFit/>
          </a:bodyPr>
          <a:lstStyle/>
          <a:p>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到场客户礼品：礼品发送</a:t>
            </a:r>
            <a:r>
              <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3</a:t>
            </a:r>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种</a:t>
            </a:r>
            <a:endParaRPr kumimoji="1"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 name="图片 29"/>
          <p:cNvPicPr>
            <a:picLocks noChangeAspect="1"/>
          </p:cNvPicPr>
          <p:nvPr/>
        </p:nvPicPr>
        <p:blipFill rotWithShape="1">
          <a:blip r:embed="rId4" cstate="print"/>
          <a:srcRect/>
          <a:stretch>
            <a:fillRect/>
          </a:stretch>
        </p:blipFill>
        <p:spPr>
          <a:xfrm>
            <a:off x="2055858" y="2011393"/>
            <a:ext cx="2071733" cy="2299880"/>
          </a:xfrm>
          <a:prstGeom prst="rect">
            <a:avLst/>
          </a:prstGeom>
        </p:spPr>
      </p:pic>
      <p:pic>
        <p:nvPicPr>
          <p:cNvPr id="31" name="图片 30"/>
          <p:cNvPicPr>
            <a:picLocks noChangeAspect="1"/>
          </p:cNvPicPr>
          <p:nvPr/>
        </p:nvPicPr>
        <p:blipFill rotWithShape="1">
          <a:blip r:embed="rId5" cstate="print"/>
          <a:srcRect/>
          <a:stretch>
            <a:fillRect/>
          </a:stretch>
        </p:blipFill>
        <p:spPr>
          <a:xfrm>
            <a:off x="0" y="4302728"/>
            <a:ext cx="2071733" cy="1654357"/>
          </a:xfrm>
          <a:prstGeom prst="rect">
            <a:avLst/>
          </a:prstGeom>
        </p:spPr>
      </p:pic>
      <p:pic>
        <p:nvPicPr>
          <p:cNvPr id="2" name="图片 1"/>
          <p:cNvPicPr>
            <a:picLocks noChangeAspect="1"/>
          </p:cNvPicPr>
          <p:nvPr/>
        </p:nvPicPr>
        <p:blipFill rotWithShape="1">
          <a:blip r:embed="rId6" cstate="print"/>
          <a:srcRect/>
          <a:stretch>
            <a:fillRect/>
          </a:stretch>
        </p:blipFill>
        <p:spPr>
          <a:xfrm>
            <a:off x="2064403" y="4294181"/>
            <a:ext cx="2071733" cy="1654357"/>
          </a:xfrm>
          <a:prstGeom prst="rect">
            <a:avLst/>
          </a:prstGeom>
        </p:spPr>
      </p:pic>
      <p:sp>
        <p:nvSpPr>
          <p:cNvPr id="33" name="文本框 32"/>
          <p:cNvSpPr txBox="1"/>
          <p:nvPr/>
        </p:nvSpPr>
        <p:spPr>
          <a:xfrm>
            <a:off x="242189" y="2136241"/>
            <a:ext cx="1990846" cy="2169825"/>
          </a:xfrm>
          <a:prstGeom prst="rect">
            <a:avLst/>
          </a:prstGeom>
          <a:noFill/>
        </p:spPr>
        <p:txBody>
          <a:bodyPr wrap="square" rtlCol="0">
            <a:spAutoFit/>
          </a:bodyPr>
          <a:lstStyle/>
          <a:p>
            <a:pPr>
              <a:lnSpc>
                <a:spcPct val="150000"/>
              </a:lnSpc>
            </a:pPr>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礼品一：</a:t>
            </a: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名称：复古情怀多功能蓝牙音响</a:t>
            </a:r>
            <a:endParaRPr lang="zh-CN" altLang="en-US" b="1" dirty="0">
              <a:solidFill>
                <a:srgbClr val="FFC000"/>
              </a:solidFill>
            </a:endParaRPr>
          </a:p>
          <a:p>
            <a:pPr>
              <a:lnSpc>
                <a:spcPct val="150000"/>
              </a:lnSpc>
            </a:pPr>
            <a:endPar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4322090" y="2054611"/>
            <a:ext cx="1833083" cy="1754326"/>
          </a:xfrm>
          <a:prstGeom prst="rect">
            <a:avLst/>
          </a:prstGeom>
          <a:noFill/>
        </p:spPr>
        <p:txBody>
          <a:bodyPr wrap="square" rtlCol="0">
            <a:spAutoFit/>
          </a:bodyPr>
          <a:lstStyle/>
          <a:p>
            <a:pPr>
              <a:lnSpc>
                <a:spcPct val="150000"/>
              </a:lnSpc>
            </a:pPr>
            <a:r>
              <a:rPr kumimoji="1" lang="zh-CN" altLang="en-US"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礼品二：</a:t>
            </a:r>
            <a:endParaRPr kumimoji="1" lang="en-US" altLang="zh-CN"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kumimoji="1" lang="en-US" altLang="zh-CN"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名称：</a:t>
            </a:r>
            <a:r>
              <a:rPr lang="en-US" altLang="zh-CN"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复古情怀便携式音响</a:t>
            </a:r>
            <a:endParaRPr kumimoji="1" lang="zh-CN" altLang="en-US"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5" name="图片 34"/>
          <p:cNvPicPr>
            <a:picLocks noChangeAspect="1"/>
          </p:cNvPicPr>
          <p:nvPr/>
        </p:nvPicPr>
        <p:blipFill rotWithShape="1">
          <a:blip r:embed="rId7" cstate="print"/>
          <a:srcRect/>
          <a:stretch>
            <a:fillRect/>
          </a:stretch>
        </p:blipFill>
        <p:spPr>
          <a:xfrm>
            <a:off x="6069716" y="4236798"/>
            <a:ext cx="2083197" cy="1771560"/>
          </a:xfrm>
          <a:prstGeom prst="rect">
            <a:avLst/>
          </a:prstGeom>
        </p:spPr>
      </p:pic>
      <p:pic>
        <p:nvPicPr>
          <p:cNvPr id="36" name="图片 35"/>
          <p:cNvPicPr>
            <a:picLocks noChangeAspect="1"/>
          </p:cNvPicPr>
          <p:nvPr/>
        </p:nvPicPr>
        <p:blipFill rotWithShape="1">
          <a:blip r:embed="rId8" cstate="print"/>
          <a:srcRect/>
          <a:stretch>
            <a:fillRect/>
          </a:stretch>
        </p:blipFill>
        <p:spPr>
          <a:xfrm>
            <a:off x="6052625" y="2105398"/>
            <a:ext cx="2083196" cy="2182676"/>
          </a:xfrm>
          <a:prstGeom prst="rect">
            <a:avLst/>
          </a:prstGeom>
        </p:spPr>
      </p:pic>
      <p:pic>
        <p:nvPicPr>
          <p:cNvPr id="37" name="图片 36"/>
          <p:cNvPicPr>
            <a:picLocks noChangeAspect="1"/>
          </p:cNvPicPr>
          <p:nvPr/>
        </p:nvPicPr>
        <p:blipFill rotWithShape="1">
          <a:blip r:embed="rId9" cstate="print"/>
          <a:srcRect/>
          <a:stretch>
            <a:fillRect/>
          </a:stretch>
        </p:blipFill>
        <p:spPr>
          <a:xfrm>
            <a:off x="4104238" y="4228252"/>
            <a:ext cx="1975445" cy="1771560"/>
          </a:xfrm>
          <a:prstGeom prst="rect">
            <a:avLst/>
          </a:prstGeom>
        </p:spPr>
      </p:pic>
      <p:sp>
        <p:nvSpPr>
          <p:cNvPr id="4" name="object 4"/>
          <p:cNvSpPr txBox="1">
            <a:spLocks noGrp="1"/>
          </p:cNvSpPr>
          <p:nvPr/>
        </p:nvSpPr>
        <p:spPr>
          <a:xfrm>
            <a:off x="457200" y="241300"/>
            <a:ext cx="5232400" cy="443230"/>
          </a:xfrm>
          <a:prstGeom prst="rect">
            <a:avLst/>
          </a:prstGeom>
          <a:noFill/>
          <a:ln w="9525">
            <a:noFill/>
          </a:ln>
        </p:spPr>
        <p:txBody>
          <a:bodyPr vert="horz" wrap="square" lIns="0" tIns="12700" rIns="0" bIns="0" rtlCol="0" anchor="t">
            <a:spAutoFit/>
          </a:bodyPr>
          <a:lstStyle>
            <a:lvl1pPr>
              <a:defRPr sz="6600" b="1" i="0">
                <a:solidFill>
                  <a:srgbClr val="FFC000"/>
                </a:solidFill>
                <a:latin typeface="Arial" panose="020B0604020202020204"/>
                <a:ea typeface="+mj-ea"/>
                <a:cs typeface="Arial" panose="020B0604020202020204"/>
              </a:defRPr>
            </a:lvl1pPr>
          </a:lstStyle>
          <a:p>
            <a:pPr marL="12700" fontAlgn="base">
              <a:lnSpc>
                <a:spcPct val="100000"/>
              </a:lnSpc>
              <a:spcBef>
                <a:spcPts val="100"/>
              </a:spcBef>
            </a:pPr>
            <a:r>
              <a:rPr lang="zh-CN"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执行</a:t>
            </a:r>
            <a:r>
              <a:rPr sz="2800" strike="noStrike" spc="-15" noProof="1">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a:t>
            </a:r>
            <a:r>
              <a:rPr lang="zh-CN" sz="2800" strike="noStrike" spc="-15" noProof="1">
                <a:latin typeface="Arial" panose="020B0604020202020204" pitchFamily="34" charset="0"/>
                <a:ea typeface="微软雅黑" panose="020B0503020204020204" pitchFamily="34" charset="-122"/>
                <a:cs typeface="微软雅黑" panose="020B0503020204020204" pitchFamily="34" charset="-122"/>
                <a:sym typeface="+mn-ea"/>
              </a:rPr>
              <a:t>礼品定制</a:t>
            </a:r>
          </a:p>
        </p:txBody>
      </p:sp>
      <p:sp>
        <p:nvSpPr>
          <p:cNvPr id="60425"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pic>
        <p:nvPicPr>
          <p:cNvPr id="18" name="图片 17" descr="微信图片_20210729184826.jpg"/>
          <p:cNvPicPr>
            <a:picLocks noChangeAspect="1"/>
          </p:cNvPicPr>
          <p:nvPr/>
        </p:nvPicPr>
        <p:blipFill>
          <a:blip r:embed="rId10" cstate="print"/>
          <a:stretch>
            <a:fillRect/>
          </a:stretch>
        </p:blipFill>
        <p:spPr>
          <a:xfrm>
            <a:off x="9836209" y="4272897"/>
            <a:ext cx="2355791" cy="1749753"/>
          </a:xfrm>
          <a:prstGeom prst="rect">
            <a:avLst/>
          </a:prstGeom>
        </p:spPr>
      </p:pic>
      <p:pic>
        <p:nvPicPr>
          <p:cNvPr id="17" name="图片 16" descr="微信图片_20210729184831.jpg"/>
          <p:cNvPicPr>
            <a:picLocks noChangeAspect="1"/>
          </p:cNvPicPr>
          <p:nvPr/>
        </p:nvPicPr>
        <p:blipFill>
          <a:blip r:embed="rId11" cstate="print"/>
          <a:stretch>
            <a:fillRect/>
          </a:stretch>
        </p:blipFill>
        <p:spPr>
          <a:xfrm>
            <a:off x="8129900" y="4272896"/>
            <a:ext cx="2099416" cy="1726251"/>
          </a:xfrm>
          <a:prstGeom prst="rect">
            <a:avLst/>
          </a:prstGeom>
        </p:spPr>
      </p:pic>
    </p:spTree>
    <p:custDataLst>
      <p:tags r:id="rId1"/>
    </p:custData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v2-096fe586afcbc29ef83bb3285c48d034_1440w.jpg"/>
          <p:cNvPicPr>
            <a:picLocks noChangeAspect="1"/>
          </p:cNvPicPr>
          <p:nvPr/>
        </p:nvPicPr>
        <p:blipFill>
          <a:blip r:embed="rId4" cstate="print"/>
          <a:stretch>
            <a:fillRect/>
          </a:stretch>
        </p:blipFill>
        <p:spPr>
          <a:xfrm>
            <a:off x="0" y="0"/>
            <a:ext cx="12212716"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 name="object 2"/>
          <p:cNvSpPr/>
          <p:nvPr/>
        </p:nvSpPr>
        <p:spPr>
          <a:xfrm>
            <a:off x="4772025" y="3963035"/>
            <a:ext cx="3436620" cy="2446020"/>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647700" y="2489200"/>
            <a:ext cx="3660775" cy="1369606"/>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DJ花式打碟引爆全场，炒热现场气氛。</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12700" marR="5080">
              <a:lnSpc>
                <a:spcPts val="2900"/>
              </a:lnSpc>
              <a:spcBef>
                <a:spcPts val="200"/>
              </a:spcBef>
            </a:pP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让嘉宾尽快融入到</a:t>
            </a:r>
            <a:r>
              <a:rPr sz="1400" spc="-5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a:t>
            </a: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a:t>
            </a:r>
            <a:r>
              <a:rPr sz="1400" spc="4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r</a:t>
            </a:r>
            <a:r>
              <a:rPr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ty中，感受不一样的潮流 生活方式，与</a:t>
            </a:r>
            <a:r>
              <a:rPr lang="en-US"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EMPOW55</a:t>
            </a:r>
            <a:r>
              <a:rPr lang="zh-CN" altLang="en-US"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影豹全场</a:t>
            </a:r>
            <a:r>
              <a:rPr sz="14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一同嗨起来</a:t>
            </a:r>
            <a:r>
              <a:rPr lang="zh-CN" altLang="en-US" sz="1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。借力义乌国际赛车公园水上乐园自然客流。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6"/>
          <p:cNvSpPr txBox="1"/>
          <p:nvPr/>
        </p:nvSpPr>
        <p:spPr>
          <a:xfrm>
            <a:off x="647700" y="1965960"/>
            <a:ext cx="1148715" cy="44323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疯狂</a:t>
            </a:r>
            <a:r>
              <a:rPr sz="28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a:t>
            </a:r>
            <a:r>
              <a:rPr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J</a:t>
            </a:r>
            <a:endParaRPr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bject 7"/>
          <p:cNvSpPr/>
          <p:nvPr/>
        </p:nvSpPr>
        <p:spPr>
          <a:xfrm>
            <a:off x="4772025" y="1586230"/>
            <a:ext cx="3436620" cy="2305050"/>
          </a:xfrm>
          <a:prstGeom prst="rect">
            <a:avLst/>
          </a:prstGeom>
          <a:blipFill>
            <a:blip r:embed="rId6"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7700" y="254000"/>
            <a:ext cx="3553460" cy="443230"/>
          </a:xfrm>
          <a:prstGeom prst="rect">
            <a:avLst/>
          </a:prstGeom>
        </p:spPr>
        <p:txBody>
          <a:bodyPr vert="horz" wrap="square" lIns="0" tIns="12700" rIns="0" bIns="0" rtlCol="0">
            <a:spAutoFit/>
          </a:bodyPr>
          <a:lstStyle/>
          <a:p>
            <a:pPr marL="12700">
              <a:lnSpc>
                <a:spcPct val="100000"/>
              </a:lnSpc>
              <a:spcBef>
                <a:spcPts val="100"/>
              </a:spcBef>
            </a:pPr>
            <a:r>
              <a:rPr lang="zh-CN" sz="28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执行</a:t>
            </a:r>
            <a:r>
              <a:rPr sz="28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规划</a:t>
            </a:r>
            <a:r>
              <a:rPr sz="2800" spc="-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a:t>
            </a:r>
            <a:r>
              <a:rPr sz="2400" spc="-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After</a:t>
            </a:r>
            <a:r>
              <a:rPr sz="2400" spc="-10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 </a:t>
            </a:r>
            <a:r>
              <a:rPr sz="2400" spc="-15"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Party</a:t>
            </a:r>
          </a:p>
        </p:txBody>
      </p:sp>
      <p:sp>
        <p:nvSpPr>
          <p:cNvPr id="61448" name="object 7"/>
          <p:cNvSpPr/>
          <p:nvPr/>
        </p:nvSpPr>
        <p:spPr>
          <a:xfrm>
            <a:off x="152400" y="2286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3" name="object 4"/>
          <p:cNvSpPr txBox="1"/>
          <p:nvPr/>
        </p:nvSpPr>
        <p:spPr>
          <a:xfrm>
            <a:off x="681256" y="4298705"/>
            <a:ext cx="1353820" cy="32004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外籍女</a:t>
            </a:r>
            <a:r>
              <a:rPr sz="2000"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a:t>
            </a: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J</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object 5"/>
          <p:cNvSpPr/>
          <p:nvPr/>
        </p:nvSpPr>
        <p:spPr>
          <a:xfrm>
            <a:off x="8307070" y="3963670"/>
            <a:ext cx="3500755" cy="2445385"/>
          </a:xfrm>
          <a:prstGeom prst="rect">
            <a:avLst/>
          </a:prstGeom>
          <a:blipFill>
            <a:blip r:embed="rId7" cstate="print"/>
            <a:stretch>
              <a:fillRect/>
            </a:stretch>
          </a:blipFill>
        </p:spPr>
        <p:txBody>
          <a:bodyPr wrap="square" lIns="0" tIns="0" rIns="0" bIns="0" rtlCol="0"/>
          <a:lstStyle/>
          <a:p>
            <a:endParaRPr/>
          </a:p>
        </p:txBody>
      </p:sp>
      <p:sp>
        <p:nvSpPr>
          <p:cNvPr id="9" name="object 6"/>
          <p:cNvSpPr/>
          <p:nvPr/>
        </p:nvSpPr>
        <p:spPr>
          <a:xfrm>
            <a:off x="8307070" y="1585595"/>
            <a:ext cx="3500755" cy="2305050"/>
          </a:xfrm>
          <a:prstGeom prst="rect">
            <a:avLst/>
          </a:prstGeom>
          <a:blipFill>
            <a:blip r:embed="rId8" cstate="print"/>
            <a:stretch>
              <a:fillRect/>
            </a:stretch>
          </a:blipFill>
        </p:spPr>
        <p:txBody>
          <a:bodyPr wrap="square" lIns="0" tIns="0" rIns="0" bIns="0" rtlCol="0"/>
          <a:lstStyle/>
          <a:p>
            <a:endParaRPr/>
          </a:p>
        </p:txBody>
      </p:sp>
    </p:spTree>
    <p:custDataLst>
      <p:tags r:id="rId1"/>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图片 16"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4"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2770" name="object 3"/>
          <p:cNvSpPr>
            <a:spLocks noGrp="1"/>
          </p:cNvSpPr>
          <p:nvPr>
            <p:ph type="title"/>
          </p:nvPr>
        </p:nvSpPr>
        <p:spPr>
          <a:xfrm>
            <a:off x="2404110" y="2190433"/>
            <a:ext cx="1397000" cy="842962"/>
          </a:xfrm>
        </p:spPr>
        <p:txBody>
          <a:bodyPr vert="horz" wrap="square" lIns="0" tIns="12700" rIns="0" bIns="0" anchor="t">
            <a:spAutoFit/>
          </a:bodyPr>
          <a:lstStyle/>
          <a:p>
            <a:pPr marL="12700" indent="0">
              <a:lnSpc>
                <a:spcPct val="100000"/>
              </a:lnSpc>
              <a:spcBef>
                <a:spcPts val="100"/>
              </a:spcBef>
            </a:pPr>
            <a:r>
              <a:rPr lang="zh-CN" altLang="zh-CN" sz="5400" b="0" dirty="0">
                <a:solidFill>
                  <a:srgbClr val="FFFFFF"/>
                </a:solidFill>
                <a:latin typeface="微软雅黑" panose="020B0503020204020204" pitchFamily="34" charset="-122"/>
                <a:ea typeface="微软雅黑" panose="020B0503020204020204" pitchFamily="34" charset="-122"/>
                <a:cs typeface="+mj-cs"/>
              </a:rPr>
              <a:t>目录</a:t>
            </a:r>
          </a:p>
        </p:txBody>
      </p:sp>
      <p:sp>
        <p:nvSpPr>
          <p:cNvPr id="32771" name="object 4"/>
          <p:cNvSpPr txBox="1"/>
          <p:nvPr/>
        </p:nvSpPr>
        <p:spPr>
          <a:xfrm>
            <a:off x="6582410" y="954723"/>
            <a:ext cx="781050" cy="506412"/>
          </a:xfrm>
          <a:prstGeom prst="rect">
            <a:avLst/>
          </a:prstGeom>
          <a:noFill/>
          <a:ln w="9525">
            <a:noFill/>
          </a:ln>
        </p:spPr>
        <p:txBody>
          <a:bodyPr wrap="square" lIns="0" tIns="13335" rIns="0" bIns="0" anchor="t">
            <a:spAutoFit/>
          </a:bodyPr>
          <a:lstStyle/>
          <a:p>
            <a:pPr marL="12700">
              <a:spcBef>
                <a:spcPts val="100"/>
              </a:spcBef>
            </a:pPr>
            <a:r>
              <a:rPr lang="zh-CN" altLang="zh-CN" sz="3200" dirty="0">
                <a:solidFill>
                  <a:srgbClr val="FFC000"/>
                </a:solidFill>
                <a:latin typeface="微软雅黑" panose="020B0503020204020204" pitchFamily="34" charset="-122"/>
                <a:ea typeface="微软雅黑" panose="020B0503020204020204" pitchFamily="34" charset="-122"/>
              </a:rPr>
              <a:t>01</a:t>
            </a:r>
          </a:p>
        </p:txBody>
      </p:sp>
      <p:sp>
        <p:nvSpPr>
          <p:cNvPr id="5" name="object 5"/>
          <p:cNvSpPr txBox="1"/>
          <p:nvPr/>
        </p:nvSpPr>
        <p:spPr>
          <a:xfrm>
            <a:off x="6582410" y="1799273"/>
            <a:ext cx="692150" cy="504825"/>
          </a:xfrm>
          <a:prstGeom prst="rect">
            <a:avLst/>
          </a:prstGeom>
        </p:spPr>
        <p:txBody>
          <a:bodyPr vert="horz" wrap="square" lIns="0" tIns="13335" rIns="0" bIns="0" rtlCol="0">
            <a:spAutoFit/>
          </a:bodyPr>
          <a:lstStyle/>
          <a:p>
            <a:pPr marL="12700" fontAlgn="auto">
              <a:spcBef>
                <a:spcPts val="105"/>
              </a:spcBef>
            </a:pPr>
            <a:r>
              <a:rPr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02</a:t>
            </a:r>
          </a:p>
        </p:txBody>
      </p:sp>
      <p:sp>
        <p:nvSpPr>
          <p:cNvPr id="32773" name="object 6"/>
          <p:cNvSpPr txBox="1"/>
          <p:nvPr/>
        </p:nvSpPr>
        <p:spPr>
          <a:xfrm>
            <a:off x="6582410" y="2731135"/>
            <a:ext cx="692150" cy="504825"/>
          </a:xfrm>
          <a:prstGeom prst="rect">
            <a:avLst/>
          </a:prstGeom>
          <a:noFill/>
          <a:ln w="9525">
            <a:noFill/>
          </a:ln>
        </p:spPr>
        <p:txBody>
          <a:bodyPr wrap="square" lIns="0" tIns="13335" rIns="0" bIns="0" anchor="t">
            <a:spAutoFit/>
          </a:bodyPr>
          <a:lstStyle/>
          <a:p>
            <a:pPr marL="12700">
              <a:spcBef>
                <a:spcPts val="100"/>
              </a:spcBef>
            </a:pPr>
            <a:r>
              <a:rPr lang="zh-CN" altLang="zh-CN" sz="3200" dirty="0">
                <a:solidFill>
                  <a:srgbClr val="FFC000"/>
                </a:solidFill>
                <a:latin typeface="微软雅黑" panose="020B0503020204020204" pitchFamily="34" charset="-122"/>
                <a:ea typeface="微软雅黑" panose="020B0503020204020204" pitchFamily="34" charset="-122"/>
              </a:rPr>
              <a:t>0</a:t>
            </a:r>
            <a:r>
              <a:rPr lang="en-US" altLang="zh-CN" sz="3200" dirty="0">
                <a:solidFill>
                  <a:srgbClr val="FFC000"/>
                </a:solidFill>
                <a:latin typeface="微软雅黑" panose="020B0503020204020204" pitchFamily="34" charset="-122"/>
                <a:ea typeface="微软雅黑" panose="020B0503020204020204" pitchFamily="34" charset="-122"/>
              </a:rPr>
              <a:t>3</a:t>
            </a:r>
          </a:p>
        </p:txBody>
      </p:sp>
      <p:sp>
        <p:nvSpPr>
          <p:cNvPr id="7" name="object 7"/>
          <p:cNvSpPr txBox="1"/>
          <p:nvPr/>
        </p:nvSpPr>
        <p:spPr>
          <a:xfrm>
            <a:off x="1740535" y="2360295"/>
            <a:ext cx="738188" cy="2946400"/>
          </a:xfrm>
          <a:prstGeom prst="rect">
            <a:avLst/>
          </a:prstGeom>
        </p:spPr>
        <p:txBody>
          <a:bodyPr vert="vert" wrap="square" lIns="0" tIns="48260" rIns="0" bIns="0" rtlCol="0">
            <a:spAutoFit/>
          </a:bodyPr>
          <a:lstStyle/>
          <a:p>
            <a:pPr marL="12700" fontAlgn="auto">
              <a:spcBef>
                <a:spcPts val="380"/>
              </a:spcBef>
            </a:pPr>
            <a:r>
              <a:rPr sz="4800" spc="-1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Contents</a:t>
            </a:r>
          </a:p>
        </p:txBody>
      </p:sp>
      <p:sp>
        <p:nvSpPr>
          <p:cNvPr id="32775" name="object 8"/>
          <p:cNvSpPr txBox="1"/>
          <p:nvPr/>
        </p:nvSpPr>
        <p:spPr>
          <a:xfrm>
            <a:off x="8114348" y="994410"/>
            <a:ext cx="1044575" cy="331788"/>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方案策略</a:t>
            </a:r>
          </a:p>
        </p:txBody>
      </p:sp>
      <p:sp>
        <p:nvSpPr>
          <p:cNvPr id="32776" name="object 9"/>
          <p:cNvSpPr txBox="1"/>
          <p:nvPr/>
        </p:nvSpPr>
        <p:spPr>
          <a:xfrm>
            <a:off x="8133398" y="1846898"/>
            <a:ext cx="1044575"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场地推荐</a:t>
            </a:r>
          </a:p>
        </p:txBody>
      </p:sp>
      <p:sp>
        <p:nvSpPr>
          <p:cNvPr id="32777" name="object 10"/>
          <p:cNvSpPr txBox="1"/>
          <p:nvPr/>
        </p:nvSpPr>
        <p:spPr>
          <a:xfrm>
            <a:off x="8171498" y="4740910"/>
            <a:ext cx="1044575" cy="320040"/>
          </a:xfrm>
          <a:prstGeom prst="rect">
            <a:avLst/>
          </a:prstGeom>
          <a:noFill/>
          <a:ln w="9525">
            <a:noFill/>
          </a:ln>
        </p:spPr>
        <p:txBody>
          <a:bodyPr wrap="square" lIns="0" tIns="12700"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执行规划</a:t>
            </a:r>
          </a:p>
        </p:txBody>
      </p:sp>
      <p:sp>
        <p:nvSpPr>
          <p:cNvPr id="2" name="object 5"/>
          <p:cNvSpPr txBox="1"/>
          <p:nvPr/>
        </p:nvSpPr>
        <p:spPr>
          <a:xfrm>
            <a:off x="6582410" y="4653598"/>
            <a:ext cx="692150" cy="504825"/>
          </a:xfrm>
          <a:prstGeom prst="rect">
            <a:avLst/>
          </a:prstGeom>
        </p:spPr>
        <p:txBody>
          <a:bodyPr vert="horz" wrap="square" lIns="0" tIns="13335" rIns="0" bIns="0" rtlCol="0">
            <a:spAutoFit/>
          </a:bodyPr>
          <a:lstStyle/>
          <a:p>
            <a:pPr marL="12700" fontAlgn="auto">
              <a:spcBef>
                <a:spcPts val="105"/>
              </a:spcBef>
            </a:pPr>
            <a:r>
              <a:rPr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0</a:t>
            </a:r>
            <a:r>
              <a:rPr lang="en-US"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5</a:t>
            </a:r>
          </a:p>
        </p:txBody>
      </p:sp>
      <p:sp>
        <p:nvSpPr>
          <p:cNvPr id="3" name="object 5"/>
          <p:cNvSpPr txBox="1"/>
          <p:nvPr/>
        </p:nvSpPr>
        <p:spPr>
          <a:xfrm>
            <a:off x="6582410" y="3707448"/>
            <a:ext cx="692150" cy="506413"/>
          </a:xfrm>
          <a:prstGeom prst="rect">
            <a:avLst/>
          </a:prstGeom>
        </p:spPr>
        <p:txBody>
          <a:bodyPr vert="horz" wrap="square" lIns="0" tIns="13335" rIns="0" bIns="0" rtlCol="0">
            <a:spAutoFit/>
          </a:bodyPr>
          <a:lstStyle/>
          <a:p>
            <a:pPr marL="12700" fontAlgn="auto">
              <a:spcBef>
                <a:spcPts val="105"/>
              </a:spcBef>
            </a:pPr>
            <a:r>
              <a:rPr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0</a:t>
            </a:r>
            <a:r>
              <a:rPr lang="en-US"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4</a:t>
            </a:r>
          </a:p>
        </p:txBody>
      </p:sp>
      <p:sp>
        <p:nvSpPr>
          <p:cNvPr id="32780" name="object 9"/>
          <p:cNvSpPr txBox="1"/>
          <p:nvPr/>
        </p:nvSpPr>
        <p:spPr>
          <a:xfrm>
            <a:off x="8171498" y="3799523"/>
            <a:ext cx="1044575"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现场规划</a:t>
            </a:r>
          </a:p>
        </p:txBody>
      </p:sp>
      <p:sp>
        <p:nvSpPr>
          <p:cNvPr id="32781" name="object 9"/>
          <p:cNvSpPr txBox="1"/>
          <p:nvPr/>
        </p:nvSpPr>
        <p:spPr>
          <a:xfrm>
            <a:off x="8171498" y="2807335"/>
            <a:ext cx="1044575"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传播规划</a:t>
            </a:r>
          </a:p>
        </p:txBody>
      </p:sp>
      <p:sp>
        <p:nvSpPr>
          <p:cNvPr id="6" name="object 5"/>
          <p:cNvSpPr txBox="1"/>
          <p:nvPr/>
        </p:nvSpPr>
        <p:spPr>
          <a:xfrm>
            <a:off x="6582410" y="5518468"/>
            <a:ext cx="692150" cy="505460"/>
          </a:xfrm>
          <a:prstGeom prst="rect">
            <a:avLst/>
          </a:prstGeom>
        </p:spPr>
        <p:txBody>
          <a:bodyPr vert="horz" wrap="square" lIns="0" tIns="13335" rIns="0" bIns="0" rtlCol="0">
            <a:spAutoFit/>
          </a:bodyPr>
          <a:lstStyle/>
          <a:p>
            <a:pPr marL="12700" fontAlgn="auto">
              <a:spcBef>
                <a:spcPts val="105"/>
              </a:spcBef>
            </a:pPr>
            <a:r>
              <a:rPr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0</a:t>
            </a:r>
            <a:r>
              <a:rPr lang="en-US" sz="3200" spc="5" noProof="1">
                <a:solidFill>
                  <a:srgbClr val="FFC000"/>
                </a:solidFill>
                <a:latin typeface="微软雅黑" panose="020B0503020204020204" pitchFamily="34" charset="-122"/>
                <a:ea typeface="微软雅黑" panose="020B0503020204020204" pitchFamily="34" charset="-122"/>
                <a:cs typeface="Yu Gothic" panose="020B0400000000000000" charset="-128"/>
              </a:rPr>
              <a:t>6</a:t>
            </a:r>
          </a:p>
        </p:txBody>
      </p:sp>
      <p:sp>
        <p:nvSpPr>
          <p:cNvPr id="8" name="object 10"/>
          <p:cNvSpPr txBox="1"/>
          <p:nvPr/>
        </p:nvSpPr>
        <p:spPr>
          <a:xfrm>
            <a:off x="8171498" y="5611495"/>
            <a:ext cx="1044575" cy="320040"/>
          </a:xfrm>
          <a:prstGeom prst="rect">
            <a:avLst/>
          </a:prstGeom>
          <a:noFill/>
          <a:ln w="9525">
            <a:noFill/>
          </a:ln>
        </p:spPr>
        <p:txBody>
          <a:bodyPr wrap="square" lIns="0" tIns="12700" rIns="0" bIns="0" anchor="t">
            <a:spAutoFit/>
          </a:bodyPr>
          <a:lstStyle/>
          <a:p>
            <a:pPr marL="12700">
              <a:spcBef>
                <a:spcPts val="100"/>
              </a:spcBef>
            </a:pPr>
            <a:r>
              <a:rPr lang="zh-CN" altLang="zh-CN" sz="2000" b="1" dirty="0">
                <a:solidFill>
                  <a:srgbClr val="FFC000"/>
                </a:solidFill>
                <a:latin typeface="微软雅黑" panose="020B0503020204020204" pitchFamily="34" charset="-122"/>
                <a:ea typeface="微软雅黑" panose="020B0503020204020204" pitchFamily="34" charset="-122"/>
              </a:rPr>
              <a:t>费用预算</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3795" name="object 4"/>
          <p:cNvSpPr/>
          <p:nvPr/>
        </p:nvSpPr>
        <p:spPr>
          <a:xfrm>
            <a:off x="1920875" y="2052029"/>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2" name="object 3"/>
          <p:cNvSpPr txBox="1"/>
          <p:nvPr/>
        </p:nvSpPr>
        <p:spPr>
          <a:xfrm>
            <a:off x="8767763" y="1455738"/>
            <a:ext cx="2835275" cy="3074670"/>
          </a:xfrm>
          <a:prstGeom prst="rect">
            <a:avLst/>
          </a:prstGeom>
          <a:effectLst>
            <a:outerShdw blurRad="50800" dist="254000" dir="5400000" algn="ctr" rotWithShape="0">
              <a:srgbClr val="000000">
                <a:alpha val="43000"/>
              </a:srgbClr>
            </a:outerShdw>
          </a:effectLst>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a:t>
            </a:r>
            <a:r>
              <a:rPr lang="en-US" sz="19900" spc="-5" noProof="1">
                <a:solidFill>
                  <a:srgbClr val="FFFFFF"/>
                </a:solidFill>
                <a:latin typeface="Yu Gothic" panose="020B0400000000000000" charset="-128"/>
                <a:ea typeface="+mn-ea"/>
                <a:cs typeface="Yu Gothic" panose="020B0400000000000000" charset="-128"/>
              </a:rPr>
              <a:t>6</a:t>
            </a:r>
          </a:p>
        </p:txBody>
      </p:sp>
      <p:sp>
        <p:nvSpPr>
          <p:cNvPr id="7" name="object 7"/>
          <p:cNvSpPr txBox="1">
            <a:spLocks noGrp="1"/>
          </p:cNvSpPr>
          <p:nvPr>
            <p:ph type="title"/>
          </p:nvPr>
        </p:nvSpPr>
        <p:spPr>
          <a:xfrm>
            <a:off x="2345055" y="2315210"/>
            <a:ext cx="6209030" cy="2843530"/>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费用预算</a:t>
            </a:r>
            <a:br>
              <a:rPr lang="zh-CN"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Cost </a:t>
            </a:r>
            <a:r>
              <a:rPr lang="en-US"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sz="4000" spc="-5"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udget</a:t>
            </a:r>
            <a:br>
              <a:rPr kumimoji="0" lang="zh-CN" sz="4000" b="1" i="0" u="none" strike="noStrike" kern="0" cap="none" spc="-5"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br>
              <a:rPr kumimoji="0" lang="zh-CN" sz="4000" b="1" i="0" u="none" strike="noStrike" kern="0" cap="none" spc="-1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br>
              <a:rPr kumimoji="0" lang="zh-CN" sz="4000" b="1" i="0" u="none" strike="noStrike" kern="0" cap="none" spc="-10"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br>
            <a:endPar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endParaRPr>
          </a:p>
        </p:txBody>
      </p:sp>
    </p:spTree>
    <p:custDataLst>
      <p:tags r:id="rId1"/>
    </p:custData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v2-096fe586afcbc29ef83bb3285c48d034_1440w.jpg"/>
          <p:cNvPicPr>
            <a:picLocks noChangeAspect="1"/>
          </p:cNvPicPr>
          <p:nvPr/>
        </p:nvPicPr>
        <p:blipFill>
          <a:blip r:embed="rId3" cstate="print"/>
          <a:stretch>
            <a:fillRect/>
          </a:stretch>
        </p:blipFill>
        <p:spPr>
          <a:xfrm>
            <a:off x="0" y="0"/>
            <a:ext cx="1219718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5" name="object 4"/>
          <p:cNvSpPr txBox="1">
            <a:spLocks noGrp="1"/>
          </p:cNvSpPr>
          <p:nvPr>
            <p:ph type="title"/>
          </p:nvPr>
        </p:nvSpPr>
        <p:spPr>
          <a:xfrm>
            <a:off x="6539865" y="1984291"/>
            <a:ext cx="5208905" cy="2044149"/>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altLang="en-US" sz="6600" b="1" i="0" u="none" strike="noStrike" kern="0" cap="none" spc="-290" normalizeH="0" baseline="0" noProof="1">
                <a:solidFill>
                  <a:srgbClr val="FFC000"/>
                </a:solidFill>
                <a:latin typeface="Arial" panose="020B0604020202020204"/>
                <a:ea typeface="+mj-ea"/>
                <a:cs typeface="Arial" panose="020B0604020202020204"/>
              </a:rPr>
              <a:t>正如传媒</a:t>
            </a:r>
            <a:r>
              <a:rPr kumimoji="0" sz="6600" b="1" i="0" u="none" strike="noStrike" kern="0" cap="none" spc="-290" normalizeH="0" baseline="0" noProof="1">
                <a:solidFill>
                  <a:srgbClr val="FFC000"/>
                </a:solidFill>
                <a:latin typeface="Arial" panose="020B0604020202020204"/>
                <a:ea typeface="+mj-ea"/>
                <a:cs typeface="Arial" panose="020B0604020202020204"/>
              </a:rPr>
              <a:t>THANK</a:t>
            </a:r>
            <a:r>
              <a:rPr kumimoji="0" sz="6600" b="1" i="0" u="none" strike="noStrike" kern="0" cap="none" spc="125" normalizeH="0" baseline="0" noProof="1">
                <a:solidFill>
                  <a:srgbClr val="FFC000"/>
                </a:solidFill>
                <a:latin typeface="Arial" panose="020B0604020202020204"/>
                <a:ea typeface="+mj-ea"/>
                <a:cs typeface="Arial" panose="020B0604020202020204"/>
              </a:rPr>
              <a:t> </a:t>
            </a:r>
            <a:r>
              <a:rPr kumimoji="0" sz="6600" b="1" i="0" u="none" strike="noStrike" kern="0" cap="none" spc="-204" normalizeH="0" baseline="0" noProof="1">
                <a:solidFill>
                  <a:srgbClr val="FFC000"/>
                </a:solidFill>
                <a:latin typeface="Arial" panose="020B0604020202020204"/>
                <a:ea typeface="+mj-ea"/>
                <a:cs typeface="Arial" panose="020B0604020202020204"/>
              </a:rPr>
              <a:t>YOU!</a:t>
            </a:r>
          </a:p>
        </p:txBody>
      </p:sp>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20210419051716400.jpg"/>
          <p:cNvPicPr>
            <a:picLocks noChangeAspect="1"/>
          </p:cNvPicPr>
          <p:nvPr/>
        </p:nvPicPr>
        <p:blipFill>
          <a:blip r:embed="rId5" cstate="print"/>
          <a:stretch>
            <a:fillRect/>
          </a:stretch>
        </p:blipFill>
        <p:spPr>
          <a:xfrm>
            <a:off x="1" y="0"/>
            <a:ext cx="12192000" cy="6907464"/>
          </a:xfrm>
          <a:prstGeom prst="rect">
            <a:avLst/>
          </a:prstGeom>
        </p:spPr>
      </p:pic>
      <p:sp>
        <p:nvSpPr>
          <p:cNvPr id="31746" name="object 3"/>
          <p:cNvSpPr/>
          <p:nvPr/>
        </p:nvSpPr>
        <p:spPr>
          <a:xfrm>
            <a:off x="0" y="0"/>
            <a:ext cx="12192000" cy="69596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25" name="PA-矩形 71"/>
          <p:cNvSpPr/>
          <p:nvPr>
            <p:custDataLst>
              <p:tags r:id="rId2"/>
            </p:custDataLst>
          </p:nvPr>
        </p:nvSpPr>
        <p:spPr>
          <a:xfrm>
            <a:off x="317501" y="2306742"/>
            <a:ext cx="11306810" cy="3607435"/>
          </a:xfrm>
          <a:prstGeom prst="rect">
            <a:avLst/>
          </a:prstGeom>
          <a:solidFill>
            <a:schemeClr val="tx1">
              <a:lumMod val="95000"/>
              <a:lumOff val="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15"/>
          <p:cNvSpPr/>
          <p:nvPr/>
        </p:nvSpPr>
        <p:spPr>
          <a:xfrm>
            <a:off x="941705" y="2385060"/>
            <a:ext cx="1407795" cy="361950"/>
          </a:xfrm>
          <a:prstGeom prst="rect">
            <a:avLst/>
          </a:prstGeom>
          <a:noFill/>
        </p:spPr>
        <p:txBody>
          <a:bodyPr wrap="square">
            <a:spAutoFit/>
          </a:bodyPr>
          <a:lstStyle/>
          <a:p>
            <a:pPr>
              <a:lnSpc>
                <a:spcPct val="110000"/>
              </a:lnSpc>
            </a:pPr>
            <a:r>
              <a:rPr lang="zh-CN" altLang="en-US" sz="1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活动调性</a:t>
            </a:r>
          </a:p>
        </p:txBody>
      </p:sp>
      <p:sp>
        <p:nvSpPr>
          <p:cNvPr id="2" name="矩形 1"/>
          <p:cNvSpPr/>
          <p:nvPr/>
        </p:nvSpPr>
        <p:spPr>
          <a:xfrm>
            <a:off x="1778000" y="3074035"/>
            <a:ext cx="6486525" cy="755650"/>
          </a:xfrm>
          <a:prstGeom prst="rect">
            <a:avLst/>
          </a:prstGeom>
        </p:spPr>
        <p:txBody>
          <a:bodyPr wrap="square">
            <a:spAutoFit/>
          </a:bodyPr>
          <a:lstStyle/>
          <a:p>
            <a:pPr>
              <a:lnSpc>
                <a:spcPct val="120000"/>
              </a:lnSpc>
            </a:pPr>
            <a:r>
              <a:rPr lang="zh-CN" altLang="en-US"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运动  时尚</a:t>
            </a:r>
            <a:r>
              <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年轻  品味</a:t>
            </a:r>
          </a:p>
        </p:txBody>
      </p:sp>
      <p:sp>
        <p:nvSpPr>
          <p:cNvPr id="8" name="矩形 7"/>
          <p:cNvSpPr/>
          <p:nvPr/>
        </p:nvSpPr>
        <p:spPr>
          <a:xfrm>
            <a:off x="1863623" y="3959556"/>
            <a:ext cx="4483100" cy="700405"/>
          </a:xfrm>
          <a:prstGeom prst="rect">
            <a:avLst/>
          </a:prstGeom>
        </p:spPr>
        <p:txBody>
          <a:bodyPr wrap="none">
            <a:spAutoFit/>
          </a:bodyPr>
          <a:lstStyle/>
          <a:p>
            <a:pPr algn="ctr">
              <a:lnSpc>
                <a:spcPct val="110000"/>
              </a:lnSpc>
            </a:pPr>
            <a:r>
              <a:rPr lang="zh-CN" altLang="en-US" sz="20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打造一场</a:t>
            </a:r>
            <a:r>
              <a:rPr lang="en-US" altLang="zh-CN" sz="20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u="sng" kern="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时尚潮酷</a:t>
            </a:r>
            <a:r>
              <a:rPr lang="en-US" altLang="zh-CN" sz="3600" b="1" kern="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b="1" kern="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u="sng" kern="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派对</a:t>
            </a:r>
          </a:p>
        </p:txBody>
      </p:sp>
      <p:sp>
        <p:nvSpPr>
          <p:cNvPr id="47" name="矩形 46"/>
          <p:cNvSpPr/>
          <p:nvPr/>
        </p:nvSpPr>
        <p:spPr>
          <a:xfrm>
            <a:off x="1811020" y="5049520"/>
            <a:ext cx="4479925" cy="532765"/>
          </a:xfrm>
          <a:prstGeom prst="rect">
            <a:avLst/>
          </a:prstGeom>
          <a:noFill/>
        </p:spPr>
        <p:txBody>
          <a:bodyPr wrap="square" lIns="91436" tIns="45718" rIns="91436" bIns="45718">
            <a:spAutoFit/>
          </a:bodyPr>
          <a:lstStyle/>
          <a:p>
            <a:pPr algn="ctr">
              <a:lnSpc>
                <a:spcPct val="120000"/>
              </a:lnSpc>
            </a:pPr>
            <a:r>
              <a:rPr lang="zh-CN" altLang="en-US" sz="24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互动感、体验感、融入感</a:t>
            </a:r>
            <a:endParaRPr lang="en-US" altLang="zh-CN" sz="24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1" name="object 3"/>
          <p:cNvSpPr/>
          <p:nvPr/>
        </p:nvSpPr>
        <p:spPr>
          <a:xfrm>
            <a:off x="789305" y="233172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
        <p:nvSpPr>
          <p:cNvPr id="4" name="矩形 3"/>
          <p:cNvSpPr/>
          <p:nvPr/>
        </p:nvSpPr>
        <p:spPr>
          <a:xfrm>
            <a:off x="9770110" y="2112010"/>
            <a:ext cx="223520" cy="680720"/>
          </a:xfrm>
          <a:prstGeom prst="rect">
            <a:avLst/>
          </a:prstGeom>
        </p:spPr>
        <p:txBody>
          <a:bodyPr wrap="square" lIns="91436" tIns="45718" rIns="91436" bIns="45718">
            <a:spAutoFit/>
          </a:bodyPr>
          <a:lstStyle/>
          <a:p>
            <a:pPr algn="ctr">
              <a:lnSpc>
                <a:spcPct val="120000"/>
              </a:lnSpc>
            </a:pPr>
            <a:endParaRPr lang="zh-CN" altLang="en-US" sz="3200" dirty="0">
              <a:solidFill>
                <a:srgbClr val="CB960D"/>
              </a:solidFill>
              <a:latin typeface="Arial" panose="020B0604020202020204"/>
              <a:ea typeface="华文中宋" panose="02010600040101010101" charset="-122"/>
              <a:cs typeface="Arial" panose="020B0604020202020204"/>
            </a:endParaRPr>
          </a:p>
        </p:txBody>
      </p:sp>
      <p:pic>
        <p:nvPicPr>
          <p:cNvPr id="5" name="图片 4" descr="VCG41486458917.jpg"/>
          <p:cNvPicPr>
            <a:picLocks noChangeAspect="1"/>
          </p:cNvPicPr>
          <p:nvPr/>
        </p:nvPicPr>
        <p:blipFill rotWithShape="1">
          <a:blip r:embed="rId6" cstate="screen"/>
          <a:srcRect/>
          <a:stretch>
            <a:fillRect/>
          </a:stretch>
        </p:blipFill>
        <p:spPr>
          <a:xfrm>
            <a:off x="6755186" y="4761308"/>
            <a:ext cx="2164930" cy="1161073"/>
          </a:xfrm>
          <a:prstGeom prst="parallelogram">
            <a:avLst/>
          </a:prstGeom>
        </p:spPr>
      </p:pic>
      <p:pic>
        <p:nvPicPr>
          <p:cNvPr id="9" name="图片 8" descr="timg.jpg"/>
          <p:cNvPicPr>
            <a:picLocks noChangeAspect="1"/>
          </p:cNvPicPr>
          <p:nvPr/>
        </p:nvPicPr>
        <p:blipFill rotWithShape="1">
          <a:blip r:embed="rId7" cstate="print"/>
          <a:srcRect l="-1910" r="-2301"/>
          <a:stretch>
            <a:fillRect/>
          </a:stretch>
        </p:blipFill>
        <p:spPr>
          <a:xfrm>
            <a:off x="7033464" y="3527648"/>
            <a:ext cx="2179844" cy="1234759"/>
          </a:xfrm>
          <a:prstGeom prst="parallelogram">
            <a:avLst/>
          </a:prstGeom>
        </p:spPr>
      </p:pic>
      <p:pic>
        <p:nvPicPr>
          <p:cNvPr id="10" name="图片 9" descr="VCG41478852430.jpg"/>
          <p:cNvPicPr>
            <a:picLocks noChangeAspect="1"/>
          </p:cNvPicPr>
          <p:nvPr/>
        </p:nvPicPr>
        <p:blipFill rotWithShape="1">
          <a:blip r:embed="rId8" cstate="screen">
            <a:alphaModFix amt="95000"/>
          </a:blip>
          <a:srcRect/>
          <a:stretch>
            <a:fillRect/>
          </a:stretch>
        </p:blipFill>
        <p:spPr>
          <a:xfrm>
            <a:off x="9161657" y="2314819"/>
            <a:ext cx="2153013" cy="1263003"/>
          </a:xfrm>
          <a:prstGeom prst="parallelogram">
            <a:avLst/>
          </a:prstGeom>
        </p:spPr>
      </p:pic>
      <p:pic>
        <p:nvPicPr>
          <p:cNvPr id="11" name="图片 10" descr="VCG41513550806.jpg"/>
          <p:cNvPicPr>
            <a:picLocks noChangeAspect="1"/>
          </p:cNvPicPr>
          <p:nvPr/>
        </p:nvPicPr>
        <p:blipFill rotWithShape="1">
          <a:blip r:embed="rId9" cstate="screen"/>
          <a:srcRect/>
          <a:stretch>
            <a:fillRect/>
          </a:stretch>
        </p:blipFill>
        <p:spPr>
          <a:xfrm>
            <a:off x="8847870" y="3538590"/>
            <a:ext cx="2174869" cy="1240145"/>
          </a:xfrm>
          <a:prstGeom prst="parallelogram">
            <a:avLst/>
          </a:prstGeom>
        </p:spPr>
      </p:pic>
      <p:pic>
        <p:nvPicPr>
          <p:cNvPr id="12" name="图片 11" descr="VCG41108353735.jpg"/>
          <p:cNvPicPr>
            <a:picLocks noChangeAspect="1"/>
          </p:cNvPicPr>
          <p:nvPr/>
        </p:nvPicPr>
        <p:blipFill rotWithShape="1">
          <a:blip r:embed="rId10" cstate="screen"/>
          <a:srcRect/>
          <a:stretch>
            <a:fillRect/>
          </a:stretch>
        </p:blipFill>
        <p:spPr>
          <a:xfrm>
            <a:off x="7370200" y="2314821"/>
            <a:ext cx="2137684" cy="1217363"/>
          </a:xfrm>
          <a:prstGeom prst="parallelogram">
            <a:avLst/>
          </a:prstGeom>
        </p:spPr>
      </p:pic>
      <p:sp>
        <p:nvSpPr>
          <p:cNvPr id="13" name="矩形 12"/>
          <p:cNvSpPr/>
          <p:nvPr/>
        </p:nvSpPr>
        <p:spPr>
          <a:xfrm>
            <a:off x="9760561" y="2173922"/>
            <a:ext cx="184666" cy="666849"/>
          </a:xfrm>
          <a:prstGeom prst="rect">
            <a:avLst/>
          </a:prstGeom>
        </p:spPr>
        <p:txBody>
          <a:bodyPr wrap="none" lIns="91436" tIns="45718" rIns="91436" bIns="45718">
            <a:spAutoFit/>
          </a:bodyPr>
          <a:lstStyle/>
          <a:p>
            <a:pPr algn="ctr">
              <a:lnSpc>
                <a:spcPct val="120000"/>
              </a:lnSpc>
            </a:pPr>
            <a:endParaRPr lang="zh-CN" altLang="en-US" sz="3200" dirty="0">
              <a:solidFill>
                <a:srgbClr val="CB960D"/>
              </a:solidFill>
              <a:latin typeface="Arial" panose="020B0604020202020204"/>
              <a:ea typeface="华文中宋" panose="02010600040101010101" charset="-122"/>
              <a:cs typeface="Arial" panose="020B0604020202020204"/>
            </a:endParaRPr>
          </a:p>
        </p:txBody>
      </p:sp>
      <p:pic>
        <p:nvPicPr>
          <p:cNvPr id="15" name="图片 14" descr="timg.jpg"/>
          <p:cNvPicPr>
            <a:picLocks noChangeAspect="1"/>
          </p:cNvPicPr>
          <p:nvPr/>
        </p:nvPicPr>
        <p:blipFill rotWithShape="1">
          <a:blip r:embed="rId11" cstate="screen"/>
          <a:srcRect/>
          <a:stretch>
            <a:fillRect/>
          </a:stretch>
        </p:blipFill>
        <p:spPr>
          <a:xfrm>
            <a:off x="8555504" y="4761309"/>
            <a:ext cx="2153013" cy="1161072"/>
          </a:xfrm>
          <a:prstGeom prst="parallelogram">
            <a:avLst/>
          </a:prstGeom>
        </p:spPr>
      </p:pic>
    </p:spTree>
    <p:custDataLst>
      <p:tags r:id="rId1"/>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v2-096fe586afcbc29ef83bb3285c48d034_1440w.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0"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3795" name="object 4"/>
          <p:cNvSpPr/>
          <p:nvPr/>
        </p:nvSpPr>
        <p:spPr>
          <a:xfrm>
            <a:off x="1919288" y="2060575"/>
            <a:ext cx="10271125" cy="2305050"/>
          </a:xfrm>
          <a:custGeom>
            <a:avLst/>
            <a:gdLst/>
            <a:ahLst/>
            <a:cxnLst/>
            <a:rect l="0" t="0" r="0" b="0"/>
            <a:pathLst>
              <a:path w="10271760" h="2304415">
                <a:moveTo>
                  <a:pt x="0" y="2304288"/>
                </a:moveTo>
                <a:lnTo>
                  <a:pt x="10271760" y="2304288"/>
                </a:lnTo>
                <a:lnTo>
                  <a:pt x="10271760" y="0"/>
                </a:lnTo>
                <a:lnTo>
                  <a:pt x="0" y="0"/>
                </a:lnTo>
                <a:lnTo>
                  <a:pt x="0" y="2304288"/>
                </a:lnTo>
                <a:close/>
              </a:path>
            </a:pathLst>
          </a:custGeom>
          <a:solidFill>
            <a:srgbClr val="FFC000">
              <a:alpha val="72154"/>
            </a:srgbClr>
          </a:solidFill>
          <a:ln w="9525">
            <a:noFill/>
          </a:ln>
        </p:spPr>
        <p:txBody>
          <a:bodyPr/>
          <a:lstStyle/>
          <a:p>
            <a:endParaRPr lang="zh-CN" altLang="en-US"/>
          </a:p>
        </p:txBody>
      </p:sp>
      <p:sp>
        <p:nvSpPr>
          <p:cNvPr id="7" name="object 7"/>
          <p:cNvSpPr txBox="1">
            <a:spLocks noGrp="1"/>
          </p:cNvSpPr>
          <p:nvPr>
            <p:ph type="title"/>
          </p:nvPr>
        </p:nvSpPr>
        <p:spPr>
          <a:xfrm>
            <a:off x="2344738" y="2661285"/>
            <a:ext cx="5975350" cy="1242695"/>
          </a:xfrm>
        </p:spPr>
        <p:txBody>
          <a:bodyPr vert="horz" wrap="square" lIns="0" tIns="12065" rIns="0" bIns="0" rtlCol="0">
            <a:spAutoFit/>
          </a:bodyPr>
          <a:lstStyle/>
          <a:p>
            <a:pPr marL="12700" marR="0" indent="0" algn="l" defTabSz="914400" rtl="0" eaLnBrk="1" fontAlgn="auto" latinLnBrk="0" hangingPunct="1">
              <a:lnSpc>
                <a:spcPct val="100000"/>
              </a:lnSpc>
              <a:spcBef>
                <a:spcPts val="95"/>
              </a:spcBef>
              <a:spcAft>
                <a:spcPct val="0"/>
              </a:spcAft>
              <a:buClrTx/>
              <a:buSzTx/>
              <a:buFontTx/>
              <a:buNone/>
            </a:pP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场地推荐</a:t>
            </a:r>
            <a:b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Site </a:t>
            </a:r>
            <a:r>
              <a:rPr lang="en-US" alt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R</a:t>
            </a:r>
            <a:r>
              <a:rPr lang="zh-CN" sz="400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ecommendation</a:t>
            </a:r>
            <a:endParaRPr kumimoji="0" sz="2400" b="1" i="0" u="none" strike="noStrike" kern="0" cap="none" spc="-10" normalizeH="0" baseline="0" noProof="1">
              <a:solidFill>
                <a:srgbClr val="000000"/>
              </a:solidFill>
              <a:latin typeface="微软雅黑" panose="020B0503020204020204" pitchFamily="34" charset="-122"/>
              <a:ea typeface="+mj-ea"/>
              <a:cs typeface="微软雅黑" panose="020B0503020204020204" pitchFamily="34" charset="-122"/>
            </a:endParaRPr>
          </a:p>
        </p:txBody>
      </p:sp>
      <p:sp>
        <p:nvSpPr>
          <p:cNvPr id="2" name="object 3"/>
          <p:cNvSpPr txBox="1"/>
          <p:nvPr/>
        </p:nvSpPr>
        <p:spPr>
          <a:xfrm>
            <a:off x="8767763" y="1455738"/>
            <a:ext cx="2835275" cy="3059113"/>
          </a:xfrm>
          <a:prstGeom prst="rect">
            <a:avLst/>
          </a:prstGeom>
        </p:spPr>
        <p:txBody>
          <a:bodyPr vert="horz" wrap="square" lIns="0" tIns="12700" rIns="0" bIns="0" rtlCol="0">
            <a:spAutoFit/>
          </a:bodyPr>
          <a:lstStyle/>
          <a:p>
            <a:pPr marL="12700" fontAlgn="auto">
              <a:spcBef>
                <a:spcPts val="100"/>
              </a:spcBef>
            </a:pPr>
            <a:r>
              <a:rPr sz="19900" spc="-5" noProof="1">
                <a:solidFill>
                  <a:srgbClr val="FFFFFF"/>
                </a:solidFill>
                <a:latin typeface="Yu Gothic" panose="020B0400000000000000" charset="-128"/>
                <a:ea typeface="+mn-ea"/>
                <a:cs typeface="Yu Gothic" panose="020B0400000000000000" charset="-128"/>
              </a:rPr>
              <a:t>02</a:t>
            </a:r>
            <a:endParaRPr sz="19900" noProof="1">
              <a:latin typeface="Yu Gothic" panose="020B0400000000000000" charset="-128"/>
              <a:cs typeface="Yu Gothic" panose="020B0400000000000000" charset="-128"/>
            </a:endParaRPr>
          </a:p>
        </p:txBody>
      </p:sp>
      <p:sp>
        <p:nvSpPr>
          <p:cNvPr id="8" name="object 2"/>
          <p:cNvSpPr/>
          <p:nvPr/>
        </p:nvSpPr>
        <p:spPr>
          <a:xfrm>
            <a:off x="7129145" y="928053"/>
            <a:ext cx="4951413" cy="5449887"/>
          </a:xfrm>
          <a:prstGeom prst="rect">
            <a:avLst/>
          </a:prstGeom>
          <a:blipFill rotWithShape="1">
            <a:blip r:embed="rId4" cstate="print"/>
            <a:stretch>
              <a:fillRect/>
            </a:stretch>
          </a:blipFill>
          <a:ln w="9525">
            <a:noFill/>
          </a:ln>
        </p:spPr>
        <p:txBody>
          <a:bodyPr wrap="square" lIns="0" tIns="0" rIns="0" bIns="0" anchor="t"/>
          <a:lstStyle/>
          <a:p>
            <a:endParaRPr lang="zh-CN" altLang="zh-CN">
              <a:latin typeface="Calibri" panose="020F0502020204030204" charset="0"/>
              <a:ea typeface="宋体" panose="02010600030101010101" pitchFamily="2"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0210419051716400.jpg"/>
          <p:cNvPicPr>
            <a:picLocks noChangeAspect="1"/>
          </p:cNvPicPr>
          <p:nvPr/>
        </p:nvPicPr>
        <p:blipFill>
          <a:blip r:embed="rId3"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 name="矩形 2"/>
          <p:cNvSpPr/>
          <p:nvPr/>
        </p:nvSpPr>
        <p:spPr>
          <a:xfrm>
            <a:off x="576511" y="676688"/>
            <a:ext cx="1628140" cy="387350"/>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oAutofit/>
          </a:bodyPr>
          <a:lstStyle/>
          <a:p>
            <a:pPr indent="0"/>
            <a:r>
              <a:rPr lang="zh-CN" altLang="en-US" sz="2600" b="1" u="sng"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义乌国际赛车公园</a:t>
            </a:r>
            <a:r>
              <a:rPr lang="zh-TW" sz="2600" b="1" dirty="0">
                <a:solidFill>
                  <a:srgbClr val="F6BE31"/>
                </a:solidFill>
                <a:latin typeface="微软雅黑" panose="020B0503020204020204" pitchFamily="34" charset="-122"/>
                <a:ea typeface="微软雅黑" panose="020B0503020204020204" pitchFamily="34" charset="-122"/>
              </a:rPr>
              <a:t> </a:t>
            </a:r>
          </a:p>
        </p:txBody>
      </p:sp>
      <p:sp>
        <p:nvSpPr>
          <p:cNvPr id="4" name="矩形 3"/>
          <p:cNvSpPr/>
          <p:nvPr/>
        </p:nvSpPr>
        <p:spPr>
          <a:xfrm>
            <a:off x="450675" y="1268777"/>
            <a:ext cx="5507355" cy="484505"/>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noAutofit/>
          </a:bodyPr>
          <a:lstStyle/>
          <a:p>
            <a:pPr indent="0">
              <a:lnSpc>
                <a:spcPct val="150000"/>
              </a:lnSpc>
            </a:pPr>
            <a:r>
              <a:rPr lang="zh-TW" altLang="en-US"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义乌国际赛车公园位于浙江省义乌市大陈镇是国内唯一具有国际领先的综合性较强赛车运动公园，由国际资深团队以国际标准精心设计打造，国内最具有特色汽车运动为主题的旅游休闲小镇。</a:t>
            </a:r>
            <a:endParaRPr lang="zh-TW"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59064" y="2733419"/>
            <a:ext cx="5507355" cy="719455"/>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noAutofit/>
          </a:bodyPr>
          <a:lstStyle/>
          <a:p>
            <a:pPr indent="0" algn="just">
              <a:lnSpc>
                <a:spcPct val="150000"/>
              </a:lnSpc>
            </a:pPr>
            <a:r>
              <a:rPr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占地面积</a:t>
            </a:r>
            <a:r>
              <a:rPr lang="en-US"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500</a:t>
            </a:r>
            <a:r>
              <a:rPr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亩，</a:t>
            </a:r>
            <a:r>
              <a:rPr lang="zh-CN" altLang="en-US"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义乌国际赛车公园定期举办国内外大型汽车赛事。室内卡丁车场是国内屈指可数的大型室内车场，汽车特技表演场，拉力赛场，越野赛道、柏油路短道赛场。公园区域可进行品牌上市活动、赛车手培训、全国</a:t>
            </a:r>
            <a:r>
              <a:rPr lang="en-US" altLang="zh-CN"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4</a:t>
            </a:r>
            <a:r>
              <a:rPr lang="en-US"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S</a:t>
            </a:r>
            <a:r>
              <a:rPr lang="zh-CN" altLang="en-US"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rPr>
              <a:t>店试驾 ，驾驶员培训，汽车品牌赛道体验试乘试驾、汽车影视拍摄基地，露天音乐节，露天电影节，演唱会、学生夏令营等诸多赛事活动。公园二期的杜鹃花话基地、红枫基地、生态果园基地、人造海滩、房车基地、户外运动等农业生态旅游休闲项目。</a:t>
            </a:r>
            <a:endParaRPr sz="1600"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4" cstate="print"/>
          <a:stretch>
            <a:fillRect/>
          </a:stretch>
        </p:blipFill>
        <p:spPr>
          <a:xfrm>
            <a:off x="6326492" y="1972756"/>
            <a:ext cx="5473529" cy="2783802"/>
          </a:xfrm>
          <a:prstGeom prst="rect">
            <a:avLst/>
          </a:prstGeom>
        </p:spPr>
      </p:pic>
    </p:spTree>
    <p:custDataLst>
      <p:tags r:id="rId1"/>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20210419051716400.jpg"/>
          <p:cNvPicPr>
            <a:picLocks noChangeAspect="1"/>
          </p:cNvPicPr>
          <p:nvPr/>
        </p:nvPicPr>
        <p:blipFill>
          <a:blip r:embed="rId3" cstate="print"/>
          <a:stretch>
            <a:fillRect/>
          </a:stretch>
        </p:blipFill>
        <p:spPr>
          <a:xfrm>
            <a:off x="0" y="0"/>
            <a:ext cx="12191999" cy="6855054"/>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 name="文本框 2"/>
          <p:cNvSpPr txBox="1"/>
          <p:nvPr/>
        </p:nvSpPr>
        <p:spPr>
          <a:xfrm>
            <a:off x="107315" y="1935480"/>
            <a:ext cx="5552440" cy="2769989"/>
          </a:xfrm>
          <a:prstGeom prst="rect">
            <a:avLst/>
          </a:prstGeom>
          <a:noFill/>
        </p:spPr>
        <p:txBody>
          <a:bodyPr wrap="square" rtlCol="0">
            <a:spAutoFit/>
          </a:bodyPr>
          <a:lstStyle/>
          <a:p>
            <a:pPr>
              <a:lnSpc>
                <a:spcPct val="150000"/>
              </a:lnSpc>
            </a:pPr>
            <a:r>
              <a:rPr lang="zh-CN" altLang="en-US" sz="2600" b="1" u="sng"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义乌国际赛车公园活动场地     </a:t>
            </a:r>
            <a:endParaRPr lang="zh-CN" altLang="en-US" sz="2600" b="1"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活动面积：</a:t>
            </a:r>
            <a:r>
              <a:rPr lang="en-US" altLang="zh-CN"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2000</a:t>
            </a: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a:lnSpc>
                <a:spcPct val="150000"/>
              </a:lnSpc>
            </a:pP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舞台数据：台口宽</a:t>
            </a:r>
            <a:r>
              <a:rPr lang="en-US" altLang="zh-CN"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m，台深</a:t>
            </a:r>
            <a:r>
              <a:rPr lang="en-US" altLang="zh-CN"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m，舞台高</a:t>
            </a:r>
            <a:r>
              <a:rPr lang="en-US" altLang="zh-CN"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公分，</a:t>
            </a:r>
          </a:p>
          <a:p>
            <a:pPr>
              <a:lnSpc>
                <a:spcPct val="150000"/>
              </a:lnSpc>
            </a:pP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可容纳人数：</a:t>
            </a:r>
            <a:r>
              <a:rPr lang="en-US" altLang="zh-CN"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10000</a:t>
            </a: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人</a:t>
            </a:r>
          </a:p>
          <a:p>
            <a:pPr>
              <a:lnSpc>
                <a:spcPct val="150000"/>
              </a:lnSpc>
            </a:pPr>
            <a:r>
              <a:rPr lang="zh-CN" altLang="en-US" dirty="0">
                <a:solidFill>
                  <a:srgbClr val="F6BE31"/>
                </a:solidFill>
                <a:latin typeface="微软雅黑" panose="020B0503020204020204" pitchFamily="34" charset="-122"/>
                <a:ea typeface="微软雅黑" panose="020B0503020204020204" pitchFamily="34" charset="-122"/>
                <a:cs typeface="微软雅黑" panose="020B0503020204020204" pitchFamily="34" charset="-122"/>
                <a:sym typeface="+mn-ea"/>
              </a:rPr>
              <a:t>场馆配置：拉力赛道、卡丁车赛道、越野赛道、特技表演场、水上乐园、休息区、餐饮区等</a:t>
            </a:r>
          </a:p>
        </p:txBody>
      </p:sp>
      <p:pic>
        <p:nvPicPr>
          <p:cNvPr id="11" name="图片 10" descr="微信图片_20200830201625"/>
          <p:cNvPicPr>
            <a:picLocks noChangeAspect="1"/>
          </p:cNvPicPr>
          <p:nvPr/>
        </p:nvPicPr>
        <p:blipFill>
          <a:blip r:embed="rId4" cstate="print"/>
          <a:stretch>
            <a:fillRect/>
          </a:stretch>
        </p:blipFill>
        <p:spPr>
          <a:xfrm>
            <a:off x="6009808" y="480439"/>
            <a:ext cx="3041913" cy="1973428"/>
          </a:xfrm>
          <a:prstGeom prst="rect">
            <a:avLst/>
          </a:prstGeom>
        </p:spPr>
      </p:pic>
      <p:pic>
        <p:nvPicPr>
          <p:cNvPr id="12" name="图片 11" descr="微信图片_20200830201655"/>
          <p:cNvPicPr>
            <a:picLocks noChangeAspect="1"/>
          </p:cNvPicPr>
          <p:nvPr/>
        </p:nvPicPr>
        <p:blipFill>
          <a:blip r:embed="rId5" cstate="print"/>
          <a:stretch>
            <a:fillRect/>
          </a:stretch>
        </p:blipFill>
        <p:spPr>
          <a:xfrm>
            <a:off x="6005054" y="2471910"/>
            <a:ext cx="3055055" cy="1981835"/>
          </a:xfrm>
          <a:prstGeom prst="rect">
            <a:avLst/>
          </a:prstGeom>
        </p:spPr>
      </p:pic>
      <p:pic>
        <p:nvPicPr>
          <p:cNvPr id="5" name="图片 4" descr="微信图片_20200830170439"/>
          <p:cNvPicPr>
            <a:picLocks noChangeAspect="1"/>
          </p:cNvPicPr>
          <p:nvPr/>
        </p:nvPicPr>
        <p:blipFill>
          <a:blip r:embed="rId6" cstate="print"/>
          <a:stretch>
            <a:fillRect/>
          </a:stretch>
        </p:blipFill>
        <p:spPr>
          <a:xfrm>
            <a:off x="9092461" y="468466"/>
            <a:ext cx="2630305" cy="1972729"/>
          </a:xfrm>
          <a:prstGeom prst="rect">
            <a:avLst/>
          </a:prstGeom>
        </p:spPr>
      </p:pic>
      <p:pic>
        <p:nvPicPr>
          <p:cNvPr id="9" name="图片 8" descr="微信图片_20200830201632"/>
          <p:cNvPicPr>
            <a:picLocks noChangeAspect="1"/>
          </p:cNvPicPr>
          <p:nvPr/>
        </p:nvPicPr>
        <p:blipFill>
          <a:blip r:embed="rId7" cstate="print"/>
          <a:stretch>
            <a:fillRect/>
          </a:stretch>
        </p:blipFill>
        <p:spPr>
          <a:xfrm>
            <a:off x="6008556" y="4473013"/>
            <a:ext cx="3051554" cy="1676117"/>
          </a:xfrm>
          <a:prstGeom prst="rect">
            <a:avLst/>
          </a:prstGeom>
        </p:spPr>
      </p:pic>
      <p:pic>
        <p:nvPicPr>
          <p:cNvPr id="10" name="图片 9" descr="微信图片_20200830201649"/>
          <p:cNvPicPr>
            <a:picLocks noChangeAspect="1"/>
          </p:cNvPicPr>
          <p:nvPr/>
        </p:nvPicPr>
        <p:blipFill>
          <a:blip r:embed="rId8" cstate="print"/>
          <a:stretch>
            <a:fillRect/>
          </a:stretch>
        </p:blipFill>
        <p:spPr>
          <a:xfrm>
            <a:off x="9088318" y="2469053"/>
            <a:ext cx="2673048" cy="1891664"/>
          </a:xfrm>
          <a:prstGeom prst="rect">
            <a:avLst/>
          </a:prstGeom>
        </p:spPr>
      </p:pic>
      <p:pic>
        <p:nvPicPr>
          <p:cNvPr id="13" name="图片 12" descr="微信图片_20210729184826.jpg"/>
          <p:cNvPicPr>
            <a:picLocks noChangeAspect="1"/>
          </p:cNvPicPr>
          <p:nvPr/>
        </p:nvPicPr>
        <p:blipFill>
          <a:blip r:embed="rId9" cstate="print"/>
          <a:stretch>
            <a:fillRect/>
          </a:stretch>
        </p:blipFill>
        <p:spPr>
          <a:xfrm>
            <a:off x="9090868" y="4370664"/>
            <a:ext cx="2678885" cy="1753299"/>
          </a:xfrm>
          <a:prstGeom prst="rect">
            <a:avLst/>
          </a:prstGeom>
        </p:spPr>
      </p:pic>
    </p:spTree>
    <p:custDataLst>
      <p:tags r:id="rId1"/>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v2-096fe586afcbc29ef83bb3285c48d034_1440w.jpg"/>
          <p:cNvPicPr>
            <a:picLocks noChangeAspect="1"/>
          </p:cNvPicPr>
          <p:nvPr/>
        </p:nvPicPr>
        <p:blipFill>
          <a:blip r:embed="rId4" cstate="print"/>
          <a:stretch>
            <a:fillRect/>
          </a:stretch>
        </p:blipFill>
        <p:spPr>
          <a:xfrm>
            <a:off x="0" y="0"/>
            <a:ext cx="12192000" cy="6858000"/>
          </a:xfrm>
          <a:prstGeom prst="rect">
            <a:avLst/>
          </a:prstGeom>
        </p:spPr>
      </p:pic>
      <p:sp>
        <p:nvSpPr>
          <p:cNvPr id="31746" name="object 3"/>
          <p:cNvSpPr/>
          <p:nvPr/>
        </p:nvSpPr>
        <p:spPr>
          <a:xfrm>
            <a:off x="1587" y="0"/>
            <a:ext cx="12190413" cy="6858000"/>
          </a:xfrm>
          <a:custGeom>
            <a:avLst/>
            <a:gdLst/>
            <a:ahLst/>
            <a:cxnLst/>
            <a:rect l="0" t="0" r="0" b="0"/>
            <a:pathLst>
              <a:path w="12190730" h="6858000">
                <a:moveTo>
                  <a:pt x="12190476" y="0"/>
                </a:moveTo>
                <a:lnTo>
                  <a:pt x="0" y="0"/>
                </a:lnTo>
                <a:lnTo>
                  <a:pt x="0" y="6857998"/>
                </a:lnTo>
                <a:lnTo>
                  <a:pt x="12190476" y="6857998"/>
                </a:lnTo>
                <a:lnTo>
                  <a:pt x="12190476" y="0"/>
                </a:lnTo>
                <a:close/>
              </a:path>
            </a:pathLst>
          </a:custGeom>
          <a:solidFill>
            <a:schemeClr val="tx1">
              <a:alpha val="65000"/>
            </a:schemeClr>
          </a:solidFill>
          <a:ln w="9525">
            <a:noFill/>
          </a:ln>
        </p:spPr>
        <p:txBody>
          <a:bodyPr/>
          <a:lstStyle/>
          <a:p>
            <a:endParaRPr lang="zh-CN" altLang="en-US"/>
          </a:p>
        </p:txBody>
      </p:sp>
      <p:sp>
        <p:nvSpPr>
          <p:cNvPr id="3" name="文本框 2"/>
          <p:cNvSpPr txBox="1"/>
          <p:nvPr/>
        </p:nvSpPr>
        <p:spPr>
          <a:xfrm>
            <a:off x="1866900" y="2212975"/>
            <a:ext cx="8954770" cy="4051300"/>
          </a:xfrm>
          <a:prstGeom prst="rect">
            <a:avLst/>
          </a:prstGeom>
          <a:solidFill>
            <a:schemeClr val="tx1">
              <a:lumMod val="75000"/>
              <a:lumOff val="25000"/>
              <a:alpha val="77000"/>
            </a:schemeClr>
          </a:solidFill>
        </p:spPr>
        <p:txBody>
          <a:bodyPr wrap="square" rtlCol="0">
            <a:spAutoFit/>
          </a:bodyPr>
          <a:lstStyle/>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活动名称：</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EMPOW55</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影豹义乌区域上市发布会</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活动时间：</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2021</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8</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月</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活动地址：义乌市国际赛车公园</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活动人员组成：媒体</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30</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人、用户</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100</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人、现场客流</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厂家人员、经销商店总、市场总监、销售总监、销售顾问</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活动车辆：</a:t>
            </a:r>
            <a:r>
              <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EMPOW55</a:t>
            </a: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影豹汽车</a:t>
            </a:r>
            <a:endParaRPr kumimoji="1" lang="en-US" altLang="zh-CN"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fontAlgn="ctr">
              <a:lnSpc>
                <a:spcPct val="230000"/>
              </a:lnSpc>
            </a:pPr>
            <a:r>
              <a:rPr kumimoji="1"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活动形式：影豹汽车</a:t>
            </a:r>
            <a:r>
              <a:rPr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产品发布、揭幕仪式、车型解密、价格公布、首批车主交车仪式、</a:t>
            </a:r>
          </a:p>
          <a:p>
            <a:pPr fontAlgn="ctr">
              <a:lnSpc>
                <a:spcPct val="230000"/>
              </a:lnSpc>
            </a:pPr>
            <a:r>
              <a:rPr lang="zh-CN" altLang="en-US" sz="1400" b="1" dirty="0">
                <a:solidFill>
                  <a:srgbClr val="F6BE3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试乘试驾、多元化的现场互动体验等环节</a:t>
            </a:r>
          </a:p>
        </p:txBody>
      </p:sp>
      <p:sp>
        <p:nvSpPr>
          <p:cNvPr id="17" name="object 3"/>
          <p:cNvSpPr txBox="1">
            <a:spLocks noGrp="1"/>
          </p:cNvSpPr>
          <p:nvPr>
            <p:ph type="ctrTitle"/>
          </p:nvPr>
        </p:nvSpPr>
        <p:spPr>
          <a:xfrm>
            <a:off x="523875" y="355283"/>
            <a:ext cx="3044825" cy="443230"/>
          </a:xfr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ct val="0"/>
              </a:spcAft>
              <a:buClrTx/>
              <a:buSzTx/>
              <a:buFontTx/>
              <a:buNone/>
            </a:pPr>
            <a:r>
              <a:rPr kumimoji="0" lang="zh-CN" sz="2800" b="1" i="0" u="none" strike="noStrike" kern="0" cap="none" spc="-15" normalizeH="0" baseline="0" noProof="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活动概况</a:t>
            </a:r>
          </a:p>
        </p:txBody>
      </p:sp>
      <p:sp>
        <p:nvSpPr>
          <p:cNvPr id="46081" name="object 3"/>
          <p:cNvSpPr/>
          <p:nvPr/>
        </p:nvSpPr>
        <p:spPr>
          <a:xfrm>
            <a:off x="191135" y="342900"/>
            <a:ext cx="152400" cy="468313"/>
          </a:xfrm>
          <a:custGeom>
            <a:avLst/>
            <a:gdLst/>
            <a:ahLst/>
            <a:cxnLst/>
            <a:rect l="0" t="0" r="0" b="0"/>
            <a:pathLst>
              <a:path w="152400" h="467995">
                <a:moveTo>
                  <a:pt x="0" y="0"/>
                </a:moveTo>
                <a:lnTo>
                  <a:pt x="152400" y="0"/>
                </a:lnTo>
                <a:lnTo>
                  <a:pt x="152400" y="467998"/>
                </a:lnTo>
                <a:lnTo>
                  <a:pt x="0" y="467998"/>
                </a:lnTo>
                <a:lnTo>
                  <a:pt x="0" y="0"/>
                </a:lnTo>
                <a:close/>
              </a:path>
            </a:pathLst>
          </a:custGeom>
          <a:gradFill rotWithShape="1">
            <a:gsLst>
              <a:gs pos="0">
                <a:srgbClr val="FFC000"/>
              </a:gs>
              <a:gs pos="100000">
                <a:srgbClr val="846C21"/>
              </a:gs>
            </a:gsLst>
            <a:lin ang="5400000"/>
            <a:tileRect/>
          </a:gradFill>
          <a:ln w="9525">
            <a:noFill/>
          </a:ln>
        </p:spPr>
        <p:txBody>
          <a:bodyPr/>
          <a:lstStyle/>
          <a:p>
            <a:endParaRPr lang="zh-CN" altLang="en-US"/>
          </a:p>
        </p:txBody>
      </p:sp>
    </p:spTree>
    <p:custDataLst>
      <p:tags r:id="rId1"/>
    </p:custData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baffa2bd-15d9-4a71-90f6-f6bd64f5f286"/>
  <p:tag name="COMMONDATA" val="eyJoZGlkIjoiOTZlZGE1ZTVjZTdlNTI2YTIxNDBlN2MzYmRiYWY4OD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23a59e38-728c-41fd-bb48-01eefd02f9ce}"/>
</p:tagLst>
</file>

<file path=ppt/tags/tag77.xml><?xml version="1.0" encoding="utf-8"?>
<p:tagLst xmlns:a="http://schemas.openxmlformats.org/drawingml/2006/main" xmlns:r="http://schemas.openxmlformats.org/officeDocument/2006/relationships" xmlns:p="http://schemas.openxmlformats.org/presentationml/2006/main">
  <p:tag name="KSO_WM_UNIT_TABLE_BEAUTIFY" val="{a8a550d0-b6da-4922-8774-e6105df34df2}"/>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52253d4c-4742-4b40-9dbe-edf5b7292fb9}"/>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UNIT_TABLE_BEAUTIFY" val="{2f3bf491-e0e4-4a0e-93b6-828deb7be50c}"/>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宽屏</PresentationFormat>
  <Paragraphs>305</Paragraphs>
  <Slides>41</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Yu Gothic</vt:lpstr>
      <vt:lpstr>微软雅黑</vt:lpstr>
      <vt:lpstr>叶根友毛笔行书2.0版</vt:lpstr>
      <vt:lpstr>Arial</vt:lpstr>
      <vt:lpstr>Calibri</vt:lpstr>
      <vt:lpstr>Times New Roman</vt:lpstr>
      <vt:lpstr>Wingdings</vt:lpstr>
      <vt:lpstr>Office 主题​​</vt:lpstr>
      <vt:lpstr>PowerPoint 演示文稿</vt:lpstr>
      <vt:lpstr>方案策略Solution strategy </vt:lpstr>
      <vt:lpstr>PowerPoint 演示文稿</vt:lpstr>
      <vt:lpstr>目录</vt:lpstr>
      <vt:lpstr>PowerPoint 演示文稿</vt:lpstr>
      <vt:lpstr>场地推荐 Site Recommendation</vt:lpstr>
      <vt:lpstr>PowerPoint 演示文稿</vt:lpstr>
      <vt:lpstr>PowerPoint 演示文稿</vt:lpstr>
      <vt:lpstr>活动概况</vt:lpstr>
      <vt:lpstr>传播规划 Communication Planning </vt:lpstr>
      <vt:lpstr>传播规划</vt:lpstr>
      <vt:lpstr>PowerPoint 演示文稿</vt:lpstr>
      <vt:lpstr>传播规划▪活动前 </vt:lpstr>
      <vt:lpstr>传播规划▪活动中</vt:lpstr>
      <vt:lpstr>传播规划▪活动中</vt:lpstr>
      <vt:lpstr>传播规划▪活动后</vt:lpstr>
      <vt:lpstr>现场规划 Site Planning  </vt:lpstr>
      <vt:lpstr>现场规划▪场地规划图</vt:lpstr>
      <vt:lpstr>现场规划▪场地意向平面图</vt:lpstr>
      <vt:lpstr>现场规划▪场地意向效果图</vt:lpstr>
      <vt:lpstr>现场规划▪场地意向效果图</vt:lpstr>
      <vt:lpstr>现场规划▪场地意向效果图</vt:lpstr>
      <vt:lpstr>   现场规划▪场地意向效果图</vt:lpstr>
      <vt:lpstr>   现场规划▪场地意向效果图</vt:lpstr>
      <vt:lpstr>   现场规划▪场地意向效果图</vt:lpstr>
      <vt:lpstr>   现场规划▪场地意向效果图</vt:lpstr>
      <vt:lpstr>   现场规划▪场地意向效果图</vt:lpstr>
      <vt:lpstr>执行规划 Executive Planning   </vt:lpstr>
      <vt:lpstr>执行规划.流程</vt:lpstr>
      <vt:lpstr>新影豹提前进场遮幕布  年轻活力的站车模特为 新影豹亮相增彩，车模站台  礼仪到位迎接宾客  媒体对发布会现场进行拍照</vt:lpstr>
      <vt:lpstr>PowerPoint 演示文稿</vt:lpstr>
      <vt:lpstr>PowerPoint 演示文稿</vt:lpstr>
      <vt:lpstr>PowerPoint 演示文稿</vt:lpstr>
      <vt:lpstr>PowerPoint 演示文稿</vt:lpstr>
      <vt:lpstr>PowerPoint 演示文稿</vt:lpstr>
      <vt:lpstr>价格PPT及政策PPT公布  首批车主交车仪式  （图片为示意图） </vt:lpstr>
      <vt:lpstr>执行规划.舞蹈表演</vt:lpstr>
      <vt:lpstr>PowerPoint 演示文稿</vt:lpstr>
      <vt:lpstr>执行规划.After Party</vt:lpstr>
      <vt:lpstr>费用预算 Cost Budget   </vt:lpstr>
      <vt:lpstr>正如传媒THANK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2023-03-14T05:41:34Z</dcterms:created>
  <dcterms:modified xsi:type="dcterms:W3CDTF">2023-03-14T05:41:55Z</dcterms:modified>
</cp:coreProperties>
</file>