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9" r:id="rId3"/>
    <p:sldId id="334" r:id="rId4"/>
    <p:sldId id="262" r:id="rId5"/>
    <p:sldId id="269" r:id="rId6"/>
    <p:sldId id="271" r:id="rId7"/>
    <p:sldId id="273" r:id="rId8"/>
    <p:sldId id="266" r:id="rId9"/>
    <p:sldId id="328" r:id="rId10"/>
    <p:sldId id="276" r:id="rId11"/>
    <p:sldId id="284" r:id="rId12"/>
    <p:sldId id="288" r:id="rId13"/>
    <p:sldId id="286" r:id="rId14"/>
    <p:sldId id="337" r:id="rId15"/>
    <p:sldId id="339" r:id="rId16"/>
    <p:sldId id="338" r:id="rId17"/>
    <p:sldId id="341" r:id="rId18"/>
    <p:sldId id="329" r:id="rId19"/>
    <p:sldId id="336" r:id="rId20"/>
    <p:sldId id="324" r:id="rId21"/>
    <p:sldId id="321" r:id="rId22"/>
    <p:sldId id="322" r:id="rId23"/>
    <p:sldId id="323" r:id="rId24"/>
    <p:sldId id="331" r:id="rId25"/>
    <p:sldId id="267" r:id="rId26"/>
    <p:sldId id="290" r:id="rId27"/>
    <p:sldId id="294" r:id="rId28"/>
    <p:sldId id="332" r:id="rId29"/>
    <p:sldId id="298" r:id="rId30"/>
    <p:sldId id="299" r:id="rId31"/>
    <p:sldId id="300" r:id="rId32"/>
    <p:sldId id="303" r:id="rId33"/>
    <p:sldId id="333" r:id="rId34"/>
    <p:sldId id="309" r:id="rId35"/>
    <p:sldId id="306" r:id="rId36"/>
    <p:sldId id="310" r:id="rId37"/>
    <p:sldId id="308" r:id="rId38"/>
    <p:sldId id="312" r:id="rId39"/>
    <p:sldId id="313" r:id="rId40"/>
    <p:sldId id="314" r:id="rId41"/>
    <p:sldId id="315" r:id="rId42"/>
    <p:sldId id="316" r:id="rId43"/>
    <p:sldId id="317" r:id="rId44"/>
  </p:sldIdLst>
  <p:sldSz cx="12192000" cy="6858000"/>
  <p:notesSz cx="6858000" cy="9144000"/>
  <p:custDataLst>
    <p:tags r:id="rId4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366E"/>
    <a:srgbClr val="BAD0FC"/>
    <a:srgbClr val="C2D3DC"/>
    <a:srgbClr val="FAF5E7"/>
    <a:srgbClr val="E9F0DC"/>
    <a:srgbClr val="F0F5E7"/>
    <a:srgbClr val="4E6029"/>
    <a:srgbClr val="EAF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60" y="1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形状, 圆圈&#10;&#10;描述已自动生成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97" b="-3525"/>
          <a:stretch>
            <a:fillRect/>
          </a:stretch>
        </p:blipFill>
        <p:spPr>
          <a:xfrm rot="10800000">
            <a:off x="8616287" y="3744841"/>
            <a:ext cx="3575713" cy="3113159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1" y="0"/>
            <a:ext cx="12192001" cy="721058"/>
          </a:xfrm>
          <a:prstGeom prst="rect">
            <a:avLst/>
          </a:prstGeom>
          <a:solidFill>
            <a:srgbClr val="053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>
            <a:off x="2815988" y="169816"/>
            <a:ext cx="1519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Verdana Pro Light" panose="020B0604020202020204" pitchFamily="34" charset="0"/>
                <a:cs typeface="Biome Light" panose="020B0502040204020203" pitchFamily="34" charset="0"/>
              </a:rPr>
              <a:t>S</a:t>
            </a:r>
            <a:r>
              <a:rPr lang="zh-CN" altLang="en-US" dirty="0">
                <a:solidFill>
                  <a:schemeClr val="bg1"/>
                </a:solidFill>
                <a:latin typeface="Verdana Pro Light" panose="020B0604020202020204" pitchFamily="34" charset="0"/>
                <a:cs typeface="Biome Light" panose="020B0502040204020203" pitchFamily="34" charset="0"/>
              </a:rPr>
              <a:t>ummary</a:t>
            </a:r>
          </a:p>
        </p:txBody>
      </p:sp>
      <p:pic>
        <p:nvPicPr>
          <p:cNvPr id="5" name="图片 4" descr="张着嘴&#10;&#10;低可信度描述已自动生成"/>
          <p:cNvPicPr>
            <a:picLocks noChangeAspect="1"/>
          </p:cNvPicPr>
          <p:nvPr userDrawn="1"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6096" y="298517"/>
            <a:ext cx="303934" cy="305417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5127875" y="164089"/>
            <a:ext cx="1305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Verdana Pro Light" panose="020B0604020202020204" pitchFamily="34" charset="0"/>
                <a:cs typeface="Biome Light" panose="020B0502040204020203" pitchFamily="34" charset="0"/>
              </a:rPr>
              <a:t>P</a:t>
            </a:r>
            <a:r>
              <a:rPr lang="zh-CN" altLang="en-US" dirty="0">
                <a:solidFill>
                  <a:schemeClr val="bg1"/>
                </a:solidFill>
                <a:latin typeface="Verdana Pro Light" panose="020B0604020202020204" pitchFamily="34" charset="0"/>
                <a:cs typeface="Biome Light" panose="020B0502040204020203" pitchFamily="34" charset="0"/>
              </a:rPr>
              <a:t>lan</a:t>
            </a:r>
          </a:p>
        </p:txBody>
      </p:sp>
      <p:sp>
        <p:nvSpPr>
          <p:cNvPr id="7" name="文本框 6"/>
          <p:cNvSpPr txBox="1"/>
          <p:nvPr userDrawn="1"/>
        </p:nvSpPr>
        <p:spPr>
          <a:xfrm>
            <a:off x="7206884" y="171310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Verdana Pro Light" panose="020B0604020202020204" pitchFamily="34" charset="0"/>
                <a:cs typeface="Biome Light" panose="020B0502040204020203" pitchFamily="34" charset="0"/>
              </a:rPr>
              <a:t>S</a:t>
            </a:r>
            <a:r>
              <a:rPr lang="zh-CN" altLang="en-US" dirty="0">
                <a:solidFill>
                  <a:schemeClr val="bg1"/>
                </a:solidFill>
                <a:latin typeface="Verdana Pro Light" panose="020B0604020202020204" pitchFamily="34" charset="0"/>
                <a:cs typeface="Biome Light" panose="020B0502040204020203" pitchFamily="34" charset="0"/>
              </a:rPr>
              <a:t>pread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9376012" y="164089"/>
            <a:ext cx="1537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Verdana Pro Light" panose="020B0604020202020204" pitchFamily="34" charset="0"/>
                <a:cs typeface="Biome Light" panose="020B0502040204020203" pitchFamily="34" charset="0"/>
              </a:rPr>
              <a:t>O</a:t>
            </a:r>
            <a:r>
              <a:rPr lang="zh-CN" altLang="en-US" dirty="0">
                <a:solidFill>
                  <a:schemeClr val="bg1"/>
                </a:solidFill>
                <a:latin typeface="Verdana Pro Light" panose="020B0604020202020204" pitchFamily="34" charset="0"/>
                <a:cs typeface="Biome Light" panose="020B0502040204020203" pitchFamily="34" charset="0"/>
              </a:rPr>
              <a:t>perate</a:t>
            </a:r>
          </a:p>
        </p:txBody>
      </p:sp>
      <p:pic>
        <p:nvPicPr>
          <p:cNvPr id="9" name="图片 8" descr="卡通画&#10;&#10;中度可信度描述已自动生成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85" y="334911"/>
            <a:ext cx="1088098" cy="1776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832240"/>
            <a:ext cx="12192000" cy="6025760"/>
          </a:xfrm>
          <a:prstGeom prst="rect">
            <a:avLst/>
          </a:prstGeom>
          <a:solidFill>
            <a:srgbClr val="EA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形状, 圆圈&#10;&#10;描述已自动生成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128" t="-12224"/>
          <a:stretch>
            <a:fillRect/>
          </a:stretch>
        </p:blipFill>
        <p:spPr>
          <a:xfrm>
            <a:off x="10615060" y="5458860"/>
            <a:ext cx="1576940" cy="139914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509516" y="282054"/>
            <a:ext cx="1305636" cy="277504"/>
          </a:xfrm>
          <a:prstGeom prst="rect">
            <a:avLst/>
          </a:prstGeom>
          <a:solidFill>
            <a:srgbClr val="053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2815988" y="169816"/>
            <a:ext cx="1519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Verdana Pro Light" panose="020B0604020202020204" pitchFamily="34" charset="0"/>
                <a:cs typeface="Biome Light" panose="020B0502040204020203" pitchFamily="34" charset="0"/>
              </a:rPr>
              <a:t>S</a:t>
            </a:r>
            <a:r>
              <a:rPr lang="zh-CN" altLang="en-US" dirty="0">
                <a:latin typeface="Verdana Pro Light" panose="020B0604020202020204" pitchFamily="34" charset="0"/>
                <a:cs typeface="Biome Light" panose="020B0502040204020203" pitchFamily="34" charset="0"/>
              </a:rPr>
              <a:t>ummary</a:t>
            </a:r>
          </a:p>
        </p:txBody>
      </p:sp>
      <p:pic>
        <p:nvPicPr>
          <p:cNvPr id="10" name="图片 9" descr="张着嘴&#10;&#10;低可信度描述已自动生成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6096" y="298517"/>
            <a:ext cx="303934" cy="305417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5127875" y="164089"/>
            <a:ext cx="1305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Verdana Pro Light" panose="020B0604020202020204" pitchFamily="34" charset="0"/>
                <a:cs typeface="Biome Light" panose="020B0502040204020203" pitchFamily="34" charset="0"/>
              </a:rPr>
              <a:t>P</a:t>
            </a:r>
            <a:r>
              <a:rPr lang="zh-CN" altLang="en-US" dirty="0">
                <a:latin typeface="Verdana Pro Light" panose="020B0604020202020204" pitchFamily="34" charset="0"/>
                <a:cs typeface="Biome Light" panose="020B0502040204020203" pitchFamily="34" charset="0"/>
              </a:rPr>
              <a:t>lan</a:t>
            </a: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7206884" y="171310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Verdana Pro Light" panose="020B0604020202020204" pitchFamily="34" charset="0"/>
                <a:cs typeface="Biome Light" panose="020B0502040204020203" pitchFamily="34" charset="0"/>
              </a:rPr>
              <a:t>S</a:t>
            </a:r>
            <a:r>
              <a:rPr lang="zh-CN" altLang="en-US" dirty="0">
                <a:latin typeface="Verdana Pro Light" panose="020B0604020202020204" pitchFamily="34" charset="0"/>
                <a:cs typeface="Biome Light" panose="020B0502040204020203" pitchFamily="34" charset="0"/>
              </a:rPr>
              <a:t>pread</a:t>
            </a: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9376012" y="164089"/>
            <a:ext cx="1537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Verdana Pro Light" panose="020B0604020202020204" pitchFamily="34" charset="0"/>
                <a:cs typeface="Biome Light" panose="020B0502040204020203" pitchFamily="34" charset="0"/>
              </a:rPr>
              <a:t>O</a:t>
            </a:r>
            <a:r>
              <a:rPr lang="zh-CN" altLang="en-US" dirty="0">
                <a:latin typeface="Verdana Pro Light" panose="020B0604020202020204" pitchFamily="34" charset="0"/>
                <a:cs typeface="Biome Light" panose="020B0502040204020203" pitchFamily="34" charset="0"/>
              </a:rPr>
              <a:t>perate</a:t>
            </a:r>
          </a:p>
        </p:txBody>
      </p:sp>
      <p:pic>
        <p:nvPicPr>
          <p:cNvPr id="14" name="图片 13" descr="卡通画&#10;&#10;中度可信度描述已自动生成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85" y="334911"/>
            <a:ext cx="1088098" cy="1776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832240"/>
            <a:ext cx="12192000" cy="6025760"/>
          </a:xfrm>
          <a:prstGeom prst="rect">
            <a:avLst/>
          </a:prstGeom>
          <a:solidFill>
            <a:srgbClr val="EA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形状, 圆圈&#10;&#10;描述已自动生成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97519" y="1068403"/>
            <a:ext cx="5494481" cy="5789597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509516" y="282054"/>
            <a:ext cx="1305636" cy="277504"/>
          </a:xfrm>
          <a:prstGeom prst="rect">
            <a:avLst/>
          </a:prstGeom>
          <a:solidFill>
            <a:srgbClr val="053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2815988" y="169816"/>
            <a:ext cx="1519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Verdana Pro Light" panose="020B0604020202020204" pitchFamily="34" charset="0"/>
                <a:cs typeface="Biome Light" panose="020B0502040204020203" pitchFamily="34" charset="0"/>
              </a:rPr>
              <a:t>S</a:t>
            </a:r>
            <a:r>
              <a:rPr lang="zh-CN" altLang="en-US" dirty="0">
                <a:latin typeface="Verdana Pro Light" panose="020B0604020202020204" pitchFamily="34" charset="0"/>
                <a:cs typeface="Biome Light" panose="020B0502040204020203" pitchFamily="34" charset="0"/>
              </a:rPr>
              <a:t>ummary</a:t>
            </a:r>
          </a:p>
        </p:txBody>
      </p:sp>
      <p:pic>
        <p:nvPicPr>
          <p:cNvPr id="9" name="图片 8" descr="张着嘴&#10;&#10;低可信度描述已自动生成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6096" y="298517"/>
            <a:ext cx="303934" cy="305417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5127875" y="164089"/>
            <a:ext cx="1305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Verdana Pro Light" panose="020B0604020202020204" pitchFamily="34" charset="0"/>
                <a:cs typeface="Biome Light" panose="020B0502040204020203" pitchFamily="34" charset="0"/>
              </a:rPr>
              <a:t>P</a:t>
            </a:r>
            <a:r>
              <a:rPr lang="zh-CN" altLang="en-US" dirty="0">
                <a:latin typeface="Verdana Pro Light" panose="020B0604020202020204" pitchFamily="34" charset="0"/>
                <a:cs typeface="Biome Light" panose="020B0502040204020203" pitchFamily="34" charset="0"/>
              </a:rPr>
              <a:t>lan</a:t>
            </a: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7206884" y="171310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Verdana Pro Light" panose="020B0604020202020204" pitchFamily="34" charset="0"/>
                <a:cs typeface="Biome Light" panose="020B0502040204020203" pitchFamily="34" charset="0"/>
              </a:rPr>
              <a:t>S</a:t>
            </a:r>
            <a:r>
              <a:rPr lang="zh-CN" altLang="en-US" dirty="0">
                <a:latin typeface="Verdana Pro Light" panose="020B0604020202020204" pitchFamily="34" charset="0"/>
                <a:cs typeface="Biome Light" panose="020B0502040204020203" pitchFamily="34" charset="0"/>
              </a:rPr>
              <a:t>pread</a:t>
            </a: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9376012" y="164089"/>
            <a:ext cx="1537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Verdana Pro Light" panose="020B0604020202020204" pitchFamily="34" charset="0"/>
                <a:cs typeface="Biome Light" panose="020B0502040204020203" pitchFamily="34" charset="0"/>
              </a:rPr>
              <a:t>O</a:t>
            </a:r>
            <a:r>
              <a:rPr lang="zh-CN" altLang="en-US" dirty="0">
                <a:latin typeface="Verdana Pro Light" panose="020B0604020202020204" pitchFamily="34" charset="0"/>
                <a:cs typeface="Biome Light" panose="020B0502040204020203" pitchFamily="34" charset="0"/>
              </a:rPr>
              <a:t>perate</a:t>
            </a:r>
          </a:p>
        </p:txBody>
      </p:sp>
      <p:pic>
        <p:nvPicPr>
          <p:cNvPr id="13" name="图片 12" descr="卡通画&#10;&#10;中度可信度描述已自动生成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85" y="334911"/>
            <a:ext cx="1088098" cy="1776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832240"/>
            <a:ext cx="12192000" cy="6025760"/>
          </a:xfrm>
          <a:prstGeom prst="rect">
            <a:avLst/>
          </a:prstGeom>
          <a:solidFill>
            <a:srgbClr val="EA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09516" y="282054"/>
            <a:ext cx="1305636" cy="277504"/>
          </a:xfrm>
          <a:prstGeom prst="rect">
            <a:avLst/>
          </a:prstGeom>
          <a:solidFill>
            <a:srgbClr val="053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2815988" y="169816"/>
            <a:ext cx="1519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Verdana Pro Light" panose="020B0604020202020204" pitchFamily="34" charset="0"/>
                <a:cs typeface="Biome Light" panose="020B0502040204020203" pitchFamily="34" charset="0"/>
              </a:rPr>
              <a:t>S</a:t>
            </a:r>
            <a:r>
              <a:rPr lang="zh-CN" altLang="en-US" dirty="0">
                <a:latin typeface="Verdana Pro Light" panose="020B0604020202020204" pitchFamily="34" charset="0"/>
                <a:cs typeface="Biome Light" panose="020B0502040204020203" pitchFamily="34" charset="0"/>
              </a:rPr>
              <a:t>ummary</a:t>
            </a:r>
          </a:p>
        </p:txBody>
      </p:sp>
      <p:pic>
        <p:nvPicPr>
          <p:cNvPr id="10" name="图片 9" descr="张着嘴&#10;&#10;低可信度描述已自动生成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6096" y="298517"/>
            <a:ext cx="303934" cy="305417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5127875" y="164089"/>
            <a:ext cx="1305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Verdana Pro Light" panose="020B0604020202020204" pitchFamily="34" charset="0"/>
                <a:cs typeface="Biome Light" panose="020B0502040204020203" pitchFamily="34" charset="0"/>
              </a:rPr>
              <a:t>P</a:t>
            </a:r>
            <a:r>
              <a:rPr lang="zh-CN" altLang="en-US" dirty="0">
                <a:latin typeface="Verdana Pro Light" panose="020B0604020202020204" pitchFamily="34" charset="0"/>
                <a:cs typeface="Biome Light" panose="020B0502040204020203" pitchFamily="34" charset="0"/>
              </a:rPr>
              <a:t>lan</a:t>
            </a: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7206884" y="171310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Verdana Pro Light" panose="020B0604020202020204" pitchFamily="34" charset="0"/>
                <a:cs typeface="Biome Light" panose="020B0502040204020203" pitchFamily="34" charset="0"/>
              </a:rPr>
              <a:t>S</a:t>
            </a:r>
            <a:r>
              <a:rPr lang="zh-CN" altLang="en-US" dirty="0">
                <a:latin typeface="Verdana Pro Light" panose="020B0604020202020204" pitchFamily="34" charset="0"/>
                <a:cs typeface="Biome Light" panose="020B0502040204020203" pitchFamily="34" charset="0"/>
              </a:rPr>
              <a:t>pread</a:t>
            </a: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9376012" y="164089"/>
            <a:ext cx="1537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Verdana Pro Light" panose="020B0604020202020204" pitchFamily="34" charset="0"/>
                <a:cs typeface="Biome Light" panose="020B0502040204020203" pitchFamily="34" charset="0"/>
              </a:rPr>
              <a:t>O</a:t>
            </a:r>
            <a:r>
              <a:rPr lang="zh-CN" altLang="en-US" dirty="0">
                <a:latin typeface="Verdana Pro Light" panose="020B0604020202020204" pitchFamily="34" charset="0"/>
                <a:cs typeface="Biome Light" panose="020B0502040204020203" pitchFamily="34" charset="0"/>
              </a:rPr>
              <a:t>perate</a:t>
            </a:r>
          </a:p>
        </p:txBody>
      </p:sp>
      <p:pic>
        <p:nvPicPr>
          <p:cNvPr id="15" name="图片 14" descr="形状, 圆圈&#10;&#10;描述已自动生成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97" b="-3525"/>
          <a:stretch>
            <a:fillRect/>
          </a:stretch>
        </p:blipFill>
        <p:spPr>
          <a:xfrm>
            <a:off x="0" y="837966"/>
            <a:ext cx="3575713" cy="3113159"/>
          </a:xfrm>
          <a:prstGeom prst="rect">
            <a:avLst/>
          </a:prstGeom>
        </p:spPr>
      </p:pic>
      <p:pic>
        <p:nvPicPr>
          <p:cNvPr id="17" name="图片 16" descr="形状, 圆圈&#10;&#10;描述已自动生成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54676" y="4795013"/>
            <a:ext cx="1937324" cy="2062987"/>
          </a:xfrm>
          <a:prstGeom prst="rect">
            <a:avLst/>
          </a:prstGeom>
        </p:spPr>
      </p:pic>
      <p:pic>
        <p:nvPicPr>
          <p:cNvPr id="14" name="图片 13" descr="卡通画&#10;&#10;中度可信度描述已自动生成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85" y="334911"/>
            <a:ext cx="1088098" cy="1776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更多方案请添加社长微信：</a:t>
            </a:r>
            <a:r>
              <a:rPr lang="en-US" altLang="zh-CN" dirty="0"/>
              <a:t>fanganshe18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28C5-49F7-48DA-9B80-D414C0EE630D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2ED4-BBDC-4F08-BD27-08970EB64D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jpeg"/><Relationship Id="rId11" Type="http://schemas.openxmlformats.org/officeDocument/2006/relationships/image" Target="../media/image71.png"/><Relationship Id="rId5" Type="http://schemas.openxmlformats.org/officeDocument/2006/relationships/image" Target="../media/image65.jpeg"/><Relationship Id="rId10" Type="http://schemas.openxmlformats.org/officeDocument/2006/relationships/image" Target="../media/image70.pn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image" Target="../media/image9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海上的汽车&#10;&#10;中度可信度描述已自动生成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43693"/>
            <a:ext cx="12192000" cy="6014307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201993" y="3536674"/>
            <a:ext cx="7989570" cy="1789440"/>
            <a:chOff x="4247486" y="3994945"/>
            <a:chExt cx="7989570" cy="1789440"/>
          </a:xfrm>
        </p:grpSpPr>
        <p:sp>
          <p:nvSpPr>
            <p:cNvPr id="4" name="矩形 3"/>
            <p:cNvSpPr/>
            <p:nvPr/>
          </p:nvSpPr>
          <p:spPr>
            <a:xfrm>
              <a:off x="4247486" y="4080680"/>
              <a:ext cx="7989570" cy="1703705"/>
            </a:xfrm>
            <a:prstGeom prst="rect">
              <a:avLst/>
            </a:prstGeom>
            <a:solidFill>
              <a:srgbClr val="053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335751" y="3994945"/>
              <a:ext cx="78777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7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胡晓波男神体2.0" panose="02010600030101010101" pitchFamily="2" charset="0"/>
                </a:rPr>
                <a:t>驭领未来 </a:t>
              </a:r>
              <a:r>
                <a:rPr lang="en-US" altLang="zh-CN" sz="7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胡晓波男神体2.0" panose="02010600030101010101" pitchFamily="2" charset="0"/>
                </a:rPr>
                <a:t>C</a:t>
              </a:r>
              <a:r>
                <a:rPr lang="zh-CN" altLang="en-US" sz="7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胡晓波男神体2.0" panose="02010600030101010101" pitchFamily="2" charset="0"/>
                </a:rPr>
                <a:t>位钜惠</a:t>
              </a:r>
              <a:endParaRPr lang="en-US" altLang="zh-CN" sz="7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胡晓波男神体2.0" panose="02010600030101010101" pitchFamily="2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311621" y="4698525"/>
              <a:ext cx="6447155" cy="94678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32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胡晓波男神体2.0" panose="02010600030101010101" pitchFamily="2" charset="0"/>
                </a:rPr>
                <a:t>北京现代 湖南汽车博览会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943367" y="818866"/>
            <a:ext cx="9357815" cy="6039134"/>
          </a:xfrm>
          <a:prstGeom prst="rect">
            <a:avLst/>
          </a:prstGeom>
          <a:solidFill>
            <a:srgbClr val="053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张着嘴&#10;&#10;低可信度描述已自动生成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6096" y="298517"/>
            <a:ext cx="303934" cy="30541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180458" y="1591865"/>
            <a:ext cx="5379085" cy="4246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  <a:tabLst>
                <a:tab pos="50800" algn="l"/>
                <a:tab pos="6311900" algn="l"/>
              </a:tabLst>
            </a:pPr>
            <a:r>
              <a:rPr lang="en-US" altLang="zh-CN" b="1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展会名称：</a:t>
            </a:r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第十五届中国（长沙）</a:t>
            </a:r>
            <a:r>
              <a:rPr lang="en-US" altLang="zh-CN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国际汽车</a:t>
            </a:r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博览</a:t>
            </a:r>
            <a:r>
              <a:rPr lang="en-US" altLang="zh-CN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会</a:t>
            </a:r>
          </a:p>
          <a:p>
            <a:pPr algn="l">
              <a:lnSpc>
                <a:spcPct val="150000"/>
              </a:lnSpc>
              <a:tabLst>
                <a:tab pos="50800" algn="l"/>
                <a:tab pos="6311900" algn="l"/>
              </a:tabLst>
            </a:pPr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展会地址：长沙国际会展中心</a:t>
            </a:r>
            <a:endParaRPr lang="en-US" altLang="zh-CN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tabLst>
                <a:tab pos="50800" algn="l"/>
                <a:tab pos="6311900" algn="l"/>
              </a:tabLst>
            </a:pPr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展会日程：</a:t>
            </a:r>
            <a:r>
              <a:rPr lang="en-US" altLang="zh-CN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2021</a:t>
            </a:r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30</a:t>
            </a:r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日</a:t>
            </a:r>
            <a:r>
              <a:rPr lang="en-US" altLang="zh-CN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-5</a:t>
            </a:r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日</a:t>
            </a:r>
            <a:endParaRPr lang="en-US" altLang="zh-CN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tabLst>
                <a:tab pos="50800" algn="l"/>
                <a:tab pos="6311900" algn="l"/>
              </a:tabLst>
            </a:pPr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搭建</a:t>
            </a:r>
            <a:r>
              <a:rPr lang="en-US" altLang="zh-CN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&amp;</a:t>
            </a:r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撤场：搭建日 </a:t>
            </a:r>
            <a:r>
              <a:rPr lang="en-US" altLang="zh-CN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27</a:t>
            </a:r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日</a:t>
            </a:r>
            <a:r>
              <a:rPr lang="en-US" altLang="zh-CN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-4</a:t>
            </a:r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29</a:t>
            </a:r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日  </a:t>
            </a:r>
            <a:r>
              <a:rPr lang="en-US" altLang="zh-CN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8:30-17:30</a:t>
            </a:r>
            <a:endParaRPr lang="zh-CN" altLang="en-US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tabLst>
                <a:tab pos="50800" algn="l"/>
                <a:tab pos="6311900" algn="l"/>
              </a:tabLst>
            </a:pPr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	                   彩排日 </a:t>
            </a:r>
            <a:r>
              <a:rPr lang="en-US" altLang="zh-CN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29</a:t>
            </a:r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日   </a:t>
            </a:r>
            <a:r>
              <a:rPr lang="en-US" altLang="zh-CN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13:00-17:30</a:t>
            </a:r>
          </a:p>
          <a:p>
            <a:pPr algn="l">
              <a:lnSpc>
                <a:spcPct val="150000"/>
              </a:lnSpc>
              <a:tabLst>
                <a:tab pos="50800" algn="l"/>
                <a:tab pos="6311900" algn="l"/>
              </a:tabLst>
            </a:pPr>
            <a:r>
              <a:rPr lang="en-US" altLang="zh-CN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	                   </a:t>
            </a:r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进车日 </a:t>
            </a:r>
            <a:r>
              <a:rPr lang="en-US" altLang="zh-CN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29</a:t>
            </a:r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日   </a:t>
            </a:r>
            <a:r>
              <a:rPr lang="en-US" altLang="zh-CN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14:00</a:t>
            </a:r>
          </a:p>
          <a:p>
            <a:pPr algn="l">
              <a:lnSpc>
                <a:spcPct val="150000"/>
              </a:lnSpc>
              <a:tabLst>
                <a:tab pos="50800" algn="l"/>
                <a:tab pos="6311900" algn="l"/>
              </a:tabLst>
            </a:pPr>
            <a:r>
              <a:rPr lang="en-US" altLang="zh-CN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	                   </a:t>
            </a:r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撤场日 </a:t>
            </a:r>
            <a:r>
              <a:rPr lang="en-US" altLang="zh-CN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日   </a:t>
            </a:r>
            <a:r>
              <a:rPr lang="en-US" altLang="zh-CN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16:00</a:t>
            </a:r>
          </a:p>
          <a:p>
            <a:pPr algn="l">
              <a:lnSpc>
                <a:spcPct val="150000"/>
              </a:lnSpc>
              <a:tabLst>
                <a:tab pos="50800" algn="l"/>
                <a:tab pos="6311900" algn="l"/>
              </a:tabLst>
            </a:pPr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展位位置：待定</a:t>
            </a:r>
            <a:endParaRPr lang="en-US" altLang="zh-CN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tabLst>
                <a:tab pos="50800" algn="l"/>
                <a:tab pos="6311900" algn="l"/>
              </a:tabLst>
            </a:pPr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展位面积：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+mn-ea"/>
              </a:rPr>
              <a:t>300平方（20米＊15米）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tabLst>
                <a:tab pos="50800" algn="l"/>
                <a:tab pos="6311900" algn="l"/>
              </a:tabLst>
            </a:pPr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参展车辆：全新途胜</a:t>
            </a:r>
            <a:r>
              <a:rPr lang="en-US" altLang="zh-CN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L</a:t>
            </a:r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、伊兰特，共</a:t>
            </a:r>
            <a:r>
              <a:rPr lang="en-US" altLang="zh-CN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台车辆</a:t>
            </a:r>
            <a:endParaRPr lang="en-US" altLang="zh-CN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5469" y="1497024"/>
            <a:ext cx="3220871" cy="4712707"/>
          </a:xfrm>
          <a:prstGeom prst="rect">
            <a:avLst/>
          </a:prstGeom>
        </p:spPr>
      </p:pic>
      <p:sp>
        <p:nvSpPr>
          <p:cNvPr id="2" name="object 36"/>
          <p:cNvSpPr/>
          <p:nvPr/>
        </p:nvSpPr>
        <p:spPr>
          <a:xfrm>
            <a:off x="984776" y="1101328"/>
            <a:ext cx="3540251" cy="522732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图片 3" descr="关注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105" y="1679575"/>
            <a:ext cx="3047365" cy="1365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4"/>
          <p:cNvSpPr txBox="1"/>
          <p:nvPr/>
        </p:nvSpPr>
        <p:spPr>
          <a:xfrm>
            <a:off x="4252835" y="914753"/>
            <a:ext cx="11165304" cy="652761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indent="0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cap="all" spc="200" baseline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9pPr>
          </a:lstStyle>
          <a:p>
            <a:r>
              <a:rPr lang="zh-CN" altLang="en-US" dirty="0"/>
              <a:t>每日活动规划</a:t>
            </a:r>
          </a:p>
        </p:txBody>
      </p:sp>
      <p:sp>
        <p:nvSpPr>
          <p:cNvPr id="3" name="矩形 2"/>
          <p:cNvSpPr/>
          <p:nvPr/>
        </p:nvSpPr>
        <p:spPr>
          <a:xfrm>
            <a:off x="-40940" y="5926498"/>
            <a:ext cx="12191999" cy="705938"/>
          </a:xfrm>
          <a:prstGeom prst="rect">
            <a:avLst/>
          </a:prstGeom>
        </p:spPr>
        <p:txBody>
          <a:bodyPr wrap="square" lIns="96752" tIns="48375" rIns="96752" bIns="48375">
            <a:spAutoFit/>
          </a:bodyPr>
          <a:lstStyle/>
          <a:p>
            <a:pPr algn="ctr" defTabSz="108839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alpha val="9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拟规划车展每天</a:t>
            </a:r>
            <a:r>
              <a:rPr lang="en-US" altLang="zh-CN" sz="1400" dirty="0">
                <a:solidFill>
                  <a:schemeClr val="tx1">
                    <a:alpha val="9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chemeClr val="tx1">
                    <a:alpha val="9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场演出，轮番轰炸；演出分为舞台表演和促销互动两个时段交替进行，有效集客</a:t>
            </a:r>
            <a:endParaRPr lang="en-US" altLang="zh-CN" sz="1400" dirty="0">
              <a:solidFill>
                <a:schemeClr val="tx1">
                  <a:alpha val="9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defTabSz="108839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alpha val="9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充分利用展期每一时间节点，进行品牌展示和销售助推</a:t>
            </a:r>
            <a:endParaRPr lang="zh-CN" altLang="en-US" sz="1400" dirty="0">
              <a:solidFill>
                <a:schemeClr val="tx1">
                  <a:alpha val="9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0" y="1474501"/>
          <a:ext cx="12192012" cy="3975917"/>
        </p:xfrm>
        <a:graphic>
          <a:graphicData uri="http://schemas.openxmlformats.org/drawingml/2006/table">
            <a:tbl>
              <a:tblPr firstRow="1" bandRow="1"/>
              <a:tblGrid>
                <a:gridCol w="474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9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5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53060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r>
                        <a:rPr lang="en-US" altLang="zh-CN" sz="1100" dirty="0">
                          <a:solidFill>
                            <a:schemeClr val="lt1">
                              <a:alpha val="99000"/>
                            </a:schemeClr>
                          </a:solidFill>
                        </a:rPr>
                        <a:t>Action </a:t>
                      </a:r>
                      <a:endParaRPr lang="zh-CN" altLang="en-US" sz="1100" dirty="0">
                        <a:solidFill>
                          <a:schemeClr val="lt1">
                            <a:alpha val="99000"/>
                          </a:schemeClr>
                        </a:solidFill>
                      </a:endParaRPr>
                    </a:p>
                  </a:txBody>
                  <a:tcPr marL="103213" marR="103213" marT="43543" marB="43543" anchor="ctr">
                    <a:lnL w="12700" cmpd="sng"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6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17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r>
                        <a:rPr lang="en-US" altLang="zh-CN" sz="1100" dirty="0">
                          <a:solidFill>
                            <a:schemeClr val="lt1">
                              <a:alpha val="99000"/>
                            </a:schemeClr>
                          </a:solidFill>
                        </a:rPr>
                        <a:t>Time </a:t>
                      </a:r>
                      <a:endParaRPr lang="zh-CN" altLang="en-US" sz="1100" dirty="0">
                        <a:solidFill>
                          <a:schemeClr val="lt1">
                            <a:alpha val="99000"/>
                          </a:schemeClr>
                        </a:solidFill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6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1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r>
                        <a:rPr lang="zh-CN" altLang="en-US" sz="10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区域</a:t>
                      </a: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主副舞台</a:t>
                      </a: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展车区</a:t>
                      </a: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09:00</a:t>
                      </a:r>
                    </a:p>
                    <a:p>
                      <a:pPr algn="ctr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  <a:p>
                      <a:pPr algn="ctr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09:</a:t>
                      </a:r>
                      <a:r>
                        <a:rPr lang="en-US" altLang="zh-CN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endParaRPr lang="zh-CN" altLang="en-US" sz="9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09:30</a:t>
                      </a:r>
                    </a:p>
                    <a:p>
                      <a:pPr algn="ctr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  <a:p>
                      <a:pPr algn="ctr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10:00</a:t>
                      </a: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10:00</a:t>
                      </a:r>
                    </a:p>
                    <a:p>
                      <a:pPr algn="ctr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  <a:p>
                      <a:pPr algn="ctr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10:30</a:t>
                      </a: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10:30</a:t>
                      </a:r>
                    </a:p>
                    <a:p>
                      <a:pPr algn="ctr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  <a:p>
                      <a:pPr algn="ctr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11:00</a:t>
                      </a: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11:00</a:t>
                      </a:r>
                    </a:p>
                    <a:p>
                      <a:pPr algn="ctr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  <a:p>
                      <a:pPr algn="ctr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11:30</a:t>
                      </a: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11:30</a:t>
                      </a:r>
                    </a:p>
                    <a:p>
                      <a:pPr algn="ctr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  <a:p>
                      <a:pPr algn="ctr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12:00</a:t>
                      </a: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12:00</a:t>
                      </a:r>
                    </a:p>
                    <a:p>
                      <a:pPr algn="ctr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  <a:p>
                      <a:pPr algn="ctr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12:30</a:t>
                      </a: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12:30</a:t>
                      </a:r>
                    </a:p>
                    <a:p>
                      <a:pPr algn="ctr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  <a:p>
                      <a:pPr algn="ctr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13:00</a:t>
                      </a: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13:00</a:t>
                      </a:r>
                    </a:p>
                    <a:p>
                      <a:pPr algn="ctr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  <a:p>
                      <a:pPr algn="ctr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13:30</a:t>
                      </a: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13:30</a:t>
                      </a:r>
                    </a:p>
                    <a:p>
                      <a:pPr algn="ctr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  <a:p>
                      <a:pPr algn="ctr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14:00</a:t>
                      </a: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14:00</a:t>
                      </a:r>
                    </a:p>
                    <a:p>
                      <a:pPr algn="ctr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  <a:p>
                      <a:pPr algn="ctr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14:30</a:t>
                      </a: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14:30</a:t>
                      </a:r>
                    </a:p>
                    <a:p>
                      <a:pPr algn="ctr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  <a:p>
                      <a:pPr algn="ctr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15:00</a:t>
                      </a: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15:00</a:t>
                      </a:r>
                    </a:p>
                    <a:p>
                      <a:pPr algn="ctr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  <a:p>
                      <a:pPr algn="ctr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15:30</a:t>
                      </a: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15:30</a:t>
                      </a:r>
                    </a:p>
                    <a:p>
                      <a:pPr algn="ctr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  <a:p>
                      <a:pPr algn="ctr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16:00</a:t>
                      </a: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16:00</a:t>
                      </a:r>
                    </a:p>
                    <a:p>
                      <a:pPr algn="ctr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  <a:p>
                      <a:pPr algn="ctr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16:30</a:t>
                      </a: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16:30</a:t>
                      </a:r>
                    </a:p>
                    <a:p>
                      <a:pPr algn="ctr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  <a:p>
                      <a:pPr algn="ctr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17:00</a:t>
                      </a: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17:00</a:t>
                      </a:r>
                    </a:p>
                    <a:p>
                      <a:pPr algn="ctr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  <a:p>
                      <a:pPr algn="ctr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17:30</a:t>
                      </a: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39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r>
                        <a:rPr lang="zh-CN" altLang="en-US" sz="10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舞台演绎</a:t>
                      </a: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主演出</a:t>
                      </a: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endParaRPr lang="zh-CN" altLang="en-US" sz="10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2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模特站车</a:t>
                      </a: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r>
                        <a:rPr lang="zh-CN" altLang="en-US" sz="10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促销互动环节</a:t>
                      </a: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互动体验</a:t>
                      </a: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●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●</a:t>
                      </a:r>
                      <a:endParaRPr lang="zh-CN" altLang="en-US" sz="10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●</a:t>
                      </a:r>
                      <a:endParaRPr lang="zh-CN" altLang="en-US" sz="10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●</a:t>
                      </a:r>
                      <a:endParaRPr lang="zh-CN" altLang="en-US" sz="10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●</a:t>
                      </a:r>
                      <a:endParaRPr lang="zh-CN" altLang="en-US" sz="10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●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●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●</a:t>
                      </a:r>
                      <a:endParaRPr lang="zh-CN" altLang="en-US" sz="10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●</a:t>
                      </a:r>
                      <a:endParaRPr lang="zh-CN" altLang="en-US" sz="10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●</a:t>
                      </a:r>
                      <a:endParaRPr lang="zh-CN" altLang="en-US" sz="10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●</a:t>
                      </a:r>
                      <a:endParaRPr lang="zh-CN" altLang="en-US" sz="10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●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集客礼品派发</a:t>
                      </a: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endParaRPr lang="zh-CN" altLang="en-US" sz="10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endParaRPr lang="zh-CN" altLang="en-US" sz="10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endParaRPr lang="zh-CN" altLang="en-US" sz="10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endParaRPr lang="zh-CN" altLang="en-US" sz="10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endParaRPr lang="zh-CN" altLang="en-US" sz="10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●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339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r>
                        <a:rPr lang="zh-CN" altLang="en-US" sz="10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促销助推</a:t>
                      </a: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展馆内</a:t>
                      </a: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19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小蜜蜂巡游</a:t>
                      </a: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339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endParaRPr lang="zh-CN" altLang="en-US" sz="12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展馆边</a:t>
                      </a: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1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DM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页派发发</a:t>
                      </a: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0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endParaRPr lang="zh-CN" altLang="en-US" sz="12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外围</a:t>
                      </a: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1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建议厂家指导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协助当地经销商对周边高校、商圈、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CBD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进行送车展门票活动（提高品牌知名度、增加露出、加强集客、主攻年轻市场）</a:t>
                      </a:r>
                    </a:p>
                  </a:txBody>
                  <a:tcPr marL="103213" marR="103213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814913" y="1491321"/>
          <a:ext cx="10376535" cy="269367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712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0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0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2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27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</a:pPr>
                      <a:r>
                        <a:rPr sz="1200" b="0" spc="5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Noto Sans CJK JP Medium"/>
                        </a:rPr>
                        <a:t>全天时段</a:t>
                      </a:r>
                    </a:p>
                  </a:txBody>
                  <a:tcPr marL="0" marR="0" marT="88053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536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</a:pPr>
                      <a:r>
                        <a:rPr sz="1200" b="0" spc="5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Noto Sans CJK JP Medium"/>
                        </a:rPr>
                        <a:t>环节</a:t>
                      </a:r>
                    </a:p>
                  </a:txBody>
                  <a:tcPr marL="0" marR="0" marT="88053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536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</a:pPr>
                      <a:r>
                        <a:rPr sz="1200" b="0" spc="5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Noto Sans CJK JP Medium"/>
                        </a:rPr>
                        <a:t>时长</a:t>
                      </a:r>
                    </a:p>
                  </a:txBody>
                  <a:tcPr marL="0" marR="0" marT="88053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536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</a:pPr>
                      <a:r>
                        <a:rPr sz="1200" b="0" spc="5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Noto Sans CJK JP Medium"/>
                        </a:rPr>
                        <a:t>内容</a:t>
                      </a:r>
                    </a:p>
                  </a:txBody>
                  <a:tcPr marL="0" marR="0" marT="88053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536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</a:pPr>
                      <a:r>
                        <a:rPr sz="1200" b="0" i="0" u="none" strike="noStrike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08：55~09：0</a:t>
                      </a:r>
                      <a:r>
                        <a:rPr lang="en-US" altLang="zh-CN" sz="1200" b="0" i="0" u="none" strike="noStrike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</a:pPr>
                      <a:r>
                        <a:rPr sz="1200" b="0" i="0" u="none" strike="noStrike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早例会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</a:pPr>
                      <a:r>
                        <a:rPr lang="en-US" altLang="zh-CN" sz="1200" b="0" i="0" u="none" strike="noStrike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</a:t>
                      </a:r>
                      <a:r>
                        <a:rPr sz="1200" b="0" i="0" u="none" strike="noStrike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分钟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</a:pPr>
                      <a:r>
                        <a:rPr sz="1200" b="0" i="0" u="none" strike="noStrike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Noto Sans CJK JP Medium"/>
                        </a:rPr>
                        <a:t>循环片（静音）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09：0</a:t>
                      </a:r>
                      <a:r>
                        <a:rPr lang="en-US" altLang="zh-CN"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0</a:t>
                      </a:r>
                      <a:r>
                        <a:rPr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~09：</a:t>
                      </a:r>
                      <a:r>
                        <a:rPr lang="en-US"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30</a:t>
                      </a:r>
                      <a:endParaRPr sz="1200" spc="5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品牌TVC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</a:pPr>
                      <a:r>
                        <a:rPr sz="1200" b="0" i="0" u="none" strike="noStrike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</a:t>
                      </a:r>
                      <a:r>
                        <a:rPr lang="en-US" altLang="zh-CN" sz="1200" b="0" i="0" u="none" strike="noStrike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7</a:t>
                      </a:r>
                      <a:r>
                        <a:rPr sz="1200" b="0" i="0" u="none" strike="noStrike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分钟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品牌TVC循环滚动播放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845">
                <a:tc rowSpan="7">
                  <a:txBody>
                    <a:bodyPr/>
                    <a:lstStyle/>
                    <a:p>
                      <a:pPr marR="0" lvl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两</a:t>
                      </a:r>
                      <a:r>
                        <a:rPr sz="1200" spc="5" dirty="0" err="1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次循环</a:t>
                      </a:r>
                      <a:r>
                        <a:rPr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：</a:t>
                      </a:r>
                    </a:p>
                    <a:p>
                      <a:pPr marR="0" lvl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9</a:t>
                      </a:r>
                      <a:r>
                        <a:rPr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：</a:t>
                      </a:r>
                      <a:r>
                        <a:rPr lang="en-US"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30</a:t>
                      </a:r>
                      <a:r>
                        <a:rPr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~10：</a:t>
                      </a:r>
                      <a:r>
                        <a:rPr lang="en-US"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00</a:t>
                      </a:r>
                      <a:endParaRPr sz="1200" spc="5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R="0" lvl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r>
                        <a:rPr lang="en-US"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r>
                        <a:rPr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：</a:t>
                      </a:r>
                      <a:r>
                        <a:rPr lang="en-US"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00</a:t>
                      </a:r>
                      <a:r>
                        <a:rPr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~1</a:t>
                      </a:r>
                      <a:r>
                        <a:rPr lang="en-US"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r>
                        <a:rPr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：</a:t>
                      </a:r>
                      <a:r>
                        <a:rPr lang="en-US"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30</a:t>
                      </a:r>
                      <a:endParaRPr sz="1200" spc="5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R="0" lvl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  <a:buNone/>
                      </a:pPr>
                      <a:endParaRPr sz="1200" spc="5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82125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lvl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200" b="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暖场+倒计时</a:t>
                      </a:r>
                    </a:p>
                  </a:txBody>
                  <a:tcPr marL="0" marR="0" marT="82125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</a:pPr>
                      <a:r>
                        <a:rPr lang="en-US"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r>
                        <a:rPr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分钟</a:t>
                      </a:r>
                    </a:p>
                  </a:txBody>
                  <a:tcPr marL="0" marR="0" marT="82125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lvl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200" b="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暖场视频+倒计时视频+模特站车导流</a:t>
                      </a:r>
                    </a:p>
                  </a:txBody>
                  <a:tcPr marL="0" marR="0" marT="82125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4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82125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</a:pPr>
                      <a:r>
                        <a:rPr lang="zh-CN" altLang="en-US"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Noto Sans CJK JP Medium"/>
                          <a:sym typeface="+mn-ea"/>
                        </a:rPr>
                        <a:t>电子乐队开场</a:t>
                      </a:r>
                      <a:endParaRPr sz="1200" spc="5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Noto Sans CJK JP Medium"/>
                      </a:endParaRPr>
                    </a:p>
                  </a:txBody>
                  <a:tcPr marL="0" marR="0" marT="82125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</a:pPr>
                      <a:r>
                        <a:rPr lang="en-US" sz="1200" b="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</a:t>
                      </a:r>
                      <a:r>
                        <a:rPr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分钟</a:t>
                      </a:r>
                      <a:endParaRPr sz="1200" b="0" spc="5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82125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</a:pPr>
                      <a:r>
                        <a:rPr lang="zh-CN" altLang="en-US"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乐队表演</a:t>
                      </a:r>
                      <a:r>
                        <a:rPr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+主持人讲解</a:t>
                      </a:r>
                    </a:p>
                  </a:txBody>
                  <a:tcPr marL="0" marR="0" marT="82125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4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spc="5" dirty="0">
                          <a:solidFill>
                            <a:srgbClr val="05366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Noto Sans CJK JP Medium"/>
                        </a:rPr>
                        <a:t>互动游戏</a:t>
                      </a:r>
                    </a:p>
                  </a:txBody>
                  <a:tcPr marL="0" marR="0" marT="82125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1" spc="5" dirty="0">
                          <a:solidFill>
                            <a:srgbClr val="05366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200" b="1" spc="5" dirty="0">
                          <a:solidFill>
                            <a:srgbClr val="05366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分钟</a:t>
                      </a:r>
                    </a:p>
                  </a:txBody>
                  <a:tcPr marL="0" marR="0" marT="82125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spc="5" dirty="0">
                          <a:solidFill>
                            <a:srgbClr val="05366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主持人</a:t>
                      </a:r>
                      <a:r>
                        <a:rPr lang="en-US" altLang="zh-CN" sz="1200" b="1" spc="5" dirty="0">
                          <a:solidFill>
                            <a:srgbClr val="05366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1200" b="1" spc="5" dirty="0">
                          <a:solidFill>
                            <a:srgbClr val="05366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互动礼品</a:t>
                      </a:r>
                    </a:p>
                  </a:txBody>
                  <a:tcPr marL="0" marR="0" marT="82125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4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82125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</a:pPr>
                      <a:r>
                        <a:rPr lang="zh-CN" altLang="en-US"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Noto Sans CJK JP Medium"/>
                          <a:sym typeface="+mn-ea"/>
                        </a:rPr>
                        <a:t>未来感街舞</a:t>
                      </a:r>
                      <a:endParaRPr sz="1200" b="0" spc="5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Noto Sans CJK JP Medium"/>
                      </a:endParaRPr>
                    </a:p>
                  </a:txBody>
                  <a:tcPr marL="0" marR="0" marT="82125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</a:pPr>
                      <a:r>
                        <a:rPr lang="en-US" sz="1200" b="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</a:t>
                      </a:r>
                      <a:r>
                        <a:rPr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分钟</a:t>
                      </a:r>
                      <a:endParaRPr sz="1200" b="0" spc="5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82125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Noto Sans CJK JP Medium"/>
                          <a:sym typeface="+mn-ea"/>
                        </a:rPr>
                        <a:t>未来感街舞</a:t>
                      </a:r>
                      <a:r>
                        <a:rPr sz="1200" b="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+主持人讲解</a:t>
                      </a:r>
                    </a:p>
                  </a:txBody>
                  <a:tcPr marL="0" marR="0" marT="82125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8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82125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模特走秀</a:t>
                      </a:r>
                      <a:endParaRPr sz="1200" spc="5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Noto Sans CJK JP Medium"/>
                      </a:endParaRPr>
                    </a:p>
                  </a:txBody>
                  <a:tcPr marL="0" marR="0" marT="82125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</a:pPr>
                      <a:r>
                        <a:rPr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5分钟</a:t>
                      </a:r>
                    </a:p>
                  </a:txBody>
                  <a:tcPr marL="0" marR="0" marT="82125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模特走秀</a:t>
                      </a:r>
                      <a:r>
                        <a:rPr lang="en-US"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Noto Sans CJK JP Medium"/>
                        </a:rPr>
                        <a:t>+</a:t>
                      </a:r>
                      <a:r>
                        <a:rPr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Noto Sans CJK JP Medium"/>
                        </a:rPr>
                        <a:t>模特站车</a:t>
                      </a:r>
                    </a:p>
                  </a:txBody>
                  <a:tcPr marL="0" marR="0" marT="82125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8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spc="5" dirty="0">
                          <a:solidFill>
                            <a:srgbClr val="05366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Noto Sans CJK JP Medium"/>
                        </a:rPr>
                        <a:t>互动游戏</a:t>
                      </a:r>
                    </a:p>
                  </a:txBody>
                  <a:tcPr marL="0" marR="0" marT="82125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1" spc="5" dirty="0">
                          <a:solidFill>
                            <a:srgbClr val="05366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200" b="1" spc="5" dirty="0">
                          <a:solidFill>
                            <a:srgbClr val="05366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分钟</a:t>
                      </a:r>
                    </a:p>
                  </a:txBody>
                  <a:tcPr marL="0" marR="0" marT="82125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spc="5" dirty="0">
                          <a:solidFill>
                            <a:srgbClr val="05366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Noto Sans CJK JP Medium"/>
                          <a:sym typeface="+mn-ea"/>
                        </a:rPr>
                        <a:t>主持人</a:t>
                      </a:r>
                      <a:r>
                        <a:rPr lang="en-US" altLang="zh-CN" sz="1200" b="1" spc="5" dirty="0">
                          <a:solidFill>
                            <a:srgbClr val="05366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Noto Sans CJK JP Medium"/>
                          <a:sym typeface="+mn-ea"/>
                        </a:rPr>
                        <a:t>+</a:t>
                      </a:r>
                      <a:r>
                        <a:rPr lang="zh-CN" altLang="en-US" sz="1200" b="1" spc="5" dirty="0">
                          <a:solidFill>
                            <a:srgbClr val="05366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Noto Sans CJK JP Medium"/>
                          <a:sym typeface="+mn-ea"/>
                        </a:rPr>
                        <a:t>互动礼品</a:t>
                      </a:r>
                    </a:p>
                  </a:txBody>
                  <a:tcPr marL="0" marR="0" marT="82125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82973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品牌TVC</a:t>
                      </a:r>
                    </a:p>
                  </a:txBody>
                  <a:tcPr marL="0" marR="0" marT="82973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</a:pPr>
                      <a:r>
                        <a:rPr lang="en-US"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30</a:t>
                      </a:r>
                      <a:r>
                        <a:rPr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分钟</a:t>
                      </a:r>
                      <a:endParaRPr sz="1200" spc="5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82973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lvl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品牌TVC循环滚动播放</a:t>
                      </a:r>
                    </a:p>
                  </a:txBody>
                  <a:tcPr marL="0" marR="0" marT="82973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814913" y="4239809"/>
          <a:ext cx="10392410" cy="255905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715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2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29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</a:pPr>
                      <a:r>
                        <a:rPr sz="1200" spc="5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Noto Sans CJK JP Medium"/>
                          <a:sym typeface="+mn-ea"/>
                        </a:rPr>
                        <a:t>全天时段</a:t>
                      </a:r>
                      <a:endParaRPr lang="en-US" altLang="zh-CN" sz="1200" spc="5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82973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5366E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200" spc="5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品牌TVC</a:t>
                      </a:r>
                    </a:p>
                  </a:txBody>
                  <a:tcPr marL="0" marR="0" marT="82125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536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</a:pPr>
                      <a:r>
                        <a:rPr lang="en-US" altLang="zh-CN" sz="1200" spc="5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120</a:t>
                      </a:r>
                      <a:r>
                        <a:rPr sz="1200" spc="5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分钟</a:t>
                      </a:r>
                    </a:p>
                  </a:txBody>
                  <a:tcPr marL="0" marR="0" marT="82125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536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spc="5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品牌</a:t>
                      </a:r>
                      <a:r>
                        <a:rPr lang="en-GB" altLang="zh-CN" sz="1200" spc="5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TVC</a:t>
                      </a:r>
                      <a:r>
                        <a:rPr lang="zh-CN" altLang="en-US" sz="1200" spc="5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循环滚动播放</a:t>
                      </a:r>
                    </a:p>
                  </a:txBody>
                  <a:tcPr marL="0" marR="0" marT="82125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536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845">
                <a:tc rowSpan="7">
                  <a:txBody>
                    <a:bodyPr/>
                    <a:lstStyle/>
                    <a:p>
                      <a:pPr marR="0" lvl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三次循环：</a:t>
                      </a:r>
                    </a:p>
                    <a:p>
                      <a:pPr marR="0" lvl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r>
                        <a:rPr lang="en-US" altLang="zh-CN"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</a:t>
                      </a:r>
                      <a:r>
                        <a:rPr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：</a:t>
                      </a:r>
                      <a:r>
                        <a:rPr lang="en-US"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00</a:t>
                      </a:r>
                      <a:r>
                        <a:rPr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~1</a:t>
                      </a:r>
                      <a:r>
                        <a:rPr lang="en-US"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</a:t>
                      </a:r>
                      <a:r>
                        <a:rPr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：</a:t>
                      </a:r>
                      <a:r>
                        <a:rPr lang="en-US"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30</a:t>
                      </a:r>
                      <a:br>
                        <a:rPr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r>
                        <a:rPr lang="en-US"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</a:t>
                      </a:r>
                      <a:r>
                        <a:rPr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：</a:t>
                      </a:r>
                      <a:r>
                        <a:rPr lang="en-US"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30</a:t>
                      </a:r>
                      <a:r>
                        <a:rPr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~1</a:t>
                      </a:r>
                      <a:r>
                        <a:rPr lang="en-US" altLang="zh-CN"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</a:t>
                      </a:r>
                      <a:r>
                        <a:rPr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：</a:t>
                      </a:r>
                      <a:r>
                        <a:rPr lang="en-US"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00</a:t>
                      </a:r>
                      <a:br>
                        <a:rPr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r>
                        <a:rPr lang="en-US"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6</a:t>
                      </a:r>
                      <a:r>
                        <a:rPr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：</a:t>
                      </a:r>
                      <a:r>
                        <a:rPr lang="en-US"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00</a:t>
                      </a:r>
                      <a:r>
                        <a:rPr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~1</a:t>
                      </a:r>
                      <a:r>
                        <a:rPr lang="en-US"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6</a:t>
                      </a:r>
                      <a:r>
                        <a:rPr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：</a:t>
                      </a:r>
                      <a:r>
                        <a:rPr lang="en-US"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30</a:t>
                      </a:r>
                      <a:endParaRPr sz="1200" spc="5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R="0" lvl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  <a:buNone/>
                      </a:pPr>
                      <a:endParaRPr sz="1200" spc="5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82125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lvl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200" b="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暖场+倒计时</a:t>
                      </a:r>
                    </a:p>
                  </a:txBody>
                  <a:tcPr marL="0" marR="0" marT="82125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</a:pPr>
                      <a:r>
                        <a:rPr lang="en-US"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r>
                        <a:rPr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分钟</a:t>
                      </a:r>
                    </a:p>
                  </a:txBody>
                  <a:tcPr marL="0" marR="0" marT="82125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lvl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200" b="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暖场视频+倒计时视频+模特站车导流</a:t>
                      </a:r>
                    </a:p>
                  </a:txBody>
                  <a:tcPr marL="0" marR="0" marT="82125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82125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</a:pPr>
                      <a:r>
                        <a:rPr lang="zh-CN" altLang="en-US"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Noto Sans CJK JP Medium"/>
                          <a:sym typeface="+mn-ea"/>
                        </a:rPr>
                        <a:t>电子乐队开场</a:t>
                      </a:r>
                      <a:endParaRPr lang="zh-CN" altLang="en-US" sz="1200" spc="5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Noto Sans CJK JP Medium"/>
                      </a:endParaRPr>
                    </a:p>
                  </a:txBody>
                  <a:tcPr marL="0" marR="0" marT="82125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</a:pPr>
                      <a:r>
                        <a:rPr lang="en-US" sz="1200" b="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</a:t>
                      </a:r>
                      <a:r>
                        <a:rPr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分钟</a:t>
                      </a:r>
                      <a:endParaRPr sz="1200" b="0" spc="5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82125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</a:pPr>
                      <a:r>
                        <a:rPr lang="zh-CN" altLang="en-US"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乐队表演</a:t>
                      </a:r>
                      <a:r>
                        <a:rPr lang="en-US" altLang="zh-CN"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主持人讲解</a:t>
                      </a:r>
                    </a:p>
                  </a:txBody>
                  <a:tcPr marL="0" marR="0" marT="82125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8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spc="5" dirty="0">
                          <a:solidFill>
                            <a:srgbClr val="05366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Noto Sans CJK JP Medium"/>
                        </a:rPr>
                        <a:t>互动游戏</a:t>
                      </a:r>
                    </a:p>
                  </a:txBody>
                  <a:tcPr marL="0" marR="0" marT="82125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1" spc="5" dirty="0">
                          <a:solidFill>
                            <a:srgbClr val="05366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200" b="1" spc="5" dirty="0">
                          <a:solidFill>
                            <a:srgbClr val="05366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分钟</a:t>
                      </a:r>
                    </a:p>
                  </a:txBody>
                  <a:tcPr marL="0" marR="0" marT="82125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spc="5" dirty="0">
                          <a:solidFill>
                            <a:srgbClr val="05366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主持人</a:t>
                      </a:r>
                      <a:r>
                        <a:rPr lang="en-US" altLang="zh-CN" sz="1200" b="1" spc="5" dirty="0">
                          <a:solidFill>
                            <a:srgbClr val="05366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1200" b="1" spc="5" dirty="0">
                          <a:solidFill>
                            <a:srgbClr val="05366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互动礼品</a:t>
                      </a:r>
                    </a:p>
                  </a:txBody>
                  <a:tcPr marL="0" marR="0" marT="82125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8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82125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</a:pPr>
                      <a:r>
                        <a:rPr lang="zh-CN" altLang="en-US"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Noto Sans CJK JP Medium"/>
                          <a:sym typeface="+mn-ea"/>
                        </a:rPr>
                        <a:t>未来感街舞</a:t>
                      </a:r>
                      <a:endParaRPr sz="1200" b="0" spc="5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Noto Sans CJK JP Medium"/>
                      </a:endParaRPr>
                    </a:p>
                  </a:txBody>
                  <a:tcPr marL="0" marR="0" marT="82125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</a:pPr>
                      <a:r>
                        <a:rPr lang="en-US" sz="1200" b="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</a:t>
                      </a:r>
                      <a:r>
                        <a:rPr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分钟</a:t>
                      </a:r>
                      <a:endParaRPr sz="1200" b="0" spc="5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82125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Noto Sans CJK JP Medium"/>
                          <a:sym typeface="+mn-ea"/>
                        </a:rPr>
                        <a:t>未来感街舞</a:t>
                      </a:r>
                      <a:r>
                        <a:rPr lang="en-US" altLang="zh-CN" sz="1200" b="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1200" b="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主持人讲解</a:t>
                      </a:r>
                    </a:p>
                  </a:txBody>
                  <a:tcPr marL="0" marR="0" marT="82125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8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82125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模特走秀</a:t>
                      </a:r>
                      <a:endParaRPr sz="1200" spc="5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Noto Sans CJK JP Medium"/>
                      </a:endParaRPr>
                    </a:p>
                  </a:txBody>
                  <a:tcPr marL="0" marR="0" marT="82125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</a:pPr>
                      <a:r>
                        <a:rPr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5分钟</a:t>
                      </a:r>
                    </a:p>
                  </a:txBody>
                  <a:tcPr marL="0" marR="0" marT="82125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模特走秀</a:t>
                      </a:r>
                      <a:r>
                        <a:rPr lang="en-US"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Noto Sans CJK JP Medium"/>
                        </a:rPr>
                        <a:t>+</a:t>
                      </a:r>
                      <a:r>
                        <a:rPr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Noto Sans CJK JP Medium"/>
                        </a:rPr>
                        <a:t>模特站车</a:t>
                      </a:r>
                    </a:p>
                  </a:txBody>
                  <a:tcPr marL="0" marR="0" marT="82125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8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82125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spc="5" dirty="0">
                          <a:solidFill>
                            <a:srgbClr val="05366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Noto Sans CJK JP Medium"/>
                        </a:rPr>
                        <a:t>交车仪式</a:t>
                      </a:r>
                    </a:p>
                  </a:txBody>
                  <a:tcPr marL="0" marR="0" marT="82125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1" spc="5" dirty="0">
                          <a:solidFill>
                            <a:srgbClr val="05366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200" b="1" spc="5" dirty="0">
                          <a:solidFill>
                            <a:srgbClr val="05366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分钟</a:t>
                      </a:r>
                    </a:p>
                  </a:txBody>
                  <a:tcPr marL="0" marR="0" marT="82125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5366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实时播报订单量</a:t>
                      </a:r>
                      <a:endParaRPr lang="zh-CN" altLang="en-US" sz="1200" b="1" spc="5" dirty="0">
                        <a:solidFill>
                          <a:srgbClr val="05366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Noto Sans CJK JP Medium"/>
                        <a:sym typeface="+mn-ea"/>
                      </a:endParaRPr>
                    </a:p>
                  </a:txBody>
                  <a:tcPr marL="0" marR="0" marT="82125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4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lvl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品牌TVC</a:t>
                      </a:r>
                    </a:p>
                  </a:txBody>
                  <a:tcPr marL="0" marR="0" marT="82973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</a:pPr>
                      <a:r>
                        <a:rPr lang="en-US"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30</a:t>
                      </a:r>
                      <a:r>
                        <a:rPr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分钟</a:t>
                      </a:r>
                      <a:endParaRPr sz="1200" spc="5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82973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lvl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品牌TVC循环滚动播放</a:t>
                      </a:r>
                    </a:p>
                  </a:txBody>
                  <a:tcPr marL="0" marR="0" marT="82973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R="0" lvl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r>
                        <a:rPr lang="en-US" altLang="zh-CN"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7</a:t>
                      </a:r>
                      <a:r>
                        <a:rPr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30</a:t>
                      </a:r>
                      <a:r>
                        <a:rPr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~1</a:t>
                      </a:r>
                      <a:r>
                        <a:rPr lang="en-US" altLang="zh-CN"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7</a:t>
                      </a:r>
                      <a:r>
                        <a:rPr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：</a:t>
                      </a:r>
                      <a:r>
                        <a:rPr lang="en-US"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</a:t>
                      </a:r>
                      <a:r>
                        <a:rPr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82973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lvl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Noto Sans CJK JP Medium"/>
                        </a:rPr>
                        <a:t>晚例会</a:t>
                      </a:r>
                    </a:p>
                  </a:txBody>
                  <a:tcPr marL="0" marR="0" marT="82125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</a:pPr>
                      <a:r>
                        <a:rPr lang="en-US" altLang="zh-CN"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</a:t>
                      </a:r>
                      <a:r>
                        <a:rPr sz="1200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分钟</a:t>
                      </a:r>
                    </a:p>
                  </a:txBody>
                  <a:tcPr marL="0" marR="0" marT="82125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lvl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2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200" b="0" i="0" u="none" strike="noStrike" spc="5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Noto Sans CJK JP Medium"/>
                        </a:rPr>
                        <a:t>循环片（静音）</a:t>
                      </a:r>
                    </a:p>
                  </a:txBody>
                  <a:tcPr marL="0" marR="0" marT="82125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4126172" y="85414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每日活动规划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809" y="1401171"/>
            <a:ext cx="4719703" cy="2577267"/>
          </a:xfrm>
          <a:prstGeom prst="rect">
            <a:avLst/>
          </a:prstGeom>
        </p:spPr>
      </p:pic>
      <p:sp>
        <p:nvSpPr>
          <p:cNvPr id="3" name="文本占位符 4"/>
          <p:cNvSpPr txBox="1"/>
          <p:nvPr/>
        </p:nvSpPr>
        <p:spPr>
          <a:xfrm>
            <a:off x="582303" y="815888"/>
            <a:ext cx="11165304" cy="652761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indent="0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cap="all" spc="200" baseline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9pPr>
          </a:lstStyle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倒计时（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分钟）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82303" y="4639955"/>
          <a:ext cx="11219171" cy="1846480"/>
        </p:xfrm>
        <a:graphic>
          <a:graphicData uri="http://schemas.openxmlformats.org/drawingml/2006/table">
            <a:tbl>
              <a:tblPr firstRow="1" bandRow="1"/>
              <a:tblGrid>
                <a:gridCol w="2451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8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70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500" b="1" kern="1200" noProof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[LED</a:t>
                      </a:r>
                      <a:r>
                        <a:rPr lang="zh-CN" altLang="en-US" sz="1500" b="1" kern="1200" noProof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主屏</a:t>
                      </a:r>
                      <a:r>
                        <a:rPr lang="en-US" altLang="zh-CN" sz="1500" b="1" kern="1200" noProof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] </a:t>
                      </a:r>
                      <a:endParaRPr lang="zh-CN" altLang="en-US" sz="1500" b="1" kern="1200" noProof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3213" marR="103213" marT="43565" marB="43565" anchor="ctr">
                    <a:lnL w="12700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66E">
                        <a:alpha val="7686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lvl="0" indent="0" algn="l" defTabSz="1267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200" noProof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用时间轴的概念快速回顾领克汽车事件集锦，穿插倒计时。演绎车展“科技、智能、潮流”的核心诉求</a:t>
                      </a:r>
                      <a:endParaRPr lang="en-US" altLang="zh-CN" sz="1200" kern="1200" noProof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3213" marR="103213" marT="43565" marB="43565" anchor="ctr">
                    <a:lnL w="31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66E">
                        <a:alpha val="7686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5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indent="0" algn="ctr" defTabSz="1267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500" b="1" kern="1200" noProof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lang="zh-CN" altLang="en-US" sz="1500" b="1" kern="1200" noProof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现场氛围灯</a:t>
                      </a:r>
                      <a:r>
                        <a:rPr lang="en-US" altLang="zh-CN" sz="1500" b="1" kern="1200" noProof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] </a:t>
                      </a:r>
                      <a:endParaRPr lang="zh-CN" altLang="en-US" sz="1500" b="1" kern="1200" noProof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3209" marR="103209" marT="43555" marB="43555" anchor="ctr">
                    <a:lnL w="12700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66E">
                        <a:alpha val="7686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indent="0" algn="l" defTabSz="1267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借用可变色球形灯的色彩元素，渲染倒计时效果（</a:t>
                      </a:r>
                      <a:r>
                        <a:rPr lang="zh-CN" altLang="en-US" sz="12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倒计时与灯光色彩变幻同步</a:t>
                      </a:r>
                      <a:r>
                        <a:rPr lang="zh-CN" altLang="en-US" sz="12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</a:p>
                  </a:txBody>
                  <a:tcPr marL="103213" marR="103213" marT="43565" marB="43565" anchor="ctr">
                    <a:lnL w="31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66E">
                        <a:alpha val="7686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8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algn="ctr" defTabSz="126746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CN" sz="1500" b="1" kern="1200" noProof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lang="zh-CN" altLang="en-US" sz="1500" b="1" kern="1200" noProof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展区音效</a:t>
                      </a:r>
                      <a:r>
                        <a:rPr lang="en-US" altLang="zh-CN" sz="1500" b="1" kern="1200" noProof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] </a:t>
                      </a:r>
                    </a:p>
                  </a:txBody>
                  <a:tcPr marL="103209" marR="103209" marT="43555" marB="43555" anchor="ctr">
                    <a:lnL w="12700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66E">
                        <a:alpha val="7686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indent="0" algn="l" defTabSz="1267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与</a:t>
                      </a:r>
                      <a:r>
                        <a:rPr lang="en-US" altLang="zh-CN" sz="12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LED</a:t>
                      </a:r>
                      <a:r>
                        <a:rPr lang="zh-CN" altLang="en-US" sz="12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影像同步的震憾音效</a:t>
                      </a:r>
                      <a:endParaRPr lang="en-US" altLang="zh-CN" sz="12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indent="0" algn="l" defTabSz="1267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所有展车以</a:t>
                      </a:r>
                      <a:r>
                        <a:rPr lang="zh-CN" altLang="en-US" sz="12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配合节奏的鸣笛</a:t>
                      </a:r>
                      <a:r>
                        <a:rPr lang="zh-CN" altLang="en-US" sz="12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扩大演出前的告知范围，用创意提高集客量。</a:t>
                      </a:r>
                    </a:p>
                  </a:txBody>
                  <a:tcPr marL="103209" marR="103209" marT="43555" marB="43555" anchor="ctr">
                    <a:lnL w="31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66E">
                        <a:alpha val="7686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-259304" y="4176359"/>
            <a:ext cx="12191999" cy="343916"/>
          </a:xfrm>
          <a:prstGeom prst="rect">
            <a:avLst/>
          </a:prstGeom>
        </p:spPr>
        <p:txBody>
          <a:bodyPr wrap="square" lIns="96752" tIns="48375" rIns="96752" bIns="48375">
            <a:spAutoFit/>
          </a:bodyPr>
          <a:lstStyle/>
          <a:p>
            <a:pPr algn="ctr" defTabSz="1612265" eaLnBrk="0" hangingPunct="0"/>
            <a:r>
              <a:rPr lang="zh-TW" altLang="en-US" sz="1600" dirty="0">
                <a:solidFill>
                  <a:schemeClr val="tx1">
                    <a:alpha val="99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用时间</a:t>
            </a:r>
            <a:r>
              <a:rPr lang="en-US" altLang="zh-TW" sz="1600" dirty="0">
                <a:solidFill>
                  <a:schemeClr val="tx1">
                    <a:alpha val="99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 </a:t>
            </a:r>
            <a:r>
              <a:rPr lang="zh-TW" altLang="en-US" sz="1600" dirty="0">
                <a:solidFill>
                  <a:schemeClr val="tx1">
                    <a:alpha val="99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轴的概念</a:t>
            </a:r>
            <a:r>
              <a:rPr lang="zh-CN" altLang="en-US" sz="1600" dirty="0">
                <a:solidFill>
                  <a:schemeClr val="tx1">
                    <a:alpha val="99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有节奏感地</a:t>
            </a:r>
            <a:r>
              <a:rPr lang="zh-TW" altLang="en-US" sz="1600" dirty="0">
                <a:solidFill>
                  <a:schemeClr val="tx1">
                    <a:alpha val="99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快速回顾</a:t>
            </a:r>
            <a:r>
              <a:rPr lang="zh-CN" altLang="en-US" sz="1600" dirty="0">
                <a:solidFill>
                  <a:schemeClr val="tx1">
                    <a:alpha val="99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北京现代汽车的发展步伐</a:t>
            </a:r>
            <a:endParaRPr lang="en-US" altLang="zh-TW" sz="1600" dirty="0">
              <a:solidFill>
                <a:schemeClr val="tx1">
                  <a:alpha val="99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0" name="图片 9" descr="建筑的摆设布局&#10;&#10;中度可信度描述已自动生成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2304" y="1401171"/>
            <a:ext cx="4123040" cy="257726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065361" y="2747749"/>
            <a:ext cx="850711" cy="388620"/>
          </a:xfrm>
          <a:prstGeom prst="rect">
            <a:avLst/>
          </a:prstGeom>
          <a:solidFill>
            <a:srgbClr val="053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88400" y="1401171"/>
            <a:ext cx="3913075" cy="2577267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215487" y="2770716"/>
            <a:ext cx="645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LED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73" y="1818027"/>
            <a:ext cx="3831310" cy="2554207"/>
          </a:xfrm>
          <a:prstGeom prst="rect">
            <a:avLst/>
          </a:prstGeom>
        </p:spPr>
      </p:pic>
      <p:sp>
        <p:nvSpPr>
          <p:cNvPr id="3" name="文本占位符 4"/>
          <p:cNvSpPr txBox="1"/>
          <p:nvPr/>
        </p:nvSpPr>
        <p:spPr>
          <a:xfrm>
            <a:off x="582303" y="874755"/>
            <a:ext cx="11165304" cy="652761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indent="0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cap="all" spc="200" baseline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9pPr>
          </a:lstStyle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开场：潮流电子乐乐队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622" y="1818026"/>
            <a:ext cx="3973844" cy="25542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31505" y="1818027"/>
            <a:ext cx="4078081" cy="2554206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30872" y="4916058"/>
          <a:ext cx="11585339" cy="138398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04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0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856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noProof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微软雅黑" panose="020B0503020204020204" pitchFamily="34" charset="-122"/>
                        </a:rPr>
                        <a:t>[</a:t>
                      </a:r>
                      <a:r>
                        <a:rPr lang="zh-CN" altLang="en-US" sz="1200" kern="1200" noProof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微软雅黑" panose="020B0503020204020204" pitchFamily="34" charset="-122"/>
                        </a:rPr>
                        <a:t>中央</a:t>
                      </a:r>
                      <a:r>
                        <a:rPr lang="en-US" altLang="zh-CN" sz="1200" kern="1200" noProof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微软雅黑" panose="020B0503020204020204" pitchFamily="34" charset="-122"/>
                        </a:rPr>
                        <a:t>LED] </a:t>
                      </a:r>
                    </a:p>
                  </a:txBody>
                  <a:tcPr marL="103213" marR="103213" marT="43565" marB="43565" anchor="ctr"/>
                </a:tc>
                <a:tc>
                  <a:txBody>
                    <a:bodyPr/>
                    <a:lstStyle/>
                    <a:p>
                      <a:pPr marL="0" marR="0" lvl="0" indent="0" algn="l" defTabSz="12674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200" noProof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微软雅黑" panose="020B0503020204020204" pitchFamily="34" charset="-122"/>
                        </a:rPr>
                        <a:t>运用先锋电子乐、活力张扬的乐队现场演奏，嗨翻全场</a:t>
                      </a:r>
                    </a:p>
                  </a:txBody>
                  <a:tcPr marL="103213" marR="103213" marT="43565" marB="4356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721">
                <a:tc>
                  <a:txBody>
                    <a:bodyPr/>
                    <a:lstStyle/>
                    <a:p>
                      <a:pPr marL="0" algn="ctr" defTabSz="1267460" rtl="0" eaLnBrk="1" latinLnBrk="0" hangingPunct="1"/>
                      <a:r>
                        <a:rPr lang="en-US" altLang="zh-CN" sz="1200" kern="1200" noProof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微软雅黑" panose="020B0503020204020204" pitchFamily="34" charset="-122"/>
                        </a:rPr>
                        <a:t>[</a:t>
                      </a:r>
                      <a:r>
                        <a:rPr lang="zh-CN" altLang="en-US" sz="1200" kern="1200" noProof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微软雅黑" panose="020B0503020204020204" pitchFamily="34" charset="-122"/>
                        </a:rPr>
                        <a:t>灯光效果</a:t>
                      </a:r>
                      <a:r>
                        <a:rPr lang="en-US" altLang="zh-CN" sz="1200" kern="1200" noProof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微软雅黑" panose="020B0503020204020204" pitchFamily="34" charset="-122"/>
                        </a:rPr>
                        <a:t>] </a:t>
                      </a:r>
                    </a:p>
                  </a:txBody>
                  <a:tcPr marL="103209" marR="103209" marT="43555" marB="43555" anchor="ctr" anchorCtr="1"/>
                </a:tc>
                <a:tc>
                  <a:txBody>
                    <a:bodyPr/>
                    <a:lstStyle/>
                    <a:p>
                      <a:pPr marL="0" marR="0" indent="0" algn="l" defTabSz="12674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200" noProof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氛围灯色彩随着乐手鼓点变化，形成整场效果的统一性；</a:t>
                      </a:r>
                    </a:p>
                  </a:txBody>
                  <a:tcPr marL="103213" marR="103213" marT="43565" marB="4356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695">
                <a:tc>
                  <a:txBody>
                    <a:bodyPr/>
                    <a:lstStyle/>
                    <a:p>
                      <a:pPr marL="0" algn="ctr" defTabSz="1267460" rtl="0" eaLnBrk="1" latinLnBrk="0" hangingPunct="1"/>
                      <a:r>
                        <a:rPr lang="en-US" altLang="zh-CN" sz="1200" kern="1200" noProof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微软雅黑" panose="020B0503020204020204" pitchFamily="34" charset="-122"/>
                        </a:rPr>
                        <a:t>[</a:t>
                      </a:r>
                      <a:r>
                        <a:rPr lang="zh-CN" altLang="en-US" sz="1200" kern="1200" noProof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微软雅黑" panose="020B0503020204020204" pitchFamily="34" charset="-122"/>
                        </a:rPr>
                        <a:t>音乐形式</a:t>
                      </a:r>
                      <a:r>
                        <a:rPr lang="en-US" altLang="zh-CN" sz="1200" kern="1200" noProof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微软雅黑" panose="020B0503020204020204" pitchFamily="34" charset="-122"/>
                        </a:rPr>
                        <a:t>] </a:t>
                      </a:r>
                    </a:p>
                  </a:txBody>
                  <a:tcPr marL="103209" marR="103209" marT="43555" marB="43555" anchor="ctr" anchorCtr="1"/>
                </a:tc>
                <a:tc>
                  <a:txBody>
                    <a:bodyPr/>
                    <a:lstStyle/>
                    <a:p>
                      <a:pPr marL="0" marR="0" indent="0" algn="l" defTabSz="12674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200" noProof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国潮、时尚、动感的舞蹈</a:t>
                      </a:r>
                    </a:p>
                  </a:txBody>
                  <a:tcPr marL="103209" marR="103209" marT="43555" marB="435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238" y="1519340"/>
            <a:ext cx="3940558" cy="258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796" y="1519339"/>
            <a:ext cx="4141339" cy="25883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46135" y="1519338"/>
            <a:ext cx="3465186" cy="2588555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79222" y="4292300"/>
          <a:ext cx="11233556" cy="189612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49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3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09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noProof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微软雅黑" panose="020B0503020204020204" pitchFamily="34" charset="-122"/>
                        </a:rPr>
                        <a:t>[</a:t>
                      </a:r>
                      <a:r>
                        <a:rPr lang="zh-CN" altLang="en-US" sz="1200" kern="1200" noProof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微软雅黑" panose="020B0503020204020204" pitchFamily="34" charset="-122"/>
                        </a:rPr>
                        <a:t>中央</a:t>
                      </a:r>
                      <a:r>
                        <a:rPr lang="en-US" altLang="zh-CN" sz="1200" kern="1200" noProof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微软雅黑" panose="020B0503020204020204" pitchFamily="34" charset="-122"/>
                        </a:rPr>
                        <a:t>LED] </a:t>
                      </a:r>
                    </a:p>
                  </a:txBody>
                  <a:tcPr marL="103213" marR="103213" marT="43565" marB="43565" anchor="ctr"/>
                </a:tc>
                <a:tc>
                  <a:txBody>
                    <a:bodyPr/>
                    <a:lstStyle/>
                    <a:p>
                      <a:pPr marL="0" marR="0" lvl="0" indent="0" algn="l" defTabSz="12674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200" noProof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微软雅黑" panose="020B0503020204020204" pitchFamily="34" charset="-122"/>
                        </a:rPr>
                        <a:t>结合未来科技感、打造智能科技潮流、生活场景，塑造都市生活场景，</a:t>
                      </a:r>
                      <a:r>
                        <a:rPr lang="zh-CN" altLang="en-US" sz="1200" kern="1200" noProof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微软雅黑" panose="020B0503020204020204" pitchFamily="34" charset="-122"/>
                          <a:sym typeface="+mn-ea"/>
                        </a:rPr>
                        <a:t>演绎北京现代未来科技的形象；</a:t>
                      </a:r>
                      <a:endParaRPr lang="zh-CN" altLang="en-US" sz="1200" kern="1200" noProof="0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03213" marR="103213" marT="43565" marB="4356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721">
                <a:tc>
                  <a:txBody>
                    <a:bodyPr/>
                    <a:lstStyle/>
                    <a:p>
                      <a:pPr marL="0" algn="ctr" defTabSz="1267460" rtl="0" eaLnBrk="1" latinLnBrk="0" hangingPunct="1"/>
                      <a:r>
                        <a:rPr lang="en-US" altLang="zh-CN" sz="1200" kern="1200" noProof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微软雅黑" panose="020B0503020204020204" pitchFamily="34" charset="-122"/>
                        </a:rPr>
                        <a:t>[</a:t>
                      </a:r>
                      <a:r>
                        <a:rPr lang="zh-CN" altLang="en-US" sz="1200" kern="1200" noProof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微软雅黑" panose="020B0503020204020204" pitchFamily="34" charset="-122"/>
                        </a:rPr>
                        <a:t>灯光效果</a:t>
                      </a:r>
                      <a:r>
                        <a:rPr lang="en-US" altLang="zh-CN" sz="1200" kern="1200" noProof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微软雅黑" panose="020B0503020204020204" pitchFamily="34" charset="-122"/>
                        </a:rPr>
                        <a:t>] </a:t>
                      </a:r>
                    </a:p>
                  </a:txBody>
                  <a:tcPr marL="103209" marR="103209" marT="43555" marB="43555" anchor="ctr"/>
                </a:tc>
                <a:tc>
                  <a:txBody>
                    <a:bodyPr/>
                    <a:lstStyle/>
                    <a:p>
                      <a:pPr marL="0" marR="0" indent="0" algn="l" defTabSz="12674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200" noProof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舞者的动作，作为色彩动态交替的符号：氛围灯色彩随着舞者动作变化，形成整场效果的统一性；</a:t>
                      </a:r>
                    </a:p>
                  </a:txBody>
                  <a:tcPr marL="103213" marR="103213" marT="43565" marB="4356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695">
                <a:tc>
                  <a:txBody>
                    <a:bodyPr/>
                    <a:lstStyle/>
                    <a:p>
                      <a:pPr marL="0" algn="ctr" defTabSz="1267460" rtl="0" eaLnBrk="1" latinLnBrk="0" hangingPunct="1"/>
                      <a:r>
                        <a:rPr lang="en-US" altLang="zh-CN" sz="1200" kern="1200" noProof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微软雅黑" panose="020B0503020204020204" pitchFamily="34" charset="-122"/>
                        </a:rPr>
                        <a:t>[</a:t>
                      </a:r>
                      <a:r>
                        <a:rPr lang="zh-CN" altLang="en-US" sz="1200" kern="1200" noProof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微软雅黑" panose="020B0503020204020204" pitchFamily="34" charset="-122"/>
                        </a:rPr>
                        <a:t>舞蹈形式</a:t>
                      </a:r>
                      <a:r>
                        <a:rPr lang="en-US" altLang="zh-CN" sz="1200" kern="1200" noProof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微软雅黑" panose="020B0503020204020204" pitchFamily="34" charset="-122"/>
                        </a:rPr>
                        <a:t>] </a:t>
                      </a:r>
                    </a:p>
                  </a:txBody>
                  <a:tcPr marL="103209" marR="103209" marT="43555" marB="43555" anchor="ctr"/>
                </a:tc>
                <a:tc>
                  <a:txBody>
                    <a:bodyPr/>
                    <a:lstStyle/>
                    <a:p>
                      <a:pPr marL="0" marR="0" indent="0" algn="l" defTabSz="12674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200" noProof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未来感街舞</a:t>
                      </a:r>
                      <a:r>
                        <a:rPr lang="en-US" altLang="zh-CN" sz="1200" kern="1200" noProof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     </a:t>
                      </a:r>
                    </a:p>
                  </a:txBody>
                  <a:tcPr marL="103209" marR="103209" marT="43555" marB="435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790">
                <a:tc>
                  <a:txBody>
                    <a:bodyPr/>
                    <a:lstStyle/>
                    <a:p>
                      <a:pPr marL="0" algn="ctr" defTabSz="1267460" rtl="0" eaLnBrk="1" latinLnBrk="0" hangingPunct="1"/>
                      <a:r>
                        <a:rPr lang="en-US" altLang="zh-CN" sz="1200" kern="1200" noProof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微软雅黑" panose="020B0503020204020204" pitchFamily="34" charset="-122"/>
                        </a:rPr>
                        <a:t>[</a:t>
                      </a:r>
                      <a:r>
                        <a:rPr lang="zh-CN" altLang="en-US" sz="1200" kern="1200" noProof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微软雅黑" panose="020B0503020204020204" pitchFamily="34" charset="-122"/>
                        </a:rPr>
                        <a:t>舞者登场</a:t>
                      </a:r>
                      <a:r>
                        <a:rPr lang="en-US" altLang="zh-CN" sz="1200" kern="1200" noProof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微软雅黑" panose="020B0503020204020204" pitchFamily="34" charset="-122"/>
                        </a:rPr>
                        <a:t>]</a:t>
                      </a:r>
                    </a:p>
                  </a:txBody>
                  <a:tcPr marL="103209" marR="103209" marT="43555" marB="43555" anchor="ctr"/>
                </a:tc>
                <a:tc>
                  <a:txBody>
                    <a:bodyPr/>
                    <a:lstStyle/>
                    <a:p>
                      <a:pPr marL="0" marR="0" indent="0" algn="l" defTabSz="12674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200" noProof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微软雅黑" panose="020B0503020204020204" pitchFamily="34" charset="-122"/>
                        </a:rPr>
                        <a:t>身着科技服装舞者</a:t>
                      </a:r>
                      <a:r>
                        <a:rPr lang="en-US" altLang="zh-CN" sz="1200" kern="1200" noProof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微软雅黑" panose="020B0503020204020204" pitchFamily="34" charset="-122"/>
                        </a:rPr>
                        <a:t>8</a:t>
                      </a:r>
                      <a:r>
                        <a:rPr lang="zh-CN" altLang="en-US" sz="1200" kern="1200" noProof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微软雅黑" panose="020B0503020204020204" pitchFamily="34" charset="-122"/>
                        </a:rPr>
                        <a:t>名</a:t>
                      </a:r>
                    </a:p>
                  </a:txBody>
                  <a:tcPr marL="103209" marR="103209" marT="43555" marB="435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文本占位符 4"/>
          <p:cNvSpPr txBox="1"/>
          <p:nvPr/>
        </p:nvSpPr>
        <p:spPr>
          <a:xfrm>
            <a:off x="582303" y="874755"/>
            <a:ext cx="11165304" cy="652761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indent="0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cap="all" spc="200" baseline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9pPr>
          </a:lstStyle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未来感街舞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33726" y="4486436"/>
          <a:ext cx="11070857" cy="188381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2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6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4134">
                <a:tc>
                  <a:txBody>
                    <a:bodyPr/>
                    <a:lstStyle/>
                    <a:p>
                      <a:pPr marL="0" algn="ctr" defTabSz="126746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CN" sz="1200" kern="1200" noProof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微软雅黑" panose="020B0503020204020204" pitchFamily="34" charset="-122"/>
                        </a:rPr>
                        <a:t>[</a:t>
                      </a:r>
                      <a:r>
                        <a:rPr lang="zh-CN" altLang="en-US" sz="1200" kern="1200" noProof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微软雅黑" panose="020B0503020204020204" pitchFamily="34" charset="-122"/>
                        </a:rPr>
                        <a:t>中央</a:t>
                      </a:r>
                      <a:r>
                        <a:rPr lang="en-US" altLang="zh-CN" sz="1200" kern="1200" noProof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微软雅黑" panose="020B0503020204020204" pitchFamily="34" charset="-122"/>
                        </a:rPr>
                        <a:t>LED] </a:t>
                      </a:r>
                    </a:p>
                  </a:txBody>
                  <a:tcPr marL="103213" marR="103213" marT="43565" marB="43565" anchor="ctr"/>
                </a:tc>
                <a:tc>
                  <a:txBody>
                    <a:bodyPr/>
                    <a:lstStyle/>
                    <a:p>
                      <a:pPr marL="0" marR="0" lvl="0" indent="0" algn="l" defTabSz="12674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solidFill>
                            <a:schemeClr val="tx1">
                              <a:alpha val="99000"/>
                            </a:schemeClr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sym typeface="微软雅黑" panose="020B0503020204020204" pitchFamily="34" charset="-122"/>
                        </a:rPr>
                        <a:t>运动与时尚兼具，先锋前卫造型感、</a:t>
                      </a:r>
                      <a:r>
                        <a:rPr lang="zh-CN" altLang="en-US" sz="1200" kern="1200" noProof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微软雅黑" panose="020B0503020204020204" pitchFamily="34" charset="-122"/>
                          <a:sym typeface="+mn-ea"/>
                        </a:rPr>
                        <a:t>标志性建筑、生活场景，塑造都市生活场景，演绎北京现代未来科技的形象；</a:t>
                      </a:r>
                      <a:endParaRPr lang="zh-CN" altLang="en-US" sz="1200" kern="1200" noProof="0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03213" marR="103213" marT="43565" marB="4356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516">
                <a:tc>
                  <a:txBody>
                    <a:bodyPr/>
                    <a:lstStyle/>
                    <a:p>
                      <a:pPr marL="0" algn="ctr" defTabSz="126746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CN" sz="1200" kern="1200" noProof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微软雅黑" panose="020B0503020204020204" pitchFamily="34" charset="-122"/>
                        </a:rPr>
                        <a:t>[</a:t>
                      </a:r>
                      <a:r>
                        <a:rPr lang="zh-CN" altLang="en-US" sz="1200" kern="1200" noProof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微软雅黑" panose="020B0503020204020204" pitchFamily="34" charset="-122"/>
                        </a:rPr>
                        <a:t>灯光效果</a:t>
                      </a:r>
                      <a:r>
                        <a:rPr lang="en-US" altLang="zh-CN" sz="1200" kern="1200" noProof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微软雅黑" panose="020B0503020204020204" pitchFamily="34" charset="-122"/>
                        </a:rPr>
                        <a:t>] </a:t>
                      </a:r>
                    </a:p>
                  </a:txBody>
                  <a:tcPr marL="103209" marR="103209" marT="43555" marB="43555" anchor="ctr" anchorCtr="1"/>
                </a:tc>
                <a:tc>
                  <a:txBody>
                    <a:bodyPr/>
                    <a:lstStyle/>
                    <a:p>
                      <a:pPr marL="0" marR="0" indent="0" algn="l" defTabSz="1267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200" noProof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模样走秀的阵型，作为色彩动态交替的符号；</a:t>
                      </a:r>
                    </a:p>
                  </a:txBody>
                  <a:tcPr marL="103213" marR="103213" marT="43565" marB="4356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645">
                <a:tc>
                  <a:txBody>
                    <a:bodyPr/>
                    <a:lstStyle/>
                    <a:p>
                      <a:pPr marL="0" algn="ctr" defTabSz="126746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CN" sz="1200" kern="1200" noProof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微软雅黑" panose="020B0503020204020204" pitchFamily="34" charset="-122"/>
                        </a:rPr>
                        <a:t>[</a:t>
                      </a:r>
                      <a:r>
                        <a:rPr lang="zh-CN" altLang="en-US" sz="1200" kern="1200" noProof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微软雅黑" panose="020B0503020204020204" pitchFamily="34" charset="-122"/>
                        </a:rPr>
                        <a:t>演出形式</a:t>
                      </a:r>
                      <a:r>
                        <a:rPr lang="en-US" altLang="zh-CN" sz="1200" kern="1200" noProof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微软雅黑" panose="020B0503020204020204" pitchFamily="34" charset="-122"/>
                        </a:rPr>
                        <a:t>] </a:t>
                      </a:r>
                    </a:p>
                  </a:txBody>
                  <a:tcPr marL="103209" marR="103209" marT="43555" marB="43555" anchor="ctr" anchorCtr="1"/>
                </a:tc>
                <a:tc>
                  <a:txBody>
                    <a:bodyPr/>
                    <a:lstStyle/>
                    <a:p>
                      <a:pPr marL="0" marR="0" indent="0" algn="l" defTabSz="1267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200" noProof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微软雅黑" panose="020B0503020204020204" pitchFamily="34" charset="-122"/>
                        </a:rPr>
                        <a:t>模特穿着国潮礼服，逐一走进舞台展现东方之美，最后人车合影为</a:t>
                      </a:r>
                      <a:r>
                        <a:rPr lang="en-US" altLang="zh-CN" sz="1200" kern="1200" noProof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微软雅黑" panose="020B0503020204020204" pitchFamily="34" charset="-122"/>
                        </a:rPr>
                        <a:t>ENDING</a:t>
                      </a:r>
                      <a:r>
                        <a:rPr lang="zh-CN" altLang="en-US" sz="1200" kern="1200" noProof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微软雅黑" panose="020B0503020204020204" pitchFamily="34" charset="-122"/>
                        </a:rPr>
                        <a:t>。</a:t>
                      </a:r>
                    </a:p>
                  </a:txBody>
                  <a:tcPr marL="103209" marR="103209" marT="43555" marB="435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516">
                <a:tc>
                  <a:txBody>
                    <a:bodyPr/>
                    <a:lstStyle/>
                    <a:p>
                      <a:pPr marL="0" algn="ctr" defTabSz="126746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CN" sz="1200" kern="1200" noProof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微软雅黑" panose="020B0503020204020204" pitchFamily="34" charset="-122"/>
                        </a:rPr>
                        <a:t>[</a:t>
                      </a:r>
                      <a:r>
                        <a:rPr lang="zh-CN" altLang="en-US" sz="1200" kern="1200" noProof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微软雅黑" panose="020B0503020204020204" pitchFamily="34" charset="-122"/>
                        </a:rPr>
                        <a:t>舞者登场</a:t>
                      </a:r>
                      <a:r>
                        <a:rPr lang="en-US" altLang="zh-CN" sz="1200" kern="1200" noProof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微软雅黑" panose="020B0503020204020204" pitchFamily="34" charset="-122"/>
                        </a:rPr>
                        <a:t>]</a:t>
                      </a:r>
                    </a:p>
                  </a:txBody>
                  <a:tcPr marL="103209" marR="103209" marT="43555" marB="43555" anchor="ctr" anchorCtr="1"/>
                </a:tc>
                <a:tc>
                  <a:txBody>
                    <a:bodyPr/>
                    <a:lstStyle/>
                    <a:p>
                      <a:pPr marL="0" marR="0" indent="0" algn="l" defTabSz="1267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200" noProof="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化妆间入场路线</a:t>
                      </a:r>
                    </a:p>
                  </a:txBody>
                  <a:tcPr marL="103209" marR="103209" marT="43555" marB="435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文本占位符 4"/>
          <p:cNvSpPr txBox="1"/>
          <p:nvPr/>
        </p:nvSpPr>
        <p:spPr>
          <a:xfrm>
            <a:off x="582303" y="874755"/>
            <a:ext cx="11165304" cy="652761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indent="0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cap="all" spc="200" baseline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9pPr>
          </a:lstStyle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潮酷车模走秀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33726" y="1632311"/>
            <a:ext cx="11070857" cy="2332371"/>
            <a:chOff x="156979" y="1404692"/>
            <a:chExt cx="11070857" cy="2332371"/>
          </a:xfrm>
        </p:grpSpPr>
        <p:sp>
          <p:nvSpPr>
            <p:cNvPr id="5" name="object 5"/>
            <p:cNvSpPr/>
            <p:nvPr/>
          </p:nvSpPr>
          <p:spPr>
            <a:xfrm>
              <a:off x="156979" y="1404692"/>
              <a:ext cx="4254285" cy="2332371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9552" y="1404692"/>
              <a:ext cx="4658284" cy="2332371"/>
            </a:xfrm>
            <a:prstGeom prst="rect">
              <a:avLst/>
            </a:prstGeom>
          </p:spPr>
        </p:pic>
        <p:sp>
          <p:nvSpPr>
            <p:cNvPr id="7" name="object 6"/>
            <p:cNvSpPr/>
            <p:nvPr/>
          </p:nvSpPr>
          <p:spPr>
            <a:xfrm>
              <a:off x="4411264" y="1404692"/>
              <a:ext cx="2158288" cy="2332371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02963" y="2663771"/>
            <a:ext cx="6472376" cy="3923708"/>
          </a:xfrm>
          <a:prstGeom prst="rect">
            <a:avLst/>
          </a:prstGeom>
        </p:spPr>
      </p:pic>
      <p:sp>
        <p:nvSpPr>
          <p:cNvPr id="7" name="TextBox 8" descr="e7d195523061f1c03a90ee8e42cb24248e56383cd534985688F9F494128731F165EE95AB4B0C0A38076AAEA07667B1565C446FC45FF01DFB0E885BCDBDF3A284F3DB14DA61DD97F0BAB2E6C668FB4931C43EEB32AB6950212F7683A390CFF3E08035E54315B87D55449867D0BC7367A11F239DD3691A6CBCD989C04BB8108D68B7A3AC1DA86BC355"/>
          <p:cNvSpPr txBox="1"/>
          <p:nvPr/>
        </p:nvSpPr>
        <p:spPr>
          <a:xfrm>
            <a:off x="3155170" y="859651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avid" panose="020E0502060401010101" pitchFamily="34" charset="-79"/>
                <a:ea typeface="Roboto" pitchFamily="2" charset="0"/>
                <a:cs typeface="David" panose="020E0502060401010101" pitchFamily="34" charset="-79"/>
              </a:rPr>
              <a:t>游戏互动：睁大眼，看准点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7956" y="2663771"/>
            <a:ext cx="2735510" cy="395276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294108" y="1627322"/>
            <a:ext cx="9620573" cy="890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b="1" dirty="0">
                <a:solidFill>
                  <a:srgbClr val="05366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游戏规则：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主持人每轮游戏邀请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名来宾进行游戏体验，来宾站在距离线外，读出工作人员所指的语句，每位参赛者有三次机会，若三句标语全部读出，则可获得精美礼品。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85" y="1744497"/>
            <a:ext cx="5276850" cy="3105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312" y="1744497"/>
            <a:ext cx="5276850" cy="3095625"/>
          </a:xfrm>
          <a:prstGeom prst="rect">
            <a:avLst/>
          </a:prstGeom>
        </p:spPr>
      </p:pic>
      <p:sp>
        <p:nvSpPr>
          <p:cNvPr id="4" name="TextBox 8" descr="e7d195523061f1c03a90ee8e42cb24248e56383cd534985688F9F494128731F165EE95AB4B0C0A38076AAEA07667B1565C446FC45FF01DFB0E885BCDBDF3A284F3DB14DA61DD97F0BAB2E6C668FB4931C43EEB32AB6950212F7683A390CFF3E08035E54315B87D55449867D0BC7367A11F239DD3691A6CBCD989C04BB8108D68B7A3AC1DA86BC355"/>
          <p:cNvSpPr txBox="1"/>
          <p:nvPr/>
        </p:nvSpPr>
        <p:spPr>
          <a:xfrm>
            <a:off x="2859412" y="859651"/>
            <a:ext cx="5700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avid" panose="020E0502060401010101" pitchFamily="34" charset="-79"/>
                <a:ea typeface="Roboto" pitchFamily="2" charset="0"/>
                <a:cs typeface="David" panose="020E0502060401010101" pitchFamily="34" charset="-79"/>
              </a:rPr>
              <a:t>互动体验：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avid" panose="020E0502060401010101" pitchFamily="34" charset="-79"/>
                <a:ea typeface="Roboto" pitchFamily="2" charset="0"/>
                <a:cs typeface="David" panose="020E0502060401010101" pitchFamily="34" charset="-79"/>
              </a:rPr>
              <a:t>HSMART+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avid" panose="020E0502060401010101" pitchFamily="34" charset="-79"/>
                <a:ea typeface="Roboto" pitchFamily="2" charset="0"/>
                <a:cs typeface="David" panose="020E0502060401010101" pitchFamily="34" charset="-79"/>
              </a:rPr>
              <a:t>科技馆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81554" y="5140193"/>
            <a:ext cx="9122589" cy="8410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71437" tIns="71437" rIns="71437" bIns="71437" numCol="1" spcCol="38100" rtlCol="0" anchor="t" forceAA="0">
            <a:spAutoFit/>
          </a:bodyPr>
          <a:lstStyle/>
          <a:p>
            <a:pPr marL="0" marR="0" indent="0" algn="ctr" defTabSz="821055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Helvetica Light"/>
              </a:rPr>
              <a:t>科技馆互动，客户现场留下个人信息即可免费体验智能体验舱、</a:t>
            </a:r>
            <a:r>
              <a:rPr kumimoji="0" lang="en-US" altLang="zh-CN" sz="16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Helvetica Light"/>
              </a:rPr>
              <a:t>CVVD</a:t>
            </a:r>
            <a:r>
              <a:rPr kumimoji="0" lang="zh-CN" altLang="en-US" sz="16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Helvetica Light"/>
              </a:rPr>
              <a:t>竞速赛道、幻视</a:t>
            </a:r>
            <a:r>
              <a:rPr kumimoji="0" lang="en-US" altLang="zh-CN" sz="16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Helvetica Light"/>
              </a:rPr>
              <a:t>ADAS</a:t>
            </a:r>
            <a:r>
              <a:rPr kumimoji="0" lang="zh-CN" altLang="en-US" sz="16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Helvetica Light"/>
              </a:rPr>
              <a:t>、呼啸风驰等项目，未来出行的奇幻感受尽在手中掌控。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447" y="1693818"/>
            <a:ext cx="5401491" cy="36009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5063" y="1976846"/>
            <a:ext cx="5068389" cy="3378926"/>
          </a:xfrm>
          <a:prstGeom prst="rect">
            <a:avLst/>
          </a:prstGeom>
        </p:spPr>
      </p:pic>
      <p:sp>
        <p:nvSpPr>
          <p:cNvPr id="4" name="TextBox 8" descr="e7d195523061f1c03a90ee8e42cb24248e56383cd534985688F9F494128731F165EE95AB4B0C0A38076AAEA07667B1565C446FC45FF01DFB0E885BCDBDF3A284F3DB14DA61DD97F0BAB2E6C668FB4931C43EEB32AB6950212F7683A390CFF3E08035E54315B87D55449867D0BC7367A11F239DD3691A6CBCD989C04BB8108D68B7A3AC1DA86BC355"/>
          <p:cNvSpPr txBox="1"/>
          <p:nvPr/>
        </p:nvSpPr>
        <p:spPr>
          <a:xfrm>
            <a:off x="3679350" y="859651"/>
            <a:ext cx="4060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avid" panose="020E0502060401010101" pitchFamily="34" charset="-79"/>
                <a:ea typeface="Roboto" pitchFamily="2" charset="0"/>
                <a:cs typeface="David" panose="020E0502060401010101" pitchFamily="34" charset="-79"/>
              </a:rPr>
              <a:t>互动体验：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avid" panose="020E0502060401010101" pitchFamily="34" charset="-79"/>
                <a:ea typeface="Roboto" pitchFamily="2" charset="0"/>
                <a:cs typeface="David" panose="020E0502060401010101" pitchFamily="34" charset="-79"/>
              </a:rPr>
              <a:t>VR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avid" panose="020E0502060401010101" pitchFamily="34" charset="-79"/>
                <a:ea typeface="Roboto" pitchFamily="2" charset="0"/>
                <a:cs typeface="David" panose="020E0502060401010101" pitchFamily="34" charset="-79"/>
              </a:rPr>
              <a:t>过山车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98672" y="5696803"/>
            <a:ext cx="8470792" cy="10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0" lang="zh-CN" altLang="en-US" sz="14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Helvetica Light"/>
              </a:rPr>
              <a:t>科技馆互动，客户现场留下个人信息即可免费体验该项目，通过</a:t>
            </a:r>
            <a:r>
              <a:rPr kumimoji="0" lang="en-US" altLang="zh-CN" sz="14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Helvetica Light"/>
              </a:rPr>
              <a:t>VR</a:t>
            </a:r>
            <a:r>
              <a:rPr kumimoji="0" lang="zh-CN" altLang="en-US" sz="14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Helvetica Light"/>
              </a:rPr>
              <a:t>过山车、智能手势感应等充满智慧与乐趣的沉浸式体验。</a:t>
            </a:r>
          </a:p>
          <a:p>
            <a:pPr algn="ctr">
              <a:lnSpc>
                <a:spcPct val="150000"/>
              </a:lnSpc>
            </a:pPr>
            <a:endParaRPr lang="zh-CN" alt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汽车停在路上&#10;&#10;描述已自动生成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832241"/>
            <a:ext cx="12192001" cy="602575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832240"/>
            <a:ext cx="12192000" cy="6025759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14316" y="2674961"/>
            <a:ext cx="46174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rgbClr val="05366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iome Light" panose="020B0502040204020203" pitchFamily="34" charset="0"/>
              </a:rPr>
              <a:t>Contents</a:t>
            </a:r>
            <a:endParaRPr lang="zh-CN" altLang="en-US" sz="8000" dirty="0">
              <a:solidFill>
                <a:srgbClr val="05366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iome Light" panose="020B0502040204020203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286233" y="2504964"/>
            <a:ext cx="0" cy="2406555"/>
          </a:xfrm>
          <a:prstGeom prst="line">
            <a:avLst/>
          </a:prstGeom>
          <a:ln w="28575">
            <a:solidFill>
              <a:srgbClr val="0536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latshållare för text 2"/>
          <p:cNvSpPr txBox="1"/>
          <p:nvPr/>
        </p:nvSpPr>
        <p:spPr>
          <a:xfrm>
            <a:off x="5971122" y="118753"/>
            <a:ext cx="5868988" cy="60534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zh-CN" sz="2200" dirty="0">
              <a:latin typeface="Arial" panose="020B0604020202020204" pitchFamily="34" charset="0"/>
              <a:ea typeface="微软雅黑" panose="020B0503020204020204" pitchFamily="34" charset="-122"/>
              <a:sym typeface="Webdings" panose="05030102010509060703" pitchFamily="18" charset="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143046" y="2148447"/>
            <a:ext cx="4110972" cy="3119588"/>
            <a:chOff x="6143046" y="2148447"/>
            <a:chExt cx="4110972" cy="3119588"/>
          </a:xfrm>
        </p:grpSpPr>
        <p:sp>
          <p:nvSpPr>
            <p:cNvPr id="18" name="矩形 17"/>
            <p:cNvSpPr/>
            <p:nvPr/>
          </p:nvSpPr>
          <p:spPr>
            <a:xfrm>
              <a:off x="6143046" y="2148447"/>
              <a:ext cx="4110972" cy="526514"/>
            </a:xfrm>
            <a:prstGeom prst="rect">
              <a:avLst/>
            </a:prstGeom>
            <a:solidFill>
              <a:srgbClr val="053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143046" y="3012805"/>
              <a:ext cx="4110972" cy="526514"/>
            </a:xfrm>
            <a:prstGeom prst="rect">
              <a:avLst/>
            </a:prstGeom>
            <a:solidFill>
              <a:srgbClr val="053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143046" y="3877163"/>
              <a:ext cx="4110972" cy="526514"/>
            </a:xfrm>
            <a:prstGeom prst="rect">
              <a:avLst/>
            </a:prstGeom>
            <a:solidFill>
              <a:srgbClr val="053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143046" y="4741521"/>
              <a:ext cx="4110972" cy="526514"/>
            </a:xfrm>
            <a:prstGeom prst="rect">
              <a:avLst/>
            </a:prstGeom>
            <a:solidFill>
              <a:srgbClr val="053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673755" y="2249105"/>
              <a:ext cx="2420203" cy="396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 </a:t>
              </a:r>
              <a:r>
                <a:rPr lang="en-US" altLang="zh-CN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 </a:t>
              </a: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部分</a:t>
              </a: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Webdings" panose="05030102010509060703" pitchFamily="18" charset="2"/>
                </a:rPr>
                <a:t>车展概述</a:t>
              </a: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ebdings" panose="05030102010509060703" pitchFamily="18" charset="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673755" y="3100611"/>
              <a:ext cx="2420203" cy="396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 </a:t>
              </a:r>
              <a:r>
                <a:rPr lang="en-US" altLang="zh-CN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 </a:t>
              </a: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部分</a:t>
              </a: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Webdings" panose="05030102010509060703" pitchFamily="18" charset="2"/>
                </a:rPr>
                <a:t>车展规划</a:t>
              </a: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ebdings" panose="05030102010509060703" pitchFamily="18" charset="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673755" y="3942160"/>
              <a:ext cx="2420203" cy="396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 </a:t>
              </a:r>
              <a:r>
                <a:rPr lang="en-US" altLang="zh-CN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 </a:t>
              </a: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部分</a:t>
              </a: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Webdings" panose="05030102010509060703" pitchFamily="18" charset="2"/>
                </a:rPr>
                <a:t>车展传播</a:t>
              </a: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ebdings" panose="05030102010509060703" pitchFamily="18" charset="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673755" y="4806518"/>
              <a:ext cx="2420203" cy="396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 </a:t>
              </a:r>
              <a:r>
                <a:rPr lang="en-US" altLang="zh-CN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 </a:t>
              </a: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部分</a:t>
              </a: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Webdings" panose="05030102010509060703" pitchFamily="18" charset="2"/>
                </a:rPr>
                <a:t>车展运营</a:t>
              </a: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ebdings" panose="05030102010509060703" pitchFamily="18" charset="2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19031" y="1792405"/>
            <a:ext cx="10072050" cy="78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49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rgbClr val="05366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大家一起找</a:t>
            </a:r>
            <a:r>
              <a:rPr lang="en-US" altLang="zh-CN" sz="1600" b="1" dirty="0">
                <a:solidFill>
                  <a:srgbClr val="05366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logo</a:t>
            </a:r>
            <a:r>
              <a:rPr lang="zh-CN" altLang="en-US" sz="1600" b="1" dirty="0">
                <a:solidFill>
                  <a:srgbClr val="05366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活动前期进行预热，五一北京现代长沙车展期间，客户前往展厅，拍摄车展现场</a:t>
            </a: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处北京现代</a:t>
            </a: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logo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，上传至本次活动</a:t>
            </a: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H5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页面，最先发送的</a:t>
            </a: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位嘉宾可获得国潮礼品一份。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656" y="2862327"/>
            <a:ext cx="5944165" cy="3962776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10956" y="2837938"/>
            <a:ext cx="5005070" cy="3987165"/>
            <a:chOff x="1198" y="3861"/>
            <a:chExt cx="6773" cy="539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8" y="3894"/>
              <a:ext cx="3272" cy="536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7" y="3861"/>
              <a:ext cx="3354" cy="5395"/>
            </a:xfrm>
            <a:prstGeom prst="rect">
              <a:avLst/>
            </a:prstGeom>
          </p:spPr>
        </p:pic>
      </p:grpSp>
      <p:sp>
        <p:nvSpPr>
          <p:cNvPr id="9" name="TextBox 8" descr="e7d195523061f1c03a90ee8e42cb24248e56383cd534985688F9F494128731F165EE95AB4B0C0A38076AAEA07667B1565C446FC45FF01DFB0E885BCDBDF3A284F3DB14DA61DD97F0BAB2E6C668FB4931C43EEB32AB6950212F7683A390CFF3E08035E54315B87D55449867D0BC7367A11F239DD3691A6CBCD989C04BB8108D68B7A3AC1DA86BC355"/>
          <p:cNvSpPr txBox="1"/>
          <p:nvPr/>
        </p:nvSpPr>
        <p:spPr>
          <a:xfrm>
            <a:off x="3770719" y="859651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avid" panose="020E0502060401010101" pitchFamily="34" charset="-79"/>
                <a:ea typeface="Roboto" pitchFamily="2" charset="0"/>
                <a:cs typeface="David" panose="020E0502060401010101" pitchFamily="34" charset="-79"/>
              </a:rPr>
              <a:t>互动体验：传播互动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/>
          <p:cNvSpPr txBox="1"/>
          <p:nvPr/>
        </p:nvSpPr>
        <p:spPr>
          <a:xfrm>
            <a:off x="481016" y="1467811"/>
            <a:ext cx="10491784" cy="73596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285750" indent="-285750" defTabSz="68580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通过小蜜蜂发放</a:t>
            </a:r>
            <a:r>
              <a:rPr lang="zh-CN" altLang="en-US" sz="14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单页、纸袋、礼品、印制</a:t>
            </a:r>
            <a:r>
              <a:rPr lang="en-US" altLang="zh-CN" sz="14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LOGO</a:t>
            </a:r>
            <a:r>
              <a:rPr lang="zh-CN" altLang="en-US" sz="14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纸巾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等形式进行集客，有意向客户送到展台给销售顾问洽谈（各店执行）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  <a:p>
            <a:pPr marL="285750" indent="-285750" defTabSz="68580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统一手举</a:t>
            </a:r>
            <a:r>
              <a:rPr lang="zh-CN" altLang="en-US" sz="14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大型车型</a:t>
            </a:r>
            <a:r>
              <a:rPr lang="en-US" altLang="zh-CN" sz="14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kt</a:t>
            </a:r>
            <a:r>
              <a:rPr lang="zh-CN" altLang="en-US" sz="14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板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，一面印制本次车展主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KV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，一面印制各车型，并写上车型优惠信息和车展优惠信息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12165" y="2360930"/>
            <a:ext cx="10177145" cy="3342005"/>
            <a:chOff x="979" y="3677"/>
            <a:chExt cx="12084" cy="396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" y="3677"/>
              <a:ext cx="5948" cy="3969"/>
            </a:xfrm>
            <a:prstGeom prst="rect">
              <a:avLst/>
            </a:prstGeom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5" y="3677"/>
              <a:ext cx="5999" cy="3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40690" y="5862955"/>
            <a:ext cx="2329180" cy="320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0526" tIns="45266" rIns="90526" bIns="45266">
            <a:spAutoFit/>
          </a:bodyPr>
          <a:lstStyle/>
          <a:p>
            <a:pPr marL="285750" indent="-285750" defTabSz="914400" fontAlgn="b">
              <a:buFont typeface="Wingdings" panose="05000000000000000000" charset="0"/>
              <a:buChar char="l"/>
            </a:pPr>
            <a:r>
              <a:rPr lang="zh-CN" altLang="en-US" sz="15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　小蜜蜂要求</a:t>
            </a:r>
            <a:endParaRPr lang="en-US" altLang="zh-CN" sz="15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545234" y="6183531"/>
            <a:ext cx="6577548" cy="32316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685800" fontAlgn="ctr"/>
            <a:r>
              <a:rPr lang="zh-CN" altLang="en-US" sz="15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小蜜蜂各店统一着装，女性小蜜蜂必须要</a:t>
            </a:r>
            <a:r>
              <a:rPr lang="en-US" altLang="zh-CN" sz="15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165cm</a:t>
            </a:r>
            <a:r>
              <a:rPr lang="zh-CN" altLang="en-US" sz="15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以上，形象气质良好</a:t>
            </a:r>
            <a:endParaRPr lang="en-US" altLang="zh-CN" sz="1500" dirty="0"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9" name="TextBox 8" descr="e7d195523061f1c03a90ee8e42cb24248e56383cd534985688F9F494128731F165EE95AB4B0C0A38076AAEA07667B1565C446FC45FF01DFB0E885BCDBDF3A284F3DB14DA61DD97F0BAB2E6C668FB4931C43EEB32AB6950212F7683A390CFF3E08035E54315B87D55449867D0BC7367A11F239DD3691A6CBCD989C04BB8108D68B7A3AC1DA86BC355"/>
          <p:cNvSpPr txBox="1"/>
          <p:nvPr/>
        </p:nvSpPr>
        <p:spPr>
          <a:xfrm>
            <a:off x="4181088" y="859651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avid" panose="020E0502060401010101" pitchFamily="34" charset="-79"/>
                <a:ea typeface="Roboto" pitchFamily="2" charset="0"/>
                <a:cs typeface="David" panose="020E0502060401010101" pitchFamily="34" charset="-79"/>
              </a:rPr>
              <a:t>小蜜蜂巡游集客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54260" y="1851642"/>
            <a:ext cx="3762898" cy="4294285"/>
          </a:xfrm>
          <a:prstGeom prst="rect">
            <a:avLst/>
          </a:prstGeom>
          <a:solidFill>
            <a:srgbClr val="053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864925" y="988817"/>
            <a:ext cx="3601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David" panose="020E0502060401010101" pitchFamily="34" charset="-79"/>
                <a:sym typeface="微软雅黑" panose="020B0503020204020204" pitchFamily="34" charset="-122"/>
              </a:rPr>
              <a:t>茶歇推荐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David" panose="020E0502060401010101" pitchFamily="34" charset="-79"/>
            </a:endParaRPr>
          </a:p>
        </p:txBody>
      </p:sp>
      <p:sp>
        <p:nvSpPr>
          <p:cNvPr id="3" name="Shape 1562"/>
          <p:cNvSpPr/>
          <p:nvPr/>
        </p:nvSpPr>
        <p:spPr>
          <a:xfrm>
            <a:off x="517894" y="2400483"/>
            <a:ext cx="3851910" cy="147447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58184" tIns="58184" rIns="58184" bIns="58184" numCol="1" anchor="ctr">
            <a:spAutoFit/>
          </a:bodyPr>
          <a:lstStyle/>
          <a:p>
            <a:pPr marL="285750" lvl="1" indent="-285750" hangingPunct="0">
              <a:lnSpc>
                <a:spcPct val="170000"/>
              </a:lnSpc>
              <a:buSzPct val="100000"/>
              <a:buFont typeface="Arial" panose="020B0604020202020204" pitchFamily="34" charset="0"/>
              <a:buChar char="•"/>
              <a:defRPr sz="1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sz="1300" kern="0" dirty="0" err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让消费者通过视觉、味觉等多方感受体验品牌文化，感受独特的下午茶</a:t>
            </a:r>
            <a:endParaRPr sz="1300" kern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lvl="1" indent="-285750" hangingPunct="0">
              <a:lnSpc>
                <a:spcPct val="170000"/>
              </a:lnSpc>
              <a:buSzPct val="100000"/>
              <a:buFont typeface="Arial" panose="020B0604020202020204" pitchFamily="34" charset="0"/>
              <a:buChar char="•"/>
              <a:defRPr sz="1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sz="1300" kern="0" dirty="0" err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通过餐饮布置，引入自然元素</a:t>
            </a:r>
            <a:endParaRPr sz="1300" kern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lvl="1" indent="-285750" hangingPunct="0">
              <a:lnSpc>
                <a:spcPct val="170000"/>
              </a:lnSpc>
              <a:buSzPct val="100000"/>
              <a:buFont typeface="Arial" panose="020B0604020202020204" pitchFamily="34" charset="0"/>
              <a:buChar char="•"/>
              <a:defRPr sz="1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sz="1300" kern="0" dirty="0" err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微笑服务，感受车辆品牌的服务</a:t>
            </a:r>
            <a:endParaRPr sz="1300" kern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Shape 1564"/>
          <p:cNvSpPr/>
          <p:nvPr/>
        </p:nvSpPr>
        <p:spPr>
          <a:xfrm>
            <a:off x="517894" y="4491360"/>
            <a:ext cx="5972234" cy="1932617"/>
          </a:xfrm>
          <a:prstGeom prst="rect">
            <a:avLst/>
          </a:prstGeom>
          <a:ln w="12700">
            <a:miter lim="400000"/>
          </a:ln>
        </p:spPr>
        <p:txBody>
          <a:bodyPr lIns="58184" tIns="58184" rIns="58184" bIns="58184" anchor="ctr">
            <a:spAutoFit/>
          </a:bodyPr>
          <a:lstStyle/>
          <a:p>
            <a:pPr marL="285750" lvl="1" indent="-285750" hangingPunct="0">
              <a:lnSpc>
                <a:spcPct val="170000"/>
              </a:lnSpc>
              <a:spcBef>
                <a:spcPts val="1300"/>
              </a:spcBef>
              <a:buSzPct val="100000"/>
              <a:buFont typeface="Arial" panose="020B0604020202020204" pitchFamily="34" charset="0"/>
              <a:buChar char="•"/>
              <a:defRPr sz="1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sz="1300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茶歇分为四大类：饮品、零食、甜品、水果</a:t>
            </a:r>
          </a:p>
          <a:p>
            <a:pPr marL="285750" lvl="1" indent="-285750" hangingPunct="0">
              <a:lnSpc>
                <a:spcPct val="170000"/>
              </a:lnSpc>
              <a:spcBef>
                <a:spcPts val="1300"/>
              </a:spcBef>
              <a:buSzPct val="100000"/>
              <a:buFont typeface="Arial" panose="020B0604020202020204" pitchFamily="34" charset="0"/>
              <a:buChar char="•"/>
              <a:defRPr sz="1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sz="1300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 摆盘要求精致、精美，不允许随意堆放</a:t>
            </a:r>
          </a:p>
          <a:p>
            <a:pPr marL="285750" lvl="1" indent="-285750" hangingPunct="0">
              <a:lnSpc>
                <a:spcPct val="170000"/>
              </a:lnSpc>
              <a:spcBef>
                <a:spcPts val="1300"/>
              </a:spcBef>
              <a:buSzPct val="100000"/>
              <a:buFont typeface="Arial" panose="020B0604020202020204" pitchFamily="34" charset="0"/>
              <a:buChar char="•"/>
              <a:defRPr sz="1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sz="1300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每个洽谈室必须有饮品及零食</a:t>
            </a:r>
          </a:p>
          <a:p>
            <a:pPr marL="285750" lvl="1" indent="-285750" hangingPunct="0">
              <a:lnSpc>
                <a:spcPct val="170000"/>
              </a:lnSpc>
              <a:spcBef>
                <a:spcPts val="1300"/>
              </a:spcBef>
              <a:buSzPct val="100000"/>
              <a:buFont typeface="Arial" panose="020B0604020202020204" pitchFamily="34" charset="0"/>
              <a:buChar char="•"/>
              <a:defRPr sz="1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sz="1300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 经销商需执行区域相应的茶歇标准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32908" y="1851642"/>
            <a:ext cx="7361174" cy="429428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05218" y="2074460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目标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05218" y="4103831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餐饮要求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84516" y="6052214"/>
            <a:ext cx="2456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传播互动礼品推荐：定制帆布袋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0761" y="1667017"/>
            <a:ext cx="3145361" cy="4185750"/>
          </a:xfrm>
          <a:prstGeom prst="rect">
            <a:avLst/>
          </a:prstGeom>
        </p:spPr>
      </p:pic>
      <p:sp>
        <p:nvSpPr>
          <p:cNvPr id="6" name="TextBox 8" descr="e7d195523061f1c03a90ee8e42cb24248e56383cd534985688F9F494128731F165EE95AB4B0C0A38076AAEA07667B1565C446FC45FF01DFB0E885BCDBDF3A284F3DB14DA61DD97F0BAB2E6C668FB4931C43EEB32AB6950212F7683A390CFF3E08035E54315B87D55449867D0BC7367A11F239DD3691A6CBCD989C04BB8108D68B7A3AC1DA86BC355"/>
          <p:cNvSpPr txBox="1"/>
          <p:nvPr/>
        </p:nvSpPr>
        <p:spPr>
          <a:xfrm>
            <a:off x="4009478" y="960768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avid" panose="020E0502060401010101" pitchFamily="34" charset="-79"/>
                <a:ea typeface="Roboto" pitchFamily="2" charset="0"/>
                <a:cs typeface="David" panose="020E0502060401010101" pitchFamily="34" charset="-79"/>
              </a:rPr>
              <a:t>车展礼品推荐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010353" y="6052214"/>
            <a:ext cx="2866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留资互动礼品推荐：定制手持电风扇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0584" y="1667017"/>
            <a:ext cx="3511895" cy="412159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汽车停在路上&#10;&#10;描述已自动生成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832241"/>
            <a:ext cx="12192001" cy="602575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832240"/>
            <a:ext cx="12192000" cy="6025759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14316" y="2674961"/>
            <a:ext cx="46174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rgbClr val="05366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iome Light" panose="020B0502040204020203" pitchFamily="34" charset="0"/>
              </a:rPr>
              <a:t>Contents</a:t>
            </a:r>
            <a:endParaRPr lang="zh-CN" altLang="en-US" sz="8000" dirty="0">
              <a:solidFill>
                <a:srgbClr val="05366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iome Light" panose="020B0502040204020203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286233" y="2504964"/>
            <a:ext cx="0" cy="2406555"/>
          </a:xfrm>
          <a:prstGeom prst="line">
            <a:avLst/>
          </a:prstGeom>
          <a:ln w="28575">
            <a:solidFill>
              <a:srgbClr val="0536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latshållare för text 2"/>
          <p:cNvSpPr txBox="1"/>
          <p:nvPr/>
        </p:nvSpPr>
        <p:spPr>
          <a:xfrm>
            <a:off x="5971122" y="118753"/>
            <a:ext cx="5868988" cy="60534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zh-CN" sz="2200" dirty="0">
              <a:latin typeface="Arial" panose="020B0604020202020204" pitchFamily="34" charset="0"/>
              <a:ea typeface="微软雅黑" panose="020B0503020204020204" pitchFamily="34" charset="-122"/>
              <a:sym typeface="Webdings" panose="05030102010509060703" pitchFamily="18" charset="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16697" y="3145476"/>
            <a:ext cx="4110972" cy="526514"/>
            <a:chOff x="6143046" y="2148447"/>
            <a:chExt cx="4110972" cy="526514"/>
          </a:xfrm>
        </p:grpSpPr>
        <p:sp>
          <p:nvSpPr>
            <p:cNvPr id="18" name="矩形 17"/>
            <p:cNvSpPr/>
            <p:nvPr/>
          </p:nvSpPr>
          <p:spPr>
            <a:xfrm>
              <a:off x="6143046" y="2148447"/>
              <a:ext cx="4110972" cy="526514"/>
            </a:xfrm>
            <a:prstGeom prst="rect">
              <a:avLst/>
            </a:prstGeom>
            <a:solidFill>
              <a:srgbClr val="053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673755" y="2249105"/>
              <a:ext cx="2420203" cy="396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 </a:t>
              </a:r>
              <a:r>
                <a:rPr lang="en-US" altLang="zh-CN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 </a:t>
              </a: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部分</a:t>
              </a: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Webdings" panose="05030102010509060703" pitchFamily="18" charset="2"/>
                </a:rPr>
                <a:t>车展传播</a:t>
              </a: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ebdings" panose="05030102010509060703" pitchFamily="18" charset="2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4"/>
          <p:cNvSpPr txBox="1"/>
          <p:nvPr/>
        </p:nvSpPr>
        <p:spPr>
          <a:xfrm>
            <a:off x="90985" y="1028489"/>
            <a:ext cx="11992552" cy="652761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indent="0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cap="all" spc="200" baseline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9pPr>
          </a:lstStyle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David" panose="020E0502060401010101" pitchFamily="34" charset="-79"/>
              </a:rPr>
              <a:t>传播规划</a:t>
            </a:r>
          </a:p>
        </p:txBody>
      </p:sp>
      <p:sp>
        <p:nvSpPr>
          <p:cNvPr id="4" name=" 220"/>
          <p:cNvSpPr>
            <a:spLocks noChangeArrowheads="1"/>
          </p:cNvSpPr>
          <p:nvPr/>
        </p:nvSpPr>
        <p:spPr bwMode="auto">
          <a:xfrm>
            <a:off x="576607" y="1867933"/>
            <a:ext cx="3509433" cy="539749"/>
          </a:xfrm>
          <a:prstGeom prst="homePlate">
            <a:avLst>
              <a:gd name="adj" fmla="val 49939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6" tIns="45714" rIns="91426" bIns="45714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24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铺势（活动前一</a:t>
            </a:r>
            <a:r>
              <a:rPr lang="zh-CN" altLang="en-US" kern="0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周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5" name=" 220"/>
          <p:cNvSpPr>
            <a:spLocks noChangeArrowheads="1"/>
          </p:cNvSpPr>
          <p:nvPr/>
        </p:nvSpPr>
        <p:spPr bwMode="auto">
          <a:xfrm>
            <a:off x="4369673" y="1867933"/>
            <a:ext cx="3517900" cy="539749"/>
          </a:xfrm>
          <a:prstGeom prst="homePlate">
            <a:avLst>
              <a:gd name="adj" fmla="val 49939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6" tIns="45714" rIns="91426" bIns="45714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24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聚势（活动当天）</a:t>
            </a:r>
          </a:p>
        </p:txBody>
      </p:sp>
      <p:sp>
        <p:nvSpPr>
          <p:cNvPr id="6" name=" 220"/>
          <p:cNvSpPr>
            <a:spLocks noChangeArrowheads="1"/>
          </p:cNvSpPr>
          <p:nvPr/>
        </p:nvSpPr>
        <p:spPr bwMode="auto">
          <a:xfrm>
            <a:off x="8213538" y="1867933"/>
            <a:ext cx="3517900" cy="539749"/>
          </a:xfrm>
          <a:prstGeom prst="homePlate">
            <a:avLst>
              <a:gd name="adj" fmla="val 49939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6" tIns="45714" rIns="91426" bIns="45714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24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扩势（活动后</a:t>
            </a:r>
            <a:r>
              <a:rPr lang="zh-CN" altLang="en-US" kern="0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一周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7" name="矩形 6"/>
          <p:cNvSpPr/>
          <p:nvPr/>
        </p:nvSpPr>
        <p:spPr>
          <a:xfrm>
            <a:off x="1537573" y="4244947"/>
            <a:ext cx="2451099" cy="88900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26" tIns="45714" rIns="91426" bIns="45714" anchor="ctr"/>
          <a:lstStyle/>
          <a:p>
            <a:pPr defTabSz="914400">
              <a:defRPr/>
            </a:pPr>
            <a:r>
              <a:rPr lang="zh-CN" altLang="en-US" sz="14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/>
                <a:sym typeface="+mn-ea"/>
              </a:rPr>
              <a:t>微信公众号、论坛、网站、朋友圈</a:t>
            </a:r>
            <a:endParaRPr lang="en-US" altLang="zh-CN" sz="1400" kern="0" dirty="0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69673" y="4255532"/>
            <a:ext cx="3517900" cy="91651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26" tIns="45714" rIns="91426" bIns="45714" anchor="ctr"/>
          <a:lstStyle/>
          <a:p>
            <a:pPr defTabSz="914400">
              <a:defRPr/>
            </a:pPr>
            <a:endParaRPr lang="zh-CN" altLang="en-US" sz="1400" kern="0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6604" y="2528333"/>
            <a:ext cx="872067" cy="778933"/>
          </a:xfrm>
          <a:prstGeom prst="rect">
            <a:avLst/>
          </a:prstGeom>
          <a:solidFill>
            <a:srgbClr val="05366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26" tIns="45714" rIns="91426" bIns="45714" anchor="ctr"/>
          <a:lstStyle/>
          <a:p>
            <a:pPr algn="ctr" defTabSz="914400">
              <a:defRPr/>
            </a:pPr>
            <a:r>
              <a:rPr lang="zh-CN" altLang="en-US" sz="1400" b="1" kern="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/>
                <a:sym typeface="+mn-ea"/>
              </a:rPr>
              <a:t>目的</a:t>
            </a:r>
          </a:p>
        </p:txBody>
      </p:sp>
      <p:sp>
        <p:nvSpPr>
          <p:cNvPr id="10" name="矩形 9"/>
          <p:cNvSpPr/>
          <p:nvPr/>
        </p:nvSpPr>
        <p:spPr>
          <a:xfrm>
            <a:off x="1537573" y="2547381"/>
            <a:ext cx="2451100" cy="759884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26" tIns="45714" rIns="91426" bIns="45714" anchor="ctr"/>
          <a:lstStyle/>
          <a:p>
            <a:pPr defTabSz="914400">
              <a:defRPr/>
            </a:pPr>
            <a:r>
              <a:rPr lang="zh-CN" altLang="en-US" sz="1400" kern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/>
              </a:rPr>
              <a:t>提高活动认知度</a:t>
            </a:r>
          </a:p>
        </p:txBody>
      </p:sp>
      <p:sp>
        <p:nvSpPr>
          <p:cNvPr id="11" name="矩形 10"/>
          <p:cNvSpPr/>
          <p:nvPr/>
        </p:nvSpPr>
        <p:spPr>
          <a:xfrm>
            <a:off x="4359089" y="2566434"/>
            <a:ext cx="3528484" cy="740833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26" tIns="45714" rIns="91426" bIns="45714" anchor="ctr"/>
          <a:lstStyle/>
          <a:p>
            <a:pPr defTabSz="914400">
              <a:defRPr/>
            </a:pPr>
            <a:r>
              <a:rPr lang="zh-CN" altLang="en-US" sz="14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/>
                <a:sym typeface="+mn-ea"/>
              </a:rPr>
              <a:t>提高活动参与度及活动氛围</a:t>
            </a:r>
          </a:p>
        </p:txBody>
      </p:sp>
      <p:sp>
        <p:nvSpPr>
          <p:cNvPr id="12" name="矩形 11"/>
          <p:cNvSpPr/>
          <p:nvPr/>
        </p:nvSpPr>
        <p:spPr>
          <a:xfrm>
            <a:off x="8213540" y="2566433"/>
            <a:ext cx="3397249" cy="73871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26" tIns="45714" rIns="91426" bIns="45714" anchor="ctr"/>
          <a:lstStyle/>
          <a:p>
            <a:pPr defTabSz="914400">
              <a:defRPr/>
            </a:pPr>
            <a:r>
              <a:rPr lang="zh-CN" altLang="en-US" sz="1400" kern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/>
                <a:sym typeface="+mn-ea"/>
              </a:rPr>
              <a:t>促进终端</a:t>
            </a:r>
          </a:p>
        </p:txBody>
      </p:sp>
      <p:sp>
        <p:nvSpPr>
          <p:cNvPr id="13" name="矩形 12"/>
          <p:cNvSpPr/>
          <p:nvPr/>
        </p:nvSpPr>
        <p:spPr>
          <a:xfrm>
            <a:off x="576604" y="3394050"/>
            <a:ext cx="886883" cy="776817"/>
          </a:xfrm>
          <a:prstGeom prst="rect">
            <a:avLst/>
          </a:prstGeom>
          <a:solidFill>
            <a:srgbClr val="05366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26" tIns="45714" rIns="91426" bIns="45714" anchor="ctr"/>
          <a:lstStyle/>
          <a:p>
            <a:pPr algn="ctr" defTabSz="914400">
              <a:defRPr/>
            </a:pPr>
            <a:r>
              <a:rPr lang="zh-CN" altLang="en-US" sz="1400" b="1" ker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/>
                <a:sym typeface="+mn-ea"/>
              </a:rPr>
              <a:t>宣传</a:t>
            </a:r>
          </a:p>
          <a:p>
            <a:pPr algn="ctr" defTabSz="914400">
              <a:defRPr/>
            </a:pPr>
            <a:r>
              <a:rPr lang="zh-CN" altLang="en-US" sz="1400" b="1" ker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/>
                <a:sym typeface="+mn-ea"/>
              </a:rPr>
              <a:t>内容</a:t>
            </a:r>
          </a:p>
        </p:txBody>
      </p:sp>
      <p:sp>
        <p:nvSpPr>
          <p:cNvPr id="14" name="矩形 13"/>
          <p:cNvSpPr/>
          <p:nvPr/>
        </p:nvSpPr>
        <p:spPr>
          <a:xfrm>
            <a:off x="1537573" y="3394050"/>
            <a:ext cx="2451100" cy="776817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26" tIns="45714" rIns="91426" bIns="45714" anchor="ctr"/>
          <a:lstStyle/>
          <a:p>
            <a:pPr defTabSz="914400">
              <a:defRPr/>
            </a:pPr>
            <a:r>
              <a:rPr lang="zh-CN" altLang="en-US" sz="14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/>
                <a:sym typeface="+mn-ea"/>
              </a:rPr>
              <a:t>活动介绍、优惠政策</a:t>
            </a:r>
          </a:p>
        </p:txBody>
      </p:sp>
      <p:sp>
        <p:nvSpPr>
          <p:cNvPr id="15" name="矩形 14"/>
          <p:cNvSpPr/>
          <p:nvPr/>
        </p:nvSpPr>
        <p:spPr>
          <a:xfrm>
            <a:off x="576604" y="4268231"/>
            <a:ext cx="889000" cy="889000"/>
          </a:xfrm>
          <a:prstGeom prst="rect">
            <a:avLst/>
          </a:prstGeom>
          <a:solidFill>
            <a:srgbClr val="05366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26" tIns="45714" rIns="91426" bIns="45714" anchor="ctr"/>
          <a:lstStyle/>
          <a:p>
            <a:pPr algn="ctr" defTabSz="914400">
              <a:defRPr/>
            </a:pPr>
            <a:r>
              <a:rPr lang="zh-CN" altLang="en-US" sz="1400" b="1" ker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/>
                <a:sym typeface="+mn-ea"/>
              </a:rPr>
              <a:t>媒介</a:t>
            </a:r>
          </a:p>
          <a:p>
            <a:pPr algn="ctr" defTabSz="914400">
              <a:defRPr/>
            </a:pPr>
            <a:r>
              <a:rPr lang="zh-CN" altLang="en-US" sz="1400" b="1" ker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/>
                <a:sym typeface="+mn-ea"/>
              </a:rPr>
              <a:t>组合</a:t>
            </a:r>
          </a:p>
        </p:txBody>
      </p:sp>
      <p:sp>
        <p:nvSpPr>
          <p:cNvPr id="16" name="矩形 15"/>
          <p:cNvSpPr/>
          <p:nvPr/>
        </p:nvSpPr>
        <p:spPr>
          <a:xfrm>
            <a:off x="4359089" y="3394050"/>
            <a:ext cx="3517900" cy="776817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26" tIns="45714" rIns="91426" bIns="45714" anchor="ctr"/>
          <a:lstStyle/>
          <a:p>
            <a:pPr defTabSz="914400">
              <a:defRPr/>
            </a:pPr>
            <a:r>
              <a:rPr lang="zh-CN" altLang="en-US" sz="14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/>
                <a:sym typeface="+mn-ea"/>
              </a:rPr>
              <a:t>活动现场宣传，活动渲染</a:t>
            </a:r>
          </a:p>
        </p:txBody>
      </p:sp>
      <p:sp>
        <p:nvSpPr>
          <p:cNvPr id="17" name="矩形 16"/>
          <p:cNvSpPr/>
          <p:nvPr/>
        </p:nvSpPr>
        <p:spPr>
          <a:xfrm>
            <a:off x="8213540" y="3372883"/>
            <a:ext cx="3397249" cy="776817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26" tIns="45714" rIns="91426" bIns="45714" anchor="ctr"/>
          <a:lstStyle/>
          <a:p>
            <a:pPr defTabSz="914400">
              <a:defRPr/>
            </a:pPr>
            <a:r>
              <a:rPr lang="zh-CN" altLang="en-US" sz="14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/>
                <a:sym typeface="+mn-ea"/>
              </a:rPr>
              <a:t>活动效果总结</a:t>
            </a:r>
          </a:p>
        </p:txBody>
      </p:sp>
      <p:sp>
        <p:nvSpPr>
          <p:cNvPr id="18" name="文本框 12"/>
          <p:cNvSpPr txBox="1">
            <a:spLocks noChangeArrowheads="1"/>
          </p:cNvSpPr>
          <p:nvPr/>
        </p:nvSpPr>
        <p:spPr bwMode="auto">
          <a:xfrm>
            <a:off x="4428940" y="4522234"/>
            <a:ext cx="3399367" cy="30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249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微信朋友圈</a:t>
            </a:r>
          </a:p>
        </p:txBody>
      </p:sp>
      <p:sp>
        <p:nvSpPr>
          <p:cNvPr id="19" name="矩形 18"/>
          <p:cNvSpPr/>
          <p:nvPr/>
        </p:nvSpPr>
        <p:spPr>
          <a:xfrm>
            <a:off x="8213540" y="4219547"/>
            <a:ext cx="3397249" cy="91440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26" tIns="45714" rIns="91426" bIns="45714" anchor="ctr"/>
          <a:lstStyle/>
          <a:p>
            <a:pPr defTabSz="914400">
              <a:defRPr/>
            </a:pPr>
            <a:r>
              <a:rPr lang="zh-CN" altLang="en-US" sz="14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/>
                <a:sym typeface="+mn-ea"/>
              </a:rPr>
              <a:t>网站、微信公众号、论坛、新媒体等</a:t>
            </a:r>
          </a:p>
        </p:txBody>
      </p:sp>
      <p:sp>
        <p:nvSpPr>
          <p:cNvPr id="20" name="矩形 19"/>
          <p:cNvSpPr/>
          <p:nvPr/>
        </p:nvSpPr>
        <p:spPr>
          <a:xfrm>
            <a:off x="561789" y="5237665"/>
            <a:ext cx="886884" cy="889000"/>
          </a:xfrm>
          <a:prstGeom prst="rect">
            <a:avLst/>
          </a:prstGeom>
          <a:solidFill>
            <a:srgbClr val="05366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26" tIns="45714" rIns="91426" bIns="45714" anchor="ctr"/>
          <a:lstStyle/>
          <a:p>
            <a:pPr algn="ctr" defTabSz="914400">
              <a:defRPr/>
            </a:pPr>
            <a:r>
              <a:rPr lang="zh-CN" altLang="en-US" sz="1400" b="1" ker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/>
                <a:sym typeface="+mn-ea"/>
              </a:rPr>
              <a:t>传播</a:t>
            </a:r>
          </a:p>
          <a:p>
            <a:pPr algn="ctr" defTabSz="914400">
              <a:defRPr/>
            </a:pPr>
            <a:r>
              <a:rPr lang="zh-CN" altLang="en-US" sz="1400" b="1" ker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/>
                <a:sym typeface="+mn-ea"/>
              </a:rPr>
              <a:t>形式</a:t>
            </a:r>
          </a:p>
        </p:txBody>
      </p:sp>
      <p:sp>
        <p:nvSpPr>
          <p:cNvPr id="21" name="矩形 20"/>
          <p:cNvSpPr/>
          <p:nvPr/>
        </p:nvSpPr>
        <p:spPr>
          <a:xfrm>
            <a:off x="1537573" y="5237665"/>
            <a:ext cx="2451099" cy="88900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26" tIns="45714" rIns="91426" bIns="45714" anchor="ctr"/>
          <a:lstStyle/>
          <a:p>
            <a:pPr defTabSz="914400">
              <a:defRPr/>
            </a:pPr>
            <a:r>
              <a:rPr lang="zh-CN" altLang="en-US" sz="14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/>
                <a:sym typeface="+mn-ea"/>
              </a:rPr>
              <a:t>图片海报、短视频、H5、宣传文案</a:t>
            </a:r>
          </a:p>
        </p:txBody>
      </p:sp>
      <p:sp>
        <p:nvSpPr>
          <p:cNvPr id="22" name="矩形 21"/>
          <p:cNvSpPr/>
          <p:nvPr/>
        </p:nvSpPr>
        <p:spPr>
          <a:xfrm>
            <a:off x="4369671" y="5237665"/>
            <a:ext cx="3517902" cy="88900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26" tIns="45714" rIns="91426" bIns="45714" anchor="ctr"/>
          <a:lstStyle/>
          <a:p>
            <a:pPr defTabSz="914400">
              <a:defRPr/>
            </a:pPr>
            <a:r>
              <a:rPr lang="zh-CN" altLang="en-US" sz="14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/>
                <a:sym typeface="+mn-ea"/>
              </a:rPr>
              <a:t>图片九宫格、视频</a:t>
            </a:r>
          </a:p>
        </p:txBody>
      </p:sp>
      <p:sp>
        <p:nvSpPr>
          <p:cNvPr id="23" name="矩形 22"/>
          <p:cNvSpPr/>
          <p:nvPr/>
        </p:nvSpPr>
        <p:spPr>
          <a:xfrm>
            <a:off x="8213540" y="5216498"/>
            <a:ext cx="3397250" cy="88900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26" tIns="45714" rIns="91426" bIns="45714" anchor="ctr"/>
          <a:lstStyle/>
          <a:p>
            <a:pPr defTabSz="914400">
              <a:defRPr/>
            </a:pPr>
            <a:r>
              <a:rPr lang="zh-CN" altLang="en-US" sz="14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/>
                <a:sym typeface="+mn-ea"/>
              </a:rPr>
              <a:t>图片九宫格、短视频、宣传文案</a:t>
            </a:r>
          </a:p>
        </p:txBody>
      </p:sp>
      <p:sp>
        <p:nvSpPr>
          <p:cNvPr id="24" name="矩形 23"/>
          <p:cNvSpPr/>
          <p:nvPr/>
        </p:nvSpPr>
        <p:spPr>
          <a:xfrm>
            <a:off x="561789" y="6213448"/>
            <a:ext cx="11104033" cy="54503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26" tIns="45714" rIns="91426" bIns="45714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 dirty="0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/>
            </a:endParaRPr>
          </a:p>
        </p:txBody>
      </p:sp>
      <p:sp>
        <p:nvSpPr>
          <p:cNvPr id="25" name="TextBox 108"/>
          <p:cNvSpPr txBox="1">
            <a:spLocks noChangeArrowheads="1"/>
          </p:cNvSpPr>
          <p:nvPr/>
        </p:nvSpPr>
        <p:spPr bwMode="auto">
          <a:xfrm>
            <a:off x="579074" y="6310816"/>
            <a:ext cx="2031297" cy="30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2495" fontAlgn="base">
              <a:spcBef>
                <a:spcPct val="0"/>
              </a:spcBef>
              <a:spcAft>
                <a:spcPts val="1065"/>
              </a:spcAft>
            </a:pPr>
            <a:r>
              <a:rPr lang="zh-CN" altLang="en-US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展厅人员日常营销工作</a:t>
            </a:r>
            <a:r>
              <a:rPr lang="en-US" altLang="zh-CN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:</a:t>
            </a:r>
            <a:endParaRPr lang="zh-CN" altLang="en-US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581087" y="6227916"/>
            <a:ext cx="8180917" cy="377399"/>
          </a:xfrm>
          <a:prstGeom prst="rect">
            <a:avLst/>
          </a:prstGeom>
        </p:spPr>
        <p:txBody>
          <a:bodyPr lIns="91426" tIns="45714" rIns="91426" bIns="45714">
            <a:spAutoFit/>
          </a:bodyPr>
          <a:lstStyle/>
          <a:p>
            <a:pPr algn="just" defTabSz="913765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店头布置宣传及其他形式在活动前期不间断宣传，加强活动及车型关注力度，促成终端销售</a:t>
            </a:r>
            <a:endParaRPr lang="zh-CN" altLang="en-US" sz="14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 noChangeArrowheads="1"/>
          </p:cNvSpPr>
          <p:nvPr/>
        </p:nvSpPr>
        <p:spPr bwMode="auto">
          <a:xfrm>
            <a:off x="283421" y="5950887"/>
            <a:ext cx="2084917" cy="38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24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倒计时海报</a:t>
            </a:r>
          </a:p>
        </p:txBody>
      </p:sp>
      <p:sp>
        <p:nvSpPr>
          <p:cNvPr id="8" name="标题 1"/>
          <p:cNvSpPr txBox="1">
            <a:spLocks noChangeArrowheads="1"/>
          </p:cNvSpPr>
          <p:nvPr/>
        </p:nvSpPr>
        <p:spPr bwMode="auto">
          <a:xfrm>
            <a:off x="2159002" y="5702300"/>
            <a:ext cx="255481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24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H5</a:t>
            </a:r>
          </a:p>
        </p:txBody>
      </p:sp>
      <p:sp>
        <p:nvSpPr>
          <p:cNvPr id="9" name="标题 1"/>
          <p:cNvSpPr txBox="1">
            <a:spLocks noChangeArrowheads="1"/>
          </p:cNvSpPr>
          <p:nvPr/>
        </p:nvSpPr>
        <p:spPr bwMode="auto">
          <a:xfrm>
            <a:off x="4347636" y="5702300"/>
            <a:ext cx="255481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24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朋友圈九宫格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060622" y="1589180"/>
            <a:ext cx="10744200" cy="33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249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活动前期利用海报、</a:t>
            </a:r>
            <a:r>
              <a:rPr lang="en-US" altLang="zh-CN" sz="16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H5</a:t>
            </a:r>
            <a:r>
              <a:rPr lang="zh-CN" altLang="en-US" sz="16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、朋友圈等传播方式集客蓄势，扩大传播度。</a:t>
            </a:r>
          </a:p>
        </p:txBody>
      </p:sp>
      <p:sp>
        <p:nvSpPr>
          <p:cNvPr id="11" name="矩形 10"/>
          <p:cNvSpPr/>
          <p:nvPr/>
        </p:nvSpPr>
        <p:spPr>
          <a:xfrm>
            <a:off x="7150100" y="2361062"/>
            <a:ext cx="4783668" cy="3253397"/>
          </a:xfrm>
          <a:prstGeom prst="rect">
            <a:avLst/>
          </a:prstGeom>
          <a:solidFill>
            <a:srgbClr val="05366E"/>
          </a:solidFill>
          <a:ln w="25400" cap="flat" cmpd="sng" algn="ctr">
            <a:noFill/>
            <a:prstDash val="solid"/>
          </a:ln>
          <a:effectLst/>
        </p:spPr>
        <p:txBody>
          <a:bodyPr lIns="91426" tIns="45714" rIns="91426" bIns="45714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9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7302500" y="2616201"/>
            <a:ext cx="4531784" cy="170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6" tIns="45714" rIns="91426" bIns="45714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249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倒计时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天，结合车展活动信息话题进行倒计时宣传。</a:t>
            </a:r>
          </a:p>
          <a:p>
            <a:pPr defTabSz="91249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249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H5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：主要为活动宣传及留资集客</a:t>
            </a:r>
          </a:p>
          <a:p>
            <a:pPr defTabSz="91249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249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朋友圈九宫格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：活动当天优惠政策、奖品礼品宣传。</a:t>
            </a:r>
          </a:p>
        </p:txBody>
      </p:sp>
      <p:grpSp>
        <p:nvGrpSpPr>
          <p:cNvPr id="14" name="object 13"/>
          <p:cNvGrpSpPr/>
          <p:nvPr/>
        </p:nvGrpSpPr>
        <p:grpSpPr>
          <a:xfrm>
            <a:off x="2508255" y="2173395"/>
            <a:ext cx="1934845" cy="3441065"/>
            <a:chOff x="1259928" y="1397761"/>
            <a:chExt cx="2284730" cy="4062729"/>
          </a:xfrm>
        </p:grpSpPr>
        <p:pic>
          <p:nvPicPr>
            <p:cNvPr id="15" name="object 1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9928" y="1397761"/>
              <a:ext cx="2284335" cy="4062473"/>
            </a:xfrm>
            <a:prstGeom prst="rect">
              <a:avLst/>
            </a:prstGeom>
          </p:spPr>
        </p:pic>
        <p:pic>
          <p:nvPicPr>
            <p:cNvPr id="16" name="object 1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5018" y="2019848"/>
              <a:ext cx="1667781" cy="2966427"/>
            </a:xfrm>
            <a:prstGeom prst="rect">
              <a:avLst/>
            </a:prstGeom>
          </p:spPr>
        </p:pic>
      </p:grpSp>
      <p:sp>
        <p:nvSpPr>
          <p:cNvPr id="18" name="文本占位符 4"/>
          <p:cNvSpPr txBox="1"/>
          <p:nvPr/>
        </p:nvSpPr>
        <p:spPr>
          <a:xfrm>
            <a:off x="90985" y="1028489"/>
            <a:ext cx="11992552" cy="652761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indent="0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cap="all" spc="200" baseline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9pPr>
          </a:lstStyle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David" panose="020E0502060401010101" pitchFamily="34" charset="-79"/>
              </a:rPr>
              <a:t>活动前期传播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4797" y="2301795"/>
            <a:ext cx="1912175" cy="3400505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538686" y="4622381"/>
            <a:ext cx="2363766" cy="24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 rot="5400000" flipV="1">
            <a:off x="4563728" y="4358006"/>
            <a:ext cx="1541770" cy="25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 rot="5400000" flipV="1">
            <a:off x="5366094" y="4358006"/>
            <a:ext cx="1541770" cy="25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6623" y="2652215"/>
            <a:ext cx="1414845" cy="256059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186" y="2487276"/>
            <a:ext cx="447675" cy="164939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3264123" y="2454329"/>
            <a:ext cx="8547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途胜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701133" y="2762251"/>
            <a:ext cx="1990925" cy="2758820"/>
            <a:chOff x="4685633" y="2493725"/>
            <a:chExt cx="1579947" cy="218932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685633" y="2493726"/>
              <a:ext cx="1579947" cy="2189328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 rot="5400000" flipV="1">
              <a:off x="4125346" y="3562640"/>
              <a:ext cx="2189328" cy="514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 rot="5400000" flipV="1">
              <a:off x="4679886" y="3562640"/>
              <a:ext cx="2189328" cy="514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4685633" y="3230082"/>
              <a:ext cx="1579947" cy="499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4685633" y="3906637"/>
              <a:ext cx="1579947" cy="499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 txBox="1"/>
          <p:nvPr/>
        </p:nvSpPr>
        <p:spPr>
          <a:xfrm>
            <a:off x="4420237" y="1077806"/>
            <a:ext cx="3351525" cy="652761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indent="0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cap="all" spc="200" baseline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9pPr>
          </a:lstStyle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David" panose="020E0502060401010101" pitchFamily="34" charset="-79"/>
              </a:rPr>
              <a:t>活动前期传播</a:t>
            </a:r>
          </a:p>
        </p:txBody>
      </p:sp>
      <p:grpSp>
        <p:nvGrpSpPr>
          <p:cNvPr id="6" name="Group 1008"/>
          <p:cNvGrpSpPr/>
          <p:nvPr/>
        </p:nvGrpSpPr>
        <p:grpSpPr>
          <a:xfrm>
            <a:off x="513349" y="4220983"/>
            <a:ext cx="4850223" cy="1397914"/>
            <a:chOff x="0" y="-1"/>
            <a:chExt cx="4850222" cy="1397913"/>
          </a:xfrm>
        </p:grpSpPr>
        <p:sp>
          <p:nvSpPr>
            <p:cNvPr id="7" name="Shape 1006"/>
            <p:cNvSpPr/>
            <p:nvPr/>
          </p:nvSpPr>
          <p:spPr>
            <a:xfrm>
              <a:off x="59687" y="-1"/>
              <a:ext cx="4790535" cy="1144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913765">
                <a:lnSpc>
                  <a:spcPct val="200000"/>
                </a:lnSpc>
                <a:defRPr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lang="en-US" altLang="zh-CN" dirty="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1-4</a:t>
              </a:r>
              <a:r>
                <a:rPr lang="zh-CN" altLang="en-US" dirty="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秒  往期车展回顾视频剪辑</a:t>
              </a:r>
            </a:p>
            <a:p>
              <a:pPr defTabSz="913765">
                <a:lnSpc>
                  <a:spcPct val="200000"/>
                </a:lnSpc>
                <a:defRPr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lang="en-US" altLang="zh-CN" dirty="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5-8</a:t>
              </a:r>
              <a:r>
                <a:rPr lang="zh-CN" altLang="en-US" dirty="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秒  车展精品区、演艺、车型</a:t>
              </a:r>
            </a:p>
            <a:p>
              <a:pPr defTabSz="913765">
                <a:lnSpc>
                  <a:spcPct val="200000"/>
                </a:lnSpc>
                <a:defRPr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lang="en-US" altLang="zh-CN" dirty="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9-10</a:t>
              </a:r>
              <a:r>
                <a:rPr lang="zh-CN" altLang="en-US" dirty="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秒  文字“</a:t>
              </a:r>
              <a:r>
                <a:rPr lang="en-US" altLang="zh-CN" dirty="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2021</a:t>
              </a:r>
              <a:r>
                <a:rPr lang="zh-CN" altLang="en-US" dirty="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北京现代车展长沙站 ”“时间</a:t>
              </a:r>
              <a:r>
                <a:rPr lang="en-US" altLang="zh-CN" dirty="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xx</a:t>
              </a:r>
              <a:r>
                <a:rPr lang="zh-CN" altLang="en-US" dirty="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”“”地点</a:t>
              </a:r>
              <a:r>
                <a:rPr lang="en-US" altLang="zh-CN" dirty="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xx</a:t>
              </a:r>
              <a:endParaRPr lang="zh-CN" altLang="en-US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8" name="Shape 1007"/>
            <p:cNvSpPr/>
            <p:nvPr/>
          </p:nvSpPr>
          <p:spPr>
            <a:xfrm>
              <a:off x="0" y="-1"/>
              <a:ext cx="4393381" cy="1397913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endParaRPr/>
            </a:p>
          </p:txBody>
        </p:sp>
      </p:grpSp>
      <p:sp>
        <p:nvSpPr>
          <p:cNvPr id="9" name="Shape 1011"/>
          <p:cNvSpPr/>
          <p:nvPr/>
        </p:nvSpPr>
        <p:spPr>
          <a:xfrm>
            <a:off x="683663" y="4001151"/>
            <a:ext cx="451404" cy="30777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rPr>
                <a:solidFill>
                  <a:schemeClr val="tx1"/>
                </a:solidFill>
              </a:rPr>
              <a:t>脚本</a:t>
            </a:r>
          </a:p>
        </p:txBody>
      </p:sp>
      <p:sp>
        <p:nvSpPr>
          <p:cNvPr id="11" name="Shape 1009"/>
          <p:cNvSpPr/>
          <p:nvPr/>
        </p:nvSpPr>
        <p:spPr>
          <a:xfrm>
            <a:off x="-799935" y="-2702843"/>
            <a:ext cx="4561260" cy="458202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marL="285750" indent="-285750">
              <a:lnSpc>
                <a:spcPct val="200000"/>
              </a:lnSpc>
              <a:buSzPct val="100000"/>
              <a:buFont typeface="Wingdings" panose="05000000000000000000"/>
              <a:buChar char="■"/>
              <a:defRPr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dirty="0"/>
              <a:t>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13349" y="2237002"/>
            <a:ext cx="4940490" cy="1527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600" b="1" dirty="0">
                <a:solidFill>
                  <a:srgbClr val="05366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传播平台：抖音</a:t>
            </a:r>
          </a:p>
          <a:p>
            <a:pPr marL="285750" indent="-285750" defTabSz="91376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6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传播内容：镜头随着北京现代车型围绕</a:t>
            </a:r>
            <a:r>
              <a:rPr lang="en-US" altLang="zh-CN" sz="16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360</a:t>
            </a:r>
            <a:r>
              <a:rPr lang="zh-CN" altLang="en-US" sz="16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度，期间车型变幻从</a:t>
            </a:r>
            <a:r>
              <a:rPr lang="en-US" altLang="zh-CN" sz="16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r>
              <a:rPr lang="zh-CN" altLang="en-US" sz="16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</a:t>
            </a:r>
            <a:r>
              <a:rPr lang="en-US" altLang="zh-CN" sz="16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  <a:r>
              <a:rPr lang="zh-CN" altLang="en-US" sz="16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</a:t>
            </a:r>
            <a:r>
              <a:rPr lang="en-US" altLang="zh-CN" sz="16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  <a:r>
              <a:rPr lang="zh-CN" altLang="en-US" sz="16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</a:t>
            </a:r>
            <a:r>
              <a:rPr lang="en-US" altLang="zh-CN" sz="16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05</a:t>
            </a:r>
            <a:r>
              <a:rPr lang="zh-CN" altLang="en-US" sz="16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</a:t>
            </a:r>
            <a:r>
              <a:rPr lang="en-US" altLang="zh-CN" sz="16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06</a:t>
            </a:r>
            <a:r>
              <a:rPr lang="zh-CN" altLang="en-US" sz="16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，镜头最终变换到展台全景空镜。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2078" y="2666619"/>
            <a:ext cx="4666259" cy="2833429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8687910" y="3897494"/>
            <a:ext cx="822867" cy="822867"/>
            <a:chOff x="-3048000" y="-82550"/>
            <a:chExt cx="1447800" cy="1447800"/>
          </a:xfrm>
        </p:grpSpPr>
        <p:sp>
          <p:nvSpPr>
            <p:cNvPr id="15" name="椭圆 14"/>
            <p:cNvSpPr/>
            <p:nvPr/>
          </p:nvSpPr>
          <p:spPr>
            <a:xfrm>
              <a:off x="-3048000" y="-82550"/>
              <a:ext cx="1447800" cy="1447800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5"/>
            </a:p>
          </p:txBody>
        </p:sp>
        <p:sp>
          <p:nvSpPr>
            <p:cNvPr id="16" name="等腰三角形 15"/>
            <p:cNvSpPr/>
            <p:nvPr/>
          </p:nvSpPr>
          <p:spPr>
            <a:xfrm rot="5400000">
              <a:off x="-2653862" y="247212"/>
              <a:ext cx="914400" cy="788276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5"/>
            </a:p>
          </p:txBody>
        </p:sp>
      </p:grpSp>
      <p:pic>
        <p:nvPicPr>
          <p:cNvPr id="3" name="image2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25505" y="2511820"/>
            <a:ext cx="6947678" cy="391108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8" name="文本框 17"/>
          <p:cNvSpPr txBox="1"/>
          <p:nvPr/>
        </p:nvSpPr>
        <p:spPr>
          <a:xfrm>
            <a:off x="650543" y="1619534"/>
            <a:ext cx="227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视频传播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40"/>
          <p:cNvSpPr/>
          <p:nvPr/>
        </p:nvSpPr>
        <p:spPr>
          <a:xfrm>
            <a:off x="829310" y="1704340"/>
            <a:ext cx="3804920" cy="914400"/>
          </a:xfrm>
          <a:prstGeom prst="roundRect">
            <a:avLst>
              <a:gd name="adj" fmla="val 16667"/>
            </a:avLst>
          </a:prstGeom>
          <a:solidFill>
            <a:srgbClr val="C0C7C7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 panose="020F0502020204030204"/>
              </a:defRPr>
            </a:pPr>
            <a:endParaRPr kern="0">
              <a:solidFill>
                <a:schemeClr val="tx1"/>
              </a:solidFill>
              <a:ea typeface="+mj-ea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3" name="Group 1047"/>
          <p:cNvGrpSpPr/>
          <p:nvPr/>
        </p:nvGrpSpPr>
        <p:grpSpPr>
          <a:xfrm>
            <a:off x="829508" y="3073862"/>
            <a:ext cx="4841875" cy="3047868"/>
            <a:chOff x="0" y="-1"/>
            <a:chExt cx="4841873" cy="3047867"/>
          </a:xfrm>
        </p:grpSpPr>
        <p:sp>
          <p:nvSpPr>
            <p:cNvPr id="4" name="Shape 1045"/>
            <p:cNvSpPr/>
            <p:nvPr/>
          </p:nvSpPr>
          <p:spPr>
            <a:xfrm>
              <a:off x="0" y="-1"/>
              <a:ext cx="4841789" cy="3047867"/>
            </a:xfrm>
            <a:prstGeom prst="rect">
              <a:avLst/>
            </a:prstGeom>
            <a:noFill/>
            <a:ln w="19050" cap="flat">
              <a:solidFill>
                <a:srgbClr val="FF495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914400" eaLnBrk="1" fontAlgn="auto" latinLnBrk="0" hangingPunct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" name="Shape 1046"/>
            <p:cNvSpPr/>
            <p:nvPr/>
          </p:nvSpPr>
          <p:spPr>
            <a:xfrm>
              <a:off x="187960" y="247649"/>
              <a:ext cx="4653913" cy="25520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/>
            <a:p>
              <a:pPr marR="0" lvl="0" indent="0" defTabSz="914400" eaLnBrk="1" fontAlgn="auto" latinLnBrk="0" hangingPunct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None/>
                <a:defRPr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kumimoji="0" sz="1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资源投放：</a:t>
              </a:r>
            </a:p>
            <a:p>
              <a:pPr marL="285750" marR="0" lvl="0" indent="-285750" defTabSz="914400" eaLnBrk="1" fontAlgn="auto" latinLnBrk="0" hangingPunct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kumimoji="0" sz="1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—图片类如焦点图、banner：使用主KV延展素材，跳转H5为活动引流并集客</a:t>
              </a:r>
            </a:p>
            <a:p>
              <a:pPr marL="285750" marR="0" lvl="0" indent="-285750" defTabSz="914400" eaLnBrk="1" fontAlgn="auto" latinLnBrk="0" hangingPunct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kumimoji="0" sz="1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—文字链：连接新闻稿</a:t>
              </a:r>
            </a:p>
            <a:p>
              <a:pPr marL="342900" marR="0" lvl="0" indent="-342900" defTabSz="914400" eaLnBrk="1" fontAlgn="auto" latinLnBrk="0" hangingPunct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kumimoji="0" sz="1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定向：定向年龄段</a:t>
              </a:r>
            </a:p>
          </p:txBody>
        </p:sp>
      </p:grpSp>
      <p:sp>
        <p:nvSpPr>
          <p:cNvPr id="7" name="Shape 1011"/>
          <p:cNvSpPr/>
          <p:nvPr/>
        </p:nvSpPr>
        <p:spPr>
          <a:xfrm>
            <a:off x="1017270" y="2936240"/>
            <a:ext cx="1233805" cy="306705"/>
          </a:xfrm>
          <a:prstGeom prst="rect">
            <a:avLst/>
          </a:prstGeom>
          <a:solidFill>
            <a:srgbClr val="C7020C"/>
          </a:solidFill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algn="ctr"/>
            <a:r>
              <a:rPr b="1">
                <a:solidFill>
                  <a:schemeClr val="bg1"/>
                </a:solidFill>
                <a:sym typeface="微软雅黑" panose="020B0503020204020204" pitchFamily="34" charset="-122"/>
              </a:rPr>
              <a:t>投放建议</a:t>
            </a:r>
            <a:endParaRPr b="1">
              <a:solidFill>
                <a:schemeClr val="bg1"/>
              </a:solidFill>
            </a:endParaRPr>
          </a:p>
        </p:txBody>
      </p:sp>
      <p:pic>
        <p:nvPicPr>
          <p:cNvPr id="8" name="Picture 2" descr="D:\g工作\公司文件\公司LOGO\太平洋汽车网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615" y="1865630"/>
            <a:ext cx="1511935" cy="5518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68625" y="1818005"/>
            <a:ext cx="1096010" cy="7112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6236335" y="1077595"/>
            <a:ext cx="5246370" cy="2778760"/>
            <a:chOff x="9534" y="1792"/>
            <a:chExt cx="8922" cy="472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34" y="1792"/>
              <a:ext cx="8923" cy="472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96" y="4934"/>
              <a:ext cx="3136" cy="1480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35745" y="3790314"/>
            <a:ext cx="5246959" cy="2778759"/>
          </a:xfrm>
          <a:prstGeom prst="rect">
            <a:avLst/>
          </a:prstGeom>
        </p:spPr>
      </p:pic>
      <p:sp>
        <p:nvSpPr>
          <p:cNvPr id="14" name="文本占位符 4"/>
          <p:cNvSpPr txBox="1"/>
          <p:nvPr/>
        </p:nvSpPr>
        <p:spPr>
          <a:xfrm>
            <a:off x="630709" y="1060099"/>
            <a:ext cx="3351525" cy="652761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indent="0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cap="all" spc="200" baseline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9pPr>
          </a:lstStyle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David" panose="020E0502060401010101" pitchFamily="34" charset="-79"/>
              </a:rPr>
              <a:t>媒体投放传播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308144" y="1969827"/>
            <a:ext cx="6346209" cy="3678069"/>
          </a:xfrm>
          <a:prstGeom prst="rect">
            <a:avLst/>
          </a:prstGeom>
          <a:solidFill>
            <a:srgbClr val="053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608767" y="1501573"/>
            <a:ext cx="4215983" cy="4266562"/>
            <a:chOff x="608767" y="1501573"/>
            <a:chExt cx="4215983" cy="426656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464452" y="1501574"/>
              <a:ext cx="1360298" cy="136029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461149" y="2954704"/>
              <a:ext cx="1360297" cy="1360297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09736" y="1501573"/>
              <a:ext cx="1360297" cy="136029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034957" y="1501573"/>
              <a:ext cx="1360297" cy="136029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09736" y="2954704"/>
              <a:ext cx="1360297" cy="1360297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767" y="4407836"/>
              <a:ext cx="1360298" cy="1360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4958" y="4407837"/>
              <a:ext cx="1360298" cy="1360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461149" y="4407833"/>
              <a:ext cx="1360297" cy="1360297"/>
            </a:xfrm>
            <a:prstGeom prst="rect">
              <a:avLst/>
            </a:prstGeom>
          </p:spPr>
        </p:pic>
      </p:grpSp>
      <p:grpSp>
        <p:nvGrpSpPr>
          <p:cNvPr id="18" name="Group 1178"/>
          <p:cNvGrpSpPr/>
          <p:nvPr/>
        </p:nvGrpSpPr>
        <p:grpSpPr>
          <a:xfrm>
            <a:off x="9024681" y="3884118"/>
            <a:ext cx="2920049" cy="2723976"/>
            <a:chOff x="-1" y="-1"/>
            <a:chExt cx="3214878" cy="2825253"/>
          </a:xfrm>
        </p:grpSpPr>
        <p:grpSp>
          <p:nvGrpSpPr>
            <p:cNvPr id="19" name="Group 1155"/>
            <p:cNvGrpSpPr/>
            <p:nvPr/>
          </p:nvGrpSpPr>
          <p:grpSpPr>
            <a:xfrm>
              <a:off x="-1" y="-1"/>
              <a:ext cx="1029602" cy="903601"/>
              <a:chOff x="0" y="0"/>
              <a:chExt cx="1029600" cy="903599"/>
            </a:xfrm>
          </p:grpSpPr>
          <p:sp>
            <p:nvSpPr>
              <p:cNvPr id="42" name="Shape 1153"/>
              <p:cNvSpPr/>
              <p:nvPr/>
            </p:nvSpPr>
            <p:spPr>
              <a:xfrm>
                <a:off x="-1" y="0"/>
                <a:ext cx="1029602" cy="9036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BA3543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solidFill>
                      <a:srgbClr val="FFFFFF"/>
                    </a:solidFill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" name="Shape 1154"/>
              <p:cNvSpPr/>
              <p:nvPr/>
            </p:nvSpPr>
            <p:spPr>
              <a:xfrm>
                <a:off x="-1" y="101279"/>
                <a:ext cx="1029602" cy="701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200">
                    <a:solidFill>
                      <a:srgbClr val="33393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333939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rPr>
                  <a:t>车展</a:t>
                </a:r>
              </a:p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200">
                    <a:solidFill>
                      <a:srgbClr val="33393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333939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rPr>
                  <a:t>正面/左视/右视图</a:t>
                </a:r>
              </a:p>
            </p:txBody>
          </p:sp>
        </p:grpSp>
        <p:grpSp>
          <p:nvGrpSpPr>
            <p:cNvPr id="20" name="Group 1158"/>
            <p:cNvGrpSpPr/>
            <p:nvPr/>
          </p:nvGrpSpPr>
          <p:grpSpPr>
            <a:xfrm>
              <a:off x="1092032" y="-1"/>
              <a:ext cx="1029602" cy="903601"/>
              <a:chOff x="0" y="0"/>
              <a:chExt cx="1029600" cy="903599"/>
            </a:xfrm>
          </p:grpSpPr>
          <p:sp>
            <p:nvSpPr>
              <p:cNvPr id="40" name="Shape 1156"/>
              <p:cNvSpPr/>
              <p:nvPr/>
            </p:nvSpPr>
            <p:spPr>
              <a:xfrm>
                <a:off x="-1" y="0"/>
                <a:ext cx="1029602" cy="9036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BA3543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solidFill>
                      <a:srgbClr val="FFFFFF"/>
                    </a:solidFill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" name="Shape 1157"/>
              <p:cNvSpPr/>
              <p:nvPr/>
            </p:nvSpPr>
            <p:spPr>
              <a:xfrm>
                <a:off x="-1" y="304479"/>
                <a:ext cx="1029602" cy="294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200">
                    <a:solidFill>
                      <a:srgbClr val="33393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lvl1pPr>
              </a:lstStyle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333939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现场展车图</a:t>
                </a:r>
              </a:p>
            </p:txBody>
          </p:sp>
        </p:grpSp>
        <p:grpSp>
          <p:nvGrpSpPr>
            <p:cNvPr id="21" name="Group 1161"/>
            <p:cNvGrpSpPr/>
            <p:nvPr/>
          </p:nvGrpSpPr>
          <p:grpSpPr>
            <a:xfrm>
              <a:off x="2185276" y="-1"/>
              <a:ext cx="1029601" cy="903601"/>
              <a:chOff x="0" y="0"/>
              <a:chExt cx="1029600" cy="903599"/>
            </a:xfrm>
          </p:grpSpPr>
          <p:sp>
            <p:nvSpPr>
              <p:cNvPr id="38" name="Shape 1159"/>
              <p:cNvSpPr/>
              <p:nvPr/>
            </p:nvSpPr>
            <p:spPr>
              <a:xfrm>
                <a:off x="-1" y="0"/>
                <a:ext cx="1029602" cy="9036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BA3543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solidFill>
                      <a:srgbClr val="FFFFFF"/>
                    </a:solidFill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" name="Shape 1160"/>
              <p:cNvSpPr/>
              <p:nvPr/>
            </p:nvSpPr>
            <p:spPr>
              <a:xfrm>
                <a:off x="-1" y="202879"/>
                <a:ext cx="1029602" cy="497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200">
                    <a:solidFill>
                      <a:srgbClr val="33393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333939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rPr>
                  <a:t>礼仪/模特</a:t>
                </a:r>
              </a:p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200">
                    <a:solidFill>
                      <a:srgbClr val="33393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333939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rPr>
                  <a:t>接待图</a:t>
                </a:r>
              </a:p>
            </p:txBody>
          </p:sp>
        </p:grpSp>
        <p:grpSp>
          <p:nvGrpSpPr>
            <p:cNvPr id="22" name="Group 1164"/>
            <p:cNvGrpSpPr/>
            <p:nvPr/>
          </p:nvGrpSpPr>
          <p:grpSpPr>
            <a:xfrm>
              <a:off x="-1" y="958129"/>
              <a:ext cx="1029602" cy="903600"/>
              <a:chOff x="0" y="0"/>
              <a:chExt cx="1029600" cy="903599"/>
            </a:xfrm>
          </p:grpSpPr>
          <p:sp>
            <p:nvSpPr>
              <p:cNvPr id="36" name="Shape 1162"/>
              <p:cNvSpPr/>
              <p:nvPr/>
            </p:nvSpPr>
            <p:spPr>
              <a:xfrm>
                <a:off x="-1" y="0"/>
                <a:ext cx="1029602" cy="9036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BA3543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solidFill>
                      <a:srgbClr val="FFFFFF"/>
                    </a:solidFill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" name="Shape 1163"/>
              <p:cNvSpPr/>
              <p:nvPr/>
            </p:nvSpPr>
            <p:spPr>
              <a:xfrm>
                <a:off x="-1" y="304479"/>
                <a:ext cx="1029602" cy="294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200">
                    <a:solidFill>
                      <a:srgbClr val="33393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lvl1pPr>
              </a:lstStyle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333939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演艺图</a:t>
                </a:r>
              </a:p>
            </p:txBody>
          </p:sp>
        </p:grpSp>
        <p:grpSp>
          <p:nvGrpSpPr>
            <p:cNvPr id="23" name="Group 1167"/>
            <p:cNvGrpSpPr/>
            <p:nvPr/>
          </p:nvGrpSpPr>
          <p:grpSpPr>
            <a:xfrm>
              <a:off x="2185276" y="958129"/>
              <a:ext cx="1029601" cy="903600"/>
              <a:chOff x="0" y="0"/>
              <a:chExt cx="1029600" cy="903599"/>
            </a:xfrm>
          </p:grpSpPr>
          <p:sp>
            <p:nvSpPr>
              <p:cNvPr id="34" name="Shape 1165"/>
              <p:cNvSpPr/>
              <p:nvPr/>
            </p:nvSpPr>
            <p:spPr>
              <a:xfrm>
                <a:off x="-1" y="0"/>
                <a:ext cx="1029602" cy="9036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BA3543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solidFill>
                      <a:srgbClr val="FFFFFF"/>
                    </a:solidFill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" name="Shape 1166"/>
              <p:cNvSpPr/>
              <p:nvPr/>
            </p:nvSpPr>
            <p:spPr>
              <a:xfrm>
                <a:off x="-1" y="304479"/>
                <a:ext cx="1029602" cy="294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200">
                    <a:solidFill>
                      <a:srgbClr val="33393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lvl1pPr>
              </a:lstStyle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333939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精品区</a:t>
                </a:r>
              </a:p>
            </p:txBody>
          </p:sp>
        </p:grpSp>
        <p:grpSp>
          <p:nvGrpSpPr>
            <p:cNvPr id="24" name="Group 1170"/>
            <p:cNvGrpSpPr/>
            <p:nvPr/>
          </p:nvGrpSpPr>
          <p:grpSpPr>
            <a:xfrm>
              <a:off x="-1" y="1916258"/>
              <a:ext cx="1029602" cy="903600"/>
              <a:chOff x="0" y="0"/>
              <a:chExt cx="1029600" cy="903599"/>
            </a:xfrm>
          </p:grpSpPr>
          <p:sp>
            <p:nvSpPr>
              <p:cNvPr id="32" name="Shape 1168"/>
              <p:cNvSpPr/>
              <p:nvPr/>
            </p:nvSpPr>
            <p:spPr>
              <a:xfrm>
                <a:off x="-1" y="0"/>
                <a:ext cx="1029602" cy="9036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BA3543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solidFill>
                      <a:srgbClr val="FFFFFF"/>
                    </a:solidFill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" name="Shape 1169"/>
              <p:cNvSpPr/>
              <p:nvPr/>
            </p:nvSpPr>
            <p:spPr>
              <a:xfrm>
                <a:off x="-1" y="304479"/>
                <a:ext cx="1029602" cy="294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200">
                    <a:solidFill>
                      <a:srgbClr val="33393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lvl1pPr>
              </a:lstStyle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333939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茶歇区</a:t>
                </a:r>
              </a:p>
            </p:txBody>
          </p:sp>
        </p:grpSp>
        <p:grpSp>
          <p:nvGrpSpPr>
            <p:cNvPr id="25" name="Group 1173"/>
            <p:cNvGrpSpPr/>
            <p:nvPr/>
          </p:nvGrpSpPr>
          <p:grpSpPr>
            <a:xfrm>
              <a:off x="1092032" y="1921652"/>
              <a:ext cx="1029602" cy="903600"/>
              <a:chOff x="0" y="0"/>
              <a:chExt cx="1029600" cy="903599"/>
            </a:xfrm>
          </p:grpSpPr>
          <p:sp>
            <p:nvSpPr>
              <p:cNvPr id="30" name="Shape 1171"/>
              <p:cNvSpPr/>
              <p:nvPr/>
            </p:nvSpPr>
            <p:spPr>
              <a:xfrm>
                <a:off x="-1" y="0"/>
                <a:ext cx="1029602" cy="9036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BA3543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solidFill>
                      <a:srgbClr val="FFFFFF"/>
                    </a:solidFill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" name="Shape 1172"/>
              <p:cNvSpPr/>
              <p:nvPr/>
            </p:nvSpPr>
            <p:spPr>
              <a:xfrm>
                <a:off x="-1" y="202879"/>
                <a:ext cx="1029602" cy="497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200">
                    <a:solidFill>
                      <a:srgbClr val="33393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333939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rPr>
                  <a:t>客户</a:t>
                </a:r>
              </a:p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200">
                    <a:solidFill>
                      <a:srgbClr val="33393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333939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rPr>
                  <a:t>看车图</a:t>
                </a:r>
              </a:p>
            </p:txBody>
          </p:sp>
        </p:grpSp>
        <p:grpSp>
          <p:nvGrpSpPr>
            <p:cNvPr id="26" name="Group 1176"/>
            <p:cNvGrpSpPr/>
            <p:nvPr/>
          </p:nvGrpSpPr>
          <p:grpSpPr>
            <a:xfrm>
              <a:off x="2185276" y="1916258"/>
              <a:ext cx="1029601" cy="903600"/>
              <a:chOff x="0" y="0"/>
              <a:chExt cx="1029600" cy="903599"/>
            </a:xfrm>
          </p:grpSpPr>
          <p:sp>
            <p:nvSpPr>
              <p:cNvPr id="28" name="Shape 1174"/>
              <p:cNvSpPr/>
              <p:nvPr/>
            </p:nvSpPr>
            <p:spPr>
              <a:xfrm>
                <a:off x="-1" y="0"/>
                <a:ext cx="1029602" cy="9036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BA3543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solidFill>
                      <a:srgbClr val="FFFFFF"/>
                    </a:solidFill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" name="Shape 1175"/>
              <p:cNvSpPr/>
              <p:nvPr/>
            </p:nvSpPr>
            <p:spPr>
              <a:xfrm>
                <a:off x="-1" y="202879"/>
                <a:ext cx="1029602" cy="497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200">
                    <a:solidFill>
                      <a:srgbClr val="33393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333939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rPr>
                  <a:t>客户</a:t>
                </a:r>
              </a:p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200">
                    <a:solidFill>
                      <a:srgbClr val="33393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333939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rPr>
                  <a:t>洽谈图</a:t>
                </a:r>
              </a:p>
            </p:txBody>
          </p:sp>
        </p:grpSp>
      </p:grpSp>
      <p:sp>
        <p:nvSpPr>
          <p:cNvPr id="44" name="文本框 43"/>
          <p:cNvSpPr txBox="1"/>
          <p:nvPr/>
        </p:nvSpPr>
        <p:spPr>
          <a:xfrm>
            <a:off x="5427429" y="2479864"/>
            <a:ext cx="3429968" cy="2266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hangingPunct="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kern="0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/>
                <a:sym typeface="Arial" panose="020B0604020202020204"/>
              </a:rPr>
              <a:t>传播平台：经销商双微</a:t>
            </a:r>
            <a:endParaRPr lang="en-US" altLang="zh-CN" sz="1600" kern="0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/>
              <a:sym typeface="Arial" panose="020B0604020202020204"/>
            </a:endParaRPr>
          </a:p>
          <a:p>
            <a:pPr marL="285750" indent="-285750" hangingPunct="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kern="0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/>
                <a:sym typeface="Arial" panose="020B0604020202020204"/>
              </a:rPr>
              <a:t>传播时间：活动期</a:t>
            </a:r>
            <a:endParaRPr lang="en-US" altLang="zh-CN" sz="1600" kern="0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/>
              <a:sym typeface="Arial" panose="020B0604020202020204"/>
            </a:endParaRPr>
          </a:p>
          <a:p>
            <a:pPr marL="285750" indent="-285750" hangingPunct="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/>
                <a:sym typeface="Arial" panose="020B0604020202020204"/>
              </a:rPr>
              <a:t>须在人气旺的时段拍摄</a:t>
            </a:r>
            <a:endParaRPr lang="en-US" altLang="zh-CN" sz="1600" kern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/>
              <a:sym typeface="Arial" panose="020B0604020202020204"/>
            </a:endParaRPr>
          </a:p>
          <a:p>
            <a:pPr marL="285750" indent="-285750" hangingPunct="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Sofia Pro Extra Light" charset="0"/>
                <a:sym typeface="Arial" panose="020B0604020202020204"/>
              </a:rPr>
              <a:t>双微转发内容须统一</a:t>
            </a:r>
            <a:endParaRPr lang="en-US" altLang="zh-CN" sz="1600" kern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Sofia Pro Extra Light" charset="0"/>
              <a:sym typeface="Arial" panose="020B0604020202020204"/>
            </a:endParaRPr>
          </a:p>
          <a:p>
            <a:pPr marL="285750" indent="-285750" hangingPunct="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Sofia Pro Extra Light" charset="0"/>
                <a:sym typeface="Arial" panose="020B0604020202020204"/>
              </a:rPr>
              <a:t>照片统一加盖本次车展水印</a:t>
            </a:r>
            <a:endParaRPr lang="en-US" altLang="zh-CN" sz="1600" kern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Sofia Pro Extra Light" charset="0"/>
              <a:sym typeface="Arial" panose="020B0604020202020204"/>
            </a:endParaRPr>
          </a:p>
          <a:p>
            <a:pPr hangingPunct="0">
              <a:lnSpc>
                <a:spcPct val="150000"/>
              </a:lnSpc>
            </a:pPr>
            <a:r>
              <a:rPr lang="zh-CN" altLang="en-US" sz="1600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Sofia Pro Extra Light" charset="0"/>
                <a:sym typeface="Arial" panose="020B0604020202020204"/>
              </a:rPr>
              <a:t>（站点名称，按需调整）</a:t>
            </a:r>
            <a:endParaRPr lang="en-US" altLang="zh-CN" sz="1600" kern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Sofia Pro Extra Light" charset="0"/>
              <a:sym typeface="Arial" panose="020B0604020202020204"/>
            </a:endParaRPr>
          </a:p>
        </p:txBody>
      </p:sp>
      <p:sp>
        <p:nvSpPr>
          <p:cNvPr id="45" name="文本占位符 4"/>
          <p:cNvSpPr txBox="1"/>
          <p:nvPr/>
        </p:nvSpPr>
        <p:spPr>
          <a:xfrm>
            <a:off x="5289145" y="1358850"/>
            <a:ext cx="3351525" cy="652761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indent="0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cap="all" spc="200" baseline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9pPr>
          </a:lstStyle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David" panose="020E0502060401010101" pitchFamily="34" charset="-79"/>
              </a:rPr>
              <a:t>九宫格传播</a:t>
            </a: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36905" y="2956700"/>
            <a:ext cx="1358301" cy="1358301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27964" y="4807902"/>
            <a:ext cx="923783" cy="8712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汽车停在路上&#10;&#10;描述已自动生成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832241"/>
            <a:ext cx="12192001" cy="602575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832240"/>
            <a:ext cx="12192000" cy="6025759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14316" y="2674961"/>
            <a:ext cx="46174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rgbClr val="05366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iome Light" panose="020B0502040204020203" pitchFamily="34" charset="0"/>
              </a:rPr>
              <a:t>Contents</a:t>
            </a:r>
            <a:endParaRPr lang="zh-CN" altLang="en-US" sz="8000" dirty="0">
              <a:solidFill>
                <a:srgbClr val="05366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iome Light" panose="020B0502040204020203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286233" y="2504964"/>
            <a:ext cx="0" cy="2406555"/>
          </a:xfrm>
          <a:prstGeom prst="line">
            <a:avLst/>
          </a:prstGeom>
          <a:ln w="28575">
            <a:solidFill>
              <a:srgbClr val="0536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latshållare för text 2"/>
          <p:cNvSpPr txBox="1"/>
          <p:nvPr/>
        </p:nvSpPr>
        <p:spPr>
          <a:xfrm>
            <a:off x="5971122" y="118753"/>
            <a:ext cx="5868988" cy="60534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zh-CN" sz="2200" dirty="0">
              <a:latin typeface="Arial" panose="020B0604020202020204" pitchFamily="34" charset="0"/>
              <a:ea typeface="微软雅黑" panose="020B0503020204020204" pitchFamily="34" charset="-122"/>
              <a:sym typeface="Webdings" panose="05030102010509060703" pitchFamily="18" charset="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16697" y="3145476"/>
            <a:ext cx="4110972" cy="526514"/>
            <a:chOff x="6143046" y="2148447"/>
            <a:chExt cx="4110972" cy="526514"/>
          </a:xfrm>
        </p:grpSpPr>
        <p:sp>
          <p:nvSpPr>
            <p:cNvPr id="18" name="矩形 17"/>
            <p:cNvSpPr/>
            <p:nvPr/>
          </p:nvSpPr>
          <p:spPr>
            <a:xfrm>
              <a:off x="6143046" y="2148447"/>
              <a:ext cx="4110972" cy="526514"/>
            </a:xfrm>
            <a:prstGeom prst="rect">
              <a:avLst/>
            </a:prstGeom>
            <a:solidFill>
              <a:srgbClr val="053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673755" y="2249105"/>
              <a:ext cx="2420203" cy="396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 </a:t>
              </a:r>
              <a:r>
                <a:rPr lang="en-US" altLang="zh-CN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 </a:t>
              </a: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部分</a:t>
              </a: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Webdings" panose="05030102010509060703" pitchFamily="18" charset="2"/>
                </a:rPr>
                <a:t>车展概述</a:t>
              </a: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ebdings" panose="05030102010509060703" pitchFamily="18" charset="2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283725"/>
            <a:ext cx="6535118" cy="3280012"/>
          </a:xfrm>
          <a:prstGeom prst="rect">
            <a:avLst/>
          </a:prstGeom>
          <a:solidFill>
            <a:srgbClr val="053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6535118" y="850710"/>
            <a:ext cx="5656882" cy="6007290"/>
            <a:chOff x="5370768" y="304801"/>
            <a:chExt cx="6640400" cy="650543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70768" y="304801"/>
              <a:ext cx="2168477" cy="650543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06730" y="304801"/>
              <a:ext cx="2168477" cy="6505432"/>
            </a:xfrm>
            <a:prstGeom prst="rect">
              <a:avLst/>
            </a:prstGeom>
          </p:spPr>
        </p:pic>
        <p:pic>
          <p:nvPicPr>
            <p:cNvPr id="11" name="图片 10" descr="一辆银色的车&#10;&#10;中度可信度描述已自动生成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42691" y="304801"/>
              <a:ext cx="2168477" cy="6505432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1619025" y="3641677"/>
            <a:ext cx="3297070" cy="1497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现场活动图片拍摄及时修图选图，活动期间制作长图发予经销商分享，扩大活动传播力度。</a:t>
            </a:r>
          </a:p>
        </p:txBody>
      </p:sp>
      <p:sp>
        <p:nvSpPr>
          <p:cNvPr id="10" name="文本占位符 4"/>
          <p:cNvSpPr txBox="1"/>
          <p:nvPr/>
        </p:nvSpPr>
        <p:spPr>
          <a:xfrm>
            <a:off x="1375150" y="2776239"/>
            <a:ext cx="3351525" cy="652761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indent="0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cap="all" spc="200" baseline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9pPr>
          </a:lstStyle>
          <a:p>
            <a:pPr algn="ctr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cs typeface="David" panose="020E0502060401010101" pitchFamily="34" charset="-79"/>
              </a:rPr>
              <a:t>长图传播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7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6329" y="1788645"/>
            <a:ext cx="2947901" cy="487842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3038" y="2347415"/>
            <a:ext cx="2270077" cy="4141873"/>
          </a:xfrm>
          <a:prstGeom prst="rect">
            <a:avLst/>
          </a:prstGeom>
        </p:spPr>
      </p:pic>
      <p:sp>
        <p:nvSpPr>
          <p:cNvPr id="5" name="Shape 1227"/>
          <p:cNvSpPr/>
          <p:nvPr/>
        </p:nvSpPr>
        <p:spPr>
          <a:xfrm>
            <a:off x="748665" y="2440940"/>
            <a:ext cx="2846070" cy="310769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marL="285750" indent="-285750">
              <a:lnSpc>
                <a:spcPct val="200000"/>
              </a:lnSpc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dirty="0" err="1">
                <a:solidFill>
                  <a:schemeClr val="tx1"/>
                </a:solidFill>
              </a:rPr>
              <a:t>传播平台：抖音、火山、微视</a:t>
            </a:r>
            <a:endParaRPr dirty="0">
              <a:solidFill>
                <a:schemeClr val="tx1"/>
              </a:solidFill>
            </a:endParaRPr>
          </a:p>
          <a:p>
            <a:pPr marL="285750" indent="-285750">
              <a:lnSpc>
                <a:spcPct val="200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dirty="0" err="1">
                <a:solidFill>
                  <a:schemeClr val="tx1"/>
                </a:solidFill>
              </a:rPr>
              <a:t>传播内容（随拍随发</a:t>
            </a:r>
            <a:r>
              <a:rPr dirty="0">
                <a:solidFill>
                  <a:schemeClr val="tx1"/>
                </a:solidFill>
              </a:rPr>
              <a:t>） ：</a:t>
            </a:r>
          </a:p>
          <a:p>
            <a:pPr marL="285750" indent="-285750">
              <a:lnSpc>
                <a:spcPct val="200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dirty="0">
                <a:solidFill>
                  <a:schemeClr val="tx1"/>
                </a:solidFill>
              </a:rPr>
              <a:t>10秒展示视频</a:t>
            </a:r>
          </a:p>
          <a:p>
            <a:pPr marL="285750" indent="-285750">
              <a:lnSpc>
                <a:spcPct val="200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dirty="0" err="1">
                <a:solidFill>
                  <a:schemeClr val="tx1"/>
                </a:solidFill>
              </a:rPr>
              <a:t>角度及拍摄手法：一镜到底，经销商信息的立牌穿过主要区域到达洽谈区</a:t>
            </a:r>
            <a:endParaRPr dirty="0">
              <a:solidFill>
                <a:schemeClr val="tx1"/>
              </a:solidFill>
            </a:endParaRPr>
          </a:p>
          <a:p>
            <a:pPr marL="285750" indent="-285750">
              <a:lnSpc>
                <a:spcPct val="200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dirty="0" err="1">
                <a:solidFill>
                  <a:schemeClr val="tx1"/>
                </a:solidFill>
              </a:rPr>
              <a:t>最大限度展示展台内容</a:t>
            </a:r>
          </a:p>
        </p:txBody>
      </p:sp>
      <p:sp>
        <p:nvSpPr>
          <p:cNvPr id="6" name="Shape 1231"/>
          <p:cNvSpPr/>
          <p:nvPr/>
        </p:nvSpPr>
        <p:spPr>
          <a:xfrm>
            <a:off x="4781762" y="3221462"/>
            <a:ext cx="2649201" cy="22250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>
                <a:solidFill>
                  <a:schemeClr val="tx1"/>
                </a:solidFill>
              </a:rPr>
              <a:t>1-2秒 车展全景</a:t>
            </a:r>
          </a:p>
          <a:p>
            <a:pPr>
              <a:lnSpc>
                <a:spcPct val="150000"/>
              </a:lnSpc>
              <a:defRPr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>
                <a:solidFill>
                  <a:schemeClr val="tx1"/>
                </a:solidFill>
              </a:rPr>
              <a:t>3-4秒 接待台镜头</a:t>
            </a:r>
          </a:p>
          <a:p>
            <a:pPr>
              <a:lnSpc>
                <a:spcPct val="150000"/>
              </a:lnSpc>
              <a:defRPr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>
                <a:solidFill>
                  <a:schemeClr val="tx1"/>
                </a:solidFill>
              </a:rPr>
              <a:t>5-6秒 展车镜头</a:t>
            </a:r>
          </a:p>
          <a:p>
            <a:pPr>
              <a:lnSpc>
                <a:spcPct val="150000"/>
              </a:lnSpc>
              <a:defRPr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>
                <a:solidFill>
                  <a:schemeClr val="tx1"/>
                </a:solidFill>
              </a:rPr>
              <a:t>7-8秒 客户互动镜头</a:t>
            </a:r>
          </a:p>
          <a:p>
            <a:pPr>
              <a:lnSpc>
                <a:spcPct val="150000"/>
              </a:lnSpc>
              <a:defRPr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>
                <a:solidFill>
                  <a:schemeClr val="tx1"/>
                </a:solidFill>
              </a:rPr>
              <a:t>9-10秒 洽谈签约镜头</a:t>
            </a:r>
          </a:p>
        </p:txBody>
      </p:sp>
      <p:sp>
        <p:nvSpPr>
          <p:cNvPr id="7" name="Shape 1232"/>
          <p:cNvSpPr/>
          <p:nvPr/>
        </p:nvSpPr>
        <p:spPr>
          <a:xfrm>
            <a:off x="4552361" y="3124073"/>
            <a:ext cx="2673885" cy="2424419"/>
          </a:xfrm>
          <a:prstGeom prst="rect">
            <a:avLst/>
          </a:prstGeom>
          <a:ln w="12700">
            <a:solidFill>
              <a:srgbClr val="05366E"/>
            </a:solidFill>
            <a:miter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8" name="Shape 1233"/>
          <p:cNvSpPr/>
          <p:nvPr/>
        </p:nvSpPr>
        <p:spPr>
          <a:xfrm>
            <a:off x="4805882" y="2939408"/>
            <a:ext cx="496570" cy="337185"/>
          </a:xfrm>
          <a:prstGeom prst="rect">
            <a:avLst/>
          </a:prstGeom>
          <a:solidFill>
            <a:srgbClr val="05366E"/>
          </a:solidFill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rPr sz="1600" b="1">
                <a:solidFill>
                  <a:schemeClr val="bg1"/>
                </a:solidFill>
              </a:rPr>
              <a:t>脚本</a:t>
            </a:r>
          </a:p>
        </p:txBody>
      </p:sp>
      <p:pic>
        <p:nvPicPr>
          <p:cNvPr id="10" name="image76.png" descr="https://timgsa.baidu.com/timg?image&amp;quality=80&amp;size=b9999_10000&amp;sec=1552040537579&amp;di=54a74dbd5b2d6e42f0295e54e6295e2a&amp;imgtype=0&amp;src=http%3A%2F%2Fimg.haote.com%2Fupload%2Fnews%2Fimage%2F20180730%2F20180730100342_4451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3038" y="2347415"/>
            <a:ext cx="643918" cy="5600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1" name="文本占位符 4"/>
          <p:cNvSpPr txBox="1"/>
          <p:nvPr/>
        </p:nvSpPr>
        <p:spPr>
          <a:xfrm>
            <a:off x="4552361" y="1309508"/>
            <a:ext cx="3351525" cy="652761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indent="0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cap="all" spc="200" baseline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9pPr>
          </a:lstStyle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David" panose="020E0502060401010101" pitchFamily="34" charset="-79"/>
              </a:rPr>
              <a:t>短视频传播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17270" y="2399665"/>
            <a:ext cx="2638425" cy="3287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rgbClr val="05366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长图推广：</a:t>
            </a:r>
            <a:endParaRPr lang="zh-CN" altLang="en-US" sz="1400" dirty="0">
              <a:solidFill>
                <a:srgbClr val="05366E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      活动现场相关内容；客户现场体验信息， 宣传渠道主要以朋友圈、公众号、自媒体平台为主； 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pitchFamily="34" charset="-122"/>
            </a:endParaRPr>
          </a:p>
          <a:p>
            <a:pPr marL="28575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rgbClr val="05366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软文推广： </a:t>
            </a:r>
          </a:p>
          <a:p>
            <a:pPr marL="285750" indent="-285750"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      文稿内容主要是活动现场精彩回顾， 宣传渠道是经销商</a:t>
            </a:r>
            <a:r>
              <a:rPr lang="zh-CN" altLang="en-US" sz="14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+mn-ea"/>
              </a:rPr>
              <a:t>公众号</a:t>
            </a:r>
            <a:r>
              <a:rPr lang="zh-CN" altLang="en-US" sz="14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5" name="文本占位符 4"/>
          <p:cNvSpPr txBox="1"/>
          <p:nvPr/>
        </p:nvSpPr>
        <p:spPr>
          <a:xfrm>
            <a:off x="744635" y="1354305"/>
            <a:ext cx="3351525" cy="652761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indent="0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cap="all" spc="200" baseline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9pPr>
          </a:lstStyle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David" panose="020E0502060401010101" pitchFamily="34" charset="-79"/>
              </a:rPr>
              <a:t>媒体新闻稿传播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075" y="942703"/>
            <a:ext cx="5793655" cy="561919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汽车停在路上&#10;&#10;描述已自动生成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832241"/>
            <a:ext cx="12192001" cy="602575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832240"/>
            <a:ext cx="12192000" cy="6025759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14316" y="2674961"/>
            <a:ext cx="46174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rgbClr val="05366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iome Light" panose="020B0502040204020203" pitchFamily="34" charset="0"/>
              </a:rPr>
              <a:t>Contents</a:t>
            </a:r>
            <a:endParaRPr lang="zh-CN" altLang="en-US" sz="8000" dirty="0">
              <a:solidFill>
                <a:srgbClr val="05366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iome Light" panose="020B0502040204020203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286233" y="2504964"/>
            <a:ext cx="0" cy="2406555"/>
          </a:xfrm>
          <a:prstGeom prst="line">
            <a:avLst/>
          </a:prstGeom>
          <a:ln w="28575">
            <a:solidFill>
              <a:srgbClr val="0536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latshållare för text 2"/>
          <p:cNvSpPr txBox="1"/>
          <p:nvPr/>
        </p:nvSpPr>
        <p:spPr>
          <a:xfrm>
            <a:off x="5971122" y="118753"/>
            <a:ext cx="5868988" cy="60534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zh-CN" sz="2200" dirty="0">
              <a:latin typeface="Arial" panose="020B0604020202020204" pitchFamily="34" charset="0"/>
              <a:ea typeface="微软雅黑" panose="020B0503020204020204" pitchFamily="34" charset="-122"/>
              <a:sym typeface="Webdings" panose="05030102010509060703" pitchFamily="18" charset="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16697" y="3145476"/>
            <a:ext cx="4110972" cy="526514"/>
            <a:chOff x="6143046" y="2148447"/>
            <a:chExt cx="4110972" cy="526514"/>
          </a:xfrm>
        </p:grpSpPr>
        <p:sp>
          <p:nvSpPr>
            <p:cNvPr id="18" name="矩形 17"/>
            <p:cNvSpPr/>
            <p:nvPr/>
          </p:nvSpPr>
          <p:spPr>
            <a:xfrm>
              <a:off x="6143046" y="2148447"/>
              <a:ext cx="4110972" cy="526514"/>
            </a:xfrm>
            <a:prstGeom prst="rect">
              <a:avLst/>
            </a:prstGeom>
            <a:solidFill>
              <a:srgbClr val="053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673755" y="2249105"/>
              <a:ext cx="2420203" cy="396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 </a:t>
              </a:r>
              <a:r>
                <a:rPr lang="en-US" altLang="zh-CN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 </a:t>
              </a: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部分</a:t>
              </a: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Webdings" panose="05030102010509060703" pitchFamily="18" charset="2"/>
                </a:rPr>
                <a:t>车展运营</a:t>
              </a: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ebdings" panose="05030102010509060703" pitchFamily="18" charset="2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>
            <a:spLocks noChangeArrowheads="1"/>
          </p:cNvSpPr>
          <p:nvPr/>
        </p:nvSpPr>
        <p:spPr bwMode="auto">
          <a:xfrm>
            <a:off x="453381" y="1425006"/>
            <a:ext cx="11383448" cy="47308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</a:ln>
        </p:spPr>
        <p:txBody>
          <a:bodyPr wrap="square" lIns="82651" tIns="41327" rIns="82651" bIns="41327">
            <a:spAutoFit/>
          </a:bodyPr>
          <a:lstStyle/>
          <a:p>
            <a:pPr marL="171450" indent="-171450" defTabSz="914400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180340" algn="l"/>
                <a:tab pos="272415" algn="l"/>
                <a:tab pos="1273810" algn="l"/>
                <a:tab pos="1877060" algn="l"/>
              </a:tabLst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展前一天完成所有展车的深度清洁；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171450" indent="-171450" defTabSz="914400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180340" algn="l"/>
                <a:tab pos="272415" algn="l"/>
                <a:tab pos="1273810" algn="l"/>
                <a:tab pos="1877060" algn="l"/>
              </a:tabLst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每日开闭馆前对所有展车进行全面清洁；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171450" indent="-171450" defTabSz="914400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180340" algn="l"/>
                <a:tab pos="272415" algn="l"/>
                <a:tab pos="1273810" algn="l"/>
                <a:tab pos="1877060" algn="l"/>
              </a:tabLst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每日开闭馆前揭盖车衣，并放置指定位置；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171450" indent="-171450" defTabSz="914400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180340" algn="l"/>
                <a:tab pos="272415" algn="l"/>
                <a:tab pos="1273810" algn="l"/>
                <a:tab pos="1877060" algn="l"/>
              </a:tabLst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参观者看车后即刻进行清洁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Ford Antenna Regular"/>
              </a:rPr>
              <a:t>；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  <a:cs typeface="Ford Antenna Regular"/>
            </a:endParaRPr>
          </a:p>
          <a:p>
            <a:pPr marL="171450" indent="-171450" defTabSz="914400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180340" algn="l"/>
                <a:tab pos="272415" algn="l"/>
                <a:tab pos="1273810" algn="l"/>
                <a:tab pos="1877060" algn="l"/>
              </a:tabLst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Times New Roman" panose="02020603050405020304" pitchFamily="18" charset="0"/>
              </a:rPr>
              <a:t>展车</a:t>
            </a:r>
            <a:r>
              <a:rPr lang="en-US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Times New Roman" panose="02020603050405020304" pitchFamily="18" charset="0"/>
              </a:rPr>
              <a:t>(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Times New Roman" panose="02020603050405020304" pitchFamily="18" charset="0"/>
              </a:rPr>
              <a:t>包括车门拉手</a:t>
            </a:r>
            <a:r>
              <a:rPr lang="en-US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Times New Roman" panose="02020603050405020304" pitchFamily="18" charset="0"/>
              </a:rPr>
              <a:t>,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Times New Roman" panose="02020603050405020304" pitchFamily="18" charset="0"/>
              </a:rPr>
              <a:t>玻璃窗</a:t>
            </a:r>
            <a:r>
              <a:rPr lang="en-US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Times New Roman" panose="02020603050405020304" pitchFamily="18" charset="0"/>
              </a:rPr>
              <a:t>,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Times New Roman" panose="02020603050405020304" pitchFamily="18" charset="0"/>
              </a:rPr>
              <a:t>不锈钢门框等</a:t>
            </a:r>
            <a:r>
              <a:rPr lang="en-US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Times New Roman" panose="02020603050405020304" pitchFamily="18" charset="0"/>
              </a:rPr>
              <a:t>)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Times New Roman" panose="02020603050405020304" pitchFamily="18" charset="0"/>
              </a:rPr>
              <a:t>易脏部位，如发现手印等污渍</a:t>
            </a:r>
            <a:r>
              <a:rPr lang="en-US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Times New Roman" panose="02020603050405020304" pitchFamily="18" charset="0"/>
              </a:rPr>
              <a:t>,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Times New Roman" panose="02020603050405020304" pitchFamily="18" charset="0"/>
              </a:rPr>
              <a:t>立即用白手套擦拭干净，如发现不能处理的情况</a:t>
            </a:r>
            <a:r>
              <a:rPr lang="en-US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Times New Roman" panose="02020603050405020304" pitchFamily="18" charset="0"/>
              </a:rPr>
              <a:t>,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Times New Roman" panose="02020603050405020304" pitchFamily="18" charset="0"/>
              </a:rPr>
              <a:t>应马上通知经销商人员及时进行清理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  <a:sym typeface="Times New Roman" panose="02020603050405020304" pitchFamily="18" charset="0"/>
            </a:endParaRPr>
          </a:p>
          <a:p>
            <a:pPr marL="171450" indent="-171450" defTabSz="914400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180340" algn="l"/>
                <a:tab pos="272415" algn="l"/>
                <a:tab pos="1273810" algn="l"/>
                <a:tab pos="1877060" algn="l"/>
              </a:tabLst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Times New Roman" panose="02020603050405020304" pitchFamily="18" charset="0"/>
              </a:rPr>
              <a:t>展车原始展示状态（包括天窗、两扇前门车窗打开、座椅头枕调到最低位置），如发现不符合原始展示状态的情况，应马上将之设置还原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  <a:sym typeface="Times New Roman" panose="02020603050405020304" pitchFamily="18" charset="0"/>
            </a:endParaRPr>
          </a:p>
          <a:p>
            <a:pPr marL="171450" indent="-171450" defTabSz="914400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180340" algn="l"/>
                <a:tab pos="272415" algn="l"/>
                <a:tab pos="1273810" algn="l"/>
                <a:tab pos="1877060" algn="l"/>
              </a:tabLst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Times New Roman" panose="02020603050405020304" pitchFamily="18" charset="0"/>
              </a:rPr>
              <a:t>展车情况（车门、发动机盖、行李箱盖等是否关好），如发现没有关好的情况应马上将之关好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  <a:sym typeface="Times New Roman" panose="02020603050405020304" pitchFamily="18" charset="0"/>
            </a:endParaRPr>
          </a:p>
          <a:p>
            <a:pPr marL="171450" indent="-171450" defTabSz="914400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180340" algn="l"/>
                <a:tab pos="272415" algn="l"/>
                <a:tab pos="1273810" algn="l"/>
                <a:tab pos="1877060" algn="l"/>
              </a:tabLst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Times New Roman" panose="02020603050405020304" pitchFamily="18" charset="0"/>
              </a:rPr>
              <a:t>发现展车车身有被刮花的情况应马上通知工作人员或经销商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  <a:sym typeface="Times New Roman" panose="02020603050405020304" pitchFamily="18" charset="0"/>
            </a:endParaRPr>
          </a:p>
          <a:p>
            <a:pPr marL="171450" indent="-171450" defTabSz="914400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180340" algn="l"/>
                <a:tab pos="272415" algn="l"/>
                <a:tab pos="1273810" algn="l"/>
                <a:tab pos="1877060" algn="l"/>
              </a:tabLst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闭馆前为车辆关闭所有功能、锁门；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171450" indent="-171450" defTabSz="914400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180340" algn="l"/>
                <a:tab pos="272415" algn="l"/>
                <a:tab pos="1273810" algn="l"/>
                <a:tab pos="1877060" algn="l"/>
              </a:tabLst>
            </a:pPr>
            <a:endParaRPr lang="en-US" altLang="zh-CN" sz="11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67808" y="1124744"/>
            <a:ext cx="4032448" cy="576064"/>
          </a:xfrm>
          <a:prstGeom prst="rect">
            <a:avLst/>
          </a:prstGeom>
          <a:solidFill>
            <a:srgbClr val="053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200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车辆展车要求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9402" y="1412776"/>
            <a:ext cx="11041227" cy="4800533"/>
          </a:xfrm>
          <a:prstGeom prst="rect">
            <a:avLst/>
          </a:prstGeom>
          <a:noFill/>
          <a:ln w="6350">
            <a:solidFill>
              <a:schemeClr val="tx1">
                <a:lumMod val="85000"/>
                <a:lumOff val="1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20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67808" y="1124744"/>
            <a:ext cx="4032448" cy="576064"/>
          </a:xfrm>
          <a:prstGeom prst="rect">
            <a:avLst/>
          </a:prstGeom>
          <a:solidFill>
            <a:srgbClr val="053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200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车辆展车要求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524061" y="1892831"/>
            <a:ext cx="9948536" cy="3819525"/>
            <a:chOff x="538422" y="1000631"/>
            <a:chExt cx="10750577" cy="5088356"/>
          </a:xfrm>
        </p:grpSpPr>
        <p:sp>
          <p:nvSpPr>
            <p:cNvPr id="5" name="object 3"/>
            <p:cNvSpPr txBox="1"/>
            <p:nvPr/>
          </p:nvSpPr>
          <p:spPr>
            <a:xfrm>
              <a:off x="578774" y="3417576"/>
              <a:ext cx="2727325" cy="1423619"/>
            </a:xfrm>
            <a:prstGeom prst="rect">
              <a:avLst/>
            </a:prstGeom>
          </p:spPr>
          <p:txBody>
            <a:bodyPr vert="horz" wrap="square" lIns="0" tIns="132715" rIns="0" bIns="0" rtlCol="0">
              <a:spAutoFit/>
            </a:bodyPr>
            <a:lstStyle/>
            <a:p>
              <a:pPr marL="12700" defTabSz="914400" eaLnBrk="0" fontAlgn="base" hangingPunct="0">
                <a:spcBef>
                  <a:spcPts val="1045"/>
                </a:spcBef>
                <a:spcAft>
                  <a:spcPct val="0"/>
                </a:spcAft>
                <a:defRPr/>
              </a:pPr>
              <a:r>
                <a:rPr sz="1400" spc="-5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微软雅黑" panose="020B0503020204020204" pitchFamily="34" charset="-122"/>
                  <a:sym typeface="+mn-lt"/>
                </a:rPr>
                <a:t>2</a:t>
              </a:r>
              <a:r>
                <a:rPr sz="140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微软雅黑" panose="020B0503020204020204" pitchFamily="34" charset="-122"/>
                  <a:sym typeface="+mn-lt"/>
                </a:rPr>
                <a:t>、轮胎气门芯至垂直状态</a:t>
              </a:r>
            </a:p>
            <a:p>
              <a:pPr marL="12700" marR="5080" defTabSz="914400" eaLnBrk="0" fontAlgn="base" hangingPunct="0">
                <a:lnSpc>
                  <a:spcPts val="2900"/>
                </a:lnSpc>
                <a:spcBef>
                  <a:spcPts val="225"/>
                </a:spcBef>
                <a:spcAft>
                  <a:spcPct val="0"/>
                </a:spcAft>
                <a:defRPr/>
              </a:pPr>
              <a:r>
                <a:rPr sz="140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微软雅黑" panose="020B0503020204020204" pitchFamily="34" charset="-122"/>
                  <a:sym typeface="+mn-lt"/>
                </a:rPr>
                <a:t>（需要使用千斤顶）</a:t>
              </a:r>
              <a:r>
                <a:rPr sz="1400" spc="-10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微软雅黑" panose="020B0503020204020204" pitchFamily="34" charset="-122"/>
                  <a:sym typeface="+mn-lt"/>
                </a:rPr>
                <a:t> </a:t>
              </a:r>
              <a:r>
                <a:rPr sz="140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微软雅黑" panose="020B0503020204020204" pitchFamily="34" charset="-122"/>
                  <a:sym typeface="+mn-lt"/>
                </a:rPr>
                <a:t>及调整轮 网盖</a:t>
              </a:r>
              <a:r>
                <a:rPr sz="1400" spc="-2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微软雅黑" panose="020B0503020204020204" pitchFamily="34" charset="-122"/>
                  <a:sym typeface="+mn-lt"/>
                </a:rPr>
                <a:t>LOGO</a:t>
              </a:r>
              <a:r>
                <a:rPr sz="140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微软雅黑" panose="020B0503020204020204" pitchFamily="34" charset="-122"/>
                  <a:sym typeface="+mn-lt"/>
                </a:rPr>
                <a:t>至水平状态</a:t>
              </a: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538422" y="1000631"/>
              <a:ext cx="10750577" cy="1458300"/>
            </a:xfrm>
            <a:prstGeom prst="rect">
              <a:avLst/>
            </a:prstGeom>
          </p:spPr>
          <p:txBody>
            <a:bodyPr vert="horz" wrap="square" lIns="0" tIns="10795" rIns="0" bIns="0" rtlCol="0">
              <a:spAutoFit/>
            </a:bodyPr>
            <a:lstStyle/>
            <a:p>
              <a:pPr marL="12700" marR="5080" defTabSz="914400" eaLnBrk="0" fontAlgn="base" hangingPunct="0">
                <a:lnSpc>
                  <a:spcPct val="101000"/>
                </a:lnSpc>
                <a:spcBef>
                  <a:spcPts val="85"/>
                </a:spcBef>
                <a:spcAft>
                  <a:spcPct val="0"/>
                </a:spcAft>
                <a:defRPr/>
              </a:pPr>
              <a:r>
                <a:rPr sz="140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微软雅黑" panose="020B0503020204020204" pitchFamily="34" charset="-122"/>
                  <a:sym typeface="+mn-lt"/>
                </a:rPr>
                <a:t>为保证展台的正常秩序及参观者的人身安全，在车展期间仅使仪表盘、导航系统、电动座椅 能正常工作</a:t>
              </a:r>
            </a:p>
            <a:p>
              <a:pPr marL="12700" marR="49530" indent="361950" defTabSz="914400" eaLnBrk="0" fontAlgn="base" hangingPunct="0">
                <a:lnSpc>
                  <a:spcPct val="101000"/>
                </a:lnSpc>
                <a:spcBef>
                  <a:spcPts val="5"/>
                </a:spcBef>
                <a:spcAft>
                  <a:spcPct val="0"/>
                </a:spcAft>
                <a:defRPr/>
              </a:pPr>
              <a:r>
                <a:rPr sz="140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微软雅黑" panose="020B0503020204020204" pitchFamily="34" charset="-122"/>
                  <a:sym typeface="+mn-lt"/>
                </a:rPr>
                <a:t>（以下所有的要求均在展车到达展台后开始进行设置，所使用工具及相关的零配件，均 由经销店技术人员负责完成并妥善保管）。</a:t>
              </a:r>
            </a:p>
            <a:p>
              <a:pPr defTabSz="914400" eaLnBrk="0" fontAlgn="base" hangingPunct="0">
                <a:spcBef>
                  <a:spcPts val="10"/>
                </a:spcBef>
                <a:spcAft>
                  <a:spcPct val="0"/>
                </a:spcAft>
                <a:defRPr/>
              </a:pPr>
              <a:endParaRPr sz="14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+mn-lt"/>
              </a:endParaRPr>
            </a:p>
            <a:p>
              <a:pPr marL="83820" defTabSz="914400" eaLnBrk="0" fontAlgn="base" hangingPunct="0">
                <a:spcBef>
                  <a:spcPts val="5"/>
                </a:spcBef>
                <a:spcAft>
                  <a:spcPct val="0"/>
                </a:spcAft>
                <a:defRPr/>
              </a:pPr>
              <a:r>
                <a:rPr sz="1400" spc="-5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微软雅黑" panose="020B0503020204020204" pitchFamily="34" charset="-122"/>
                  <a:sym typeface="+mn-lt"/>
                </a:rPr>
                <a:t>1</a:t>
              </a:r>
              <a:r>
                <a:rPr sz="140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微软雅黑" panose="020B0503020204020204" pitchFamily="34" charset="-122"/>
                  <a:sym typeface="+mn-lt"/>
                </a:rPr>
                <a:t>、禁用功能，参照右表内容</a:t>
              </a:r>
            </a:p>
          </p:txBody>
        </p:sp>
        <p:sp>
          <p:nvSpPr>
            <p:cNvPr id="7" name="object 7"/>
            <p:cNvSpPr/>
            <p:nvPr/>
          </p:nvSpPr>
          <p:spPr>
            <a:xfrm>
              <a:off x="3510324" y="3895453"/>
              <a:ext cx="2210228" cy="21935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sz="140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  <p:sp>
          <p:nvSpPr>
            <p:cNvPr id="8" name="object 11"/>
            <p:cNvSpPr/>
            <p:nvPr/>
          </p:nvSpPr>
          <p:spPr>
            <a:xfrm>
              <a:off x="1785921" y="4838681"/>
              <a:ext cx="1775868" cy="274086"/>
            </a:xfrm>
            <a:custGeom>
              <a:avLst/>
              <a:gdLst/>
              <a:ahLst/>
              <a:cxnLst/>
              <a:rect l="l" t="t" r="r" b="b"/>
              <a:pathLst>
                <a:path w="1333500" h="892175">
                  <a:moveTo>
                    <a:pt x="153741" y="79013"/>
                  </a:moveTo>
                  <a:lnTo>
                    <a:pt x="84761" y="79013"/>
                  </a:lnTo>
                  <a:lnTo>
                    <a:pt x="1311823" y="892029"/>
                  </a:lnTo>
                  <a:lnTo>
                    <a:pt x="1332867" y="860268"/>
                  </a:lnTo>
                  <a:lnTo>
                    <a:pt x="153741" y="79013"/>
                  </a:lnTo>
                  <a:close/>
                </a:path>
                <a:path w="1333500" h="892175">
                  <a:moveTo>
                    <a:pt x="0" y="0"/>
                  </a:moveTo>
                  <a:lnTo>
                    <a:pt x="63717" y="110774"/>
                  </a:lnTo>
                  <a:lnTo>
                    <a:pt x="84761" y="79013"/>
                  </a:lnTo>
                  <a:lnTo>
                    <a:pt x="153741" y="79013"/>
                  </a:lnTo>
                  <a:lnTo>
                    <a:pt x="105804" y="47251"/>
                  </a:lnTo>
                  <a:lnTo>
                    <a:pt x="126848" y="15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sz="140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</p:grpSp>
      <p:graphicFrame>
        <p:nvGraphicFramePr>
          <p:cNvPr id="9" name="object 5"/>
          <p:cNvGraphicFramePr>
            <a:graphicFrameLocks noGrp="1"/>
          </p:cNvGraphicFramePr>
          <p:nvPr/>
        </p:nvGraphicFramePr>
        <p:xfrm>
          <a:off x="8208237" y="2948958"/>
          <a:ext cx="3034030" cy="2763400"/>
        </p:xfrm>
        <a:graphic>
          <a:graphicData uri="http://schemas.openxmlformats.org/drawingml/2006/table">
            <a:tbl>
              <a:tblPr firstRow="1" bandRow="1"/>
              <a:tblGrid>
                <a:gridCol w="46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3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955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禁用项目</a:t>
                      </a:r>
                    </a:p>
                  </a:txBody>
                  <a:tcPr marL="0" marR="0" marT="431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6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禁用方式</a:t>
                      </a: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6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7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730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 marL="0" marR="0" marT="431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高低音喇叭</a:t>
                      </a: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拔出保险丝</a:t>
                      </a: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730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2</a:t>
                      </a:r>
                    </a:p>
                  </a:txBody>
                  <a:tcPr marL="0" marR="0" marT="431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音响</a:t>
                      </a: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拔出保险丝</a:t>
                      </a: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0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730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3</a:t>
                      </a:r>
                    </a:p>
                  </a:txBody>
                  <a:tcPr marL="0" marR="0" marT="431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前后灯光</a:t>
                      </a: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拔出保险丝</a:t>
                      </a: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8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730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4</a:t>
                      </a:r>
                    </a:p>
                  </a:txBody>
                  <a:tcPr marL="0" marR="0" marT="431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点烟器</a:t>
                      </a: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拔除点烟器</a:t>
                      </a: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3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730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5</a:t>
                      </a:r>
                    </a:p>
                  </a:txBody>
                  <a:tcPr marL="0" marR="0" marT="431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外后视镜开关</a:t>
                      </a: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拔出插头</a:t>
                      </a: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0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730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6</a:t>
                      </a:r>
                    </a:p>
                  </a:txBody>
                  <a:tcPr marL="0" marR="0" marT="431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天窗</a:t>
                      </a: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拔出保险丝</a:t>
                      </a: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2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730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7</a:t>
                      </a:r>
                    </a:p>
                  </a:txBody>
                  <a:tcPr marL="0" marR="0" marT="431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雨刮、喷水器</a:t>
                      </a: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拔出保险丝</a:t>
                      </a: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0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730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8</a:t>
                      </a:r>
                    </a:p>
                  </a:txBody>
                  <a:tcPr marL="0" marR="0" marT="431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前大灯喷水器</a:t>
                      </a: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拔出插头</a:t>
                      </a: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6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730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9</a:t>
                      </a:r>
                    </a:p>
                  </a:txBody>
                  <a:tcPr marL="0" marR="0" marT="431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防盗喇叭</a:t>
                      </a: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拔出插头</a:t>
                      </a: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2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794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10</a:t>
                      </a:r>
                    </a:p>
                  </a:txBody>
                  <a:tcPr marL="0" marR="0" marT="431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起动机</a:t>
                      </a: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拔出插头</a:t>
                      </a: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80060" y="1546747"/>
            <a:ext cx="2916069" cy="22007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13947" y="1546747"/>
            <a:ext cx="2856931" cy="220077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95871" y="3943976"/>
            <a:ext cx="11200258" cy="1487605"/>
          </a:xfrm>
          <a:prstGeom prst="rect">
            <a:avLst/>
          </a:prstGeom>
          <a:solidFill>
            <a:srgbClr val="053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文本占位符 4"/>
          <p:cNvSpPr txBox="1"/>
          <p:nvPr/>
        </p:nvSpPr>
        <p:spPr>
          <a:xfrm>
            <a:off x="881839" y="826825"/>
            <a:ext cx="1938698" cy="652761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indent="0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cap="all" spc="200" baseline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9pPr>
          </a:lstStyle>
          <a:p>
            <a:r>
              <a:rPr lang="zh-CN" altLang="en-US" dirty="0"/>
              <a:t>车辆管理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95870" y="1385657"/>
            <a:ext cx="5245287" cy="2181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hangingPunct="0">
              <a:lnSpc>
                <a:spcPct val="200000"/>
              </a:lnSpc>
              <a:buSzPct val="100000"/>
              <a:buFontTx/>
              <a:buAutoNum type="arabicPeriod"/>
              <a:defRPr sz="1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400" kern="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经销商自行驾驶或用运输拖车将展示车辆送至比亚迪展台，按照前期规划，停置展位内</a:t>
            </a:r>
          </a:p>
          <a:p>
            <a:pPr marL="342900" lvl="1" indent="-342900" hangingPunct="0">
              <a:lnSpc>
                <a:spcPct val="200000"/>
              </a:lnSpc>
              <a:buSzPct val="100000"/>
              <a:buFontTx/>
              <a:buAutoNum type="arabicPeriod"/>
              <a:defRPr sz="1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400" kern="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由现场展车管理员引导展车入位，现场与车辆运输人员进行交接检查（伤痕、备品等）</a:t>
            </a:r>
            <a:endParaRPr lang="zh-CN" altLang="en-US" sz="1400" b="1" kern="0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/>
              <a:sym typeface="Arial" panose="020B0604020202020204"/>
            </a:endParaRPr>
          </a:p>
          <a:p>
            <a:pPr marL="342900" lvl="1" indent="-342900" hangingPunct="0">
              <a:lnSpc>
                <a:spcPct val="200000"/>
              </a:lnSpc>
              <a:buSzPct val="100000"/>
              <a:buFontTx/>
              <a:buAutoNum type="arabicPeriod"/>
              <a:defRPr sz="1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400" kern="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车辆定位后由车辆清洁人员负责车辆的清洁工作：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182806" y="4405303"/>
            <a:ext cx="1355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800">
                <a:solidFill>
                  <a:srgbClr val="000000"/>
                </a:solidFill>
              </a:defRPr>
            </a:pPr>
            <a:r>
              <a:rPr lang="zh-CN" altLang="en-US" sz="1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外观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937982" y="4124087"/>
            <a:ext cx="4308143" cy="1167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sz="1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展车保持清洁，无手纹、尘土。</a:t>
            </a:r>
          </a:p>
          <a:p>
            <a:pPr algn="l">
              <a:lnSpc>
                <a:spcPct val="150000"/>
              </a:lnSpc>
              <a:defRPr sz="1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玻璃内外应擦拭干净。</a:t>
            </a:r>
          </a:p>
          <a:p>
            <a:pPr algn="l">
              <a:lnSpc>
                <a:spcPct val="150000"/>
              </a:lnSpc>
              <a:defRPr sz="1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车辆轮胎、轮毂应无损、胎压正常，车轮标应保持水平。</a:t>
            </a:r>
          </a:p>
          <a:p>
            <a:pPr algn="l">
              <a:lnSpc>
                <a:spcPct val="150000"/>
              </a:lnSpc>
              <a:defRPr sz="1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车辆照明及其灯光、音响均可正常运转。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246125" y="4503112"/>
            <a:ext cx="823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内部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128681" y="4262586"/>
            <a:ext cx="4308143" cy="890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sz="1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内饰、表盘、座椅、地毯应整洁无损。</a:t>
            </a:r>
          </a:p>
          <a:p>
            <a:pPr algn="l">
              <a:lnSpc>
                <a:spcPct val="150000"/>
              </a:lnSpc>
              <a:defRPr sz="1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塑料罩及保护套应全部去除，方向盘上品牌标识始终保持水平。</a:t>
            </a:r>
          </a:p>
          <a:p>
            <a:pPr algn="l">
              <a:lnSpc>
                <a:spcPct val="150000"/>
              </a:lnSpc>
              <a:defRPr sz="1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各项电器正常，电瓶电量正常。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99177" y="1216461"/>
            <a:ext cx="738456" cy="10966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组合 2"/>
          <p:cNvGrpSpPr/>
          <p:nvPr/>
        </p:nvGrpSpPr>
        <p:grpSpPr>
          <a:xfrm>
            <a:off x="4463415" y="1284605"/>
            <a:ext cx="1637030" cy="1028700"/>
            <a:chOff x="7094" y="2023"/>
            <a:chExt cx="2578" cy="1620"/>
          </a:xfrm>
        </p:grpSpPr>
        <p:pic>
          <p:nvPicPr>
            <p:cNvPr id="4" name="Picture 9" descr="http://s3.sinaimg.cn/mw690/003y8sVegy6H580iPgmf2&amp;690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4" y="2023"/>
              <a:ext cx="1236" cy="1620"/>
            </a:xfrm>
            <a:prstGeom prst="rect">
              <a:avLst/>
            </a:prstGeom>
            <a:noFill/>
          </p:spPr>
        </p:pic>
        <p:pic>
          <p:nvPicPr>
            <p:cNvPr id="5" name="Picture 11" descr="http://www.jygm.net/news/pics/20140504/201405041399204076505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EBEBF5"/>
                </a:clrFrom>
                <a:clrTo>
                  <a:srgbClr val="EBEB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0" y="2023"/>
              <a:ext cx="1343" cy="1620"/>
            </a:xfrm>
            <a:prstGeom prst="rect">
              <a:avLst/>
            </a:prstGeom>
            <a:noFill/>
          </p:spPr>
        </p:pic>
      </p:grp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51517" y="2449144"/>
          <a:ext cx="7095922" cy="272145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257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2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1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214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礼仪（服装待定）</a:t>
                      </a:r>
                    </a:p>
                  </a:txBody>
                  <a:tcPr marL="103213" marR="103213" marT="43543" marB="43543" anchor="ctr">
                    <a:solidFill>
                      <a:srgbClr val="0536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表演人员</a:t>
                      </a:r>
                    </a:p>
                  </a:txBody>
                  <a:tcPr marL="103213" marR="103213" marT="43543" marB="43543" anchor="ctr">
                    <a:solidFill>
                      <a:srgbClr val="0536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工作人员</a:t>
                      </a:r>
                    </a:p>
                  </a:txBody>
                  <a:tcPr marL="103213" marR="103213" marT="43543" marB="43543" anchor="ctr">
                    <a:solidFill>
                      <a:srgbClr val="0536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STAFF</a:t>
                      </a:r>
                    </a:p>
                  </a:txBody>
                  <a:tcPr marL="103213" marR="103213" marT="43543" marB="43543" anchor="ctr">
                    <a:solidFill>
                      <a:srgbClr val="0536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8111888" y="1194693"/>
            <a:ext cx="3628597" cy="5104507"/>
          </a:xfrm>
          <a:prstGeom prst="rect">
            <a:avLst/>
          </a:prstGeom>
          <a:solidFill>
            <a:srgbClr val="FFFFFF">
              <a:lumMod val="50000"/>
              <a:alpha val="12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6750" tIns="48373" rIns="96750" bIns="48373" numCol="1" rtlCol="0" anchor="t"/>
          <a:lstStyle/>
          <a:p>
            <a:pPr marL="276860" indent="-276860" defTabSz="1088390">
              <a:lnSpc>
                <a:spcPct val="200000"/>
              </a:lnSpc>
              <a:defRPr/>
            </a:pPr>
            <a:r>
              <a:rPr lang="zh-CN" altLang="en-US" sz="1300" b="1" kern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前期管理：</a:t>
            </a:r>
            <a:endParaRPr lang="en-US" altLang="zh-CN" sz="1300" b="1" kern="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76860" indent="-276860" defTabSz="1088390">
              <a:lnSpc>
                <a:spcPct val="200000"/>
              </a:lnSpc>
              <a:buFont typeface="Wingdings" panose="05000000000000000000" pitchFamily="2" charset="2"/>
              <a:buChar char="p"/>
              <a:defRPr/>
            </a:pPr>
            <a:r>
              <a:rPr lang="zh-CN" altLang="en-US" sz="1300" kern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针对本次活动对所有第三方人员培训</a:t>
            </a:r>
            <a:endParaRPr lang="en-US" altLang="zh-CN" sz="1300" kern="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76860" indent="-276860" defTabSz="108839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300" kern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活动背景介绍</a:t>
            </a:r>
            <a:endParaRPr lang="en-US" altLang="zh-CN" sz="1300" kern="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76860" indent="-276860" defTabSz="108839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300" kern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活动流程讲解</a:t>
            </a:r>
            <a:endParaRPr lang="en-US" altLang="zh-CN" sz="1300" kern="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76860" indent="-276860" defTabSz="108839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300" kern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活动场地介绍</a:t>
            </a:r>
            <a:endParaRPr lang="en-US" altLang="zh-CN" sz="1300" kern="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76860" indent="-276860" defTabSz="108839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300" kern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各岗位工作职责讲解</a:t>
            </a:r>
            <a:endParaRPr lang="en-US" altLang="zh-CN" sz="1300" kern="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76860" indent="-276860" defTabSz="1088390">
              <a:lnSpc>
                <a:spcPct val="200000"/>
              </a:lnSpc>
              <a:defRPr/>
            </a:pPr>
            <a:r>
              <a:rPr lang="zh-CN" altLang="en-US" sz="1300" b="1" kern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工作规范：</a:t>
            </a:r>
            <a:endParaRPr lang="en-US" altLang="zh-CN" sz="1300" b="1" kern="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76860" indent="-276860" defTabSz="108839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300" kern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按照活动流程时间节点完成工作</a:t>
            </a:r>
            <a:endParaRPr lang="en-US" altLang="zh-CN" sz="1300" kern="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76860" indent="-276860" defTabSz="108839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300" kern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活动前必须做好全部准备，佩带对讲机</a:t>
            </a:r>
            <a:endParaRPr lang="en-US" altLang="zh-CN" sz="1300" kern="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76860" indent="-276860" defTabSz="108839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300" kern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注意礼貌用语，杜绝发生冲突</a:t>
            </a:r>
            <a:endParaRPr lang="en-US" altLang="zh-CN" sz="1300" kern="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76860" indent="-276860" defTabSz="108839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300" kern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工作期间如不能到岗，告知相关负责人，以便负责人安排补岗</a:t>
            </a:r>
            <a:endParaRPr lang="en-US" altLang="zh-CN" sz="1300" kern="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0840" y="2781300"/>
            <a:ext cx="2111375" cy="312991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6750" tIns="48373" rIns="96750" bIns="48373" rtlCol="0" anchor="t"/>
          <a:lstStyle/>
          <a:p>
            <a:pPr marL="290830" indent="-290830" defTabSz="108839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300" b="1" kern="0" noProof="1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礼仪要求及管理</a:t>
            </a:r>
            <a:endParaRPr lang="en-US" altLang="zh-CN" sz="1300" b="1" kern="0" noProof="1">
              <a:latin typeface="微软雅黑 Light" panose="020B0502040204020203" pitchFamily="34" charset="-122"/>
              <a:ea typeface="微软雅黑 Light" panose="020B0502040204020203" pitchFamily="34" charset="-122"/>
              <a:sym typeface="微软雅黑" panose="020B0503020204020204" pitchFamily="34" charset="-122"/>
            </a:endParaRPr>
          </a:p>
          <a:p>
            <a:pPr marL="92075" indent="-92075" defTabSz="10883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kern="0" noProof="1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经过专业礼仪课程培训</a:t>
            </a:r>
            <a:endParaRPr lang="en-US" altLang="zh-CN" sz="1100" kern="0" noProof="1">
              <a:latin typeface="微软雅黑 Light" panose="020B0502040204020203" pitchFamily="34" charset="-122"/>
              <a:ea typeface="微软雅黑 Light" panose="020B0502040204020203" pitchFamily="34" charset="-122"/>
              <a:sym typeface="微软雅黑" panose="020B0503020204020204" pitchFamily="34" charset="-122"/>
            </a:endParaRPr>
          </a:p>
          <a:p>
            <a:pPr marL="92075" indent="-92075" defTabSz="10883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kern="0" noProof="1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身高</a:t>
            </a:r>
            <a:r>
              <a:rPr lang="en-US" altLang="zh-CN" sz="1100" kern="0" noProof="1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165-175cm</a:t>
            </a:r>
          </a:p>
          <a:p>
            <a:pPr marL="92075" indent="-92075" defTabSz="10883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kern="0" noProof="1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身材匀称，相貌气质佳</a:t>
            </a:r>
            <a:endParaRPr lang="en-US" altLang="zh-CN" sz="1100" kern="0" noProof="1">
              <a:latin typeface="微软雅黑 Light" panose="020B0502040204020203" pitchFamily="34" charset="-122"/>
              <a:ea typeface="微软雅黑 Light" panose="020B0502040204020203" pitchFamily="34" charset="-122"/>
              <a:sym typeface="微软雅黑" panose="020B0503020204020204" pitchFamily="34" charset="-122"/>
            </a:endParaRPr>
          </a:p>
          <a:p>
            <a:pPr marL="92075" indent="-92075" defTabSz="10883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kern="0" noProof="1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普通话标准</a:t>
            </a:r>
            <a:endParaRPr lang="en-US" altLang="zh-CN" sz="1100" kern="0" noProof="1">
              <a:latin typeface="微软雅黑 Light" panose="020B0502040204020203" pitchFamily="34" charset="-122"/>
              <a:ea typeface="微软雅黑 Light" panose="020B0502040204020203" pitchFamily="34" charset="-122"/>
              <a:sym typeface="微软雅黑" panose="020B0503020204020204" pitchFamily="34" charset="-122"/>
            </a:endParaRPr>
          </a:p>
          <a:p>
            <a:pPr marL="92075" indent="-92075" defTabSz="10883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kern="0" noProof="1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活动服装统一，需符合品牌调性和要求</a:t>
            </a:r>
            <a:endParaRPr lang="en-US" altLang="zh-CN" sz="1100" kern="0" noProof="1">
              <a:latin typeface="微软雅黑 Light" panose="020B0502040204020203" pitchFamily="34" charset="-122"/>
              <a:ea typeface="微软雅黑 Light" panose="020B0502040204020203" pitchFamily="34" charset="-122"/>
              <a:sym typeface="微软雅黑" panose="020B0503020204020204" pitchFamily="34" charset="-122"/>
            </a:endParaRPr>
          </a:p>
          <a:p>
            <a:pPr marL="92075" indent="-92075" defTabSz="10883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kern="0" noProof="1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礼仪在规定工作时段内不得出现擅离职守、闲聊、玩手机等不职业的行为</a:t>
            </a:r>
            <a:endParaRPr lang="en-US" altLang="zh-CN" sz="1100" kern="0" noProof="1">
              <a:latin typeface="微软雅黑 Light" panose="020B0502040204020203" pitchFamily="34" charset="-122"/>
              <a:ea typeface="微软雅黑 Light" panose="020B0502040204020203" pitchFamily="34" charset="-122"/>
              <a:sym typeface="微软雅黑" panose="020B0503020204020204" pitchFamily="34" charset="-122"/>
            </a:endParaRPr>
          </a:p>
          <a:p>
            <a:pPr marL="92075" indent="-92075" defTabSz="10883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kern="0" noProof="1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接待热情，为人亲和</a:t>
            </a:r>
            <a:endParaRPr lang="en-US" altLang="zh-CN" sz="1200" kern="0" noProof="1">
              <a:latin typeface="微软雅黑 Light" panose="020B0502040204020203" pitchFamily="34" charset="-122"/>
              <a:ea typeface="微软雅黑 Light" panose="020B0502040204020203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31745" y="2781300"/>
            <a:ext cx="1904365" cy="312991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6750" tIns="48373" rIns="96750" bIns="48373" rtlCol="0" anchor="t"/>
          <a:lstStyle/>
          <a:p>
            <a:pPr marL="228600" indent="-228600" defTabSz="108839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sz="1300" b="1" kern="0" noProof="1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表演人员安排</a:t>
            </a:r>
            <a:endParaRPr lang="en-US" altLang="zh-CN" sz="1300" b="1" kern="0" noProof="1">
              <a:latin typeface="微软雅黑 Light" panose="020B0502040204020203" pitchFamily="34" charset="-122"/>
              <a:ea typeface="微软雅黑 Light" panose="020B0502040204020203" pitchFamily="34" charset="-122"/>
              <a:sym typeface="微软雅黑" panose="020B0503020204020204" pitchFamily="34" charset="-122"/>
            </a:endParaRPr>
          </a:p>
          <a:p>
            <a:pPr marL="92075" indent="-92075" defTabSz="108839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100" kern="0" noProof="1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统一着装</a:t>
            </a:r>
            <a:endParaRPr lang="en-US" altLang="zh-CN" sz="1100" kern="0" noProof="1">
              <a:latin typeface="微软雅黑 Light" panose="020B0502040204020203" pitchFamily="34" charset="-122"/>
              <a:ea typeface="微软雅黑 Light" panose="020B0502040204020203" pitchFamily="34" charset="-122"/>
              <a:sym typeface="微软雅黑" panose="020B0503020204020204" pitchFamily="34" charset="-122"/>
            </a:endParaRPr>
          </a:p>
          <a:p>
            <a:pPr marL="92075" indent="-92075" defTabSz="108839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100" kern="0" noProof="1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举止文明</a:t>
            </a:r>
            <a:endParaRPr lang="en-US" altLang="zh-CN" sz="1100" kern="0" noProof="1">
              <a:latin typeface="微软雅黑 Light" panose="020B0502040204020203" pitchFamily="34" charset="-122"/>
              <a:ea typeface="微软雅黑 Light" panose="020B0502040204020203" pitchFamily="34" charset="-122"/>
              <a:sym typeface="微软雅黑" panose="020B0503020204020204" pitchFamily="34" charset="-122"/>
            </a:endParaRPr>
          </a:p>
          <a:p>
            <a:pPr marL="92075" indent="-92075" defTabSz="108839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100" kern="0" noProof="1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活动前对活动做相应了解</a:t>
            </a:r>
            <a:endParaRPr lang="en-US" altLang="zh-CN" sz="1100" kern="0" noProof="1">
              <a:latin typeface="微软雅黑 Light" panose="020B0502040204020203" pitchFamily="34" charset="-122"/>
              <a:ea typeface="微软雅黑 Light" panose="020B0502040204020203" pitchFamily="34" charset="-122"/>
              <a:sym typeface="微软雅黑" panose="020B0503020204020204" pitchFamily="34" charset="-122"/>
            </a:endParaRPr>
          </a:p>
          <a:p>
            <a:pPr marL="92075" indent="-92075" defTabSz="108839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100" kern="0" noProof="1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每位表演人员在表演未开始前要待在固定区域，以免活动中找不到相关人员</a:t>
            </a:r>
            <a:endParaRPr lang="en-US" altLang="zh-CN" sz="1100" kern="0" noProof="1">
              <a:latin typeface="微软雅黑 Light" panose="020B0502040204020203" pitchFamily="34" charset="-122"/>
              <a:ea typeface="微软雅黑 Light" panose="020B0502040204020203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75979" y="2781297"/>
            <a:ext cx="1693345" cy="312966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6750" tIns="48373" rIns="96750" bIns="48373" rtlCol="0" anchor="t"/>
          <a:lstStyle/>
          <a:p>
            <a:pPr marL="191770" indent="-191770" defTabSz="108839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300" b="1" kern="0" noProof="1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工作人员要求</a:t>
            </a:r>
            <a:endParaRPr lang="en-US" altLang="zh-CN" sz="1300" b="1" kern="0" noProof="1">
              <a:latin typeface="微软雅黑 Light" panose="020B0502040204020203" pitchFamily="34" charset="-122"/>
              <a:ea typeface="微软雅黑 Light" panose="020B0502040204020203" pitchFamily="34" charset="-122"/>
              <a:sym typeface="微软雅黑" panose="020B0503020204020204" pitchFamily="34" charset="-122"/>
            </a:endParaRPr>
          </a:p>
          <a:p>
            <a:pPr marL="92075" indent="-92075" defTabSz="10883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kern="0" noProof="1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工作人员活动前经过系统完整的活动运营培训</a:t>
            </a:r>
            <a:endParaRPr lang="en-US" altLang="zh-CN" sz="1100" kern="0" noProof="1">
              <a:latin typeface="微软雅黑 Light" panose="020B0502040204020203" pitchFamily="34" charset="-122"/>
              <a:ea typeface="微软雅黑 Light" panose="020B0502040204020203" pitchFamily="34" charset="-122"/>
              <a:sym typeface="微软雅黑" panose="020B0503020204020204" pitchFamily="34" charset="-122"/>
            </a:endParaRPr>
          </a:p>
          <a:p>
            <a:pPr marL="92075" indent="-92075" defTabSz="10883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kern="0" noProof="1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活动中统一着装</a:t>
            </a:r>
            <a:endParaRPr lang="en-US" altLang="zh-CN" sz="1100" kern="0" noProof="1">
              <a:latin typeface="微软雅黑 Light" panose="020B0502040204020203" pitchFamily="34" charset="-122"/>
              <a:ea typeface="微软雅黑 Light" panose="020B0502040204020203" pitchFamily="34" charset="-122"/>
              <a:sym typeface="微软雅黑" panose="020B0503020204020204" pitchFamily="34" charset="-122"/>
            </a:endParaRPr>
          </a:p>
          <a:p>
            <a:pPr marL="92075" indent="-92075" defTabSz="10883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kern="0" noProof="1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活动中对各自担当的板块尽职尽责</a:t>
            </a:r>
            <a:endParaRPr lang="en-US" altLang="zh-CN" sz="1100" kern="0" noProof="1">
              <a:latin typeface="微软雅黑 Light" panose="020B0502040204020203" pitchFamily="34" charset="-122"/>
              <a:ea typeface="微软雅黑 Light" panose="020B0502040204020203" pitchFamily="34" charset="-122"/>
              <a:sym typeface="微软雅黑" panose="020B0503020204020204" pitchFamily="34" charset="-122"/>
            </a:endParaRPr>
          </a:p>
          <a:p>
            <a:pPr marL="92075" indent="-92075" defTabSz="10883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kern="0" noProof="1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活动中协助其他同事解决问题</a:t>
            </a:r>
            <a:endParaRPr lang="en-US" altLang="zh-CN" sz="1100" kern="0" noProof="1">
              <a:latin typeface="微软雅黑 Light" panose="020B0502040204020203" pitchFamily="34" charset="-122"/>
              <a:ea typeface="微软雅黑 Light" panose="020B0502040204020203" pitchFamily="34" charset="-122"/>
              <a:sym typeface="微软雅黑" panose="020B0503020204020204" pitchFamily="34" charset="-122"/>
            </a:endParaRPr>
          </a:p>
          <a:p>
            <a:pPr marL="92075" indent="-92075" defTabSz="10883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kern="0" noProof="1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主动服务于客户，客户提出的各类临时问题迅速响应，无法解决的应迅速反馈至活动担当。</a:t>
            </a:r>
            <a:endParaRPr lang="en-US" altLang="zh-CN" sz="1200" kern="0" noProof="1">
              <a:latin typeface="微软雅黑 Light" panose="020B0502040204020203" pitchFamily="34" charset="-122"/>
              <a:ea typeface="微软雅黑 Light" panose="020B0502040204020203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76639" y="2781297"/>
            <a:ext cx="1570364" cy="312966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6750" tIns="48373" rIns="96750" bIns="48373" rtlCol="0" anchor="t"/>
          <a:lstStyle/>
          <a:p>
            <a:pPr marL="191770" indent="-191770" defTabSz="108839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1300" b="1" kern="0" noProof="1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STAFF</a:t>
            </a:r>
            <a:r>
              <a:rPr lang="zh-CN" altLang="en-US" sz="1300" b="1" kern="0" noProof="1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管理</a:t>
            </a:r>
          </a:p>
          <a:p>
            <a:pPr marL="92075" indent="-92075" defTabSz="108839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100" kern="0" noProof="1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现场搭建拆场按照要求规范操作</a:t>
            </a:r>
            <a:endParaRPr lang="en-US" altLang="zh-CN" sz="1100" kern="0" noProof="1">
              <a:latin typeface="微软雅黑 Light" panose="020B0502040204020203" pitchFamily="34" charset="-122"/>
              <a:ea typeface="微软雅黑 Light" panose="020B0502040204020203" pitchFamily="34" charset="-122"/>
              <a:sym typeface="微软雅黑" panose="020B0503020204020204" pitchFamily="34" charset="-122"/>
            </a:endParaRPr>
          </a:p>
          <a:p>
            <a:pPr marL="92075" indent="-92075" defTabSz="108839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100" kern="0" noProof="1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按照活动流程节点完成各项布置工作</a:t>
            </a:r>
            <a:endParaRPr lang="en-US" altLang="zh-CN" sz="1100" kern="0" noProof="1">
              <a:latin typeface="微软雅黑 Light" panose="020B0502040204020203" pitchFamily="34" charset="-122"/>
              <a:ea typeface="微软雅黑 Light" panose="020B0502040204020203" pitchFamily="34" charset="-122"/>
              <a:sym typeface="微软雅黑" panose="020B0503020204020204" pitchFamily="34" charset="-122"/>
            </a:endParaRPr>
          </a:p>
          <a:p>
            <a:pPr marL="92075" indent="-92075" defTabSz="108839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100" kern="0" noProof="1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STAFF</a:t>
            </a:r>
            <a:r>
              <a:rPr lang="zh-CN" altLang="en-US" sz="1100" kern="0" noProof="1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统一服装</a:t>
            </a:r>
            <a:endParaRPr lang="en-US" altLang="zh-CN" sz="1100" kern="0" noProof="1">
              <a:latin typeface="微软雅黑 Light" panose="020B0502040204020203" pitchFamily="34" charset="-122"/>
              <a:ea typeface="微软雅黑 Light" panose="020B0502040204020203" pitchFamily="34" charset="-122"/>
              <a:sym typeface="微软雅黑" panose="020B0503020204020204" pitchFamily="34" charset="-122"/>
            </a:endParaRPr>
          </a:p>
          <a:p>
            <a:pPr marL="92075" indent="-92075" defTabSz="108839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100" kern="0" noProof="1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维护现场展具等的正常运转</a:t>
            </a:r>
            <a:endParaRPr lang="en-US" altLang="zh-CN" sz="1100" kern="0" noProof="1">
              <a:latin typeface="微软雅黑 Light" panose="020B0502040204020203" pitchFamily="34" charset="-122"/>
              <a:ea typeface="微软雅黑 Light" panose="020B0502040204020203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4247" y="1284605"/>
            <a:ext cx="1886709" cy="104574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15" y="1176646"/>
            <a:ext cx="1704635" cy="1136423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9210" y="1144235"/>
            <a:ext cx="1706880" cy="4781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b="1" kern="0" cap="all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模特人员</a:t>
            </a:r>
          </a:p>
        </p:txBody>
      </p:sp>
      <p:sp>
        <p:nvSpPr>
          <p:cNvPr id="3" name="Shape 1409"/>
          <p:cNvSpPr/>
          <p:nvPr/>
        </p:nvSpPr>
        <p:spPr>
          <a:xfrm>
            <a:off x="512445" y="2865120"/>
            <a:ext cx="2425065" cy="41979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160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marL="0" marR="0" lvl="0" indent="0" algn="l" defTabSz="91440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5366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表演要求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5366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Shape 1410"/>
          <p:cNvSpPr/>
          <p:nvPr/>
        </p:nvSpPr>
        <p:spPr>
          <a:xfrm>
            <a:off x="512445" y="4433570"/>
            <a:ext cx="2503170" cy="41979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160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marL="0" marR="0" lvl="0" indent="0" algn="l" defTabSz="91440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5366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服装要求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5366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Shape 1411"/>
          <p:cNvSpPr/>
          <p:nvPr/>
        </p:nvSpPr>
        <p:spPr>
          <a:xfrm>
            <a:off x="512445" y="5403215"/>
            <a:ext cx="2503170" cy="41979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160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marL="0" marR="0" lvl="0" indent="0" algn="l" defTabSz="91440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05366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培训要求</a:t>
            </a:r>
          </a:p>
        </p:txBody>
      </p:sp>
      <p:sp>
        <p:nvSpPr>
          <p:cNvPr id="6" name="Shape 1412"/>
          <p:cNvSpPr/>
          <p:nvPr/>
        </p:nvSpPr>
        <p:spPr>
          <a:xfrm>
            <a:off x="483235" y="1932280"/>
            <a:ext cx="3143250" cy="92202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marL="285750" lvl="1" indent="-285750" hangingPunct="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sz="1200" kern="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制造媒体宣传点</a:t>
            </a:r>
          </a:p>
          <a:p>
            <a:pPr marL="285750" lvl="1" indent="-285750" hangingPunct="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sz="1200" kern="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以“自我、尊重、颠覆与深邃“四个核心要素呈现出“都市对立美学”设计理念</a:t>
            </a:r>
          </a:p>
        </p:txBody>
      </p:sp>
      <p:sp>
        <p:nvSpPr>
          <p:cNvPr id="7" name="Shape 1413"/>
          <p:cNvSpPr/>
          <p:nvPr/>
        </p:nvSpPr>
        <p:spPr>
          <a:xfrm>
            <a:off x="483235" y="3197225"/>
            <a:ext cx="3143885" cy="119888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marL="285750" lvl="1" indent="-285750" hangingPunct="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sz="1200" kern="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通过服装的专有形体语言去表达</a:t>
            </a:r>
            <a:r>
              <a:rPr lang="zh-CN" sz="1200" kern="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比亚迪</a:t>
            </a:r>
            <a:r>
              <a:rPr sz="1200" kern="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品牌独有的文化态度</a:t>
            </a:r>
          </a:p>
          <a:p>
            <a:pPr marL="285750" lvl="1" indent="-285750" hangingPunct="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sz="1200" kern="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融合个人气质及展台装置风格，使到场观众对于</a:t>
            </a:r>
            <a:r>
              <a:rPr lang="zh-CN" sz="1200" kern="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比亚迪</a:t>
            </a:r>
            <a:r>
              <a:rPr sz="1200" kern="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品牌产生深刻印象。</a:t>
            </a:r>
          </a:p>
        </p:txBody>
      </p:sp>
      <p:sp>
        <p:nvSpPr>
          <p:cNvPr id="8" name="Shape 1415"/>
          <p:cNvSpPr/>
          <p:nvPr/>
        </p:nvSpPr>
        <p:spPr>
          <a:xfrm>
            <a:off x="483241" y="5781942"/>
            <a:ext cx="3150861" cy="29636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 marL="285750" lvl="1" indent="-285750" hangingPunct="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  <a:defRPr sz="1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sz="1200" kern="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展前预留一天时间所有表演到场进行彩排</a:t>
            </a:r>
          </a:p>
        </p:txBody>
      </p:sp>
      <p:sp>
        <p:nvSpPr>
          <p:cNvPr id="9" name="Shape 1414"/>
          <p:cNvSpPr/>
          <p:nvPr/>
        </p:nvSpPr>
        <p:spPr>
          <a:xfrm>
            <a:off x="483241" y="4826119"/>
            <a:ext cx="2901944" cy="53340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marL="285750" lvl="1" indent="-285750" hangingPunct="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  <a:defRPr sz="1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sz="1200" kern="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服装体现</a:t>
            </a:r>
            <a:r>
              <a:rPr lang="zh-CN" sz="1200" kern="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比亚迪国潮、国货的品牌文化</a:t>
            </a:r>
            <a:r>
              <a:rPr sz="1200" kern="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。</a:t>
            </a:r>
          </a:p>
        </p:txBody>
      </p:sp>
      <p:sp>
        <p:nvSpPr>
          <p:cNvPr id="10" name="矩形 9"/>
          <p:cNvSpPr/>
          <p:nvPr/>
        </p:nvSpPr>
        <p:spPr>
          <a:xfrm>
            <a:off x="4109086" y="1144235"/>
            <a:ext cx="1706880" cy="4781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b="1" kern="0" cap="all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拍摄人员</a:t>
            </a:r>
          </a:p>
        </p:txBody>
      </p:sp>
      <p:sp>
        <p:nvSpPr>
          <p:cNvPr id="11" name="Shape 1437"/>
          <p:cNvSpPr/>
          <p:nvPr/>
        </p:nvSpPr>
        <p:spPr>
          <a:xfrm>
            <a:off x="4102607" y="1644783"/>
            <a:ext cx="1665841" cy="36240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lnSpc>
                <a:spcPts val="2300"/>
              </a:lnSpc>
              <a:tabLst>
                <a:tab pos="114300" algn="l"/>
                <a:tab pos="444500" algn="l"/>
                <a:tab pos="533400" algn="l"/>
              </a:tabLst>
              <a:defRPr sz="160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marL="0" marR="0" lvl="0" indent="0" algn="l" defTabSz="914400" eaLnBrk="1" fontAlgn="auto" latinLnBrk="0" hangingPunc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4300" algn="l"/>
                <a:tab pos="444500" algn="l"/>
                <a:tab pos="533400" algn="l"/>
              </a:tabLst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05366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工作职能</a:t>
            </a:r>
          </a:p>
        </p:txBody>
      </p:sp>
      <p:sp>
        <p:nvSpPr>
          <p:cNvPr id="12" name="Shape 1438"/>
          <p:cNvSpPr/>
          <p:nvPr/>
        </p:nvSpPr>
        <p:spPr>
          <a:xfrm>
            <a:off x="4139705" y="1932280"/>
            <a:ext cx="3638550" cy="110744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marL="285750" indent="-285750" hangingPunct="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sz="1200" kern="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熟悉了解活动流程及拍摄要点</a:t>
            </a:r>
          </a:p>
          <a:p>
            <a:pPr marL="285750" indent="-285750" hangingPunct="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sz="1200" kern="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有丰富的同类活动经验</a:t>
            </a:r>
          </a:p>
          <a:p>
            <a:pPr marL="285750" indent="-285750" hangingPunct="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sz="1200" kern="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全程记录活动的进行</a:t>
            </a:r>
          </a:p>
          <a:p>
            <a:pPr marL="285750" indent="-285750" hangingPunct="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sz="1200" kern="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活动结束后对拍摄素材进行整理并提交给执行公司</a:t>
            </a:r>
          </a:p>
        </p:txBody>
      </p:sp>
      <p:sp>
        <p:nvSpPr>
          <p:cNvPr id="13" name="Shape 1439"/>
          <p:cNvSpPr/>
          <p:nvPr/>
        </p:nvSpPr>
        <p:spPr>
          <a:xfrm>
            <a:off x="4102607" y="3170265"/>
            <a:ext cx="1665841" cy="36401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algn="l" hangingPunct="0">
              <a:lnSpc>
                <a:spcPts val="2300"/>
              </a:lnSpc>
              <a:tabLst>
                <a:tab pos="114300" algn="l"/>
                <a:tab pos="444500" algn="l"/>
                <a:tab pos="533400" algn="l"/>
              </a:tabLst>
              <a:defRPr sz="1600">
                <a:solidFill>
                  <a:srgbClr val="00C4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sz="1600" b="1" kern="0">
                <a:solidFill>
                  <a:srgbClr val="05366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服装要求</a:t>
            </a:r>
          </a:p>
        </p:txBody>
      </p:sp>
      <p:sp>
        <p:nvSpPr>
          <p:cNvPr id="14" name="Shape 1440"/>
          <p:cNvSpPr/>
          <p:nvPr/>
        </p:nvSpPr>
        <p:spPr>
          <a:xfrm>
            <a:off x="4139706" y="3621291"/>
            <a:ext cx="3212418" cy="24558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marL="285750" indent="-285750">
              <a:lnSpc>
                <a:spcPct val="150000"/>
              </a:lnSpc>
              <a:buSzPct val="100000"/>
              <a:buFont typeface="Wingdings" panose="05000000000000000000"/>
              <a:buChar char="➢"/>
              <a:defRPr sz="1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marR="0" lvl="0" defTabSz="91440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黑色上衣、摄影马甲、黑色裤子、黑色鞋子</a:t>
            </a:r>
          </a:p>
        </p:txBody>
      </p:sp>
      <p:sp>
        <p:nvSpPr>
          <p:cNvPr id="15" name="Shape 1441"/>
          <p:cNvSpPr/>
          <p:nvPr/>
        </p:nvSpPr>
        <p:spPr>
          <a:xfrm>
            <a:off x="4102607" y="4084184"/>
            <a:ext cx="1665841" cy="36401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lnSpc>
                <a:spcPts val="2300"/>
              </a:lnSpc>
              <a:tabLst>
                <a:tab pos="114300" algn="l"/>
                <a:tab pos="444500" algn="l"/>
                <a:tab pos="533400" algn="l"/>
              </a:tabLst>
              <a:defRPr sz="160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marL="0" marR="0" lvl="0" indent="0" algn="l" defTabSz="914400" eaLnBrk="1" fontAlgn="auto" latinLnBrk="0" hangingPunc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4300" algn="l"/>
                <a:tab pos="444500" algn="l"/>
                <a:tab pos="533400" algn="l"/>
              </a:tabLst>
              <a:defRPr/>
            </a:pPr>
            <a:r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05366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设备要求</a:t>
            </a:r>
          </a:p>
        </p:txBody>
      </p:sp>
      <p:sp>
        <p:nvSpPr>
          <p:cNvPr id="16" name="Shape 1442"/>
          <p:cNvSpPr/>
          <p:nvPr/>
        </p:nvSpPr>
        <p:spPr>
          <a:xfrm>
            <a:off x="4063365" y="4520565"/>
            <a:ext cx="3511550" cy="57900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marL="285750" indent="-285750" hangingPunct="0">
              <a:lnSpc>
                <a:spcPts val="2000"/>
              </a:lnSpc>
              <a:buSzPct val="100000"/>
              <a:buFont typeface="Arial" panose="020B0604020202020204" pitchFamily="34" charset="0"/>
              <a:buChar char="•"/>
              <a:tabLst>
                <a:tab pos="76200" algn="l"/>
                <a:tab pos="292100" algn="l"/>
                <a:tab pos="10490200" algn="l"/>
              </a:tabLst>
              <a:defRPr sz="1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sz="1200" kern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单反相机，活动现场配备适合拍摄等器材</a:t>
            </a:r>
          </a:p>
          <a:p>
            <a:pPr marL="285750" indent="-285750" hangingPunct="0">
              <a:lnSpc>
                <a:spcPts val="2000"/>
              </a:lnSpc>
              <a:buSzPct val="100000"/>
              <a:buFont typeface="Arial" panose="020B0604020202020204" pitchFamily="34" charset="0"/>
              <a:buChar char="•"/>
              <a:tabLst>
                <a:tab pos="76200" algn="l"/>
                <a:tab pos="292100" algn="l"/>
                <a:tab pos="10490200" algn="l"/>
              </a:tabLst>
              <a:defRPr sz="1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sz="1200" kern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镜头，拍摄1080P以上高清的摄像机</a:t>
            </a:r>
          </a:p>
        </p:txBody>
      </p:sp>
      <p:sp>
        <p:nvSpPr>
          <p:cNvPr id="17" name="Shape 1448"/>
          <p:cNvSpPr/>
          <p:nvPr/>
        </p:nvSpPr>
        <p:spPr>
          <a:xfrm>
            <a:off x="8180705" y="3368675"/>
            <a:ext cx="2190750" cy="378886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160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marL="0" marR="0" lvl="0" indent="0" algn="l" defTabSz="91440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5366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人员要求</a:t>
            </a:r>
          </a:p>
        </p:txBody>
      </p:sp>
      <p:sp>
        <p:nvSpPr>
          <p:cNvPr id="18" name="Shape 1449"/>
          <p:cNvSpPr/>
          <p:nvPr/>
        </p:nvSpPr>
        <p:spPr>
          <a:xfrm>
            <a:off x="8180705" y="4246880"/>
            <a:ext cx="1308100" cy="378886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160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marL="0" marR="0" lvl="0" indent="0" algn="l" defTabSz="91440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1" i="0" u="none" strike="noStrike" kern="0" cap="none" spc="0" normalizeH="0" baseline="0" noProof="0">
                <a:ln>
                  <a:noFill/>
                </a:ln>
                <a:solidFill>
                  <a:srgbClr val="05366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服装要求</a:t>
            </a:r>
          </a:p>
        </p:txBody>
      </p:sp>
      <p:sp>
        <p:nvSpPr>
          <p:cNvPr id="19" name="Shape 1450"/>
          <p:cNvSpPr/>
          <p:nvPr/>
        </p:nvSpPr>
        <p:spPr>
          <a:xfrm>
            <a:off x="8180705" y="5449570"/>
            <a:ext cx="2070735" cy="378886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160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marL="0" marR="0" lvl="0" indent="0" algn="l" defTabSz="91440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1" i="0" u="none" strike="noStrike" kern="0" cap="none" spc="0" normalizeH="0" baseline="0" noProof="0">
                <a:ln>
                  <a:noFill/>
                </a:ln>
                <a:solidFill>
                  <a:srgbClr val="05366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彩排日要求</a:t>
            </a:r>
          </a:p>
        </p:txBody>
      </p:sp>
      <p:sp>
        <p:nvSpPr>
          <p:cNvPr id="20" name="Shape 1451"/>
          <p:cNvSpPr/>
          <p:nvPr/>
        </p:nvSpPr>
        <p:spPr>
          <a:xfrm>
            <a:off x="8224520" y="1932305"/>
            <a:ext cx="3526155" cy="14763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marL="285750" indent="-285750" algn="just" hangingPunct="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sz="1200" kern="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活动前期现场展车的清洁美容，车身、内部、轮胎、轮毂、刹车盘及排气管全部清洗干净。新车必须要拆掉所有塑料薄膜。车窗除保留3C标识外，不允许任何张贴物。</a:t>
            </a:r>
          </a:p>
          <a:p>
            <a:pPr marL="285750" indent="-285750" algn="just" hangingPunct="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sz="1200" kern="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随时掌握展车状态，及时进行清洁。</a:t>
            </a:r>
          </a:p>
        </p:txBody>
      </p:sp>
      <p:sp>
        <p:nvSpPr>
          <p:cNvPr id="21" name="Shape 1452"/>
          <p:cNvSpPr/>
          <p:nvPr/>
        </p:nvSpPr>
        <p:spPr>
          <a:xfrm>
            <a:off x="8315325" y="3656965"/>
            <a:ext cx="3538855" cy="61491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marL="285750" indent="-285750">
              <a:lnSpc>
                <a:spcPct val="150000"/>
              </a:lnSpc>
              <a:buSzPct val="100000"/>
              <a:buFont typeface="Wingdings" panose="05000000000000000000"/>
              <a:buChar char="➢"/>
              <a:defRPr sz="1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marR="0" lvl="0" defTabSz="91440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专业、服务过豪华汽车品牌经验、提供专业车美工具</a:t>
            </a:r>
          </a:p>
        </p:txBody>
      </p:sp>
      <p:sp>
        <p:nvSpPr>
          <p:cNvPr id="22" name="Shape 1454"/>
          <p:cNvSpPr/>
          <p:nvPr/>
        </p:nvSpPr>
        <p:spPr>
          <a:xfrm>
            <a:off x="8307938" y="5726062"/>
            <a:ext cx="3304749" cy="33791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marL="285750" indent="-285750">
              <a:lnSpc>
                <a:spcPct val="150000"/>
              </a:lnSpc>
              <a:buSzPct val="100000"/>
              <a:buFont typeface="Wingdings" panose="05000000000000000000"/>
              <a:buChar char="➢"/>
              <a:defRPr sz="1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marR="0" lvl="0" defTabSz="91440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展前预留一天时间进行开展前车辆清洁工作</a:t>
            </a:r>
          </a:p>
        </p:txBody>
      </p:sp>
      <p:sp>
        <p:nvSpPr>
          <p:cNvPr id="23" name="Shape 1437"/>
          <p:cNvSpPr/>
          <p:nvPr/>
        </p:nvSpPr>
        <p:spPr>
          <a:xfrm>
            <a:off x="512270" y="1644783"/>
            <a:ext cx="1665841" cy="36401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lnSpc>
                <a:spcPts val="2300"/>
              </a:lnSpc>
              <a:tabLst>
                <a:tab pos="114300" algn="l"/>
                <a:tab pos="444500" algn="l"/>
                <a:tab pos="533400" algn="l"/>
              </a:tabLst>
              <a:defRPr sz="160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marL="0" marR="0" lvl="0" indent="0" algn="l" defTabSz="914400" eaLnBrk="1" fontAlgn="auto" latinLnBrk="0" hangingPunc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4300" algn="l"/>
                <a:tab pos="444500" algn="l"/>
                <a:tab pos="533400" algn="l"/>
              </a:tabLst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05366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工作职能</a:t>
            </a:r>
          </a:p>
        </p:txBody>
      </p:sp>
      <p:sp>
        <p:nvSpPr>
          <p:cNvPr id="24" name="Shape 1437"/>
          <p:cNvSpPr/>
          <p:nvPr/>
        </p:nvSpPr>
        <p:spPr>
          <a:xfrm>
            <a:off x="8180846" y="1644783"/>
            <a:ext cx="1665841" cy="36240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lnSpc>
                <a:spcPts val="2300"/>
              </a:lnSpc>
              <a:tabLst>
                <a:tab pos="114300" algn="l"/>
                <a:tab pos="444500" algn="l"/>
                <a:tab pos="533400" algn="l"/>
              </a:tabLst>
              <a:defRPr sz="160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marL="0" marR="0" lvl="0" indent="0" algn="l" defTabSz="914400" eaLnBrk="1" fontAlgn="auto" latinLnBrk="0" hangingPunc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4300" algn="l"/>
                <a:tab pos="444500" algn="l"/>
                <a:tab pos="533400" algn="l"/>
              </a:tabLst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05366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工作职能</a:t>
            </a:r>
          </a:p>
        </p:txBody>
      </p:sp>
      <p:sp>
        <p:nvSpPr>
          <p:cNvPr id="25" name="矩形 24"/>
          <p:cNvSpPr/>
          <p:nvPr/>
        </p:nvSpPr>
        <p:spPr>
          <a:xfrm>
            <a:off x="8070356" y="1144235"/>
            <a:ext cx="1706880" cy="4781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b="1" kern="0" cap="all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车美人员</a:t>
            </a:r>
          </a:p>
        </p:txBody>
      </p:sp>
      <p:sp>
        <p:nvSpPr>
          <p:cNvPr id="26" name="Shape 1453"/>
          <p:cNvSpPr/>
          <p:nvPr/>
        </p:nvSpPr>
        <p:spPr>
          <a:xfrm>
            <a:off x="8359140" y="4511794"/>
            <a:ext cx="3575050" cy="92202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marL="285750" indent="-285750" hangingPunct="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sz="1200" ker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深色连体衣</a:t>
            </a:r>
          </a:p>
          <a:p>
            <a:pPr marL="285750" indent="-285750" hangingPunct="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sz="1200" ker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白色帆布鞋</a:t>
            </a:r>
          </a:p>
          <a:p>
            <a:pPr marL="285750" indent="-285750" hangingPunct="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sz="1200" ker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工具腰包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3814445" y="1240790"/>
            <a:ext cx="0" cy="4970145"/>
          </a:xfrm>
          <a:prstGeom prst="line">
            <a:avLst/>
          </a:prstGeom>
          <a:noFill/>
          <a:ln w="15875" cap="flat">
            <a:solidFill>
              <a:srgbClr val="05366E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直接连接符 27"/>
          <p:cNvCxnSpPr/>
          <p:nvPr/>
        </p:nvCxnSpPr>
        <p:spPr>
          <a:xfrm>
            <a:off x="7978140" y="1240790"/>
            <a:ext cx="0" cy="4970145"/>
          </a:xfrm>
          <a:prstGeom prst="line">
            <a:avLst/>
          </a:prstGeom>
          <a:noFill/>
          <a:ln w="15875" cap="flat">
            <a:solidFill>
              <a:srgbClr val="05366E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291564" y="1242407"/>
          <a:ext cx="5592445" cy="501015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678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5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0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6910">
                <a:tc>
                  <a:txBody>
                    <a:bodyPr/>
                    <a:lstStyle/>
                    <a:p>
                      <a:pPr mar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2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三方</a:t>
                      </a:r>
                      <a:endParaRPr lang="en-US" altLang="zh-CN" sz="1200" kern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2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人员</a:t>
                      </a:r>
                    </a:p>
                  </a:txBody>
                  <a:tcPr marL="51607" marR="51607" marT="43543" marB="43543" anchor="ctr">
                    <a:solidFill>
                      <a:srgbClr val="05366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2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</a:t>
                      </a:r>
                      <a:endParaRPr lang="en-US" altLang="zh-CN" sz="1200" kern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2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区域</a:t>
                      </a:r>
                    </a:p>
                  </a:txBody>
                  <a:tcPr marL="51607" marR="51607" marT="43543" marB="43543" anchor="ctr">
                    <a:solidFill>
                      <a:srgbClr val="05366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2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人数</a:t>
                      </a:r>
                      <a:endParaRPr lang="en-US" altLang="zh-CN" sz="1200" kern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2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（含轮休）</a:t>
                      </a:r>
                    </a:p>
                  </a:txBody>
                  <a:tcPr marL="51607" marR="51607" marT="43543" marB="43543" anchor="ctr">
                    <a:solidFill>
                      <a:srgbClr val="05366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2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岗位</a:t>
                      </a:r>
                      <a:endParaRPr lang="en-US" altLang="zh-CN" sz="1200" kern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2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描述</a:t>
                      </a:r>
                    </a:p>
                  </a:txBody>
                  <a:tcPr marL="51607" marR="51607" marT="43543" marB="43543" anchor="ctr">
                    <a:solidFill>
                      <a:srgbClr val="0536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540">
                <a:tc rowSpan="3">
                  <a:txBody>
                    <a:bodyPr/>
                    <a:lstStyle/>
                    <a:p>
                      <a:pPr mar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礼仪</a:t>
                      </a:r>
                    </a:p>
                  </a:txBody>
                  <a:tcPr marL="51607" marR="51607" marT="43543" marB="43543" anchor="ctr"/>
                </a:tc>
                <a:tc>
                  <a:txBody>
                    <a:bodyPr/>
                    <a:lstStyle/>
                    <a:p>
                      <a:pPr mar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前台</a:t>
                      </a:r>
                    </a:p>
                  </a:txBody>
                  <a:tcPr marL="51607" marR="51607" marT="43543" marB="43543" anchor="ctr"/>
                </a:tc>
                <a:tc>
                  <a:txBody>
                    <a:bodyPr/>
                    <a:lstStyle/>
                    <a:p>
                      <a:pPr mar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51607" marR="51607" marT="43543" marB="43543" anchor="ctr"/>
                </a:tc>
                <a:tc>
                  <a:txBody>
                    <a:bodyPr/>
                    <a:lstStyle/>
                    <a:p>
                      <a:pPr mar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负责前台客户咨询、礼品派发等工作</a:t>
                      </a:r>
                    </a:p>
                  </a:txBody>
                  <a:tcPr marL="51607" marR="51607" marT="43543" marB="4354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VIP</a:t>
                      </a:r>
                      <a:r>
                        <a:rPr lang="zh-CN" altLang="en-US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室</a:t>
                      </a:r>
                    </a:p>
                  </a:txBody>
                  <a:tcPr marL="51607" marR="51607" marT="43543" marB="43543" anchor="ctr"/>
                </a:tc>
                <a:tc>
                  <a:txBody>
                    <a:bodyPr/>
                    <a:lstStyle/>
                    <a:p>
                      <a:pPr mar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51607" marR="51607" marT="43543" marB="43543" anchor="ctr"/>
                </a:tc>
                <a:tc>
                  <a:txBody>
                    <a:bodyPr/>
                    <a:lstStyle/>
                    <a:p>
                      <a:pPr mar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接待</a:t>
                      </a:r>
                      <a:r>
                        <a:rPr lang="en-US" altLang="zh-CN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VIP</a:t>
                      </a:r>
                      <a:r>
                        <a:rPr lang="zh-CN" altLang="en-US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领导和宾客，补充</a:t>
                      </a:r>
                      <a:r>
                        <a:rPr lang="en-US" altLang="zh-CN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VIP</a:t>
                      </a:r>
                      <a:r>
                        <a:rPr lang="zh-CN" altLang="en-US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室物料</a:t>
                      </a:r>
                    </a:p>
                  </a:txBody>
                  <a:tcPr marL="51607" marR="51607" marT="43543" marB="4354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9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体验互动区</a:t>
                      </a:r>
                    </a:p>
                  </a:txBody>
                  <a:tcPr marL="51607" marR="51607" marT="43543" marB="43543" anchor="ctr"/>
                </a:tc>
                <a:tc>
                  <a:txBody>
                    <a:bodyPr/>
                    <a:lstStyle/>
                    <a:p>
                      <a:pPr mar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51607" marR="51607" marT="43543" marB="43543" anchor="ctr"/>
                </a:tc>
                <a:tc>
                  <a:txBody>
                    <a:bodyPr/>
                    <a:lstStyle/>
                    <a:p>
                      <a:pPr mar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指引客户参观或体现操作设备</a:t>
                      </a:r>
                    </a:p>
                  </a:txBody>
                  <a:tcPr marL="51607" marR="51607" marT="43543" marB="4354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460">
                <a:tc rowSpan="4">
                  <a:txBody>
                    <a:bodyPr/>
                    <a:lstStyle/>
                    <a:p>
                      <a:pPr mar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STAFF</a:t>
                      </a:r>
                    </a:p>
                  </a:txBody>
                  <a:tcPr marL="51607" marR="51607" marT="43543" marB="43543" anchor="ctr"/>
                </a:tc>
                <a:tc>
                  <a:txBody>
                    <a:bodyPr/>
                    <a:lstStyle/>
                    <a:p>
                      <a:pPr mar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展车区</a:t>
                      </a:r>
                    </a:p>
                  </a:txBody>
                  <a:tcPr marL="51607" marR="51607" marT="43543" marB="43543" anchor="ctr"/>
                </a:tc>
                <a:tc>
                  <a:txBody>
                    <a:bodyPr/>
                    <a:lstStyle/>
                    <a:p>
                      <a:pPr mar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marL="51607" marR="51607" marT="43543" marB="43543" anchor="ctr"/>
                </a:tc>
                <a:tc>
                  <a:txBody>
                    <a:bodyPr/>
                    <a:lstStyle/>
                    <a:p>
                      <a:pPr marL="0" marR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维护前台礼品派发秩序，维护展车、展台安全，维持演出时秩序</a:t>
                      </a:r>
                    </a:p>
                  </a:txBody>
                  <a:tcPr marL="51607" marR="51607" marT="43543" marB="4354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5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体验互动区</a:t>
                      </a:r>
                    </a:p>
                  </a:txBody>
                  <a:tcPr marL="51607" marR="51607" marT="43543" marB="43543" anchor="ctr"/>
                </a:tc>
                <a:tc>
                  <a:txBody>
                    <a:bodyPr/>
                    <a:lstStyle/>
                    <a:p>
                      <a:pPr mar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51607" marR="51607" marT="43543" marB="43543" anchor="ctr"/>
                </a:tc>
                <a:tc>
                  <a:txBody>
                    <a:bodyPr/>
                    <a:lstStyle/>
                    <a:p>
                      <a:pPr mar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协助礼仪工作，维持体验区秩序</a:t>
                      </a:r>
                    </a:p>
                  </a:txBody>
                  <a:tcPr marL="51607" marR="51607" marT="43543" marB="4354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5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洽谈区</a:t>
                      </a:r>
                    </a:p>
                  </a:txBody>
                  <a:tcPr marL="51607" marR="51607" marT="43543" marB="43543" anchor="ctr"/>
                </a:tc>
                <a:tc>
                  <a:txBody>
                    <a:bodyPr/>
                    <a:lstStyle/>
                    <a:p>
                      <a:pPr mar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51607" marR="51607" marT="43543" marB="43543" anchor="ctr"/>
                </a:tc>
                <a:tc>
                  <a:txBody>
                    <a:bodyPr/>
                    <a:lstStyle/>
                    <a:p>
                      <a:pPr mar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补充洽谈区物料，清理洽谈区垃圾</a:t>
                      </a:r>
                    </a:p>
                  </a:txBody>
                  <a:tcPr marL="51607" marR="51607" marT="43543" marB="43543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5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储藏间</a:t>
                      </a:r>
                    </a:p>
                  </a:txBody>
                  <a:tcPr marL="51607" marR="51607" marT="43543" marB="43543" anchor="ctr"/>
                </a:tc>
                <a:tc>
                  <a:txBody>
                    <a:bodyPr/>
                    <a:lstStyle/>
                    <a:p>
                      <a:pPr mar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51607" marR="51607" marT="43543" marB="43543" anchor="ctr"/>
                </a:tc>
                <a:tc>
                  <a:txBody>
                    <a:bodyPr/>
                    <a:lstStyle/>
                    <a:p>
                      <a:pPr mar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管理储藏间所有物料的摆放和派发</a:t>
                      </a:r>
                    </a:p>
                  </a:txBody>
                  <a:tcPr marL="51607" marR="51607" marT="43543" marB="43543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pPr mar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车美</a:t>
                      </a:r>
                    </a:p>
                  </a:txBody>
                  <a:tcPr marL="51607" marR="51607" marT="43543" marB="43543" anchor="ctr"/>
                </a:tc>
                <a:tc>
                  <a:txBody>
                    <a:bodyPr/>
                    <a:lstStyle/>
                    <a:p>
                      <a:pPr mar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展车区</a:t>
                      </a:r>
                    </a:p>
                  </a:txBody>
                  <a:tcPr marL="51607" marR="51607" marT="43543" marB="43543" anchor="ctr"/>
                </a:tc>
                <a:tc>
                  <a:txBody>
                    <a:bodyPr/>
                    <a:lstStyle/>
                    <a:p>
                      <a:pPr mar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marL="51607" marR="51607" marT="43543" marB="43543" anchor="ctr"/>
                </a:tc>
                <a:tc>
                  <a:txBody>
                    <a:bodyPr/>
                    <a:lstStyle/>
                    <a:p>
                      <a:pPr mar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对所有展车进行清洁维护</a:t>
                      </a:r>
                    </a:p>
                  </a:txBody>
                  <a:tcPr marL="51607" marR="51607" marT="43543" marB="43543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pPr mar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CRM</a:t>
                      </a:r>
                    </a:p>
                  </a:txBody>
                  <a:tcPr marL="51607" marR="51607" marT="43543" marB="43543" anchor="ctr"/>
                </a:tc>
                <a:tc>
                  <a:txBody>
                    <a:bodyPr/>
                    <a:lstStyle/>
                    <a:p>
                      <a:pPr mar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展区</a:t>
                      </a:r>
                    </a:p>
                  </a:txBody>
                  <a:tcPr marL="51607" marR="51607" marT="43543" marB="43543" anchor="ctr"/>
                </a:tc>
                <a:tc>
                  <a:txBody>
                    <a:bodyPr/>
                    <a:lstStyle/>
                    <a:p>
                      <a:pPr mar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</a:p>
                  </a:txBody>
                  <a:tcPr marL="51607" marR="51607" marT="43543" marB="43543" anchor="ctr"/>
                </a:tc>
                <a:tc>
                  <a:txBody>
                    <a:bodyPr/>
                    <a:lstStyle/>
                    <a:p>
                      <a:pPr mar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对展区客户进行调查访问</a:t>
                      </a:r>
                    </a:p>
                  </a:txBody>
                  <a:tcPr marL="51607" marR="51607" marT="43543" marB="43543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32460">
                <a:tc>
                  <a:txBody>
                    <a:bodyPr/>
                    <a:lstStyle/>
                    <a:p>
                      <a:pPr mar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清洁人员</a:t>
                      </a:r>
                    </a:p>
                  </a:txBody>
                  <a:tcPr marL="51607" marR="51607" marT="43543" marB="43543" anchor="ctr"/>
                </a:tc>
                <a:tc>
                  <a:txBody>
                    <a:bodyPr/>
                    <a:lstStyle/>
                    <a:p>
                      <a:pPr mar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展区</a:t>
                      </a:r>
                    </a:p>
                  </a:txBody>
                  <a:tcPr marL="51607" marR="51607" marT="43543" marB="43543" anchor="ctr"/>
                </a:tc>
                <a:tc>
                  <a:txBody>
                    <a:bodyPr/>
                    <a:lstStyle/>
                    <a:p>
                      <a:pPr mar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marL="51607" marR="51607" marT="43543" marB="43543" anchor="ctr"/>
                </a:tc>
                <a:tc>
                  <a:txBody>
                    <a:bodyPr/>
                    <a:lstStyle/>
                    <a:p>
                      <a:pPr mar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对整个展区的卫生进行清洁</a:t>
                      </a:r>
                    </a:p>
                  </a:txBody>
                  <a:tcPr marL="51607" marR="51607" marT="43543" marB="43543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570230" y="1271270"/>
            <a:ext cx="5410200" cy="5019675"/>
            <a:chOff x="584" y="1457"/>
            <a:chExt cx="8889" cy="8518"/>
          </a:xfrm>
        </p:grpSpPr>
        <p:sp>
          <p:nvSpPr>
            <p:cNvPr id="4" name="矩形 3"/>
            <p:cNvSpPr/>
            <p:nvPr/>
          </p:nvSpPr>
          <p:spPr>
            <a:xfrm>
              <a:off x="584" y="9257"/>
              <a:ext cx="8889" cy="718"/>
            </a:xfrm>
            <a:prstGeom prst="rect">
              <a:avLst/>
            </a:prstGeom>
            <a:solidFill>
              <a:srgbClr val="05366E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752" tIns="48375" rIns="96752" bIns="48375" numCol="1" spcCol="0" rtlCol="0" fromWordArt="0" anchor="ctr" anchorCtr="0" forceAA="0" compatLnSpc="1">
              <a:noAutofit/>
            </a:bodyPr>
            <a:lstStyle/>
            <a:p>
              <a:pPr algn="ctr" defTabSz="1088390">
                <a:defRPr/>
              </a:pPr>
              <a:r>
                <a:rPr lang="zh-CN" altLang="en-US" sz="1300" b="1" kern="0" dirty="0">
                  <a:solidFill>
                    <a:schemeClr val="bg1">
                      <a:alpha val="99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管理标准  </a:t>
              </a:r>
              <a:r>
                <a:rPr lang="en-US" altLang="zh-CN" sz="1300" b="1" kern="0" dirty="0">
                  <a:solidFill>
                    <a:schemeClr val="bg1">
                      <a:alpha val="99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manage standard</a:t>
              </a:r>
            </a:p>
          </p:txBody>
        </p:sp>
        <p:sp>
          <p:nvSpPr>
            <p:cNvPr id="5" name="圆角矩形 5"/>
            <p:cNvSpPr/>
            <p:nvPr/>
          </p:nvSpPr>
          <p:spPr>
            <a:xfrm>
              <a:off x="584" y="7971"/>
              <a:ext cx="6222" cy="836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lIns="96752" tIns="48375" rIns="96752" bIns="48375" rtlCol="0" anchor="ctr"/>
            <a:lstStyle/>
            <a:p>
              <a:pPr marL="0" lvl="1" algn="ctr" defTabSz="1088390">
                <a:defRPr/>
              </a:pPr>
              <a:r>
                <a:rPr lang="en-US" altLang="zh-CN" sz="1300" b="1" kern="0" dirty="0">
                  <a:solidFill>
                    <a:prstClr val="black">
                      <a:alpha val="9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A.</a:t>
              </a:r>
              <a:r>
                <a:rPr lang="zh-CN" altLang="en-US" sz="1300" b="1" kern="0" dirty="0">
                  <a:solidFill>
                    <a:prstClr val="black">
                      <a:alpha val="9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时间：</a:t>
              </a:r>
              <a:r>
                <a:rPr lang="en-US" altLang="zh-CN" sz="1300" kern="0" dirty="0">
                  <a:solidFill>
                    <a:prstClr val="black">
                      <a:alpha val="9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1300" kern="0" dirty="0">
                  <a:solidFill>
                    <a:prstClr val="black">
                      <a:alpha val="9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集合时间   </a:t>
              </a:r>
              <a:r>
                <a:rPr lang="en-US" altLang="zh-CN" sz="1300" kern="0" dirty="0">
                  <a:solidFill>
                    <a:prstClr val="black">
                      <a:alpha val="9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en-US" sz="1300" kern="0" dirty="0">
                  <a:solidFill>
                    <a:prstClr val="black">
                      <a:alpha val="9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到岗时间   </a:t>
              </a:r>
              <a:r>
                <a:rPr lang="en-US" altLang="zh-CN" sz="1300" kern="0" dirty="0">
                  <a:solidFill>
                    <a:prstClr val="black">
                      <a:alpha val="9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CN" altLang="en-US" sz="1300" kern="0" dirty="0">
                  <a:solidFill>
                    <a:prstClr val="black">
                      <a:alpha val="9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培训时间</a:t>
              </a:r>
            </a:p>
          </p:txBody>
        </p:sp>
        <p:sp>
          <p:nvSpPr>
            <p:cNvPr id="6" name="圆角矩形 6"/>
            <p:cNvSpPr/>
            <p:nvPr/>
          </p:nvSpPr>
          <p:spPr>
            <a:xfrm>
              <a:off x="584" y="4757"/>
              <a:ext cx="6222" cy="836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lIns="96752" tIns="48375" rIns="96752" bIns="48375" rtlCol="0" anchor="ctr"/>
            <a:lstStyle/>
            <a:p>
              <a:pPr defTabSz="1088390">
                <a:defRPr/>
              </a:pPr>
              <a:r>
                <a:rPr lang="en-US" altLang="zh-CN" sz="1300" b="1" kern="0" dirty="0">
                  <a:solidFill>
                    <a:prstClr val="black">
                      <a:alpha val="9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C.</a:t>
              </a:r>
              <a:r>
                <a:rPr lang="zh-CN" altLang="en-US" sz="1300" b="1" kern="0" dirty="0">
                  <a:solidFill>
                    <a:prstClr val="black">
                      <a:alpha val="9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工作礼仪：</a:t>
              </a:r>
              <a:r>
                <a:rPr lang="en-US" altLang="zh-CN" sz="1300" kern="0" dirty="0">
                  <a:solidFill>
                    <a:prstClr val="black">
                      <a:alpha val="9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1300" kern="0" dirty="0">
                  <a:solidFill>
                    <a:prstClr val="black">
                      <a:alpha val="9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语言要求  </a:t>
              </a:r>
              <a:r>
                <a:rPr lang="en-US" altLang="zh-CN" sz="1300" kern="0" dirty="0">
                  <a:solidFill>
                    <a:prstClr val="black">
                      <a:alpha val="9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en-US" sz="1300" kern="0" dirty="0">
                  <a:solidFill>
                    <a:prstClr val="black">
                      <a:alpha val="9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动作要求 </a:t>
              </a:r>
              <a:r>
                <a:rPr lang="en-US" altLang="zh-CN" sz="1300" kern="0" dirty="0">
                  <a:solidFill>
                    <a:prstClr val="black">
                      <a:alpha val="9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CN" altLang="en-US" sz="1300" kern="0" dirty="0">
                  <a:solidFill>
                    <a:prstClr val="black">
                      <a:alpha val="9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服务要求</a:t>
              </a:r>
            </a:p>
          </p:txBody>
        </p:sp>
        <p:sp>
          <p:nvSpPr>
            <p:cNvPr id="7" name="圆角矩形 7"/>
            <p:cNvSpPr/>
            <p:nvPr/>
          </p:nvSpPr>
          <p:spPr>
            <a:xfrm>
              <a:off x="584" y="1457"/>
              <a:ext cx="6222" cy="836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lIns="96752" tIns="48375" rIns="96752" bIns="48375" rtlCol="0" anchor="ctr"/>
            <a:lstStyle/>
            <a:p>
              <a:pPr algn="ctr" defTabSz="1088390">
                <a:defRPr/>
              </a:pPr>
              <a:r>
                <a:rPr lang="en-US" altLang="zh-CN" sz="1300" b="1" kern="0" dirty="0">
                  <a:solidFill>
                    <a:prstClr val="black">
                      <a:alpha val="9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E.</a:t>
              </a:r>
              <a:r>
                <a:rPr lang="zh-CN" altLang="en-US" sz="1300" b="1" kern="0" dirty="0">
                  <a:solidFill>
                    <a:prstClr val="black">
                      <a:alpha val="9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培训：</a:t>
              </a:r>
              <a:r>
                <a:rPr lang="en-US" altLang="zh-CN" sz="1300" kern="0" dirty="0">
                  <a:solidFill>
                    <a:prstClr val="black">
                      <a:alpha val="9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1300" kern="0" dirty="0">
                  <a:solidFill>
                    <a:prstClr val="black">
                      <a:alpha val="9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品牌培训 </a:t>
              </a:r>
              <a:r>
                <a:rPr lang="en-US" altLang="zh-CN" sz="1300" kern="0" dirty="0">
                  <a:solidFill>
                    <a:prstClr val="black">
                      <a:alpha val="9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en-US" sz="1300" kern="0" dirty="0">
                  <a:solidFill>
                    <a:prstClr val="black">
                      <a:alpha val="9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礼仪培训 </a:t>
              </a:r>
              <a:r>
                <a:rPr lang="en-US" altLang="zh-CN" sz="1300" kern="0" dirty="0">
                  <a:solidFill>
                    <a:prstClr val="black">
                      <a:alpha val="9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CN" altLang="en-US" sz="1300" kern="0" dirty="0">
                  <a:solidFill>
                    <a:prstClr val="black">
                      <a:alpha val="9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分组培训</a:t>
              </a:r>
            </a:p>
          </p:txBody>
        </p:sp>
        <p:sp>
          <p:nvSpPr>
            <p:cNvPr id="8" name="圆角矩形 8"/>
            <p:cNvSpPr/>
            <p:nvPr/>
          </p:nvSpPr>
          <p:spPr>
            <a:xfrm>
              <a:off x="3251" y="6364"/>
              <a:ext cx="6222" cy="836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lIns="96752" tIns="48375" rIns="96752" bIns="48375" rtlCol="0" anchor="ctr"/>
            <a:lstStyle/>
            <a:p>
              <a:pPr marL="0" lvl="1" algn="ctr" defTabSz="1088390">
                <a:defRPr/>
              </a:pPr>
              <a:r>
                <a:rPr lang="en-US" altLang="zh-CN" sz="1300" b="1" kern="0" dirty="0">
                  <a:solidFill>
                    <a:prstClr val="black">
                      <a:alpha val="9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B.</a:t>
              </a:r>
              <a:r>
                <a:rPr lang="zh-CN" altLang="en-US" sz="1300" b="1" kern="0" dirty="0">
                  <a:solidFill>
                    <a:prstClr val="black">
                      <a:alpha val="9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工作形象：</a:t>
              </a:r>
              <a:r>
                <a:rPr lang="en-US" altLang="zh-CN" sz="1300" kern="0" dirty="0">
                  <a:solidFill>
                    <a:prstClr val="black">
                      <a:alpha val="9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1300" kern="0" dirty="0">
                  <a:solidFill>
                    <a:prstClr val="black">
                      <a:alpha val="9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衣着要求 </a:t>
              </a:r>
              <a:r>
                <a:rPr lang="en-US" altLang="zh-CN" sz="1300" kern="0" dirty="0">
                  <a:solidFill>
                    <a:prstClr val="black">
                      <a:alpha val="9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en-US" sz="1300" kern="0" dirty="0">
                  <a:solidFill>
                    <a:prstClr val="black">
                      <a:alpha val="9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站姿要求</a:t>
              </a:r>
              <a:r>
                <a:rPr lang="en-US" altLang="zh-CN" sz="1300" kern="0" dirty="0">
                  <a:solidFill>
                    <a:prstClr val="black">
                      <a:alpha val="9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CN" altLang="en-US" sz="1300" kern="0" dirty="0">
                  <a:solidFill>
                    <a:prstClr val="black">
                      <a:alpha val="9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笑容要求</a:t>
              </a:r>
            </a:p>
          </p:txBody>
        </p:sp>
        <p:sp>
          <p:nvSpPr>
            <p:cNvPr id="9" name="圆角矩形 9"/>
            <p:cNvSpPr/>
            <p:nvPr/>
          </p:nvSpPr>
          <p:spPr>
            <a:xfrm>
              <a:off x="3251" y="3171"/>
              <a:ext cx="6222" cy="836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lIns="96752" tIns="48375" rIns="96752" bIns="48375" rtlCol="0" anchor="ctr"/>
            <a:lstStyle/>
            <a:p>
              <a:pPr algn="ctr" defTabSz="1088390">
                <a:defRPr/>
              </a:pPr>
              <a:r>
                <a:rPr lang="en-US" altLang="zh-CN" sz="1300" b="1" kern="0" dirty="0">
                  <a:solidFill>
                    <a:prstClr val="black">
                      <a:alpha val="9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D.</a:t>
              </a:r>
              <a:r>
                <a:rPr lang="zh-CN" altLang="en-US" sz="1300" b="1" kern="0" dirty="0">
                  <a:solidFill>
                    <a:prstClr val="black">
                      <a:alpha val="9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纪律：</a:t>
              </a:r>
              <a:r>
                <a:rPr lang="en-US" altLang="zh-CN" sz="1300" kern="0" dirty="0">
                  <a:solidFill>
                    <a:prstClr val="black">
                      <a:alpha val="9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1300" kern="0" dirty="0">
                  <a:solidFill>
                    <a:prstClr val="black">
                      <a:alpha val="9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品牌纪律  </a:t>
              </a:r>
              <a:r>
                <a:rPr lang="en-US" altLang="zh-CN" sz="1300" kern="0" dirty="0">
                  <a:solidFill>
                    <a:prstClr val="black">
                      <a:alpha val="9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en-US" sz="1300" kern="0" dirty="0">
                  <a:solidFill>
                    <a:prstClr val="black">
                      <a:alpha val="9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彩排纪律  </a:t>
              </a:r>
              <a:r>
                <a:rPr lang="en-US" altLang="zh-CN" sz="1300" kern="0" dirty="0">
                  <a:solidFill>
                    <a:prstClr val="black">
                      <a:alpha val="9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CN" altLang="en-US" sz="1300" kern="0" dirty="0">
                  <a:solidFill>
                    <a:prstClr val="black">
                      <a:alpha val="9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工作纪律</a:t>
              </a:r>
            </a:p>
          </p:txBody>
        </p:sp>
        <p:cxnSp>
          <p:nvCxnSpPr>
            <p:cNvPr id="10" name="肘形连接符 10"/>
            <p:cNvCxnSpPr>
              <a:stCxn id="4" idx="0"/>
              <a:endCxn id="5" idx="2"/>
            </p:cNvCxnSpPr>
            <p:nvPr/>
          </p:nvCxnSpPr>
          <p:spPr>
            <a:xfrm rot="16200000" flipV="1">
              <a:off x="4137" y="8365"/>
              <a:ext cx="450" cy="1333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05366E"/>
              </a:solidFill>
              <a:prstDash val="solid"/>
            </a:ln>
            <a:effectLst/>
          </p:spPr>
        </p:cxnSp>
        <p:cxnSp>
          <p:nvCxnSpPr>
            <p:cNvPr id="11" name="肘形连接符 11"/>
            <p:cNvCxnSpPr>
              <a:stCxn id="8" idx="2"/>
              <a:endCxn id="5" idx="0"/>
            </p:cNvCxnSpPr>
            <p:nvPr/>
          </p:nvCxnSpPr>
          <p:spPr>
            <a:xfrm rot="5400000">
              <a:off x="4643" y="6252"/>
              <a:ext cx="771" cy="2667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05366E"/>
              </a:solidFill>
              <a:prstDash val="solid"/>
            </a:ln>
            <a:effectLst/>
          </p:spPr>
        </p:cxnSp>
        <p:cxnSp>
          <p:nvCxnSpPr>
            <p:cNvPr id="12" name="肘形连接符 12"/>
            <p:cNvCxnSpPr>
              <a:stCxn id="8" idx="0"/>
              <a:endCxn id="6" idx="2"/>
            </p:cNvCxnSpPr>
            <p:nvPr/>
          </p:nvCxnSpPr>
          <p:spPr>
            <a:xfrm rot="16200000" flipV="1">
              <a:off x="4643" y="4645"/>
              <a:ext cx="771" cy="2667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05366E"/>
              </a:solidFill>
              <a:prstDash val="solid"/>
            </a:ln>
            <a:effectLst/>
          </p:spPr>
        </p:cxnSp>
        <p:cxnSp>
          <p:nvCxnSpPr>
            <p:cNvPr id="13" name="肘形连接符 13"/>
            <p:cNvCxnSpPr>
              <a:stCxn id="9" idx="2"/>
              <a:endCxn id="6" idx="0"/>
            </p:cNvCxnSpPr>
            <p:nvPr/>
          </p:nvCxnSpPr>
          <p:spPr>
            <a:xfrm rot="5400000">
              <a:off x="4654" y="3049"/>
              <a:ext cx="750" cy="2667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05366E"/>
              </a:solidFill>
              <a:prstDash val="solid"/>
            </a:ln>
            <a:effectLst/>
          </p:spPr>
        </p:cxnSp>
        <p:cxnSp>
          <p:nvCxnSpPr>
            <p:cNvPr id="14" name="肘形连接符 14"/>
            <p:cNvCxnSpPr>
              <a:stCxn id="9" idx="0"/>
              <a:endCxn id="7" idx="2"/>
            </p:cNvCxnSpPr>
            <p:nvPr/>
          </p:nvCxnSpPr>
          <p:spPr>
            <a:xfrm rot="16200000" flipV="1">
              <a:off x="4589" y="1399"/>
              <a:ext cx="879" cy="2667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05366E"/>
              </a:solidFill>
              <a:prstDash val="solid"/>
            </a:ln>
            <a:effectLst/>
          </p:spPr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张着嘴&#10;&#10;低可信度描述已自动生成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6096" y="298517"/>
            <a:ext cx="303934" cy="305417"/>
          </a:xfrm>
          <a:prstGeom prst="rect">
            <a:avLst/>
          </a:prstGeom>
        </p:spPr>
      </p:pic>
      <p:sp>
        <p:nvSpPr>
          <p:cNvPr id="13" name="Text Box 18"/>
          <p:cNvSpPr>
            <a:spLocks noChangeArrowheads="1"/>
          </p:cNvSpPr>
          <p:nvPr/>
        </p:nvSpPr>
        <p:spPr bwMode="auto">
          <a:xfrm>
            <a:off x="4888366" y="2456939"/>
            <a:ext cx="7110484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1" lang="zh-CN" altLang="en-US" sz="16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经过年后数月的蓄水，湖南区域各大品牌将在车展中集中力量进行潜客释放</a:t>
            </a:r>
          </a:p>
        </p:txBody>
      </p:sp>
      <p:sp>
        <p:nvSpPr>
          <p:cNvPr id="16" name="Text Box 29"/>
          <p:cNvSpPr>
            <a:spLocks noChangeArrowheads="1"/>
          </p:cNvSpPr>
          <p:nvPr/>
        </p:nvSpPr>
        <p:spPr bwMode="auto">
          <a:xfrm>
            <a:off x="4888366" y="1770983"/>
            <a:ext cx="7110484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1"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第五代途胜</a:t>
            </a:r>
            <a:r>
              <a:rPr kumimoji="1"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L</a:t>
            </a:r>
            <a:r>
              <a:rPr kumimoji="1"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在</a:t>
            </a:r>
            <a:r>
              <a:rPr kumimoji="1"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kumimoji="1"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月</a:t>
            </a:r>
            <a:r>
              <a:rPr kumimoji="1" lang="zh-CN" altLang="en-US" sz="16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上市，配合北京现代大力宣传的时机，将直接吸引潜客目光</a:t>
            </a:r>
          </a:p>
        </p:txBody>
      </p:sp>
      <p:sp>
        <p:nvSpPr>
          <p:cNvPr id="17" name="Text Box 30"/>
          <p:cNvSpPr>
            <a:spLocks noChangeArrowheads="1"/>
          </p:cNvSpPr>
          <p:nvPr/>
        </p:nvSpPr>
        <p:spPr bwMode="auto">
          <a:xfrm>
            <a:off x="5671975" y="3363115"/>
            <a:ext cx="5543267" cy="3372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1" lang="zh-CN" altLang="en-US" sz="16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车展为汽车市场大型的展会活动，是品牌传播的最佳时机</a:t>
            </a:r>
          </a:p>
        </p:txBody>
      </p:sp>
      <p:sp>
        <p:nvSpPr>
          <p:cNvPr id="23" name="Text Box 30"/>
          <p:cNvSpPr>
            <a:spLocks noChangeArrowheads="1"/>
          </p:cNvSpPr>
          <p:nvPr/>
        </p:nvSpPr>
        <p:spPr bwMode="auto">
          <a:xfrm>
            <a:off x="6128851" y="4309874"/>
            <a:ext cx="4511854" cy="3372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1" lang="zh-CN" altLang="en-US" sz="16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车展对积压库存的释放，将直接影响上半年冲量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5385" y="1697168"/>
            <a:ext cx="1978925" cy="3830176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3116239" y="1697168"/>
            <a:ext cx="1219200" cy="3830176"/>
          </a:xfrm>
          <a:prstGeom prst="rect">
            <a:avLst/>
          </a:prstGeom>
          <a:solidFill>
            <a:srgbClr val="053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3434916" y="2274838"/>
            <a:ext cx="4353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</a:t>
            </a:r>
            <a:endParaRPr lang="en-US" altLang="zh-CN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</a:t>
            </a:r>
            <a:endParaRPr lang="en-US" altLang="zh-CN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</a:t>
            </a:r>
            <a:endParaRPr lang="en-US" altLang="zh-CN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景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/>
          <p:cNvSpPr txBox="1"/>
          <p:nvPr/>
        </p:nvSpPr>
        <p:spPr>
          <a:xfrm>
            <a:off x="370880" y="1335729"/>
            <a:ext cx="5416917" cy="364439"/>
          </a:xfrm>
          <a:prstGeom prst="rect">
            <a:avLst/>
          </a:prstGeom>
          <a:noFill/>
        </p:spPr>
        <p:txBody>
          <a:bodyPr wrap="none" lIns="96752" tIns="48375" rIns="96752" bIns="48375" rtlCol="0">
            <a:spAutoFit/>
          </a:bodyPr>
          <a:lstStyle/>
          <a:p>
            <a:pPr defTabSz="1088390">
              <a:buSzPct val="120000"/>
              <a:buFont typeface="Wingdings" panose="05000000000000000000" pitchFamily="2" charset="2"/>
              <a:buChar char="n"/>
            </a:pPr>
            <a:r>
              <a:rPr lang="zh-CN" altLang="en-US" sz="1700" b="1" dirty="0">
                <a:solidFill>
                  <a:schemeClr val="tx1">
                    <a:alpha val="78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车展资料由专人负责管理，保障车展期间顺利发放</a:t>
            </a:r>
          </a:p>
        </p:txBody>
      </p:sp>
      <p:sp>
        <p:nvSpPr>
          <p:cNvPr id="3" name="圆角矩形 16"/>
          <p:cNvSpPr/>
          <p:nvPr/>
        </p:nvSpPr>
        <p:spPr>
          <a:xfrm>
            <a:off x="370883" y="4234545"/>
            <a:ext cx="11450239" cy="1983939"/>
          </a:xfrm>
          <a:prstGeom prst="roundRect">
            <a:avLst>
              <a:gd name="adj" fmla="val 3100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rgbClr val="001621"/>
            </a:solidFill>
            <a:prstDash val="solid"/>
          </a:ln>
          <a:effectLst/>
        </p:spPr>
        <p:txBody>
          <a:bodyPr lIns="96752" tIns="48375" rIns="96752" bIns="48375" rtlCol="0" anchor="ctr"/>
          <a:lstStyle/>
          <a:p>
            <a:pPr algn="ctr" defTabSz="1088390">
              <a:defRPr/>
            </a:pPr>
            <a:endParaRPr lang="zh-CN" altLang="en-US" sz="2100" kern="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3279" y="4463144"/>
            <a:ext cx="1938992" cy="457200"/>
          </a:xfrm>
          <a:prstGeom prst="rect">
            <a:avLst/>
          </a:prstGeom>
          <a:solidFill>
            <a:srgbClr val="05366E"/>
          </a:solidFill>
          <a:ln w="25400" cap="flat" cmpd="sng" algn="ctr">
            <a:noFill/>
            <a:prstDash val="solid"/>
          </a:ln>
          <a:effectLst/>
        </p:spPr>
        <p:txBody>
          <a:bodyPr lIns="96752" tIns="48375" rIns="96752" bIns="48375" rtlCol="0" anchor="ctr"/>
          <a:lstStyle/>
          <a:p>
            <a:pPr algn="ctr" defTabSz="1088390">
              <a:defRPr/>
            </a:pPr>
            <a:r>
              <a:rPr lang="zh-CN" altLang="en-US" sz="1700" kern="0" dirty="0">
                <a:solidFill>
                  <a:schemeClr val="bg1">
                    <a:alpha val="99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专人管理</a:t>
            </a:r>
          </a:p>
        </p:txBody>
      </p:sp>
      <p:sp>
        <p:nvSpPr>
          <p:cNvPr id="5" name="矩形 4"/>
          <p:cNvSpPr/>
          <p:nvPr/>
        </p:nvSpPr>
        <p:spPr>
          <a:xfrm>
            <a:off x="2820529" y="4463144"/>
            <a:ext cx="1938992" cy="457200"/>
          </a:xfrm>
          <a:prstGeom prst="rect">
            <a:avLst/>
          </a:prstGeom>
          <a:solidFill>
            <a:srgbClr val="05366E"/>
          </a:solidFill>
          <a:ln w="25400" cap="flat" cmpd="sng" algn="ctr">
            <a:noFill/>
            <a:prstDash val="solid"/>
          </a:ln>
          <a:effectLst/>
        </p:spPr>
        <p:txBody>
          <a:bodyPr lIns="96752" tIns="48375" rIns="96752" bIns="48375" rtlCol="0" anchor="ctr"/>
          <a:lstStyle/>
          <a:p>
            <a:pPr algn="ctr" defTabSz="1088390">
              <a:defRPr/>
            </a:pPr>
            <a:r>
              <a:rPr lang="zh-CN" altLang="en-US" sz="1700" kern="0" dirty="0">
                <a:solidFill>
                  <a:schemeClr val="bg1">
                    <a:alpha val="99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数据登记</a:t>
            </a:r>
          </a:p>
        </p:txBody>
      </p:sp>
      <p:sp>
        <p:nvSpPr>
          <p:cNvPr id="6" name="矩形 5"/>
          <p:cNvSpPr/>
          <p:nvPr/>
        </p:nvSpPr>
        <p:spPr>
          <a:xfrm>
            <a:off x="5117781" y="4463144"/>
            <a:ext cx="1938992" cy="457200"/>
          </a:xfrm>
          <a:prstGeom prst="rect">
            <a:avLst/>
          </a:prstGeom>
          <a:solidFill>
            <a:srgbClr val="05366E"/>
          </a:solidFill>
          <a:ln w="25400" cap="flat" cmpd="sng" algn="ctr">
            <a:noFill/>
            <a:prstDash val="solid"/>
          </a:ln>
          <a:effectLst/>
        </p:spPr>
        <p:txBody>
          <a:bodyPr lIns="96752" tIns="48375" rIns="96752" bIns="48375" rtlCol="0" anchor="ctr"/>
          <a:lstStyle/>
          <a:p>
            <a:pPr algn="ctr" defTabSz="1088390">
              <a:defRPr/>
            </a:pPr>
            <a:r>
              <a:rPr lang="zh-CN" altLang="en-US" sz="1700" kern="0" dirty="0">
                <a:solidFill>
                  <a:schemeClr val="bg1">
                    <a:alpha val="99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出库签收</a:t>
            </a:r>
          </a:p>
        </p:txBody>
      </p:sp>
      <p:sp>
        <p:nvSpPr>
          <p:cNvPr id="7" name="矩形 6"/>
          <p:cNvSpPr/>
          <p:nvPr/>
        </p:nvSpPr>
        <p:spPr>
          <a:xfrm>
            <a:off x="7415032" y="4463144"/>
            <a:ext cx="1938992" cy="457200"/>
          </a:xfrm>
          <a:prstGeom prst="rect">
            <a:avLst/>
          </a:prstGeom>
          <a:solidFill>
            <a:srgbClr val="05366E"/>
          </a:solidFill>
          <a:ln w="25400" cap="flat" cmpd="sng" algn="ctr">
            <a:noFill/>
            <a:prstDash val="solid"/>
          </a:ln>
          <a:effectLst/>
        </p:spPr>
        <p:txBody>
          <a:bodyPr lIns="96752" tIns="48375" rIns="96752" bIns="48375" rtlCol="0" anchor="ctr"/>
          <a:lstStyle/>
          <a:p>
            <a:pPr algn="ctr" defTabSz="1088390">
              <a:defRPr/>
            </a:pPr>
            <a:r>
              <a:rPr lang="zh-CN" altLang="en-US" sz="1700" kern="0" dirty="0">
                <a:solidFill>
                  <a:schemeClr val="bg1">
                    <a:alpha val="99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发放明细回执</a:t>
            </a:r>
          </a:p>
        </p:txBody>
      </p:sp>
      <p:sp>
        <p:nvSpPr>
          <p:cNvPr id="8" name="矩形 7"/>
          <p:cNvSpPr/>
          <p:nvPr/>
        </p:nvSpPr>
        <p:spPr>
          <a:xfrm>
            <a:off x="9712284" y="4463144"/>
            <a:ext cx="1938992" cy="457200"/>
          </a:xfrm>
          <a:prstGeom prst="rect">
            <a:avLst/>
          </a:prstGeom>
          <a:solidFill>
            <a:srgbClr val="05366E"/>
          </a:solidFill>
          <a:ln w="25400" cap="flat" cmpd="sng" algn="ctr">
            <a:noFill/>
            <a:prstDash val="solid"/>
          </a:ln>
          <a:effectLst/>
        </p:spPr>
        <p:txBody>
          <a:bodyPr lIns="96752" tIns="48375" rIns="96752" bIns="48375" rtlCol="0" anchor="ctr"/>
          <a:lstStyle/>
          <a:p>
            <a:pPr algn="ctr" defTabSz="1088390">
              <a:defRPr/>
            </a:pPr>
            <a:r>
              <a:rPr lang="zh-CN" altLang="en-US" sz="1700" kern="0" dirty="0">
                <a:solidFill>
                  <a:schemeClr val="bg1">
                    <a:alpha val="99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整体数据明晰</a:t>
            </a:r>
          </a:p>
        </p:txBody>
      </p:sp>
      <p:sp>
        <p:nvSpPr>
          <p:cNvPr id="9" name="右箭头 22"/>
          <p:cNvSpPr/>
          <p:nvPr/>
        </p:nvSpPr>
        <p:spPr>
          <a:xfrm>
            <a:off x="2461638" y="4577444"/>
            <a:ext cx="358259" cy="228600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05366E"/>
            </a:solidFill>
            <a:prstDash val="solid"/>
          </a:ln>
          <a:effectLst/>
        </p:spPr>
        <p:txBody>
          <a:bodyPr lIns="96752" tIns="48375" rIns="96752" bIns="48375" rtlCol="0" anchor="ctr"/>
          <a:lstStyle/>
          <a:p>
            <a:pPr algn="ctr" defTabSz="1088390">
              <a:defRPr/>
            </a:pPr>
            <a:endParaRPr lang="zh-CN" altLang="en-US" sz="2100" kern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右箭头 23"/>
          <p:cNvSpPr/>
          <p:nvPr/>
        </p:nvSpPr>
        <p:spPr>
          <a:xfrm>
            <a:off x="4758890" y="4577444"/>
            <a:ext cx="358259" cy="228600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05366E"/>
            </a:solidFill>
            <a:prstDash val="solid"/>
          </a:ln>
          <a:effectLst/>
        </p:spPr>
        <p:txBody>
          <a:bodyPr lIns="96752" tIns="48375" rIns="96752" bIns="48375" rtlCol="0" anchor="ctr"/>
          <a:lstStyle/>
          <a:p>
            <a:pPr algn="ctr" defTabSz="1088390">
              <a:defRPr/>
            </a:pPr>
            <a:endParaRPr lang="zh-CN" altLang="en-US" sz="2100" kern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右箭头 24"/>
          <p:cNvSpPr/>
          <p:nvPr/>
        </p:nvSpPr>
        <p:spPr>
          <a:xfrm>
            <a:off x="7056141" y="4577444"/>
            <a:ext cx="358259" cy="228600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05366E"/>
            </a:solidFill>
            <a:prstDash val="solid"/>
          </a:ln>
          <a:effectLst/>
        </p:spPr>
        <p:txBody>
          <a:bodyPr lIns="96752" tIns="48375" rIns="96752" bIns="48375" rtlCol="0" anchor="ctr"/>
          <a:lstStyle/>
          <a:p>
            <a:pPr algn="ctr" defTabSz="1088390">
              <a:defRPr/>
            </a:pPr>
            <a:endParaRPr lang="zh-CN" altLang="en-US" sz="2100" kern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右箭头 25"/>
          <p:cNvSpPr/>
          <p:nvPr/>
        </p:nvSpPr>
        <p:spPr>
          <a:xfrm>
            <a:off x="9352423" y="4558395"/>
            <a:ext cx="358259" cy="228600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05366E"/>
            </a:solidFill>
            <a:prstDash val="solid"/>
          </a:ln>
          <a:effectLst/>
        </p:spPr>
        <p:txBody>
          <a:bodyPr lIns="96752" tIns="48375" rIns="96752" bIns="48375" rtlCol="0" anchor="ctr"/>
          <a:lstStyle/>
          <a:p>
            <a:pPr algn="ctr" defTabSz="1088390">
              <a:defRPr/>
            </a:pPr>
            <a:endParaRPr lang="zh-CN" altLang="en-US" sz="2100" kern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TextBox 26"/>
          <p:cNvSpPr txBox="1"/>
          <p:nvPr/>
        </p:nvSpPr>
        <p:spPr>
          <a:xfrm>
            <a:off x="711767" y="5006365"/>
            <a:ext cx="1654772" cy="328529"/>
          </a:xfrm>
          <a:prstGeom prst="rect">
            <a:avLst/>
          </a:prstGeom>
          <a:noFill/>
        </p:spPr>
        <p:txBody>
          <a:bodyPr wrap="none" lIns="96752" tIns="48375" rIns="96752" bIns="48375" rtlCol="0">
            <a:spAutoFit/>
          </a:bodyPr>
          <a:lstStyle/>
          <a:p>
            <a:pPr indent="-302260" algn="ctr" defTabSz="1088390"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prstClr val="black">
                    <a:alpha val="99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设立管理小组</a:t>
            </a:r>
          </a:p>
        </p:txBody>
      </p:sp>
      <p:sp>
        <p:nvSpPr>
          <p:cNvPr id="14" name="TextBox 28"/>
          <p:cNvSpPr txBox="1"/>
          <p:nvPr/>
        </p:nvSpPr>
        <p:spPr>
          <a:xfrm>
            <a:off x="2820531" y="5006364"/>
            <a:ext cx="1270051" cy="1136443"/>
          </a:xfrm>
          <a:prstGeom prst="rect">
            <a:avLst/>
          </a:prstGeom>
          <a:noFill/>
        </p:spPr>
        <p:txBody>
          <a:bodyPr wrap="none" lIns="96752" tIns="48375" rIns="96752" bIns="48375" rtlCol="0">
            <a:spAutoFit/>
          </a:bodyPr>
          <a:lstStyle/>
          <a:p>
            <a:pPr indent="-302260" defTabSz="10883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prstClr val="black">
                    <a:alpha val="99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清点</a:t>
            </a:r>
            <a:endParaRPr lang="en-US" altLang="zh-CN" sz="1500" dirty="0">
              <a:solidFill>
                <a:prstClr val="black">
                  <a:alpha val="99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indent="-302260" defTabSz="10883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prstClr val="black">
                    <a:alpha val="99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破损审核</a:t>
            </a:r>
            <a:endParaRPr lang="en-US" altLang="zh-CN" sz="1500" dirty="0">
              <a:solidFill>
                <a:prstClr val="black">
                  <a:alpha val="99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indent="-302260" defTabSz="10883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prstClr val="black">
                    <a:alpha val="99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记录签署</a:t>
            </a:r>
          </a:p>
        </p:txBody>
      </p:sp>
      <p:sp>
        <p:nvSpPr>
          <p:cNvPr id="15" name="TextBox 29"/>
          <p:cNvSpPr txBox="1"/>
          <p:nvPr/>
        </p:nvSpPr>
        <p:spPr>
          <a:xfrm>
            <a:off x="5117780" y="5006364"/>
            <a:ext cx="2121247" cy="1136443"/>
          </a:xfrm>
          <a:prstGeom prst="rect">
            <a:avLst/>
          </a:prstGeom>
          <a:noFill/>
        </p:spPr>
        <p:txBody>
          <a:bodyPr wrap="none" lIns="96752" tIns="48375" rIns="96752" bIns="48375" rtlCol="0">
            <a:spAutoFit/>
          </a:bodyPr>
          <a:lstStyle/>
          <a:p>
            <a:pPr indent="-302260" defTabSz="10883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prstClr val="black">
                    <a:alpha val="99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明晰数量</a:t>
            </a:r>
            <a:r>
              <a:rPr lang="en-US" altLang="zh-CN" sz="1500" dirty="0">
                <a:solidFill>
                  <a:prstClr val="black">
                    <a:alpha val="99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/</a:t>
            </a:r>
            <a:r>
              <a:rPr lang="zh-CN" altLang="en-US" sz="1500" dirty="0">
                <a:solidFill>
                  <a:prstClr val="black">
                    <a:alpha val="99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种类要求</a:t>
            </a:r>
            <a:endParaRPr lang="en-US" altLang="zh-CN" sz="1500" dirty="0">
              <a:solidFill>
                <a:prstClr val="black">
                  <a:alpha val="99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indent="-302260" defTabSz="10883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prstClr val="black">
                    <a:alpha val="99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质量数量验证</a:t>
            </a:r>
            <a:endParaRPr lang="en-US" altLang="zh-CN" sz="1500" dirty="0">
              <a:solidFill>
                <a:prstClr val="black">
                  <a:alpha val="99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indent="-302260" defTabSz="10883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prstClr val="black">
                    <a:alpha val="99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记录签署</a:t>
            </a:r>
          </a:p>
        </p:txBody>
      </p:sp>
      <p:sp>
        <p:nvSpPr>
          <p:cNvPr id="16" name="TextBox 30"/>
          <p:cNvSpPr txBox="1"/>
          <p:nvPr/>
        </p:nvSpPr>
        <p:spPr>
          <a:xfrm>
            <a:off x="7415033" y="5006364"/>
            <a:ext cx="1654772" cy="1136443"/>
          </a:xfrm>
          <a:prstGeom prst="rect">
            <a:avLst/>
          </a:prstGeom>
          <a:noFill/>
        </p:spPr>
        <p:txBody>
          <a:bodyPr wrap="none" lIns="96752" tIns="48375" rIns="96752" bIns="48375" rtlCol="0">
            <a:spAutoFit/>
          </a:bodyPr>
          <a:lstStyle/>
          <a:p>
            <a:pPr indent="-302260" defTabSz="10883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prstClr val="black">
                    <a:alpha val="99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发放情况跟踪</a:t>
            </a:r>
            <a:endParaRPr lang="en-US" altLang="zh-CN" sz="1500" dirty="0">
              <a:solidFill>
                <a:prstClr val="black">
                  <a:alpha val="99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indent="-302260" defTabSz="10883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prstClr val="black">
                    <a:alpha val="99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数量验证</a:t>
            </a:r>
            <a:endParaRPr lang="en-US" altLang="zh-CN" sz="1500" dirty="0">
              <a:solidFill>
                <a:prstClr val="black">
                  <a:alpha val="99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indent="-302260" defTabSz="10883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prstClr val="black">
                    <a:alpha val="99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签发确认</a:t>
            </a:r>
          </a:p>
        </p:txBody>
      </p:sp>
      <p:sp>
        <p:nvSpPr>
          <p:cNvPr id="17" name="TextBox 31"/>
          <p:cNvSpPr txBox="1"/>
          <p:nvPr/>
        </p:nvSpPr>
        <p:spPr>
          <a:xfrm>
            <a:off x="9712284" y="5006364"/>
            <a:ext cx="2031747" cy="1136443"/>
          </a:xfrm>
          <a:prstGeom prst="rect">
            <a:avLst/>
          </a:prstGeom>
          <a:noFill/>
        </p:spPr>
        <p:txBody>
          <a:bodyPr wrap="square" lIns="96752" tIns="48375" rIns="96752" bIns="48375" rtlCol="0">
            <a:spAutoFit/>
          </a:bodyPr>
          <a:lstStyle/>
          <a:p>
            <a:pPr indent="-302260" defTabSz="10883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prstClr val="black">
                    <a:alpha val="99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每日签发登记</a:t>
            </a:r>
            <a:endParaRPr lang="en-US" altLang="zh-CN" sz="1500" dirty="0">
              <a:solidFill>
                <a:prstClr val="black">
                  <a:alpha val="99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indent="-302260" defTabSz="10883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prstClr val="black">
                    <a:alpha val="99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提交每日礼品发放统计表</a:t>
            </a:r>
            <a:endParaRPr lang="en-US" altLang="zh-CN" sz="1500" dirty="0">
              <a:solidFill>
                <a:prstClr val="black">
                  <a:alpha val="99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70883" y="1762965"/>
            <a:ext cx="7208839" cy="2275635"/>
          </a:xfrm>
          <a:prstGeom prst="rect">
            <a:avLst/>
          </a:prstGeom>
          <a:noFill/>
          <a:ln w="15875" cap="flat" cmpd="sng" algn="ctr">
            <a:solidFill>
              <a:srgbClr val="05366E"/>
            </a:solidFill>
            <a:prstDash val="solid"/>
          </a:ln>
          <a:effectLst/>
        </p:spPr>
        <p:txBody>
          <a:bodyPr lIns="96752" tIns="48375" rIns="96752" bIns="48375" rtlCol="0" anchor="ctr"/>
          <a:lstStyle/>
          <a:p>
            <a:pPr marL="302260" indent="-302260" defTabSz="1088390">
              <a:lnSpc>
                <a:spcPct val="200000"/>
              </a:lnSpc>
              <a:buFont typeface="Wingdings" panose="05000000000000000000" pitchFamily="2" charset="2"/>
              <a:buChar char="p"/>
              <a:defRPr/>
            </a:pPr>
            <a:r>
              <a:rPr lang="zh-CN" altLang="en-US" sz="1500" kern="0" dirty="0">
                <a:solidFill>
                  <a:schemeClr val="tx1">
                    <a:alpha val="78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产品资料由比亚迪提供</a:t>
            </a:r>
            <a:endParaRPr lang="en-US" altLang="zh-CN" sz="1500" kern="0" dirty="0">
              <a:solidFill>
                <a:schemeClr val="tx1">
                  <a:alpha val="78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302260" indent="-302260" defTabSz="1088390">
              <a:lnSpc>
                <a:spcPct val="200000"/>
              </a:lnSpc>
              <a:buFont typeface="Wingdings" panose="05000000000000000000" pitchFamily="2" charset="2"/>
              <a:buChar char="p"/>
              <a:defRPr/>
            </a:pPr>
            <a:r>
              <a:rPr lang="zh-CN" altLang="en-US" sz="1500" kern="0" dirty="0">
                <a:solidFill>
                  <a:schemeClr val="tx1">
                    <a:alpha val="78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产品资料运输至场馆附近仓库</a:t>
            </a:r>
            <a:endParaRPr lang="en-US" altLang="zh-CN" sz="1500" kern="0" dirty="0">
              <a:solidFill>
                <a:schemeClr val="tx1">
                  <a:alpha val="78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302260" indent="-302260" defTabSz="1088390">
              <a:lnSpc>
                <a:spcPct val="200000"/>
              </a:lnSpc>
              <a:buFont typeface="Wingdings" panose="05000000000000000000" pitchFamily="2" charset="2"/>
              <a:buChar char="p"/>
              <a:defRPr/>
            </a:pPr>
            <a:r>
              <a:rPr lang="zh-CN" altLang="en-US" sz="1500" kern="0" dirty="0">
                <a:solidFill>
                  <a:schemeClr val="tx1">
                    <a:alpha val="78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资料由专人分类保管，并负责分批送至展馆</a:t>
            </a:r>
            <a:endParaRPr lang="en-US" altLang="zh-CN" sz="1500" kern="0" dirty="0">
              <a:solidFill>
                <a:schemeClr val="tx1">
                  <a:alpha val="78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302260" indent="-302260" defTabSz="1088390">
              <a:lnSpc>
                <a:spcPct val="200000"/>
              </a:lnSpc>
              <a:buFont typeface="Wingdings" panose="05000000000000000000" pitchFamily="2" charset="2"/>
              <a:buChar char="p"/>
              <a:defRPr/>
            </a:pPr>
            <a:r>
              <a:rPr lang="zh-CN" altLang="en-US" sz="1500" kern="0" dirty="0">
                <a:solidFill>
                  <a:schemeClr val="tx1">
                    <a:alpha val="78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库房管理员负责资料清点，如有资料不足，即时通知工厂加印</a:t>
            </a:r>
            <a:endParaRPr lang="en-US" altLang="zh-CN" sz="1500" kern="0" dirty="0">
              <a:solidFill>
                <a:schemeClr val="tx1">
                  <a:alpha val="78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302260" indent="-302260" defTabSz="1088390">
              <a:lnSpc>
                <a:spcPct val="200000"/>
              </a:lnSpc>
              <a:buFont typeface="Wingdings" panose="05000000000000000000" pitchFamily="2" charset="2"/>
              <a:buChar char="p"/>
              <a:defRPr/>
            </a:pPr>
            <a:r>
              <a:rPr lang="zh-CN" altLang="en-US" sz="1500" kern="0" dirty="0">
                <a:solidFill>
                  <a:schemeClr val="tx1">
                    <a:alpha val="78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当天活动结束，展馆统计剩余资料，资料不足专人补充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502999" y="1719205"/>
            <a:ext cx="2902877" cy="2206348"/>
            <a:chOff x="7572646" y="1600185"/>
            <a:chExt cx="2211963" cy="2316666"/>
          </a:xfrm>
        </p:grpSpPr>
        <p:sp>
          <p:nvSpPr>
            <p:cNvPr id="20" name="矩形 19"/>
            <p:cNvSpPr/>
            <p:nvPr/>
          </p:nvSpPr>
          <p:spPr>
            <a:xfrm>
              <a:off x="7572650" y="1600185"/>
              <a:ext cx="2211959" cy="350624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05366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088390">
                <a:defRPr/>
              </a:pPr>
              <a:r>
                <a:rPr lang="zh-CN" altLang="en-US" sz="1500" kern="0" dirty="0">
                  <a:solidFill>
                    <a:prstClr val="black">
                      <a:alpha val="99000"/>
                    </a:prst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资料印刷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7572649" y="2091696"/>
              <a:ext cx="2211959" cy="350624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05366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088390">
                <a:defRPr/>
              </a:pPr>
              <a:r>
                <a:rPr lang="zh-CN" altLang="en-US" sz="1500" kern="0" dirty="0">
                  <a:solidFill>
                    <a:prstClr val="black">
                      <a:alpha val="99000"/>
                    </a:prst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资料运输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7572648" y="2583206"/>
              <a:ext cx="2211959" cy="350624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05366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088390">
                <a:defRPr/>
              </a:pPr>
              <a:r>
                <a:rPr lang="zh-CN" altLang="en-US" sz="1500" kern="0" dirty="0">
                  <a:solidFill>
                    <a:prstClr val="black">
                      <a:alpha val="99000"/>
                    </a:prst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资料保管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7572646" y="3074717"/>
              <a:ext cx="2211959" cy="350624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05366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088390">
                <a:defRPr/>
              </a:pPr>
              <a:r>
                <a:rPr lang="zh-CN" altLang="en-US" sz="1500" kern="0" dirty="0">
                  <a:solidFill>
                    <a:prstClr val="black">
                      <a:alpha val="99000"/>
                    </a:prst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资料统计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7572650" y="3566227"/>
              <a:ext cx="2211959" cy="350624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05366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088390">
                <a:defRPr/>
              </a:pPr>
              <a:r>
                <a:rPr lang="zh-CN" altLang="en-US" sz="1500" kern="0" dirty="0">
                  <a:solidFill>
                    <a:prstClr val="black">
                      <a:alpha val="99000"/>
                    </a:prst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日常清点</a:t>
              </a:r>
            </a:p>
          </p:txBody>
        </p:sp>
        <p:sp>
          <p:nvSpPr>
            <p:cNvPr id="25" name="下箭头 40"/>
            <p:cNvSpPr/>
            <p:nvPr/>
          </p:nvSpPr>
          <p:spPr>
            <a:xfrm>
              <a:off x="8494299" y="1942141"/>
              <a:ext cx="327697" cy="143076"/>
            </a:xfrm>
            <a:prstGeom prst="downArrow">
              <a:avLst/>
            </a:prstGeom>
            <a:solidFill>
              <a:schemeClr val="bg1"/>
            </a:solidFill>
            <a:ln w="25400" cap="flat" cmpd="sng" algn="ctr">
              <a:solidFill>
                <a:srgbClr val="05366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088390">
                <a:defRPr/>
              </a:pPr>
              <a:endParaRPr lang="zh-CN" altLang="en-US" sz="1900" ker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6" name="下箭头 41"/>
            <p:cNvSpPr/>
            <p:nvPr/>
          </p:nvSpPr>
          <p:spPr>
            <a:xfrm>
              <a:off x="8494299" y="2450268"/>
              <a:ext cx="327697" cy="143076"/>
            </a:xfrm>
            <a:prstGeom prst="downArrow">
              <a:avLst/>
            </a:prstGeom>
            <a:solidFill>
              <a:schemeClr val="bg1"/>
            </a:solidFill>
            <a:ln w="25400" cap="flat" cmpd="sng" algn="ctr">
              <a:solidFill>
                <a:srgbClr val="05366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088390">
                <a:defRPr/>
              </a:pPr>
              <a:endParaRPr lang="zh-CN" altLang="en-US" sz="1900" ker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7" name="下箭头 42"/>
            <p:cNvSpPr/>
            <p:nvPr/>
          </p:nvSpPr>
          <p:spPr>
            <a:xfrm>
              <a:off x="8494299" y="2937425"/>
              <a:ext cx="327697" cy="143076"/>
            </a:xfrm>
            <a:prstGeom prst="downArrow">
              <a:avLst/>
            </a:prstGeom>
            <a:solidFill>
              <a:schemeClr val="bg1"/>
            </a:solidFill>
            <a:ln w="25400" cap="flat" cmpd="sng" algn="ctr">
              <a:solidFill>
                <a:srgbClr val="05366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088390">
                <a:defRPr/>
              </a:pPr>
              <a:endParaRPr lang="zh-CN" altLang="en-US" sz="1900" ker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8" name="下箭头 43"/>
            <p:cNvSpPr/>
            <p:nvPr/>
          </p:nvSpPr>
          <p:spPr>
            <a:xfrm>
              <a:off x="8494299" y="3442028"/>
              <a:ext cx="327697" cy="143076"/>
            </a:xfrm>
            <a:prstGeom prst="downArrow">
              <a:avLst/>
            </a:prstGeom>
            <a:solidFill>
              <a:schemeClr val="bg1"/>
            </a:solidFill>
            <a:ln w="25400" cap="flat" cmpd="sng" algn="ctr">
              <a:solidFill>
                <a:srgbClr val="05366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088390">
                <a:defRPr/>
              </a:pPr>
              <a:endParaRPr lang="zh-CN" altLang="en-US" sz="1900" ker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29" name="肘形连接符 44"/>
            <p:cNvCxnSpPr>
              <a:stCxn id="20" idx="3"/>
              <a:endCxn id="23" idx="3"/>
            </p:cNvCxnSpPr>
            <p:nvPr/>
          </p:nvCxnSpPr>
          <p:spPr>
            <a:xfrm flipH="1">
              <a:off x="9784605" y="1775497"/>
              <a:ext cx="4" cy="1474532"/>
            </a:xfrm>
            <a:prstGeom prst="bentConnector3">
              <a:avLst>
                <a:gd name="adj1" fmla="val -5715000000"/>
              </a:avLst>
            </a:prstGeom>
            <a:noFill/>
            <a:ln w="9525" cap="flat" cmpd="sng" algn="ctr">
              <a:solidFill>
                <a:srgbClr val="05366E"/>
              </a:solidFill>
              <a:prstDash val="solid"/>
            </a:ln>
            <a:effectLst/>
          </p:spPr>
        </p:cxnSp>
        <p:cxnSp>
          <p:nvCxnSpPr>
            <p:cNvPr id="30" name="肘形连接符 45"/>
            <p:cNvCxnSpPr>
              <a:stCxn id="21" idx="1"/>
              <a:endCxn id="24" idx="1"/>
            </p:cNvCxnSpPr>
            <p:nvPr/>
          </p:nvCxnSpPr>
          <p:spPr>
            <a:xfrm rot="10800000" flipH="1" flipV="1">
              <a:off x="7572648" y="2267007"/>
              <a:ext cx="1" cy="1474531"/>
            </a:xfrm>
            <a:prstGeom prst="bentConnector3">
              <a:avLst>
                <a:gd name="adj1" fmla="val -22860000000"/>
              </a:avLst>
            </a:prstGeom>
            <a:noFill/>
            <a:ln w="9525" cap="flat" cmpd="sng" algn="ctr">
              <a:solidFill>
                <a:srgbClr val="05366E"/>
              </a:solidFill>
              <a:prstDash val="solid"/>
            </a:ln>
            <a:effectLst/>
          </p:spPr>
        </p:cxn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3815" y="1190428"/>
            <a:ext cx="11176036" cy="2585375"/>
            <a:chOff x="428628" y="957244"/>
            <a:chExt cx="9901269" cy="2428893"/>
          </a:xfrm>
        </p:grpSpPr>
        <p:sp>
          <p:nvSpPr>
            <p:cNvPr id="3" name="矩形 2"/>
            <p:cNvSpPr/>
            <p:nvPr/>
          </p:nvSpPr>
          <p:spPr>
            <a:xfrm>
              <a:off x="3328973" y="1455624"/>
              <a:ext cx="2160000" cy="216000"/>
            </a:xfrm>
            <a:prstGeom prst="rect">
              <a:avLst/>
            </a:prstGeom>
            <a:solidFill>
              <a:srgbClr val="878785"/>
            </a:solidFill>
            <a:ln w="12700" cap="flat" cmpd="sng" algn="ctr">
              <a:solidFill>
                <a:srgbClr val="B2916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83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alpha val="99000"/>
                    </a:prst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天气</a:t>
              </a:r>
              <a:endPara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alpha val="99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328973" y="1671624"/>
              <a:ext cx="2160000" cy="642941"/>
            </a:xfrm>
            <a:prstGeom prst="rect">
              <a:avLst/>
            </a:prstGeom>
            <a:solidFill>
              <a:srgbClr val="C9CFC4"/>
            </a:solidFill>
            <a:ln w="12700" cap="flat" cmpd="sng" algn="ctr">
              <a:solidFill>
                <a:srgbClr val="B2916E"/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10883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alpha val="99000"/>
                    </a:prst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如遇暴雨等恶劣天气准备应急加固材料及雨具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99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749435" y="1455624"/>
              <a:ext cx="2160000" cy="216000"/>
            </a:xfrm>
            <a:prstGeom prst="rect">
              <a:avLst/>
            </a:prstGeom>
            <a:solidFill>
              <a:srgbClr val="878785"/>
            </a:solidFill>
            <a:ln w="12700" cap="flat" cmpd="sng" algn="ctr">
              <a:solidFill>
                <a:srgbClr val="B2916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83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alpha val="99000"/>
                    </a:prst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火警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5749435" y="1671625"/>
              <a:ext cx="2160000" cy="642941"/>
            </a:xfrm>
            <a:prstGeom prst="rect">
              <a:avLst/>
            </a:prstGeom>
            <a:solidFill>
              <a:srgbClr val="C9CFC4"/>
            </a:solidFill>
            <a:ln w="12700" cap="flat" cmpd="sng" algn="ctr">
              <a:solidFill>
                <a:srgbClr val="B2916E"/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10883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alpha val="99000"/>
                    </a:prst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保安迅速灭火，工作人员第一时间报火警，现场广播疏散参观人群，引导紧急疏散，及时通报项目总控及甲方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99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8169897" y="1455624"/>
              <a:ext cx="2160000" cy="216000"/>
            </a:xfrm>
            <a:prstGeom prst="rect">
              <a:avLst/>
            </a:prstGeom>
            <a:solidFill>
              <a:srgbClr val="878785"/>
            </a:solidFill>
            <a:ln w="12700" cap="flat" cmpd="sng" algn="ctr">
              <a:solidFill>
                <a:srgbClr val="B2916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83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alpha val="99000"/>
                    </a:prst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病患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8169897" y="1671625"/>
              <a:ext cx="2160000" cy="642941"/>
            </a:xfrm>
            <a:prstGeom prst="rect">
              <a:avLst/>
            </a:prstGeom>
            <a:solidFill>
              <a:srgbClr val="C9CFC4"/>
            </a:solidFill>
            <a:ln w="12700" cap="flat" cmpd="sng" algn="ctr">
              <a:solidFill>
                <a:srgbClr val="B2916E"/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10883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alpha val="99000"/>
                    </a:prst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现场配备应急药箱，对于中暑，心脏病等常见病进行特别培训及紧急处理培训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99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328973" y="2457442"/>
              <a:ext cx="2160000" cy="216000"/>
            </a:xfrm>
            <a:prstGeom prst="rect">
              <a:avLst/>
            </a:prstGeom>
            <a:solidFill>
              <a:srgbClr val="878785"/>
            </a:solidFill>
            <a:ln w="12700" cap="flat" cmpd="sng" algn="ctr">
              <a:solidFill>
                <a:srgbClr val="B2916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83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alpha val="99000"/>
                    </a:prst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突发冲突、政治事件</a:t>
              </a:r>
              <a:endPara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alpha val="99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328973" y="2671757"/>
              <a:ext cx="2160000" cy="714380"/>
            </a:xfrm>
            <a:prstGeom prst="rect">
              <a:avLst/>
            </a:prstGeom>
            <a:solidFill>
              <a:srgbClr val="C9CFC4"/>
            </a:solidFill>
            <a:ln w="12700" cap="flat" cmpd="sng" algn="ctr">
              <a:solidFill>
                <a:srgbClr val="B2916E"/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10883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alpha val="99000"/>
                    </a:prst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冲突甄别，第一时间通知安保，安保进行制止并将当事人带到警卫室解决问题，工作人员疏导无关人员，如果情节严重可通知公安人员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99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749435" y="2457442"/>
              <a:ext cx="2160000" cy="216000"/>
            </a:xfrm>
            <a:prstGeom prst="rect">
              <a:avLst/>
            </a:prstGeom>
            <a:solidFill>
              <a:srgbClr val="878785"/>
            </a:solidFill>
            <a:ln w="12700" cap="flat" cmpd="sng" algn="ctr">
              <a:solidFill>
                <a:srgbClr val="B2916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83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alpha val="99000"/>
                    </a:prst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不明包裹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5749435" y="2671757"/>
              <a:ext cx="2160000" cy="714380"/>
            </a:xfrm>
            <a:prstGeom prst="rect">
              <a:avLst/>
            </a:prstGeom>
            <a:solidFill>
              <a:srgbClr val="C9CFC4"/>
            </a:solidFill>
            <a:ln w="12700" cap="flat" cmpd="sng" algn="ctr">
              <a:solidFill>
                <a:srgbClr val="B2916E"/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10883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alpha val="99000"/>
                    </a:prst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如果场内发现不明包裹，立即通知保安人员，疏散无关人员离开现场，联络相关政府部门及专业人员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99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169897" y="2457442"/>
              <a:ext cx="2160000" cy="216000"/>
            </a:xfrm>
            <a:prstGeom prst="rect">
              <a:avLst/>
            </a:prstGeom>
            <a:solidFill>
              <a:srgbClr val="878785"/>
            </a:solidFill>
            <a:ln w="12700" cap="flat" cmpd="sng" algn="ctr">
              <a:solidFill>
                <a:srgbClr val="B2916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83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alpha val="99000"/>
                    </a:prst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意外访客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8169897" y="2671757"/>
              <a:ext cx="2160000" cy="714380"/>
            </a:xfrm>
            <a:prstGeom prst="rect">
              <a:avLst/>
            </a:prstGeom>
            <a:solidFill>
              <a:srgbClr val="C9CFC4"/>
            </a:solidFill>
            <a:ln w="12700" cap="flat" cmpd="sng" algn="ctr">
              <a:solidFill>
                <a:srgbClr val="B2916E"/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10883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alpha val="99000"/>
                    </a:prst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第一时间告知负责人，对来宾启动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alpha val="99000"/>
                    </a:prst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VIP</a:t>
              </a: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alpha val="99000"/>
                    </a:prst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接待流程，对恶意人员启动冲突处理流程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99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5" name="圆角矩形 78"/>
            <p:cNvSpPr/>
            <p:nvPr/>
          </p:nvSpPr>
          <p:spPr>
            <a:xfrm>
              <a:off x="3328973" y="957244"/>
              <a:ext cx="7000924" cy="285752"/>
            </a:xfrm>
            <a:prstGeom prst="roundRect">
              <a:avLst>
                <a:gd name="adj" fmla="val 8727"/>
              </a:avLst>
            </a:prstGeom>
            <a:solidFill>
              <a:srgbClr val="87878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83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alpha val="99000"/>
                    </a:prst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多年车展经验专业化的危机管理</a:t>
              </a:r>
            </a:p>
          </p:txBody>
        </p:sp>
        <p:cxnSp>
          <p:nvCxnSpPr>
            <p:cNvPr id="16" name="肘形连接符 79"/>
            <p:cNvCxnSpPr>
              <a:stCxn id="15" idx="2"/>
              <a:endCxn id="3" idx="0"/>
            </p:cNvCxnSpPr>
            <p:nvPr/>
          </p:nvCxnSpPr>
          <p:spPr>
            <a:xfrm rot="5400000">
              <a:off x="5512890" y="139079"/>
              <a:ext cx="212628" cy="2420462"/>
            </a:xfrm>
            <a:prstGeom prst="bentConnector3">
              <a:avLst>
                <a:gd name="adj1" fmla="val 50000"/>
              </a:avLst>
            </a:prstGeom>
            <a:noFill/>
            <a:ln w="12700" cap="flat" cmpd="sng" algn="ctr">
              <a:solidFill>
                <a:srgbClr val="B2916E"/>
              </a:solidFill>
              <a:prstDash val="solid"/>
            </a:ln>
            <a:effectLst/>
          </p:spPr>
        </p:cxnSp>
        <p:cxnSp>
          <p:nvCxnSpPr>
            <p:cNvPr id="17" name="肘形连接符 80"/>
            <p:cNvCxnSpPr>
              <a:stCxn id="15" idx="2"/>
              <a:endCxn id="7" idx="0"/>
            </p:cNvCxnSpPr>
            <p:nvPr/>
          </p:nvCxnSpPr>
          <p:spPr>
            <a:xfrm rot="16200000" flipH="1">
              <a:off x="7933352" y="139079"/>
              <a:ext cx="212628" cy="2420462"/>
            </a:xfrm>
            <a:prstGeom prst="bentConnector3">
              <a:avLst>
                <a:gd name="adj1" fmla="val 50000"/>
              </a:avLst>
            </a:prstGeom>
            <a:noFill/>
            <a:ln w="12700" cap="flat" cmpd="sng" algn="ctr">
              <a:solidFill>
                <a:srgbClr val="B2916E"/>
              </a:solidFill>
              <a:prstDash val="solid"/>
            </a:ln>
            <a:effectLst/>
          </p:spPr>
        </p:cxnSp>
        <p:cxnSp>
          <p:nvCxnSpPr>
            <p:cNvPr id="18" name="肘形连接符 81"/>
            <p:cNvCxnSpPr>
              <a:stCxn id="15" idx="2"/>
              <a:endCxn id="5" idx="0"/>
            </p:cNvCxnSpPr>
            <p:nvPr/>
          </p:nvCxnSpPr>
          <p:spPr>
            <a:xfrm rot="5400000">
              <a:off x="6723121" y="1349310"/>
              <a:ext cx="212628" cy="1588"/>
            </a:xfrm>
            <a:prstGeom prst="bentConnector3">
              <a:avLst>
                <a:gd name="adj1" fmla="val 50000"/>
              </a:avLst>
            </a:prstGeom>
            <a:noFill/>
            <a:ln w="12700" cap="flat" cmpd="sng" algn="ctr">
              <a:solidFill>
                <a:srgbClr val="B2916E"/>
              </a:solidFill>
              <a:prstDash val="solid"/>
            </a:ln>
            <a:effectLst/>
          </p:spPr>
        </p:cxnSp>
        <p:sp>
          <p:nvSpPr>
            <p:cNvPr id="19" name="矩形 18"/>
            <p:cNvSpPr/>
            <p:nvPr/>
          </p:nvSpPr>
          <p:spPr>
            <a:xfrm>
              <a:off x="428628" y="957244"/>
              <a:ext cx="2828907" cy="2428892"/>
            </a:xfrm>
            <a:prstGeom prst="rect">
              <a:avLst/>
            </a:prstGeom>
            <a:solidFill>
              <a:srgbClr val="05366E"/>
            </a:solidFill>
            <a:ln w="762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10883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9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应急保障</a:t>
              </a:r>
              <a:endParaRPr kumimoji="0" lang="en-US" altLang="zh-CN" sz="13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marL="0" marR="0" lvl="0" indent="0" defTabSz="108839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0" lang="zh-CN" alt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alpha val="99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充分熟悉活动场地</a:t>
              </a:r>
              <a:endParaRPr kumimoji="0" lang="en-US" altLang="zh-CN" sz="13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marL="0" marR="0" lvl="0" indent="0" defTabSz="108839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0" lang="zh-CN" alt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alpha val="99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与场地方充分沟通</a:t>
              </a:r>
              <a:endParaRPr kumimoji="0" lang="en-US" altLang="zh-CN" sz="13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marL="0" marR="0" lvl="0" indent="0" defTabSz="108839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0" lang="zh-CN" alt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alpha val="99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实时关注近期天气</a:t>
              </a:r>
              <a:endParaRPr kumimoji="0" lang="en-US" altLang="zh-CN" sz="13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marL="0" marR="0" lvl="0" indent="0" defTabSz="108839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0" lang="zh-CN" alt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alpha val="99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展期高度关注展区人员</a:t>
              </a:r>
              <a:endParaRPr kumimoji="0" lang="en-US" altLang="zh-CN" sz="13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marL="0" marR="0" lvl="0" indent="0" defTabSz="108839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0" lang="zh-CN" alt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alpha val="99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积极配合应对展区突发事件</a:t>
              </a:r>
              <a:endParaRPr kumimoji="0" lang="en-US" altLang="zh-CN" sz="13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marL="0" marR="0" lvl="0" indent="0" defTabSz="108839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0" lang="zh-CN" alt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alpha val="99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每日检查消防设施、安全通道等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32154" y="4320090"/>
            <a:ext cx="11208332" cy="2258783"/>
            <a:chOff x="400015" y="3457574"/>
            <a:chExt cx="10072758" cy="1910554"/>
          </a:xfrm>
        </p:grpSpPr>
        <p:sp>
          <p:nvSpPr>
            <p:cNvPr id="21" name="矩形 20"/>
            <p:cNvSpPr/>
            <p:nvPr/>
          </p:nvSpPr>
          <p:spPr>
            <a:xfrm>
              <a:off x="400015" y="3457574"/>
              <a:ext cx="10001320" cy="285752"/>
            </a:xfrm>
            <a:prstGeom prst="rect">
              <a:avLst/>
            </a:prstGeom>
            <a:solidFill>
              <a:srgbClr val="05366E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0883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700" b="1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alpha val="99000"/>
                    </a:schemeClr>
                  </a:solidFill>
                  <a:effectLst/>
                  <a:uLnTx/>
                  <a:uFillTx/>
                  <a:latin typeface="AvantGarde Bk BT"/>
                  <a:ea typeface="微软雅黑" panose="020B0503020204020204" pitchFamily="34" charset="-122"/>
                </a:rPr>
                <a:t>现场各方工作人员、隐患发现人→各板块负责人员→线路经理→项目总监→项目总控→用户</a:t>
              </a: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00015" y="4252497"/>
              <a:ext cx="10053953" cy="1115631"/>
              <a:chOff x="539716" y="6257367"/>
              <a:chExt cx="8776771" cy="1002021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539716" y="6832369"/>
                <a:ext cx="8730824" cy="42701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08839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7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vantGarde Bk BT"/>
                    <a:ea typeface="微软雅黑" panose="020B0503020204020204" pitchFamily="34" charset="-122"/>
                  </a:rPr>
                  <a:t>及时疏散人员及物资，维持秩序，保障后续活动照常进行</a:t>
                </a:r>
              </a:p>
            </p:txBody>
          </p:sp>
          <p:grpSp>
            <p:nvGrpSpPr>
              <p:cNvPr id="25" name="组合 10"/>
              <p:cNvGrpSpPr/>
              <p:nvPr/>
            </p:nvGrpSpPr>
            <p:grpSpPr>
              <a:xfrm>
                <a:off x="546029" y="6257367"/>
                <a:ext cx="8770458" cy="570492"/>
                <a:chOff x="684213" y="3721100"/>
                <a:chExt cx="7761049" cy="504833"/>
              </a:xfrm>
            </p:grpSpPr>
            <p:sp>
              <p:nvSpPr>
                <p:cNvPr id="26" name="圆角矩形 89"/>
                <p:cNvSpPr/>
                <p:nvPr/>
              </p:nvSpPr>
              <p:spPr>
                <a:xfrm>
                  <a:off x="684213" y="3721100"/>
                  <a:ext cx="1655762" cy="504825"/>
                </a:xfrm>
                <a:prstGeom prst="roundRect">
                  <a:avLst/>
                </a:prstGeom>
                <a:solidFill>
                  <a:srgbClr val="05366E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08839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3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alpha val="99000"/>
                        </a:schemeClr>
                      </a:solidFill>
                      <a:effectLst/>
                      <a:uLnTx/>
                      <a:uFillTx/>
                      <a:latin typeface="AvantGarde Bk BT"/>
                      <a:ea typeface="微软雅黑" panose="020B0503020204020204" pitchFamily="34" charset="-122"/>
                    </a:rPr>
                    <a:t>最近距离的公关机关</a:t>
                  </a:r>
                </a:p>
              </p:txBody>
            </p:sp>
            <p:sp>
              <p:nvSpPr>
                <p:cNvPr id="27" name="圆角矩形 90"/>
                <p:cNvSpPr/>
                <p:nvPr/>
              </p:nvSpPr>
              <p:spPr>
                <a:xfrm>
                  <a:off x="3457575" y="3721100"/>
                  <a:ext cx="1655763" cy="504825"/>
                </a:xfrm>
                <a:prstGeom prst="roundRect">
                  <a:avLst/>
                </a:prstGeom>
                <a:solidFill>
                  <a:srgbClr val="05366E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08839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3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alpha val="99000"/>
                        </a:schemeClr>
                      </a:solidFill>
                      <a:effectLst/>
                      <a:uLnTx/>
                      <a:uFillTx/>
                      <a:latin typeface="AvantGarde Bk BT"/>
                      <a:ea typeface="微软雅黑" panose="020B0503020204020204" pitchFamily="34" charset="-122"/>
                    </a:rPr>
                    <a:t>最近距离的消防队</a:t>
                  </a:r>
                </a:p>
              </p:txBody>
            </p:sp>
            <p:sp>
              <p:nvSpPr>
                <p:cNvPr id="28" name="圆角矩形 91"/>
                <p:cNvSpPr/>
                <p:nvPr/>
              </p:nvSpPr>
              <p:spPr>
                <a:xfrm>
                  <a:off x="6133933" y="3721108"/>
                  <a:ext cx="1655763" cy="504825"/>
                </a:xfrm>
                <a:prstGeom prst="roundRect">
                  <a:avLst/>
                </a:prstGeom>
                <a:solidFill>
                  <a:srgbClr val="05366E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08839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3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alpha val="99000"/>
                        </a:schemeClr>
                      </a:solidFill>
                      <a:effectLst/>
                      <a:uLnTx/>
                      <a:uFillTx/>
                      <a:latin typeface="AvantGarde Bk BT"/>
                      <a:ea typeface="微软雅黑" panose="020B0503020204020204" pitchFamily="34" charset="-122"/>
                    </a:rPr>
                    <a:t>最近距离的医院</a:t>
                  </a:r>
                </a:p>
              </p:txBody>
            </p:sp>
            <p:pic>
              <p:nvPicPr>
                <p:cNvPr id="29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43086" y="3729628"/>
                  <a:ext cx="576262" cy="4963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5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15941" y="3732496"/>
                  <a:ext cx="666750" cy="493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97562" y="3729624"/>
                  <a:ext cx="647700" cy="4963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23" name="流程图: 合并 22"/>
            <p:cNvSpPr/>
            <p:nvPr/>
          </p:nvSpPr>
          <p:spPr>
            <a:xfrm>
              <a:off x="400015" y="3839395"/>
              <a:ext cx="10072758" cy="403997"/>
            </a:xfrm>
            <a:prstGeom prst="flowChartMerge">
              <a:avLst/>
            </a:prstGeom>
            <a:solidFill>
              <a:srgbClr val="87878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10883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alpha val="99000"/>
                    </a:prstClr>
                  </a:solidFill>
                  <a:effectLst/>
                  <a:uLnTx/>
                  <a:uFillTx/>
                  <a:latin typeface="AvantGarde Bk BT"/>
                  <a:ea typeface="微软雅黑" panose="020B0503020204020204" pitchFamily="34" charset="-122"/>
                </a:rPr>
                <a:t>分工明确  镇定指挥</a:t>
              </a: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667" y="2572422"/>
            <a:ext cx="2035737" cy="111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667" y="1248685"/>
            <a:ext cx="2035737" cy="111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22333" y="3973292"/>
          <a:ext cx="11504470" cy="2245122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480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7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6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2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工作板块</a:t>
                      </a:r>
                    </a:p>
                  </a:txBody>
                  <a:tcPr marL="103213" marR="103213" marT="43543" marB="43543" anchor="ctr">
                    <a:solidFill>
                      <a:srgbClr val="0536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2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分管内容</a:t>
                      </a:r>
                    </a:p>
                  </a:txBody>
                  <a:tcPr marL="103213" marR="103213" marT="43543" marB="43543" anchor="ctr">
                    <a:solidFill>
                      <a:srgbClr val="0536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2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工作人员出勤要求</a:t>
                      </a:r>
                    </a:p>
                  </a:txBody>
                  <a:tcPr marL="103213" marR="103213" marT="43543" marB="43543" anchor="ctr">
                    <a:solidFill>
                      <a:srgbClr val="0536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搭建、</a:t>
                      </a:r>
                      <a:r>
                        <a:rPr lang="en-US" altLang="zh-CN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AV</a:t>
                      </a:r>
                    </a:p>
                  </a:txBody>
                  <a:tcPr marL="103213" marR="103213" marT="43543" marB="43543" anchor="ctr"/>
                </a:tc>
                <a:tc>
                  <a:txBody>
                    <a:bodyPr/>
                    <a:lstStyle/>
                    <a:p>
                      <a:pPr marL="0" indent="26543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各节点搭建、</a:t>
                      </a:r>
                      <a:r>
                        <a:rPr lang="en-US" altLang="zh-CN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AV</a:t>
                      </a:r>
                      <a:r>
                        <a:rPr lang="zh-CN" altLang="en-US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设备、灯光</a:t>
                      </a:r>
                      <a:endParaRPr lang="en-US" altLang="zh-CN" sz="1100" kern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0" indent="26543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用电设备、线缆等</a:t>
                      </a:r>
                    </a:p>
                  </a:txBody>
                  <a:tcPr marL="103213" marR="103213" marT="43543" marB="43543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CN" altLang="en-US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搭建准备充分的工作人员，</a:t>
                      </a:r>
                      <a:endParaRPr lang="en-US" altLang="zh-CN" sz="1100" kern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CN" altLang="en-US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出现个别缺勤提前通报，迅速补缺</a:t>
                      </a:r>
                    </a:p>
                  </a:txBody>
                  <a:tcPr marL="103213" marR="103213" marT="43543" marB="4354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8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流程相关</a:t>
                      </a:r>
                    </a:p>
                  </a:txBody>
                  <a:tcPr marL="103213" marR="103213" marT="43543" marB="43543" anchor="ctr"/>
                </a:tc>
                <a:tc>
                  <a:txBody>
                    <a:bodyPr/>
                    <a:lstStyle/>
                    <a:p>
                      <a:pPr marL="0" indent="26543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协助经销商现场运营彩排</a:t>
                      </a:r>
                      <a:endParaRPr lang="en-US" altLang="zh-CN" sz="1100" kern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26543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可给予运营相关指导建议</a:t>
                      </a:r>
                      <a:endParaRPr lang="en-US" altLang="zh-CN" sz="1100" kern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26543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可给予彩排及现场流程把控</a:t>
                      </a:r>
                    </a:p>
                  </a:txBody>
                  <a:tcPr marL="103213" marR="103213" marT="43543" marB="43543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CN" altLang="en-US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运营中全力协助当地经销商完成、优化各项工作</a:t>
                      </a:r>
                    </a:p>
                  </a:txBody>
                  <a:tcPr marL="103213" marR="103213" marT="43543" marB="4354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3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庶务相关</a:t>
                      </a:r>
                    </a:p>
                  </a:txBody>
                  <a:tcPr marL="103213" marR="103213" marT="43543" marB="43543" anchor="ctr"/>
                </a:tc>
                <a:tc>
                  <a:txBody>
                    <a:bodyPr/>
                    <a:lstStyle/>
                    <a:p>
                      <a:pPr marL="0" indent="26543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备品管理</a:t>
                      </a:r>
                      <a:endParaRPr lang="en-US" altLang="zh-CN" sz="1100" kern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26543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展台物料值守</a:t>
                      </a:r>
                    </a:p>
                  </a:txBody>
                  <a:tcPr marL="103213" marR="103213" marT="43543" marB="43543" anchor="ctr"/>
                </a:tc>
                <a:tc>
                  <a:txBody>
                    <a:bodyPr/>
                    <a:lstStyle/>
                    <a:p>
                      <a:pPr marL="0" marR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运营工作人员数量预备充裕，</a:t>
                      </a:r>
                      <a:endParaRPr lang="en-US" altLang="zh-CN" sz="1100" kern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1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出现个别缺勤提前通报，迅速补缺</a:t>
                      </a:r>
                    </a:p>
                  </a:txBody>
                  <a:tcPr marL="103213" marR="103213" marT="43543" marB="4354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467403" y="1248685"/>
            <a:ext cx="9437932" cy="1117715"/>
          </a:xfrm>
          <a:prstGeom prst="rect">
            <a:avLst/>
          </a:prstGeom>
          <a:solidFill>
            <a:srgbClr val="05366E">
              <a:alpha val="12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6752" tIns="48375" rIns="96752" bIns="48375" numCol="1" rtlCol="0" anchor="ctr"/>
          <a:lstStyle/>
          <a:p>
            <a:pPr marL="661670" marR="0" lvl="0" indent="-371475" defTabSz="108839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7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alpha val="99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安全措施的准备</a:t>
            </a:r>
            <a:endParaRPr kumimoji="0" lang="en-US" altLang="zh-CN" sz="17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99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661670" marR="0" lvl="0" indent="-371475" defTabSz="108839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alpha val="99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保安、工程等部门，提前做相关资料和资讯培训。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99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661670" marR="0" lvl="0" indent="-371475" defTabSz="108839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alpha val="99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确定活动现场的安全保卫、防火防灾、安全用电及服务工作方案。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99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67403" y="2572422"/>
            <a:ext cx="9437932" cy="1117715"/>
          </a:xfrm>
          <a:prstGeom prst="rect">
            <a:avLst/>
          </a:prstGeom>
          <a:solidFill>
            <a:srgbClr val="05366E">
              <a:alpha val="12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6752" tIns="48375" rIns="96752" bIns="48375" numCol="1" rtlCol="0" anchor="ctr"/>
          <a:lstStyle/>
          <a:p>
            <a:pPr marL="661670" marR="0" lvl="0" indent="-371475" defTabSz="108839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7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alpha val="99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设备故障的准备</a:t>
            </a:r>
            <a:endParaRPr kumimoji="0" lang="en-US" altLang="zh-CN" sz="17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99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661670" marR="0" lvl="0" indent="-371475" defTabSz="10883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alpha val="99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电脑、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alpha val="99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AV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alpha val="99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系统、灯光等设备提前进行多次测试；播放电脑、部分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alpha val="99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AV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alpha val="99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设备进行备份。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99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661670" marR="0" lvl="0" indent="-371475" defTabSz="10883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alpha val="99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条件不允许备份的设备做好应急处理方案。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99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661670" marR="0" lvl="0" indent="-371475" defTabSz="10883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alpha val="99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车辆：对经销商提供的展车每日进行仔细的检查，协助管理车辆。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99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海上的汽车&#10;&#10;中度可信度描述已自动生成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562287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2192740"/>
            <a:ext cx="12192000" cy="1173708"/>
          </a:xfrm>
          <a:prstGeom prst="rect">
            <a:avLst/>
          </a:prstGeom>
          <a:solidFill>
            <a:srgbClr val="053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4458268"/>
            <a:ext cx="12192000" cy="116461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935482" y="2317929"/>
            <a:ext cx="9715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</a:rPr>
              <a:t>Thank  you for watching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45508" y="5961385"/>
            <a:ext cx="11500514" cy="439845"/>
            <a:chOff x="509516" y="164089"/>
            <a:chExt cx="11500514" cy="439845"/>
          </a:xfrm>
        </p:grpSpPr>
        <p:sp>
          <p:nvSpPr>
            <p:cNvPr id="11" name="矩形 10"/>
            <p:cNvSpPr/>
            <p:nvPr/>
          </p:nvSpPr>
          <p:spPr>
            <a:xfrm>
              <a:off x="509516" y="282054"/>
              <a:ext cx="1305636" cy="277504"/>
            </a:xfrm>
            <a:prstGeom prst="rect">
              <a:avLst/>
            </a:prstGeom>
            <a:solidFill>
              <a:srgbClr val="053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815988" y="169816"/>
              <a:ext cx="151945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Verdana Pro Light" panose="020B0604020202020204" pitchFamily="34" charset="0"/>
                  <a:cs typeface="Biome Light" panose="020B0502040204020203" pitchFamily="34" charset="0"/>
                </a:rPr>
                <a:t>S</a:t>
              </a:r>
              <a:r>
                <a:rPr lang="zh-CN" altLang="en-US" dirty="0">
                  <a:latin typeface="Verdana Pro Light" panose="020B0604020202020204" pitchFamily="34" charset="0"/>
                  <a:cs typeface="Biome Light" panose="020B0502040204020203" pitchFamily="34" charset="0"/>
                </a:rPr>
                <a:t>ummary</a:t>
              </a:r>
            </a:p>
          </p:txBody>
        </p:sp>
        <p:pic>
          <p:nvPicPr>
            <p:cNvPr id="13" name="图片 12" descr="张着嘴&#10;&#10;低可信度描述已自动生成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06096" y="298517"/>
              <a:ext cx="303934" cy="305417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5127875" y="164089"/>
              <a:ext cx="13056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Verdana Pro Light" panose="020B0604020202020204" pitchFamily="34" charset="0"/>
                  <a:cs typeface="Biome Light" panose="020B0502040204020203" pitchFamily="34" charset="0"/>
                </a:rPr>
                <a:t>P</a:t>
              </a:r>
              <a:r>
                <a:rPr lang="zh-CN" altLang="en-US" dirty="0">
                  <a:latin typeface="Verdana Pro Light" panose="020B0604020202020204" pitchFamily="34" charset="0"/>
                  <a:cs typeface="Biome Light" panose="020B0502040204020203" pitchFamily="34" charset="0"/>
                </a:rPr>
                <a:t>lan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206884" y="171310"/>
              <a:ext cx="12192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Verdana Pro Light" panose="020B0604020202020204" pitchFamily="34" charset="0"/>
                  <a:cs typeface="Biome Light" panose="020B0502040204020203" pitchFamily="34" charset="0"/>
                </a:rPr>
                <a:t>S</a:t>
              </a:r>
              <a:r>
                <a:rPr lang="zh-CN" altLang="en-US" dirty="0">
                  <a:latin typeface="Verdana Pro Light" panose="020B0604020202020204" pitchFamily="34" charset="0"/>
                  <a:cs typeface="Biome Light" panose="020B0502040204020203" pitchFamily="34" charset="0"/>
                </a:rPr>
                <a:t>pread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9376012" y="164089"/>
              <a:ext cx="153764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Verdana Pro Light" panose="020B0604020202020204" pitchFamily="34" charset="0"/>
                  <a:cs typeface="Biome Light" panose="020B0502040204020203" pitchFamily="34" charset="0"/>
                </a:rPr>
                <a:t>O</a:t>
              </a:r>
              <a:r>
                <a:rPr lang="zh-CN" altLang="en-US" dirty="0">
                  <a:latin typeface="Verdana Pro Light" panose="020B0604020202020204" pitchFamily="34" charset="0"/>
                  <a:cs typeface="Biome Light" panose="020B0502040204020203" pitchFamily="34" charset="0"/>
                </a:rPr>
                <a:t>perate</a:t>
              </a:r>
            </a:p>
          </p:txBody>
        </p:sp>
        <p:pic>
          <p:nvPicPr>
            <p:cNvPr id="17" name="图片 16" descr="卡通画&#10;&#10;中度可信度描述已自动生成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285" y="334911"/>
              <a:ext cx="1088098" cy="1776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241042" cy="282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442" y="-1"/>
            <a:ext cx="4241042" cy="282736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2827360"/>
            <a:ext cx="12191999" cy="721058"/>
          </a:xfrm>
          <a:prstGeom prst="rect">
            <a:avLst/>
          </a:prstGeom>
          <a:solidFill>
            <a:srgbClr val="053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9"/>
          <p:cNvSpPr>
            <a:spLocks noChangeArrowheads="1"/>
          </p:cNvSpPr>
          <p:nvPr/>
        </p:nvSpPr>
        <p:spPr bwMode="auto">
          <a:xfrm>
            <a:off x="425559" y="3830172"/>
            <a:ext cx="275189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rgbClr val="05366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展台人气提升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64386" y="3830172"/>
            <a:ext cx="37192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rgbClr val="05366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重点车型持续曝光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545570" y="3830172"/>
            <a:ext cx="2837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rgbClr val="05366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车展释放销量</a:t>
            </a:r>
          </a:p>
        </p:txBody>
      </p:sp>
      <p:pic>
        <p:nvPicPr>
          <p:cNvPr id="18" name="图片 17" descr="张着嘴&#10;&#10;低可信度描述已自动生成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0604" y="3066797"/>
            <a:ext cx="303934" cy="30541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44597" y="-9091"/>
            <a:ext cx="4347404" cy="283645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00418" y="4478256"/>
            <a:ext cx="2893326" cy="1497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展位及展场吸引人流手段</a:t>
            </a:r>
            <a:endParaRPr lang="en-US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非表演时段的集客手段</a:t>
            </a:r>
            <a:endParaRPr lang="en-US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主持人的互动节目亮点</a:t>
            </a:r>
            <a:endParaRPr lang="en-US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907438" y="4478256"/>
            <a:ext cx="3202675" cy="204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提出促购方式辅助销售</a:t>
            </a:r>
            <a:endParaRPr lang="en-US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促销信息及政策的露出</a:t>
            </a:r>
            <a:endParaRPr lang="en-US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前期经销商培训</a:t>
            </a:r>
            <a:endParaRPr lang="en-US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互动留资增加意向客</a:t>
            </a:r>
            <a:endParaRPr lang="en-US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l"/>
            </a:pPr>
            <a:endParaRPr lang="en-US" altLang="zh-CN" sz="1800" dirty="0">
              <a:solidFill>
                <a:schemeClr val="tx1">
                  <a:alpha val="9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39988" y="4478256"/>
            <a:ext cx="3075296" cy="152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将全新途胜</a:t>
            </a: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和</a:t>
            </a:r>
            <a:r>
              <a:rPr lang="zh-CN" altLang="en-US" sz="1600" b="0" i="0" dirty="0">
                <a:solidFill>
                  <a:srgbClr val="333333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伊兰特放置展开最显眼处</a:t>
            </a:r>
            <a:endParaRPr lang="en-US" altLang="zh-CN" sz="1600" b="0" i="0" dirty="0">
              <a:solidFill>
                <a:srgbClr val="333333"/>
              </a:solidFill>
              <a:effectLst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33333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聚集来宾的目光，加深本车型在购车消费者心中印象</a:t>
            </a:r>
            <a:endParaRPr lang="zh-CN" altLang="en-US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89928" y="2497540"/>
            <a:ext cx="5202072" cy="203944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89928" y="0"/>
            <a:ext cx="5202072" cy="22759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89928" y="4758558"/>
            <a:ext cx="5202072" cy="209944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2121" y="2072223"/>
            <a:ext cx="2154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kumimoji="1"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分区人流引导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18532" y="2535508"/>
            <a:ext cx="6232477" cy="89191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buFont typeface="Arial" panose="020B0604020202020204" pitchFamily="34" charset="0"/>
              <a:buNone/>
              <a:defRPr kumimoji="1" sz="1400" b="0"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sz="1200" dirty="0">
                <a:sym typeface="微软雅黑" panose="020B0503020204020204" pitchFamily="34" charset="-122"/>
              </a:rPr>
              <a:t>针对车展现场不同区域的人群进行分区域引导，使人群在热点时段集中于展台。从而带动展台人气与人流量，进而促进销量的提升。</a:t>
            </a:r>
            <a:endParaRPr lang="en-US" altLang="zh-CN" sz="1200" dirty="0">
              <a:sym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rgbClr val="05366E"/>
                </a:solidFill>
                <a:sym typeface="微软雅黑" panose="020B0503020204020204" pitchFamily="34" charset="-122"/>
              </a:rPr>
              <a:t>方式：小蜜蜂引流、单页投放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45576" y="3712813"/>
            <a:ext cx="2154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重点车型互动</a:t>
            </a:r>
            <a:endParaRPr kumimoji="1" lang="zh-CN" altLang="en-US" sz="1400" b="0" dirty="0"/>
          </a:p>
        </p:txBody>
      </p:sp>
      <p:sp>
        <p:nvSpPr>
          <p:cNvPr id="13" name="文本框 12"/>
          <p:cNvSpPr txBox="1"/>
          <p:nvPr/>
        </p:nvSpPr>
        <p:spPr>
          <a:xfrm>
            <a:off x="450377" y="4136034"/>
            <a:ext cx="6096000" cy="89191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buFont typeface="Arial" panose="020B0604020202020204" pitchFamily="34" charset="0"/>
              <a:buNone/>
              <a:defRPr kumimoji="1" sz="1200" b="0"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微软雅黑" panose="020B0503020204020204" pitchFamily="34" charset="-122"/>
              </a:rPr>
              <a:t>根据北京现代品牌全系车型个性与主推重点车型情况，进行现场布置与个性化互动环节，突出车型的特性与性能。使现场客户对品牌也车型更加了解。</a:t>
            </a:r>
            <a:endParaRPr lang="en-US" altLang="zh-CN" dirty="0">
              <a:sym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05366E"/>
                </a:solidFill>
                <a:sym typeface="微软雅黑" panose="020B0503020204020204" pitchFamily="34" charset="-122"/>
              </a:rPr>
              <a:t>方式：</a:t>
            </a:r>
            <a:r>
              <a:rPr lang="en-US" altLang="zh-CN" dirty="0">
                <a:solidFill>
                  <a:srgbClr val="05366E"/>
                </a:solidFill>
                <a:sym typeface="微软雅黑" panose="020B0503020204020204" pitchFamily="34" charset="-122"/>
              </a:rPr>
              <a:t>H5</a:t>
            </a:r>
            <a:r>
              <a:rPr lang="zh-CN" altLang="en-US" dirty="0">
                <a:solidFill>
                  <a:srgbClr val="05366E"/>
                </a:solidFill>
                <a:sym typeface="微软雅黑" panose="020B0503020204020204" pitchFamily="34" charset="-122"/>
              </a:rPr>
              <a:t>互动、游戏互动、促销信息传播、车型卖点传播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45576" y="5249467"/>
            <a:ext cx="2047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kumimoji="1"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人群细分突破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18532" y="5634187"/>
            <a:ext cx="6096000" cy="61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针对车展人群进行细分：随机人群、意见领袖、订车客户。针对不同人群进行各个击破。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05366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方式：车模走秀、现场互动、订车有礼等</a:t>
            </a:r>
          </a:p>
        </p:txBody>
      </p:sp>
      <p:sp>
        <p:nvSpPr>
          <p:cNvPr id="18" name="文本占位符 4"/>
          <p:cNvSpPr txBox="1"/>
          <p:nvPr/>
        </p:nvSpPr>
        <p:spPr>
          <a:xfrm>
            <a:off x="330812" y="1222616"/>
            <a:ext cx="1915382" cy="652761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indent="0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cap="all" spc="200" baseline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9pPr>
          </a:lstStyle>
          <a:p>
            <a:r>
              <a:rPr lang="zh-CN" altLang="en-US" dirty="0"/>
              <a:t>策略应对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9024" y="4169343"/>
            <a:ext cx="4032977" cy="268865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-1" y="3448291"/>
            <a:ext cx="12192001" cy="721058"/>
          </a:xfrm>
          <a:prstGeom prst="rect">
            <a:avLst/>
          </a:prstGeom>
          <a:solidFill>
            <a:srgbClr val="053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52425" y="3509989"/>
            <a:ext cx="111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前卫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840587" y="3503405"/>
            <a:ext cx="111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bg1"/>
                </a:solidFill>
                <a:latin typeface="文悦新青年体 (非商业使用) W8" pitchFamily="50" charset="-122"/>
                <a:ea typeface="文悦新青年体 (非商业使用) W8" pitchFamily="50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运动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332733" y="3485726"/>
            <a:ext cx="111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bg1"/>
                </a:solidFill>
                <a:latin typeface="文悦新青年体 (非商业使用) W8" pitchFamily="50" charset="-122"/>
                <a:ea typeface="文悦新青年体 (非商业使用) W8" pitchFamily="50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科技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003329" y="3495159"/>
            <a:ext cx="1361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潮流</a:t>
            </a:r>
          </a:p>
        </p:txBody>
      </p:sp>
      <p:sp>
        <p:nvSpPr>
          <p:cNvPr id="12" name="文本占位符 4"/>
          <p:cNvSpPr txBox="1"/>
          <p:nvPr/>
        </p:nvSpPr>
        <p:spPr>
          <a:xfrm>
            <a:off x="4634971" y="1064693"/>
            <a:ext cx="3976766" cy="652761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indent="0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cap="all" spc="200" baseline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4400" b="0" i="0" cap="all" baseline="0">
                <a:solidFill>
                  <a:schemeClr val="bg1"/>
                </a:solidFill>
                <a:latin typeface="Sofia Pro Extra Light" charset="0"/>
                <a:ea typeface="Sofia Pro Extra Light" charset="0"/>
                <a:cs typeface="Sofia Pro Extra Light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</a:lvl9pPr>
          </a:lstStyle>
          <a:p>
            <a:r>
              <a:rPr lang="zh-CN" altLang="en-US" sz="4400" dirty="0"/>
              <a:t>活动调性</a:t>
            </a:r>
          </a:p>
        </p:txBody>
      </p:sp>
      <p:sp>
        <p:nvSpPr>
          <p:cNvPr id="13" name="TextBox 26"/>
          <p:cNvSpPr txBox="1"/>
          <p:nvPr/>
        </p:nvSpPr>
        <p:spPr>
          <a:xfrm>
            <a:off x="145579" y="2081906"/>
            <a:ext cx="12191999" cy="425995"/>
          </a:xfrm>
          <a:prstGeom prst="rect">
            <a:avLst/>
          </a:prstGeom>
          <a:noFill/>
        </p:spPr>
        <p:txBody>
          <a:bodyPr wrap="square" lIns="96752" tIns="48375" rIns="96752" bIns="48375" rtlCol="0">
            <a:spAutoFit/>
          </a:bodyPr>
          <a:lstStyle/>
          <a:p>
            <a:pPr algn="ctr" defTabSz="1087755"/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根据目标人群量身定制的车展活动思路，势必得到更多受众的关注，俘获更多潜在用户。</a:t>
            </a:r>
          </a:p>
        </p:txBody>
      </p:sp>
      <p:pic>
        <p:nvPicPr>
          <p:cNvPr id="14" name="图片 13" descr="张着嘴&#10;&#10;低可信度描述已自动生成"/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8928" y="3711224"/>
            <a:ext cx="303934" cy="30541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3789" y="4169346"/>
            <a:ext cx="3047885" cy="268865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02206" y="4169345"/>
            <a:ext cx="3047885" cy="268865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4169344"/>
            <a:ext cx="3132608" cy="268865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82305" y="987007"/>
            <a:ext cx="2556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活动主题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206625" y="1884680"/>
            <a:ext cx="76955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dirty="0">
                <a:solidFill>
                  <a:srgbClr val="05366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胡晓波男神体2.0" panose="02010600030101010101" pitchFamily="2" charset="0"/>
              </a:rPr>
              <a:t>驭领未来 </a:t>
            </a:r>
            <a:r>
              <a:rPr lang="en-US" altLang="zh-CN" sz="7200" dirty="0">
                <a:solidFill>
                  <a:srgbClr val="05366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胡晓波男神体2.0" panose="02010600030101010101" pitchFamily="2" charset="0"/>
              </a:rPr>
              <a:t>C</a:t>
            </a:r>
            <a:r>
              <a:rPr lang="zh-CN" altLang="en-US" sz="7200" dirty="0">
                <a:solidFill>
                  <a:srgbClr val="05366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胡晓波男神体2.0" panose="02010600030101010101" pitchFamily="2" charset="0"/>
              </a:rPr>
              <a:t>位钜惠</a:t>
            </a:r>
            <a:endParaRPr lang="en-US" altLang="zh-CN" sz="7200" dirty="0">
              <a:solidFill>
                <a:srgbClr val="05366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胡晓波男神体2.0" panose="02010600030101010101" pitchFamily="2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20453" y="3772834"/>
            <a:ext cx="7283356" cy="1897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+mn-ea"/>
              </a:rPr>
              <a:t>结合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+mn-ea"/>
              </a:rPr>
              <a:t>途胜</a:t>
            </a: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+mn-ea"/>
              </a:rPr>
              <a:t>L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+mn-ea"/>
              </a:rPr>
              <a:t>主打</a:t>
            </a:r>
            <a:r>
              <a:rPr lang="zh-CN" altLang="en-US" sz="1600" dirty="0">
                <a:solidFill>
                  <a:srgbClr val="05366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+mn-ea"/>
              </a:rPr>
              <a:t>科技智领未来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+mn-ea"/>
              </a:rPr>
              <a:t>口号，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集现代汽车时尚前卫设计与领先技术于一身的车型卖点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+mn-ea"/>
              </a:rPr>
              <a:t>将</a:t>
            </a: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+mn-ea"/>
              </a:rPr>
              <a:t>未来科技</a:t>
            </a: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+mn-ea"/>
              </a:rPr>
              <a:t>作为策略切入点</a:t>
            </a:r>
          </a:p>
          <a:p>
            <a:pPr algn="ctr">
              <a:lnSpc>
                <a:spcPct val="150000"/>
              </a:lnSpc>
            </a:pPr>
            <a:r>
              <a:rPr lang="en-US" altLang="zh-CN" sz="1600" dirty="0" err="1"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+mn-ea"/>
              </a:rPr>
              <a:t>结合当下流行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+mn-ea"/>
              </a:rPr>
              <a:t>潮流</a:t>
            </a:r>
            <a:r>
              <a:rPr lang="en-US" altLang="zh-CN" sz="1600" dirty="0" err="1"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+mn-ea"/>
              </a:rPr>
              <a:t>文化，打造一场沉浸</a:t>
            </a:r>
            <a:r>
              <a:rPr lang="zh-CN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+mn-ea"/>
              </a:rPr>
              <a:t>式车展，</a:t>
            </a:r>
          </a:p>
          <a:p>
            <a:pPr algn="ctr">
              <a:lnSpc>
                <a:spcPct val="150000"/>
              </a:lnSpc>
            </a:pPr>
            <a:r>
              <a:rPr lang="zh-CN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+mn-ea"/>
              </a:rPr>
              <a:t>视、听、触等多重感官体验，</a:t>
            </a:r>
          </a:p>
          <a:p>
            <a:pPr algn="ctr">
              <a:lnSpc>
                <a:spcPct val="150000"/>
              </a:lnSpc>
            </a:pPr>
            <a:r>
              <a:rPr lang="zh-CN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+mn-lt"/>
              </a:rPr>
              <a:t>展现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+mn-ea"/>
              </a:rPr>
              <a:t>北京现代科技智能，占据</a:t>
            </a: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+mn-ea"/>
              </a:rPr>
              <a:t>C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+mn-ea"/>
              </a:rPr>
              <a:t>位</a:t>
            </a:r>
            <a:r>
              <a:rPr lang="zh-CN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+mn-ea"/>
              </a:rPr>
              <a:t>的品牌形象及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+mn-ea"/>
              </a:rPr>
              <a:t>全新上市主打车型</a:t>
            </a:r>
            <a:r>
              <a:rPr lang="zh-CN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+mn-ea"/>
              </a:rPr>
              <a:t>的产品魅力。</a:t>
            </a:r>
            <a:endParaRPr lang="zh-CN" altLang="en-US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汽车停在路上&#10;&#10;描述已自动生成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832241"/>
            <a:ext cx="12192001" cy="602575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832240"/>
            <a:ext cx="12192000" cy="6025759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14316" y="2674961"/>
            <a:ext cx="46174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rgbClr val="05366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iome Light" panose="020B0502040204020203" pitchFamily="34" charset="0"/>
              </a:rPr>
              <a:t>Contents</a:t>
            </a:r>
            <a:endParaRPr lang="zh-CN" altLang="en-US" sz="8000" dirty="0">
              <a:solidFill>
                <a:srgbClr val="05366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iome Light" panose="020B0502040204020203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286233" y="2504964"/>
            <a:ext cx="0" cy="2406555"/>
          </a:xfrm>
          <a:prstGeom prst="line">
            <a:avLst/>
          </a:prstGeom>
          <a:ln w="28575">
            <a:solidFill>
              <a:srgbClr val="0536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latshållare för text 2"/>
          <p:cNvSpPr txBox="1"/>
          <p:nvPr/>
        </p:nvSpPr>
        <p:spPr>
          <a:xfrm>
            <a:off x="5971122" y="118753"/>
            <a:ext cx="5868988" cy="60534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zh-CN" sz="2200" dirty="0">
              <a:latin typeface="Arial" panose="020B0604020202020204" pitchFamily="34" charset="0"/>
              <a:ea typeface="微软雅黑" panose="020B0503020204020204" pitchFamily="34" charset="-122"/>
              <a:sym typeface="Webdings" panose="05030102010509060703" pitchFamily="18" charset="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16697" y="3145476"/>
            <a:ext cx="4110972" cy="526514"/>
            <a:chOff x="6143046" y="2148447"/>
            <a:chExt cx="4110972" cy="526514"/>
          </a:xfrm>
        </p:grpSpPr>
        <p:sp>
          <p:nvSpPr>
            <p:cNvPr id="18" name="矩形 17"/>
            <p:cNvSpPr/>
            <p:nvPr/>
          </p:nvSpPr>
          <p:spPr>
            <a:xfrm>
              <a:off x="6143046" y="2148447"/>
              <a:ext cx="4110972" cy="526514"/>
            </a:xfrm>
            <a:prstGeom prst="rect">
              <a:avLst/>
            </a:prstGeom>
            <a:solidFill>
              <a:srgbClr val="053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673755" y="2249105"/>
              <a:ext cx="2420203" cy="396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 </a:t>
              </a:r>
              <a:r>
                <a:rPr lang="en-US" altLang="zh-CN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 </a:t>
              </a: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部分</a:t>
              </a: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Webdings" panose="05030102010509060703" pitchFamily="18" charset="2"/>
                </a:rPr>
                <a:t>车展规划</a:t>
              </a: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ebdings" panose="05030102010509060703" pitchFamily="18" charset="2"/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79fe03af-32eb-45a1-a29c-4c5f1e1f61b2"/>
  <p:tag name="COMMONDATA" val="eyJoZGlkIjoiZWNmMWUyNzZkMDVhOTIzYzAwYzM5YTA3NjRkODQ4OG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69ed49c-98ca-4a05-9c12-74e1060f430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3b8b239-7eb4-45d5-9b47-e70ff71e4ba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b21e708a-66fb-448f-a2c5-f9c558450958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4808f1cc-d6cc-418d-8041-41e4474c4b8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f7ab464-8b79-44d8-8336-e940cf94885a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f7ab464-8b79-44d8-8336-e940cf94885a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3e4e8d9-683e-4487-aead-1e949db2db8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d88a0a5-3921-46a8-a4fb-5e0148b06972}"/>
  <p:tag name="TABLE_ENDDRAG_ORIGIN_RECT" val="440*394"/>
  <p:tag name="TABLE_ENDDRAG_RECT" val="495*97*440*394"/>
</p:tagLst>
</file>

<file path=ppt/theme/theme1.xml><?xml version="1.0" encoding="utf-8"?>
<a:theme xmlns:a="http://schemas.openxmlformats.org/drawingml/2006/main" name="更多方案请添加社长微信：fanganshe1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3832</Words>
  <Application>Microsoft Office PowerPoint</Application>
  <PresentationFormat>宽屏</PresentationFormat>
  <Paragraphs>658</Paragraphs>
  <Slides>43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4" baseType="lpstr">
      <vt:lpstr>AvantGarde Bk BT</vt:lpstr>
      <vt:lpstr>等线 Light</vt:lpstr>
      <vt:lpstr>微软雅黑</vt:lpstr>
      <vt:lpstr>微软雅黑 Light</vt:lpstr>
      <vt:lpstr>Arial</vt:lpstr>
      <vt:lpstr>Calibri</vt:lpstr>
      <vt:lpstr>David</vt:lpstr>
      <vt:lpstr>Verdana</vt:lpstr>
      <vt:lpstr>Verdana Pro Light</vt:lpstr>
      <vt:lpstr>Wingdings</vt:lpstr>
      <vt:lpstr>更多方案请添加社长微信：fanganshe18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/>
  <cp:lastModifiedBy/>
  <cp:revision>1</cp:revision>
  <dcterms:created xsi:type="dcterms:W3CDTF">2023-03-08T05:56:59Z</dcterms:created>
  <dcterms:modified xsi:type="dcterms:W3CDTF">2023-03-08T05:57:06Z</dcterms:modified>
</cp:coreProperties>
</file>