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  <p:sldMasterId id="2147483680" r:id="rId2"/>
    <p:sldMasterId id="2147483708" r:id="rId3"/>
    <p:sldMasterId id="2147483737" r:id="rId4"/>
  </p:sldMasterIdLst>
  <p:notesMasterIdLst>
    <p:notesMasterId r:id="rId24"/>
  </p:notesMasterIdLst>
  <p:handoutMasterIdLst>
    <p:handoutMasterId r:id="rId25"/>
  </p:handoutMasterIdLst>
  <p:sldIdLst>
    <p:sldId id="4549" r:id="rId5"/>
    <p:sldId id="4714" r:id="rId6"/>
    <p:sldId id="4621" r:id="rId7"/>
    <p:sldId id="4601" r:id="rId8"/>
    <p:sldId id="4622" r:id="rId9"/>
    <p:sldId id="4623" r:id="rId10"/>
    <p:sldId id="4664" r:id="rId11"/>
    <p:sldId id="4630" r:id="rId12"/>
    <p:sldId id="4676" r:id="rId13"/>
    <p:sldId id="4704" r:id="rId14"/>
    <p:sldId id="4701" r:id="rId15"/>
    <p:sldId id="4643" r:id="rId16"/>
    <p:sldId id="4636" r:id="rId17"/>
    <p:sldId id="4637" r:id="rId18"/>
    <p:sldId id="4627" r:id="rId19"/>
    <p:sldId id="4703" r:id="rId20"/>
    <p:sldId id="4706" r:id="rId21"/>
    <p:sldId id="4705" r:id="rId22"/>
    <p:sldId id="4550" r:id="rId23"/>
  </p:sldIdLst>
  <p:sldSz cx="12192000" cy="6858000"/>
  <p:notesSz cx="6797675" cy="9928225"/>
  <p:custDataLst>
    <p:tags r:id="rId26"/>
  </p:custDataLst>
  <p:defaultTextStyle>
    <a:defPPr>
      <a:defRPr lang="de-DE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2" userDrawn="1">
          <p15:clr>
            <a:srgbClr val="A4A3A4"/>
          </p15:clr>
        </p15:guide>
        <p15:guide id="2" pos="7269" userDrawn="1">
          <p15:clr>
            <a:srgbClr val="A4A3A4"/>
          </p15:clr>
        </p15:guide>
        <p15:guide id="3" orient="horz" pos="1014" userDrawn="1">
          <p15:clr>
            <a:srgbClr val="A4A3A4"/>
          </p15:clr>
        </p15:guide>
        <p15:guide id="4" pos="2956" userDrawn="1">
          <p15:clr>
            <a:srgbClr val="A4A3A4"/>
          </p15:clr>
        </p15:guide>
        <p15:guide id="5" pos="3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7484"/>
    <a:srgbClr val="F7F7F7"/>
    <a:srgbClr val="002E7B"/>
    <a:srgbClr val="D3E8E8"/>
    <a:srgbClr val="171C62"/>
    <a:srgbClr val="D4E4FF"/>
    <a:srgbClr val="001E50"/>
    <a:srgbClr val="DFE4E8"/>
    <a:srgbClr val="A24749"/>
    <a:srgbClr val="E7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8" autoAdjust="0"/>
    <p:restoredTop sz="93301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68" y="63"/>
      </p:cViewPr>
      <p:guideLst>
        <p:guide pos="262"/>
        <p:guide pos="7269"/>
        <p:guide orient="horz" pos="1014"/>
        <p:guide pos="2956"/>
        <p:guide pos="3679"/>
      </p:guideLst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3374"/>
    </p:cViewPr>
  </p:sorterViewPr>
  <p:notesViewPr>
    <p:cSldViewPr snapToGrid="0" snapToObjects="1">
      <p:cViewPr varScale="1">
        <p:scale>
          <a:sx n="87" d="100"/>
          <a:sy n="87" d="100"/>
        </p:scale>
        <p:origin x="338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4387276177118802E-2"/>
                  <c:y val="-2.34131633199838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59-4B51-B1DB-5D80C9366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'1.14-孙玉'!$B$2:$M$2</c:f>
              <c:numCache>
                <c:formatCode>General</c:formatCode>
                <c:ptCount val="12"/>
                <c:pt idx="0">
                  <c:v>825</c:v>
                </c:pt>
                <c:pt idx="1">
                  <c:v>45</c:v>
                </c:pt>
                <c:pt idx="2">
                  <c:v>463</c:v>
                </c:pt>
                <c:pt idx="3">
                  <c:v>614</c:v>
                </c:pt>
                <c:pt idx="4">
                  <c:v>681</c:v>
                </c:pt>
                <c:pt idx="5">
                  <c:v>554</c:v>
                </c:pt>
                <c:pt idx="6">
                  <c:v>492</c:v>
                </c:pt>
                <c:pt idx="7">
                  <c:v>407</c:v>
                </c:pt>
                <c:pt idx="8">
                  <c:v>656</c:v>
                </c:pt>
                <c:pt idx="9">
                  <c:v>650</c:v>
                </c:pt>
                <c:pt idx="10">
                  <c:v>496</c:v>
                </c:pt>
                <c:pt idx="11">
                  <c:v>962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'1.14-孙玉'!$A$2</c15:sqref>
                        </c15:formulaRef>
                      </c:ext>
                    </c:extLst>
                    <c:strCache>
                      <c:ptCount val="1"/>
                      <c:pt idx="0">
                        <c:v>保险数2020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'1.14-孙玉'!$B$1:$M$1</c15:sqref>
                        </c15:formulaRef>
                      </c:ext>
                    </c:extLst>
                    <c:strCache>
                      <c:ptCount val="12"/>
                      <c:pt idx="0">
                        <c:v>1月</c:v>
                      </c:pt>
                      <c:pt idx="1">
                        <c:v>2月</c:v>
                      </c:pt>
                      <c:pt idx="2">
                        <c:v>3月</c:v>
                      </c:pt>
                      <c:pt idx="3">
                        <c:v>4月</c:v>
                      </c:pt>
                      <c:pt idx="4">
                        <c:v>5月</c:v>
                      </c:pt>
                      <c:pt idx="5">
                        <c:v>6月</c:v>
                      </c:pt>
                      <c:pt idx="6">
                        <c:v>7月</c:v>
                      </c:pt>
                      <c:pt idx="7">
                        <c:v>8月</c:v>
                      </c:pt>
                      <c:pt idx="8">
                        <c:v>9月</c:v>
                      </c:pt>
                      <c:pt idx="9">
                        <c:v>10月</c:v>
                      </c:pt>
                      <c:pt idx="10">
                        <c:v>11月</c:v>
                      </c:pt>
                      <c:pt idx="11">
                        <c:v>12月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159-4B51-B1DB-5D80C936674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'1.14-孙玉'!$B$3:$M$3</c:f>
              <c:numCache>
                <c:formatCode>General</c:formatCode>
                <c:ptCount val="12"/>
                <c:pt idx="0">
                  <c:v>1292</c:v>
                </c:pt>
                <c:pt idx="1">
                  <c:v>463</c:v>
                </c:pt>
                <c:pt idx="2">
                  <c:v>828</c:v>
                </c:pt>
                <c:pt idx="3">
                  <c:v>781</c:v>
                </c:pt>
                <c:pt idx="4">
                  <c:v>968</c:v>
                </c:pt>
                <c:pt idx="5">
                  <c:v>1029</c:v>
                </c:pt>
                <c:pt idx="6">
                  <c:v>846</c:v>
                </c:pt>
                <c:pt idx="7">
                  <c:v>877</c:v>
                </c:pt>
                <c:pt idx="8">
                  <c:v>1092</c:v>
                </c:pt>
                <c:pt idx="9">
                  <c:v>1193</c:v>
                </c:pt>
                <c:pt idx="10">
                  <c:v>1480</c:v>
                </c:pt>
                <c:pt idx="11">
                  <c:v>2354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'1.14-孙玉'!$A$3</c15:sqref>
                        </c15:formulaRef>
                      </c:ext>
                    </c:extLst>
                    <c:strCache>
                      <c:ptCount val="1"/>
                      <c:pt idx="0">
                        <c:v>保险数2019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'1.14-孙玉'!$B$1:$M$1</c15:sqref>
                        </c15:formulaRef>
                      </c:ext>
                    </c:extLst>
                    <c:strCache>
                      <c:ptCount val="12"/>
                      <c:pt idx="0">
                        <c:v>1月</c:v>
                      </c:pt>
                      <c:pt idx="1">
                        <c:v>2月</c:v>
                      </c:pt>
                      <c:pt idx="2">
                        <c:v>3月</c:v>
                      </c:pt>
                      <c:pt idx="3">
                        <c:v>4月</c:v>
                      </c:pt>
                      <c:pt idx="4">
                        <c:v>5月</c:v>
                      </c:pt>
                      <c:pt idx="5">
                        <c:v>6月</c:v>
                      </c:pt>
                      <c:pt idx="6">
                        <c:v>7月</c:v>
                      </c:pt>
                      <c:pt idx="7">
                        <c:v>8月</c:v>
                      </c:pt>
                      <c:pt idx="8">
                        <c:v>9月</c:v>
                      </c:pt>
                      <c:pt idx="9">
                        <c:v>10月</c:v>
                      </c:pt>
                      <c:pt idx="10">
                        <c:v>11月</c:v>
                      </c:pt>
                      <c:pt idx="11">
                        <c:v>12月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159-4B51-B1DB-5D80C9366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162207"/>
        <c:axId val="150154303"/>
      </c:lineChart>
      <c:catAx>
        <c:axId val="15016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154303"/>
        <c:crosses val="autoZero"/>
        <c:auto val="1"/>
        <c:lblAlgn val="ctr"/>
        <c:lblOffset val="100"/>
        <c:noMultiLvlLbl val="0"/>
      </c:catAx>
      <c:valAx>
        <c:axId val="15015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16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82071558024298"/>
          <c:y val="0.90059467566554197"/>
          <c:w val="0.22471397464769199"/>
          <c:h val="7.86718504223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1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新增潜客</a:t>
            </a:r>
          </a:p>
        </c:rich>
      </c:tx>
      <c:layout>
        <c:manualLayout>
          <c:xMode val="edge"/>
          <c:yMode val="edge"/>
          <c:x val="0.91917167668670696"/>
          <c:y val="9.4553706505295002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1400" b="1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5647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35647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Sheet3!$B$2:$M$2</c:f>
              <c:numCache>
                <c:formatCode>General</c:formatCode>
                <c:ptCount val="12"/>
                <c:pt idx="0">
                  <c:v>4148</c:v>
                </c:pt>
                <c:pt idx="1">
                  <c:v>3407</c:v>
                </c:pt>
                <c:pt idx="2">
                  <c:v>4920</c:v>
                </c:pt>
                <c:pt idx="3">
                  <c:v>5418</c:v>
                </c:pt>
                <c:pt idx="4">
                  <c:v>5786</c:v>
                </c:pt>
                <c:pt idx="5">
                  <c:v>6440</c:v>
                </c:pt>
                <c:pt idx="6">
                  <c:v>7567</c:v>
                </c:pt>
                <c:pt idx="7">
                  <c:v>9723</c:v>
                </c:pt>
                <c:pt idx="8">
                  <c:v>10602</c:v>
                </c:pt>
                <c:pt idx="9">
                  <c:v>11713</c:v>
                </c:pt>
                <c:pt idx="10">
                  <c:v>11158</c:v>
                </c:pt>
                <c:pt idx="11">
                  <c:v>13247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Sheet3!$A$2</c15:sqref>
                        </c15:formulaRef>
                      </c:ext>
                    </c:extLst>
                    <c:strCache>
                      <c:ptCount val="1"/>
                      <c:pt idx="0">
                        <c:v>新增潜客2019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Sheet3!$B$1:$M$1</c15:sqref>
                        </c15:formulaRef>
                      </c:ext>
                    </c:extLst>
                    <c:strCache>
                      <c:ptCount val="12"/>
                      <c:pt idx="0">
                        <c:v>1月</c:v>
                      </c:pt>
                      <c:pt idx="1">
                        <c:v>2月</c:v>
                      </c:pt>
                      <c:pt idx="2">
                        <c:v>3月</c:v>
                      </c:pt>
                      <c:pt idx="3">
                        <c:v>4月</c:v>
                      </c:pt>
                      <c:pt idx="4">
                        <c:v>5月</c:v>
                      </c:pt>
                      <c:pt idx="5">
                        <c:v>6月</c:v>
                      </c:pt>
                      <c:pt idx="6">
                        <c:v>7月</c:v>
                      </c:pt>
                      <c:pt idx="7">
                        <c:v>8月</c:v>
                      </c:pt>
                      <c:pt idx="8">
                        <c:v>9月</c:v>
                      </c:pt>
                      <c:pt idx="9">
                        <c:v>10月</c:v>
                      </c:pt>
                      <c:pt idx="10">
                        <c:v>11月</c:v>
                      </c:pt>
                      <c:pt idx="11">
                        <c:v>12月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3B7-49F7-AB26-B1BEDEA98B7E}"/>
            </c:ext>
          </c:extLst>
        </c:ser>
        <c:ser>
          <c:idx val="1"/>
          <c:order val="1"/>
          <c:spPr>
            <a:ln w="28575" cap="rnd">
              <a:solidFill>
                <a:srgbClr val="A2474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rgbClr val="A2474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Sheet3!$B$3:$M$3</c:f>
              <c:numCache>
                <c:formatCode>General</c:formatCode>
                <c:ptCount val="12"/>
                <c:pt idx="0">
                  <c:v>5668</c:v>
                </c:pt>
                <c:pt idx="1">
                  <c:v>5677</c:v>
                </c:pt>
                <c:pt idx="2">
                  <c:v>7957</c:v>
                </c:pt>
                <c:pt idx="3">
                  <c:v>9209</c:v>
                </c:pt>
                <c:pt idx="4">
                  <c:v>8751</c:v>
                </c:pt>
                <c:pt idx="5">
                  <c:v>7793</c:v>
                </c:pt>
                <c:pt idx="6">
                  <c:v>7017</c:v>
                </c:pt>
                <c:pt idx="7">
                  <c:v>7282</c:v>
                </c:pt>
                <c:pt idx="8">
                  <c:v>6576</c:v>
                </c:pt>
                <c:pt idx="9">
                  <c:v>7024</c:v>
                </c:pt>
                <c:pt idx="10">
                  <c:v>8012</c:v>
                </c:pt>
                <c:pt idx="11">
                  <c:v>12961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Sheet3!$A$3</c15:sqref>
                        </c15:formulaRef>
                      </c:ext>
                    </c:extLst>
                    <c:strCache>
                      <c:ptCount val="1"/>
                      <c:pt idx="0">
                        <c:v>新增潜客2020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Sheet3!$B$1:$M$1</c15:sqref>
                        </c15:formulaRef>
                      </c:ext>
                    </c:extLst>
                    <c:strCache>
                      <c:ptCount val="12"/>
                      <c:pt idx="0">
                        <c:v>1月</c:v>
                      </c:pt>
                      <c:pt idx="1">
                        <c:v>2月</c:v>
                      </c:pt>
                      <c:pt idx="2">
                        <c:v>3月</c:v>
                      </c:pt>
                      <c:pt idx="3">
                        <c:v>4月</c:v>
                      </c:pt>
                      <c:pt idx="4">
                        <c:v>5月</c:v>
                      </c:pt>
                      <c:pt idx="5">
                        <c:v>6月</c:v>
                      </c:pt>
                      <c:pt idx="6">
                        <c:v>7月</c:v>
                      </c:pt>
                      <c:pt idx="7">
                        <c:v>8月</c:v>
                      </c:pt>
                      <c:pt idx="8">
                        <c:v>9月</c:v>
                      </c:pt>
                      <c:pt idx="9">
                        <c:v>10月</c:v>
                      </c:pt>
                      <c:pt idx="10">
                        <c:v>11月</c:v>
                      </c:pt>
                      <c:pt idx="11">
                        <c:v>12月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3B7-49F7-AB26-B1BEDEA98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156720"/>
        <c:axId val="730241647"/>
      </c:lineChart>
      <c:catAx>
        <c:axId val="525156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crossAx val="730241647"/>
        <c:crosses val="autoZero"/>
        <c:auto val="1"/>
        <c:lblAlgn val="ctr"/>
        <c:lblOffset val="100"/>
        <c:noMultiLvlLbl val="0"/>
      </c:catAx>
      <c:valAx>
        <c:axId val="73024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  <a:head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525156720"/>
        <c:crosses val="autoZero"/>
        <c:crossBetween val="between"/>
      </c:valAx>
      <c:spPr>
        <a:solidFill>
          <a:srgbClr val="F8F8F8"/>
        </a:solidFill>
        <a:ln>
          <a:solidFill>
            <a:schemeClr val="bg1">
              <a:lumMod val="85000"/>
            </a:schemeClr>
          </a:solidFill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80207637497216699"/>
          <c:y val="0.212052445789208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zh-CN" sz="1400"/>
              <a:t>帕萨特重点城市占有率变化情况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8201130485887403E-2"/>
          <c:y val="0.19826527163556601"/>
          <c:w val="0.90584732594240502"/>
          <c:h val="0.714380469564592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'1.11-孙玉'!$B$5:$K$5</c:f>
              <c:numCache>
                <c:formatCode>0.00%</c:formatCode>
                <c:ptCount val="10"/>
                <c:pt idx="0">
                  <c:v>5.2410023838595297E-2</c:v>
                </c:pt>
                <c:pt idx="1">
                  <c:v>1.5140415140415101E-2</c:v>
                </c:pt>
                <c:pt idx="2">
                  <c:v>1.0012210012209999E-2</c:v>
                </c:pt>
                <c:pt idx="3">
                  <c:v>1.29077271934415E-2</c:v>
                </c:pt>
                <c:pt idx="4">
                  <c:v>6.4073492644921197E-3</c:v>
                </c:pt>
                <c:pt idx="5">
                  <c:v>6.73294959009245E-3</c:v>
                </c:pt>
                <c:pt idx="6">
                  <c:v>5.0816907959765102E-3</c:v>
                </c:pt>
                <c:pt idx="7">
                  <c:v>6.0236060236060198E-3</c:v>
                </c:pt>
                <c:pt idx="8">
                  <c:v>4.96540496540497E-3</c:v>
                </c:pt>
                <c:pt idx="9">
                  <c:v>2.3140880283737402E-3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'1.11-孙玉'!$A$5</c15:sqref>
                        </c15:formulaRef>
                      </c:ext>
                    </c:extLst>
                    <c:strCache>
                      <c:ptCount val="1"/>
                      <c:pt idx="0">
                        <c:v>2019年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'1.11-孙玉'!$B$2:$K$2</c15:sqref>
                        </c15:formulaRef>
                      </c:ext>
                    </c:extLst>
                    <c:strCache>
                      <c:ptCount val="10"/>
                      <c:pt idx="0">
                        <c:v>西安市</c:v>
                      </c:pt>
                      <c:pt idx="1">
                        <c:v>兰州市</c:v>
                      </c:pt>
                      <c:pt idx="2">
                        <c:v>乌鲁木齐市</c:v>
                      </c:pt>
                      <c:pt idx="3">
                        <c:v>榆林市</c:v>
                      </c:pt>
                      <c:pt idx="4">
                        <c:v>银川市</c:v>
                      </c:pt>
                      <c:pt idx="5">
                        <c:v>延安市</c:v>
                      </c:pt>
                      <c:pt idx="6">
                        <c:v>西宁市</c:v>
                      </c:pt>
                      <c:pt idx="7">
                        <c:v>咸阳市</c:v>
                      </c:pt>
                      <c:pt idx="8">
                        <c:v>渭南市</c:v>
                      </c:pt>
                      <c:pt idx="9">
                        <c:v>宝鸡市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F2C-4FE5-B57A-402F430C3DF4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2C-4FE5-B57A-402F430C3DF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2C-4FE5-B57A-402F430C3D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2C-4FE5-B57A-402F430C3D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F2C-4FE5-B57A-402F430C3DF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F2C-4FE5-B57A-402F430C3DF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F2C-4FE5-B57A-402F430C3DF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2C-4FE5-B57A-402F430C3DF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F2C-4FE5-B57A-402F430C3DF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F2C-4FE5-B57A-402F430C3DF4}"/>
                </c:ext>
              </c:extLst>
            </c:dLbl>
            <c:dLbl>
              <c:idx val="9"/>
              <c:layout>
                <c:manualLayout>
                  <c:x val="0"/>
                  <c:y val="1.1423678136519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2C-4FE5-B57A-402F430C3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'1.11-孙玉'!$B$6:$K$6</c:f>
              <c:numCache>
                <c:formatCode>0.00%</c:formatCode>
                <c:ptCount val="10"/>
                <c:pt idx="0">
                  <c:v>2.47687326549491E-2</c:v>
                </c:pt>
                <c:pt idx="1">
                  <c:v>8.7765957446808499E-3</c:v>
                </c:pt>
                <c:pt idx="2">
                  <c:v>6.7530064754856602E-3</c:v>
                </c:pt>
                <c:pt idx="3">
                  <c:v>3.3765032377428301E-3</c:v>
                </c:pt>
                <c:pt idx="4">
                  <c:v>3.8621646623496798E-3</c:v>
                </c:pt>
                <c:pt idx="5">
                  <c:v>2.8792784458834399E-3</c:v>
                </c:pt>
                <c:pt idx="6">
                  <c:v>3.0296022201665102E-3</c:v>
                </c:pt>
                <c:pt idx="7">
                  <c:v>2.8098982423681801E-3</c:v>
                </c:pt>
                <c:pt idx="8">
                  <c:v>2.1045328399629999E-3</c:v>
                </c:pt>
                <c:pt idx="9">
                  <c:v>1.45698427382054E-3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'1.11-孙玉'!$A$6</c15:sqref>
                        </c15:formulaRef>
                      </c:ext>
                    </c:extLst>
                    <c:strCache>
                      <c:ptCount val="1"/>
                      <c:pt idx="0">
                        <c:v>2020年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'1.11-孙玉'!$B$2:$K$2</c15:sqref>
                        </c15:formulaRef>
                      </c:ext>
                    </c:extLst>
                    <c:strCache>
                      <c:ptCount val="10"/>
                      <c:pt idx="0">
                        <c:v>西安市</c:v>
                      </c:pt>
                      <c:pt idx="1">
                        <c:v>兰州市</c:v>
                      </c:pt>
                      <c:pt idx="2">
                        <c:v>乌鲁木齐市</c:v>
                      </c:pt>
                      <c:pt idx="3">
                        <c:v>榆林市</c:v>
                      </c:pt>
                      <c:pt idx="4">
                        <c:v>银川市</c:v>
                      </c:pt>
                      <c:pt idx="5">
                        <c:v>延安市</c:v>
                      </c:pt>
                      <c:pt idx="6">
                        <c:v>西宁市</c:v>
                      </c:pt>
                      <c:pt idx="7">
                        <c:v>咸阳市</c:v>
                      </c:pt>
                      <c:pt idx="8">
                        <c:v>渭南市</c:v>
                      </c:pt>
                      <c:pt idx="9">
                        <c:v>宝鸡市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B-2F2C-4FE5-B57A-402F430C3D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78365248"/>
        <c:axId val="278361920"/>
        <c:extLst/>
      </c:barChart>
      <c:catAx>
        <c:axId val="27836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8361920"/>
        <c:crosses val="autoZero"/>
        <c:auto val="1"/>
        <c:lblAlgn val="ctr"/>
        <c:lblOffset val="100"/>
        <c:noMultiLvlLbl val="0"/>
      </c:catAx>
      <c:valAx>
        <c:axId val="27836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83652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11761274938703"/>
          <c:y val="0.93819227939258398"/>
          <c:w val="0.28376460295404199"/>
          <c:h val="6.1807720607415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19</a:t>
            </a:r>
            <a:r>
              <a:rPr lang="zh-CN" sz="1400"/>
              <a:t>年</a:t>
            </a:r>
            <a:r>
              <a:rPr lang="en-US" sz="1400"/>
              <a:t>-20</a:t>
            </a:r>
            <a:r>
              <a:rPr lang="zh-CN" sz="1400"/>
              <a:t>年</a:t>
            </a:r>
            <a:r>
              <a:rPr lang="en-US" sz="1400"/>
              <a:t>B-NB</a:t>
            </a:r>
            <a:r>
              <a:rPr lang="zh-CN" sz="1400"/>
              <a:t>市场</a:t>
            </a:r>
            <a:r>
              <a:rPr lang="en-US" sz="1400"/>
              <a:t>TOP10</a:t>
            </a:r>
            <a:r>
              <a:rPr lang="zh-CN" sz="1400"/>
              <a:t>占比情况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7985317924203101E-2"/>
          <c:y val="0.13941310414913399"/>
          <c:w val="0.90478766455323301"/>
          <c:h val="0.7424430633808519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'1.11-孙玉'!$F$33:$F$43</c:f>
              <c:numCache>
                <c:formatCode>0.00%</c:formatCode>
                <c:ptCount val="11"/>
                <c:pt idx="0">
                  <c:v>0.43038852913968501</c:v>
                </c:pt>
                <c:pt idx="1">
                  <c:v>8.94426456984274E-2</c:v>
                </c:pt>
                <c:pt idx="2">
                  <c:v>7.1912580943570795E-2</c:v>
                </c:pt>
                <c:pt idx="3">
                  <c:v>5.2705827937095301E-2</c:v>
                </c:pt>
                <c:pt idx="4">
                  <c:v>3.6308973172988E-2</c:v>
                </c:pt>
                <c:pt idx="5">
                  <c:v>3.5904255319148898E-2</c:v>
                </c:pt>
                <c:pt idx="6">
                  <c:v>2.6780758556891798E-2</c:v>
                </c:pt>
                <c:pt idx="7">
                  <c:v>2.4814986123959298E-2</c:v>
                </c:pt>
                <c:pt idx="8">
                  <c:v>2.34736355226642E-2</c:v>
                </c:pt>
                <c:pt idx="9">
                  <c:v>2.2271045328399599E-2</c:v>
                </c:pt>
                <c:pt idx="10">
                  <c:v>0.18599676225716899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'1.11-孙玉'!$F$32</c15:sqref>
                        </c15:formulaRef>
                      </c:ext>
                    </c:extLst>
                    <c:strCache>
                      <c:ptCount val="1"/>
                      <c:pt idx="0">
                        <c:v>2020年占有率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'1.11-孙玉'!$D$33:$D$43</c15:sqref>
                        </c15:formulaRef>
                      </c:ext>
                    </c:extLst>
                    <c:strCache>
                      <c:ptCount val="11"/>
                      <c:pt idx="0">
                        <c:v>西安市</c:v>
                      </c:pt>
                      <c:pt idx="1">
                        <c:v>乌鲁木齐市</c:v>
                      </c:pt>
                      <c:pt idx="2">
                        <c:v>兰州市</c:v>
                      </c:pt>
                      <c:pt idx="3">
                        <c:v>银川市</c:v>
                      </c:pt>
                      <c:pt idx="4">
                        <c:v>西宁市</c:v>
                      </c:pt>
                      <c:pt idx="5">
                        <c:v>咸阳市</c:v>
                      </c:pt>
                      <c:pt idx="6">
                        <c:v>榆林市</c:v>
                      </c:pt>
                      <c:pt idx="7">
                        <c:v>宝鸡市</c:v>
                      </c:pt>
                      <c:pt idx="8">
                        <c:v>渭南市</c:v>
                      </c:pt>
                      <c:pt idx="9">
                        <c:v>汉中市</c:v>
                      </c:pt>
                      <c:pt idx="10">
                        <c:v>其他城市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934-4808-B161-404326D3B9FC}"/>
            </c:ext>
          </c:extLst>
        </c:ser>
        <c:ser>
          <c:idx val="3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65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'1.11-孙玉'!$H$33:$H$43</c:f>
              <c:numCache>
                <c:formatCode>0.00%</c:formatCode>
                <c:ptCount val="11"/>
                <c:pt idx="0">
                  <c:v>0.42960637246351502</c:v>
                </c:pt>
                <c:pt idx="1">
                  <c:v>0.10087795802081501</c:v>
                </c:pt>
                <c:pt idx="2">
                  <c:v>7.7330077330077296E-2</c:v>
                </c:pt>
                <c:pt idx="3">
                  <c:v>5.4061282632711198E-2</c:v>
                </c:pt>
                <c:pt idx="4">
                  <c:v>3.4885749171463497E-2</c:v>
                </c:pt>
                <c:pt idx="5">
                  <c:v>3.3455433455433503E-2</c:v>
                </c:pt>
                <c:pt idx="6">
                  <c:v>3.60951218094075E-2</c:v>
                </c:pt>
                <c:pt idx="7">
                  <c:v>2.39083667655096E-2</c:v>
                </c:pt>
                <c:pt idx="8">
                  <c:v>2.4420024420024399E-2</c:v>
                </c:pt>
                <c:pt idx="9">
                  <c:v>1.9722076864934001E-2</c:v>
                </c:pt>
                <c:pt idx="10">
                  <c:v>0.16563753706610801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'1.11-孙玉'!$H$32</c15:sqref>
                        </c15:formulaRef>
                      </c:ext>
                    </c:extLst>
                    <c:strCache>
                      <c:ptCount val="1"/>
                      <c:pt idx="0">
                        <c:v>2019年占有率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'1.11-孙玉'!$D$33:$D$43</c15:sqref>
                        </c15:formulaRef>
                      </c:ext>
                    </c:extLst>
                    <c:strCache>
                      <c:ptCount val="11"/>
                      <c:pt idx="0">
                        <c:v>西安市</c:v>
                      </c:pt>
                      <c:pt idx="1">
                        <c:v>乌鲁木齐市</c:v>
                      </c:pt>
                      <c:pt idx="2">
                        <c:v>兰州市</c:v>
                      </c:pt>
                      <c:pt idx="3">
                        <c:v>银川市</c:v>
                      </c:pt>
                      <c:pt idx="4">
                        <c:v>西宁市</c:v>
                      </c:pt>
                      <c:pt idx="5">
                        <c:v>咸阳市</c:v>
                      </c:pt>
                      <c:pt idx="6">
                        <c:v>榆林市</c:v>
                      </c:pt>
                      <c:pt idx="7">
                        <c:v>宝鸡市</c:v>
                      </c:pt>
                      <c:pt idx="8">
                        <c:v>渭南市</c:v>
                      </c:pt>
                      <c:pt idx="9">
                        <c:v>汉中市</c:v>
                      </c:pt>
                      <c:pt idx="10">
                        <c:v>其他城市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4934-4808-B161-404326D3B9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5862624"/>
        <c:axId val="315854720"/>
        <c:extLst/>
      </c:barChart>
      <c:catAx>
        <c:axId val="31586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5854720"/>
        <c:crosses val="autoZero"/>
        <c:auto val="1"/>
        <c:lblAlgn val="ctr"/>
        <c:lblOffset val="100"/>
        <c:noMultiLvlLbl val="0"/>
      </c:catAx>
      <c:valAx>
        <c:axId val="3158547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1586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3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62743" y="9628723"/>
            <a:ext cx="2945659" cy="153888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sz="1200"/>
            </a:lvl1pPr>
          </a:lstStyle>
          <a:p>
            <a:pPr algn="l"/>
            <a:fld id="{5A74B7D8-3527-4146-850B-13A8891B2144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3507" y="9374462"/>
            <a:ext cx="351425" cy="3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77649" y="4715907"/>
            <a:ext cx="6042378" cy="446770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49" y="9629240"/>
            <a:ext cx="435219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000">
                <a:latin typeface="VW Text Office" panose="020B0504040200000003" pitchFamily="34" charset="0"/>
              </a:defRPr>
            </a:lvl1pPr>
          </a:lstStyle>
          <a:p>
            <a:fld id="{E0ACFCA9-5A87-4C54-A0DD-FEE9B5D7103A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601" y="9374462"/>
            <a:ext cx="351425" cy="3849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spcBef>
        <a:spcPts val="1200"/>
      </a:spcBef>
      <a:defRPr sz="1600" kern="1200">
        <a:solidFill>
          <a:schemeClr val="tx1"/>
        </a:solidFill>
        <a:latin typeface="+mj-lt"/>
        <a:ea typeface="+mn-ea"/>
        <a:cs typeface="+mn-cs"/>
      </a:defRPr>
    </a:lvl1pPr>
    <a:lvl2pPr marL="0" indent="0" algn="l" defTabSz="1219200" rtl="0" eaLnBrk="1" latinLnBrk="0" hangingPunct="1">
      <a:spcBef>
        <a:spcPts val="1000"/>
      </a:spcBef>
      <a:defRPr sz="1600" kern="1200">
        <a:solidFill>
          <a:schemeClr val="tx1"/>
        </a:solidFill>
        <a:latin typeface="VW Text Office" panose="020B0504040200000003" pitchFamily="34" charset="0"/>
        <a:ea typeface="+mn-ea"/>
        <a:cs typeface="+mn-cs"/>
      </a:defRPr>
    </a:lvl2pPr>
    <a:lvl3pPr marL="252095" indent="-252095" algn="l" defTabSz="1219200" rtl="0" eaLnBrk="1" latinLnBrk="0" hangingPunct="1">
      <a:spcBef>
        <a:spcPts val="40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VW Text Office" panose="020B0504040200000003" pitchFamily="34" charset="0"/>
        <a:ea typeface="+mn-ea"/>
        <a:cs typeface="+mn-cs"/>
      </a:defRPr>
    </a:lvl3pPr>
    <a:lvl4pPr marL="252095" indent="-252095" algn="l" defTabSz="1219200" rtl="0" eaLnBrk="1" latinLnBrk="0" hangingPunct="1">
      <a:spcBef>
        <a:spcPts val="40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VW Text Office" panose="020B0504040200000003" pitchFamily="34" charset="0"/>
        <a:ea typeface="+mn-ea"/>
        <a:cs typeface="+mn-cs"/>
      </a:defRPr>
    </a:lvl4pPr>
    <a:lvl5pPr marL="252095" indent="-252095" algn="l" defTabSz="1219200" rtl="0" eaLnBrk="1" latinLnBrk="0" hangingPunct="1">
      <a:spcBef>
        <a:spcPts val="400"/>
      </a:spcBef>
      <a:buFont typeface="Arial" panose="020B0604020202020204" pitchFamily="34" charset="0"/>
      <a:buChar char="•"/>
      <a:defRPr sz="1600" kern="1200">
        <a:solidFill>
          <a:schemeClr val="tx1"/>
        </a:solidFill>
        <a:latin typeface="VW Text Office" panose="020B0504040200000003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9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CFCA9-5A87-4C54-A0DD-FEE9B5D7103A}" type="slidenum">
              <a:rPr lang="de-DE" smtClean="0"/>
              <a:t>11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kumimoji="1"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noProof="0" dirty="0"/>
              <a:t>Placeholder subtitle (optional)</a:t>
            </a:r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3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265"/>
              </a:spcBef>
              <a:defRPr sz="1800">
                <a:solidFill>
                  <a:schemeClr val="bg1"/>
                </a:solidFill>
              </a:defRPr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</a:t>
            </a:r>
          </a:p>
        </p:txBody>
      </p:sp>
      <p:cxnSp>
        <p:nvCxnSpPr>
          <p:cNvPr id="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noProof="0" dirty="0"/>
              <a:t>Agenda</a:t>
            </a:r>
          </a:p>
        </p:txBody>
      </p:sp>
      <p:cxnSp>
        <p:nvCxnSpPr>
          <p:cNvPr id="27" name="Gerade Verbindung 11"/>
          <p:cNvCxnSpPr/>
          <p:nvPr userDrawn="1"/>
        </p:nvCxnSpPr>
        <p:spPr bwMode="gray">
          <a:xfrm rot="16200000">
            <a:off x="12312699" y="638133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7609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noProof="0" dirty="0"/>
              <a:t>Describing Copy in</a:t>
            </a:r>
            <a:r>
              <a:rPr lang="zh-CN" altLang="en-US" noProof="0" dirty="0"/>
              <a:t> </a:t>
            </a:r>
            <a:r>
              <a:rPr lang="en-US" noProof="0" dirty="0"/>
              <a:t>VW Head Office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84313"/>
            <a:ext cx="11233774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8532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altLang="zh-CN" noProof="0" dirty="0"/>
              <a:t>Describing Copy in</a:t>
            </a:r>
            <a:r>
              <a:rPr lang="zh-CN" altLang="en-US" noProof="0" dirty="0"/>
              <a:t> </a:t>
            </a:r>
            <a:r>
              <a:rPr lang="en-US" altLang="zh-CN" noProof="0" dirty="0"/>
              <a:t>VW Head Office 60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4313"/>
            <a:ext cx="11233150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noProof="0" dirty="0"/>
              <a:t>Insert a dark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22" name="Gerade Verbindung 8"/>
          <p:cNvCxnSpPr/>
          <p:nvPr userDrawn="1"/>
        </p:nvCxnSpPr>
        <p:spPr bwMode="gray">
          <a:xfrm rot="16200000">
            <a:off x="-192684" y="4793689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8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algn="ctr">
              <a:spcBef>
                <a:spcPts val="0"/>
              </a:spcBef>
              <a:defRPr lang="en-US" noProof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背景图像</a:t>
            </a:r>
            <a:br>
              <a:rPr lang="en-US" altLang="zh-CN" dirty="0"/>
            </a:br>
            <a:r>
              <a:rPr lang="en-US" noProof="0" dirty="0"/>
              <a:t>Insert a light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9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51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800" b="0" kern="1200" noProof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altLang="zh-CN" noProof="0" dirty="0"/>
              <a:t>Insert a dark image by                                                            clicking </a:t>
            </a:r>
            <a:r>
              <a:rPr lang="en-US" altLang="zh-CN" noProof="0" dirty="0" err="1"/>
              <a:t>onsymbol</a:t>
            </a:r>
            <a:r>
              <a:rPr lang="en-US" altLang="zh-CN" noProof="0" dirty="0"/>
              <a:t> on the left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2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5" y="1"/>
            <a:ext cx="5988046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a light image by                                                            clicking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onsymbol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 err="1"/>
              <a:t>Headcopy</a:t>
            </a:r>
            <a:r>
              <a:rPr lang="en-US" noProof="0" dirty="0"/>
              <a:t>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0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3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4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3"/>
            <a:ext cx="6203948" cy="6857997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noProof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861808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4575" y="3156807"/>
            <a:ext cx="5508000" cy="2437590"/>
          </a:xfrm>
          <a:prstGeom prst="rect">
            <a:avLst/>
          </a:prstGeom>
        </p:spPr>
        <p:txBody>
          <a:bodyPr wrap="square" lIns="360000" t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tabLst>
                <a:tab pos="1909445" algn="l"/>
              </a:tabLst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altLang="zh-CN" noProof="0" dirty="0"/>
              <a:t>Describing Copy in VW Head Office </a:t>
            </a:r>
            <a:br>
              <a:rPr lang="en-US" altLang="zh-CN" noProof="0" dirty="0"/>
            </a:br>
            <a:r>
              <a:rPr lang="en-US" altLang="zh-CN" noProof="0" dirty="0"/>
              <a:t>44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0" y="1939237"/>
            <a:ext cx="5508625" cy="1218795"/>
          </a:xfrm>
          <a:prstGeom prst="rect">
            <a:avLst/>
          </a:prstGeom>
        </p:spPr>
        <p:txBody>
          <a:bodyPr lIns="360000" tIns="0" bIns="0" anchor="t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2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4575" y="1486800"/>
            <a:ext cx="3618000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 </a:t>
            </a:r>
            <a:r>
              <a:rPr lang="en-US" altLang="zh-CN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altLang="zh-CN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801" y="1486800"/>
            <a:ext cx="7423940" cy="45711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dirty="0"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1486800"/>
            <a:ext cx="5508000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dirty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  <a:p>
            <a:pPr lvl="0" algn="ctr"/>
            <a:endParaRPr lang="en-US" noProof="0" dirty="0"/>
          </a:p>
          <a:p>
            <a:pPr lvl="0" algn="ctr"/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03950" y="1486800"/>
            <a:ext cx="5508625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altLang="zh-CN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lvl="0" algn="ctr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Insert an image by clicking on symbol below</a:t>
            </a:r>
            <a:endParaRPr lang="en-US" altLang="zh-CN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04575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5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6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486800"/>
            <a:ext cx="11236177" cy="4571100"/>
          </a:xfrm>
          <a:prstGeom prst="rect">
            <a:avLst/>
          </a:prstGeom>
        </p:spPr>
        <p:txBody>
          <a:bodyPr/>
          <a:lstStyle>
            <a:lvl1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2pPr>
            <a:lvl3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3pPr>
            <a:lvl4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</a:t>
            </a:r>
            <a:endParaRPr lang="en-US" noProof="0" dirty="0"/>
          </a:p>
          <a:p>
            <a:pPr lvl="1"/>
            <a:r>
              <a:rPr lang="zh-CN" altLang="en-US" noProof="0" dirty="0"/>
              <a:t>第一层级</a:t>
            </a:r>
            <a:endParaRPr lang="en-US" noProof="0" dirty="0"/>
          </a:p>
          <a:p>
            <a:pPr lvl="2"/>
            <a:r>
              <a:rPr lang="zh-CN" altLang="en-US" noProof="0" dirty="0"/>
              <a:t>第一层级</a:t>
            </a:r>
            <a:endParaRPr lang="en-US" altLang="zh-CN" noProof="0" dirty="0"/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431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9425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286021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98470" y="1486800"/>
            <a:ext cx="361800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86021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99750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669698"/>
            <a:ext cx="10261600" cy="4613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10" baseline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0" y="1486800"/>
            <a:ext cx="9684000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图表标题 </a:t>
            </a:r>
            <a:r>
              <a:rPr lang="en-US" noProof="0" dirty="0"/>
              <a:t>Graph headline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1828429"/>
            <a:ext cx="9684000" cy="2974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335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单位 </a:t>
            </a:r>
            <a:r>
              <a:rPr lang="en-US" noProof="0" dirty="0"/>
              <a:t>Value unit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78801" y="2348880"/>
            <a:ext cx="9684000" cy="3483102"/>
          </a:xfrm>
          <a:prstGeom prst="rect">
            <a:avLst/>
          </a:prstGeom>
        </p:spPr>
        <p:txBody>
          <a:bodyPr tIns="0"/>
          <a:lstStyle>
            <a:lvl1pPr algn="ctr">
              <a:spcBef>
                <a:spcPts val="0"/>
              </a:spcBef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图表</a:t>
            </a:r>
            <a:br>
              <a:rPr lang="en-US" altLang="zh-CN" dirty="0"/>
            </a:br>
            <a:r>
              <a:rPr lang="en-US" noProof="0" dirty="0"/>
              <a:t>Insert a graph by clicking on symbol below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5811071"/>
            <a:ext cx="9684000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000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* </a:t>
            </a:r>
            <a:r>
              <a:rPr lang="zh-CN" altLang="en-US" noProof="0" dirty="0"/>
              <a:t>脚注 </a:t>
            </a:r>
            <a:r>
              <a:rPr lang="en-US" noProof="0" dirty="0"/>
              <a:t>Space for Footnotes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2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3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797053"/>
            <a:ext cx="11233150" cy="650838"/>
          </a:xfrm>
          <a:prstGeom prst="rect">
            <a:avLst/>
          </a:prstGeom>
        </p:spPr>
        <p:txBody>
          <a:bodyPr wrap="square" lIns="0" tIns="360000">
            <a:spAutoFit/>
          </a:bodyPr>
          <a:lstStyle>
            <a:lvl1pPr>
              <a:spcBef>
                <a:spcPts val="265"/>
              </a:spcBef>
              <a:defRPr>
                <a:solidFill>
                  <a:schemeClr val="bg1"/>
                </a:solidFill>
                <a:latin typeface="VW Text Office" panose="020B05040402000000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Contact slide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9425" y="4468325"/>
            <a:ext cx="11233150" cy="276999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>
              <a:spcBef>
                <a:spcPts val="265"/>
              </a:spcBef>
              <a:defRPr lang="en-US" altLang="zh-CN" b="1" noProof="0" dirty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As of 00. Month 2019 I Version X.X</a:t>
            </a:r>
          </a:p>
        </p:txBody>
      </p:sp>
      <p:sp>
        <p:nvSpPr>
          <p:cNvPr id="23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9"/>
            <a:ext cx="10261600" cy="3624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b="0" i="0" spc="8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95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95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95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95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1" cy="4571100"/>
          </a:xfrm>
          <a:prstGeom prst="rect">
            <a:avLst/>
          </a:prstGeom>
        </p:spPr>
        <p:txBody>
          <a:bodyPr/>
          <a:lstStyle>
            <a:lvl1pPr marL="267970" indent="-267970">
              <a:buFont typeface="+mj-lt"/>
              <a:buAutoNum type="arabicPeriod"/>
              <a:defRPr sz="1500"/>
            </a:lvl1pPr>
            <a:lvl2pPr marL="0" indent="0">
              <a:spcBef>
                <a:spcPts val="200"/>
              </a:spcBef>
              <a:defRPr sz="1350"/>
            </a:lvl2pPr>
            <a:lvl3pPr marL="323850" indent="0">
              <a:spcBef>
                <a:spcPts val="200"/>
              </a:spcBef>
              <a:buNone/>
              <a:defRPr/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50"/>
            </a:lvl4pPr>
            <a:lvl5pPr marL="323850" indent="0">
              <a:spcBef>
                <a:spcPts val="200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altLang="zh-CN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32684"/>
            <a:ext cx="10261600" cy="4524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altLang="zh-CN" noProof="0" dirty="0"/>
              <a:t>Agenda</a:t>
            </a:r>
            <a:endParaRPr 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4E19-6BCB-4221-831A-7701858A8FC6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9D05-4CA2-4360-8EFF-DD3ABF0496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pic>
        <p:nvPicPr>
          <p:cNvPr id="7" name="图片 6" descr="f4866e556f8e3bde1911f207794674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790" y="6421120"/>
            <a:ext cx="776605" cy="241300"/>
          </a:xfrm>
          <a:prstGeom prst="rect">
            <a:avLst/>
          </a:prstGeom>
        </p:spPr>
      </p:pic>
      <p:pic>
        <p:nvPicPr>
          <p:cNvPr id="8" name="图片 7" descr="a2c519df53a418428f7ee0ab208198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0435" y="6027420"/>
            <a:ext cx="830580" cy="830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9685338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</a:t>
            </a:r>
            <a:r>
              <a:rPr lang="en-US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5508625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 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3950" y="1484313"/>
            <a:ext cx="5508625" cy="45735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  <a:lvl5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5pPr>
          </a:lstStyle>
          <a:p>
            <a:pPr lvl="0"/>
            <a:r>
              <a:rPr lang="en-US" altLang="zh-CN" noProof="0" dirty="0"/>
              <a:t>Placeholder Subtitle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Third level</a:t>
            </a:r>
          </a:p>
          <a:p>
            <a:pPr lvl="2"/>
            <a:r>
              <a:rPr lang="en-US" altLang="zh-CN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51328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7609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noProof="0" dirty="0"/>
              <a:t>Describing Copy in</a:t>
            </a:r>
            <a:r>
              <a:rPr lang="zh-CN" altLang="en-US" noProof="0" dirty="0"/>
              <a:t> </a:t>
            </a:r>
            <a:r>
              <a:rPr lang="en-US" noProof="0" dirty="0"/>
              <a:t>VW Head Office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84313"/>
            <a:ext cx="11233774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8532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altLang="zh-CN" noProof="0" dirty="0"/>
              <a:t>Describing Copy in</a:t>
            </a:r>
            <a:r>
              <a:rPr lang="zh-CN" altLang="en-US" noProof="0" dirty="0"/>
              <a:t> </a:t>
            </a:r>
            <a:r>
              <a:rPr lang="en-US" altLang="zh-CN" noProof="0" dirty="0"/>
              <a:t>VW Head Office 60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4313"/>
            <a:ext cx="11233150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noProof="0" dirty="0"/>
              <a:t>Insert a dark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22" name="Gerade Verbindung 8"/>
          <p:cNvCxnSpPr/>
          <p:nvPr userDrawn="1"/>
        </p:nvCxnSpPr>
        <p:spPr bwMode="gray">
          <a:xfrm rot="16200000">
            <a:off x="-192684" y="4793689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8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algn="ctr">
              <a:spcBef>
                <a:spcPts val="0"/>
              </a:spcBef>
              <a:defRPr lang="en-US" noProof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背景图像</a:t>
            </a:r>
            <a:br>
              <a:rPr lang="en-US" altLang="zh-CN" dirty="0"/>
            </a:br>
            <a:r>
              <a:rPr lang="en-US" noProof="0" dirty="0"/>
              <a:t>Insert a light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9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51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800" b="0" kern="1200" noProof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altLang="zh-CN" noProof="0" dirty="0"/>
              <a:t>Insert a dark image by                                                            clicking </a:t>
            </a:r>
            <a:r>
              <a:rPr lang="en-US" altLang="zh-CN" noProof="0" dirty="0" err="1"/>
              <a:t>onsymbol</a:t>
            </a:r>
            <a:r>
              <a:rPr lang="en-US" altLang="zh-CN" noProof="0" dirty="0"/>
              <a:t> on the left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2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</a:t>
            </a:r>
            <a:r>
              <a:rPr lang="zh-CN" altLang="zh-CN" dirty="0"/>
              <a:t>色背景图像</a:t>
            </a:r>
            <a:br>
              <a:rPr kumimoji="0" lang="en-US" altLang="zh-CN" dirty="0"/>
            </a:br>
            <a:r>
              <a:rPr kumimoji="1" lang="en-US" altLang="zh-CN" dirty="0"/>
              <a:t>To insert a dark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 image: Please click on the image </a:t>
            </a:r>
            <a:br>
              <a:rPr kumimoji="1" lang="en-US" altLang="zh-CN" dirty="0"/>
            </a:br>
            <a:r>
              <a:rPr kumimoji="1" lang="en-US" altLang="zh-CN" dirty="0"/>
              <a:t>placeholder and then select an image by clicking on the</a:t>
            </a:r>
            <a:br>
              <a:rPr kumimoji="1" lang="en-US" altLang="zh-CN" dirty="0"/>
            </a:br>
            <a:r>
              <a:rPr kumimoji="1" lang="en-US" altLang="zh-CN" dirty="0"/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5" y="1"/>
            <a:ext cx="5988046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a light image by                                                            clicking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onsymbol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 err="1"/>
              <a:t>Headcopy</a:t>
            </a:r>
            <a:r>
              <a:rPr lang="en-US" noProof="0" dirty="0"/>
              <a:t>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0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3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4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3"/>
            <a:ext cx="6203948" cy="6857997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noProof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861808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4575" y="3156807"/>
            <a:ext cx="5508000" cy="2437590"/>
          </a:xfrm>
          <a:prstGeom prst="rect">
            <a:avLst/>
          </a:prstGeom>
        </p:spPr>
        <p:txBody>
          <a:bodyPr wrap="square" lIns="360000" t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tabLst>
                <a:tab pos="1909445" algn="l"/>
              </a:tabLst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altLang="zh-CN" noProof="0" dirty="0"/>
              <a:t>Describing Copy in VW Head Office </a:t>
            </a:r>
            <a:br>
              <a:rPr lang="en-US" altLang="zh-CN" noProof="0" dirty="0"/>
            </a:br>
            <a:r>
              <a:rPr lang="en-US" altLang="zh-CN" noProof="0" dirty="0"/>
              <a:t>44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0" y="1939237"/>
            <a:ext cx="5508625" cy="1218795"/>
          </a:xfrm>
          <a:prstGeom prst="rect">
            <a:avLst/>
          </a:prstGeom>
        </p:spPr>
        <p:txBody>
          <a:bodyPr lIns="360000" tIns="0" bIns="0" anchor="t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2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4575" y="1486800"/>
            <a:ext cx="3618000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 </a:t>
            </a:r>
            <a:r>
              <a:rPr lang="en-US" altLang="zh-CN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altLang="zh-CN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801" y="1486800"/>
            <a:ext cx="7423940" cy="45711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dirty="0"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1486800"/>
            <a:ext cx="5508000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dirty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  <a:p>
            <a:pPr lvl="0" algn="ctr"/>
            <a:endParaRPr lang="en-US" noProof="0" dirty="0"/>
          </a:p>
          <a:p>
            <a:pPr lvl="0" algn="ctr"/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03950" y="1486800"/>
            <a:ext cx="5508625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altLang="zh-CN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lvl="0" algn="ctr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Insert an image by clicking on symbol below</a:t>
            </a:r>
            <a:endParaRPr lang="en-US" altLang="zh-CN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04575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5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6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9425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286021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98470" y="1486800"/>
            <a:ext cx="361800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86021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99750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669698"/>
            <a:ext cx="10261600" cy="4613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10" baseline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0" y="1486800"/>
            <a:ext cx="9684000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图表标题 </a:t>
            </a:r>
            <a:r>
              <a:rPr lang="en-US" noProof="0" dirty="0"/>
              <a:t>Graph headline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1828429"/>
            <a:ext cx="9684000" cy="2974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335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单位 </a:t>
            </a:r>
            <a:r>
              <a:rPr lang="en-US" noProof="0" dirty="0"/>
              <a:t>Value unit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78801" y="2348880"/>
            <a:ext cx="9684000" cy="3483102"/>
          </a:xfrm>
          <a:prstGeom prst="rect">
            <a:avLst/>
          </a:prstGeom>
        </p:spPr>
        <p:txBody>
          <a:bodyPr tIns="0"/>
          <a:lstStyle>
            <a:lvl1pPr algn="ctr">
              <a:spcBef>
                <a:spcPts val="0"/>
              </a:spcBef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图表</a:t>
            </a:r>
            <a:br>
              <a:rPr lang="en-US" altLang="zh-CN" dirty="0"/>
            </a:br>
            <a:r>
              <a:rPr lang="en-US" noProof="0" dirty="0"/>
              <a:t>Insert a graph by clicking on symbol below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5811071"/>
            <a:ext cx="9684000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000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* </a:t>
            </a:r>
            <a:r>
              <a:rPr lang="zh-CN" altLang="en-US" noProof="0" dirty="0"/>
              <a:t>脚注 </a:t>
            </a:r>
            <a:r>
              <a:rPr lang="en-US" noProof="0" dirty="0"/>
              <a:t>Space for Footnotes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2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3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797053"/>
            <a:ext cx="11233150" cy="650838"/>
          </a:xfrm>
          <a:prstGeom prst="rect">
            <a:avLst/>
          </a:prstGeom>
        </p:spPr>
        <p:txBody>
          <a:bodyPr wrap="square" lIns="0" tIns="360000">
            <a:spAutoFit/>
          </a:bodyPr>
          <a:lstStyle>
            <a:lvl1pPr>
              <a:spcBef>
                <a:spcPts val="265"/>
              </a:spcBef>
              <a:defRPr>
                <a:solidFill>
                  <a:schemeClr val="bg1"/>
                </a:solidFill>
                <a:latin typeface="VW Text Office" panose="020B05040402000000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Contact slide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9425" y="4468325"/>
            <a:ext cx="11233150" cy="276999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>
              <a:spcBef>
                <a:spcPts val="265"/>
              </a:spcBef>
              <a:defRPr lang="en-US" altLang="zh-CN" b="1" noProof="0" dirty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As of 00. Month 2019 I Version X.X</a:t>
            </a:r>
          </a:p>
        </p:txBody>
      </p:sp>
      <p:sp>
        <p:nvSpPr>
          <p:cNvPr id="23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2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9"/>
            <a:ext cx="10261600" cy="3624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50" b="0" i="0" spc="8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95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195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195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195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1" cy="4571100"/>
          </a:xfrm>
          <a:prstGeom prst="rect">
            <a:avLst/>
          </a:prstGeom>
        </p:spPr>
        <p:txBody>
          <a:bodyPr/>
          <a:lstStyle>
            <a:lvl1pPr marL="267970" indent="-267970">
              <a:buFont typeface="+mj-lt"/>
              <a:buAutoNum type="arabicPeriod"/>
              <a:defRPr sz="1500"/>
            </a:lvl1pPr>
            <a:lvl2pPr marL="0" indent="0">
              <a:spcBef>
                <a:spcPts val="200"/>
              </a:spcBef>
              <a:defRPr sz="1350"/>
            </a:lvl2pPr>
            <a:lvl3pPr marL="323850" indent="0">
              <a:spcBef>
                <a:spcPts val="200"/>
              </a:spcBef>
              <a:buNone/>
              <a:defRPr/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350"/>
            </a:lvl4pPr>
            <a:lvl5pPr marL="323850" indent="0">
              <a:spcBef>
                <a:spcPts val="200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altLang="zh-CN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32684"/>
            <a:ext cx="10261600" cy="4524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altLang="zh-CN" noProof="0" dirty="0"/>
              <a:t>Agenda</a:t>
            </a:r>
            <a:endParaRPr 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4E19-6BCB-4221-831A-7701858A8FC6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9D05-4CA2-4360-8EFF-DD3ABF04969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pic>
        <p:nvPicPr>
          <p:cNvPr id="7" name="图片 6" descr="f4866e556f8e3bde1911f207794674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790" y="6421120"/>
            <a:ext cx="776605" cy="241300"/>
          </a:xfrm>
          <a:prstGeom prst="rect">
            <a:avLst/>
          </a:prstGeom>
        </p:spPr>
      </p:pic>
      <p:pic>
        <p:nvPicPr>
          <p:cNvPr id="8" name="图片 7" descr="a2c519df53a418428f7ee0ab208198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0435" y="6027420"/>
            <a:ext cx="830580" cy="830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 image: Please click on the image 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an image by clicking on the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20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1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3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AACC-28D6-4966-87CC-9D47F6728C4E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2FC1-F13C-4176-BE0B-273A9AA119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09D796-8271-40F8-AB98-695AF1F8DD39}" type="datetimeFigureOut">
              <a:rPr lang="zh-CN" altLang="en-US" smtClean="0"/>
              <a:t>2023/2/23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D9B3E1B-B017-4EFC-AACF-EE8C03764F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</a:t>
            </a:r>
            <a:r>
              <a:rPr lang="zh-CN" altLang="zh-CN" dirty="0"/>
              <a:t>色背景图像</a:t>
            </a:r>
            <a:br>
              <a:rPr kumimoji="0" lang="en-US" altLang="zh-CN" dirty="0"/>
            </a:br>
            <a:r>
              <a:rPr kumimoji="1" lang="en-US" altLang="zh-CN" dirty="0"/>
              <a:t>To insert a dark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 image: Please click on the image </a:t>
            </a:r>
            <a:br>
              <a:rPr kumimoji="1" lang="en-US" altLang="zh-CN" dirty="0"/>
            </a:br>
            <a:r>
              <a:rPr kumimoji="1" lang="en-US" altLang="zh-CN" dirty="0"/>
              <a:t>placeholder and then select an image by clicking on the</a:t>
            </a:r>
            <a:br>
              <a:rPr kumimoji="1" lang="en-US" altLang="zh-CN" dirty="0"/>
            </a:br>
            <a:r>
              <a:rPr kumimoji="1" lang="en-US" altLang="zh-CN" dirty="0"/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15684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更多方案请添加社长微信：</a:t>
            </a:r>
            <a:r>
              <a:rPr lang="en-US" altLang="zh-CN" noProof="0" dirty="0"/>
              <a:t>fanganshe18</a:t>
            </a:r>
            <a:endParaRPr lang="en-US" noProof="0" dirty="0"/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 image: Please click on the image 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an image by clicking on the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20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1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深色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dark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5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7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dark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3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5024" y="308821"/>
            <a:ext cx="777600" cy="24196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2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light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4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29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US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US" noProof="0" dirty="0"/>
              <a:t>Subline</a:t>
            </a:r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深色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dark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noProof="0" dirty="0"/>
              <a:t>Placeholder subtitle (optional)</a:t>
            </a:r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3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265"/>
              </a:spcBef>
              <a:defRPr sz="1800">
                <a:solidFill>
                  <a:schemeClr val="bg1"/>
                </a:solidFill>
              </a:defRPr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</a:t>
            </a:r>
          </a:p>
        </p:txBody>
      </p:sp>
      <p:cxnSp>
        <p:nvCxnSpPr>
          <p:cNvPr id="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noProof="0" dirty="0"/>
              <a:t>Agenda</a:t>
            </a:r>
          </a:p>
        </p:txBody>
      </p:sp>
      <p:cxnSp>
        <p:nvCxnSpPr>
          <p:cNvPr id="27" name="Gerade Verbindung 11"/>
          <p:cNvCxnSpPr/>
          <p:nvPr userDrawn="1"/>
        </p:nvCxnSpPr>
        <p:spPr bwMode="gray">
          <a:xfrm rot="16200000">
            <a:off x="12312699" y="638133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5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/>
            </a:lvl1pPr>
            <a:lvl2pPr marL="0" indent="0">
              <a:spcBef>
                <a:spcPts val="265"/>
              </a:spcBef>
              <a:defRPr sz="1800"/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altLang="zh-CN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altLang="zh-CN" noProof="0" dirty="0"/>
              <a:t>Agenda</a:t>
            </a:r>
            <a:endParaRPr 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486800"/>
            <a:ext cx="11236177" cy="4571100"/>
          </a:xfrm>
          <a:prstGeom prst="rect">
            <a:avLst/>
          </a:prstGeom>
        </p:spPr>
        <p:txBody>
          <a:bodyPr/>
          <a:lstStyle>
            <a:lvl1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2pPr>
            <a:lvl3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3pPr>
            <a:lvl4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</a:t>
            </a:r>
            <a:endParaRPr lang="en-US" noProof="0" dirty="0"/>
          </a:p>
          <a:p>
            <a:pPr lvl="1"/>
            <a:r>
              <a:rPr lang="zh-CN" altLang="en-US" noProof="0" dirty="0"/>
              <a:t>第一层级</a:t>
            </a:r>
            <a:endParaRPr lang="en-US" noProof="0" dirty="0"/>
          </a:p>
          <a:p>
            <a:pPr lvl="2"/>
            <a:r>
              <a:rPr lang="zh-CN" altLang="en-US" noProof="0" dirty="0"/>
              <a:t>第一层级</a:t>
            </a:r>
            <a:endParaRPr lang="en-US" altLang="zh-CN" noProof="0" dirty="0"/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431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9685338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</a:t>
            </a:r>
            <a:r>
              <a:rPr lang="en-US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5508625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 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3950" y="1484313"/>
            <a:ext cx="5508625" cy="45735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  <a:lvl5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5pPr>
          </a:lstStyle>
          <a:p>
            <a:pPr lvl="0"/>
            <a:r>
              <a:rPr lang="en-US" altLang="zh-CN" noProof="0" dirty="0"/>
              <a:t>Placeholder Subtitle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Third level</a:t>
            </a:r>
          </a:p>
          <a:p>
            <a:pPr lvl="2"/>
            <a:r>
              <a:rPr lang="en-US" altLang="zh-CN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51328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7609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noProof="0" dirty="0"/>
              <a:t>Describing Copy in</a:t>
            </a:r>
            <a:r>
              <a:rPr lang="zh-CN" altLang="en-US" noProof="0" dirty="0"/>
              <a:t> </a:t>
            </a:r>
            <a:r>
              <a:rPr lang="en-US" noProof="0" dirty="0"/>
              <a:t>VW Head Office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84313"/>
            <a:ext cx="11233774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85323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altLang="zh-CN" noProof="0" dirty="0"/>
              <a:t>Describing Copy in</a:t>
            </a:r>
            <a:r>
              <a:rPr lang="zh-CN" altLang="en-US" noProof="0" dirty="0"/>
              <a:t> </a:t>
            </a:r>
            <a:r>
              <a:rPr lang="en-US" altLang="zh-CN" noProof="0" dirty="0"/>
              <a:t>VW Head Office 60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4313"/>
            <a:ext cx="11233150" cy="94397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noProof="0" dirty="0"/>
              <a:t>Insert a dark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22" name="Gerade Verbindung 8"/>
          <p:cNvCxnSpPr/>
          <p:nvPr userDrawn="1"/>
        </p:nvCxnSpPr>
        <p:spPr bwMode="gray">
          <a:xfrm rot="16200000">
            <a:off x="-192684" y="4793689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8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algn="ctr">
              <a:spcBef>
                <a:spcPts val="0"/>
              </a:spcBef>
              <a:defRPr lang="en-US" noProof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背景图像</a:t>
            </a:r>
            <a:br>
              <a:rPr lang="en-US" altLang="zh-CN" dirty="0"/>
            </a:br>
            <a:r>
              <a:rPr lang="en-US" noProof="0" dirty="0"/>
              <a:t>Insert a light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9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5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7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51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800" b="0" kern="1200" noProof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altLang="zh-CN" noProof="0" dirty="0"/>
              <a:t>Insert a dark image by                                                            clicking </a:t>
            </a:r>
            <a:r>
              <a:rPr lang="en-US" altLang="zh-CN" noProof="0" dirty="0" err="1"/>
              <a:t>onsymbol</a:t>
            </a:r>
            <a:r>
              <a:rPr lang="en-US" altLang="zh-CN" noProof="0" dirty="0"/>
              <a:t> on the left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2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7457" y="308821"/>
            <a:ext cx="777600" cy="24196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5" y="1"/>
            <a:ext cx="5988046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a light image by                                                            clicking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onsymbol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801" y="1465263"/>
            <a:ext cx="5508000" cy="1233928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 err="1"/>
              <a:t>Headcopy</a:t>
            </a:r>
            <a:r>
              <a:rPr lang="en-US" noProof="0" dirty="0"/>
              <a:t>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0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3"/>
            <a:ext cx="6203948" cy="6857997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noProof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861808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4575" y="3156807"/>
            <a:ext cx="5508000" cy="2437590"/>
          </a:xfrm>
          <a:prstGeom prst="rect">
            <a:avLst/>
          </a:prstGeom>
        </p:spPr>
        <p:txBody>
          <a:bodyPr wrap="square" lIns="360000" t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tabLst>
                <a:tab pos="1909445" algn="l"/>
              </a:tabLst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altLang="zh-CN" noProof="0" dirty="0"/>
              <a:t>Describing Copy in VW Head Office </a:t>
            </a:r>
            <a:br>
              <a:rPr lang="en-US" altLang="zh-CN" noProof="0" dirty="0"/>
            </a:br>
            <a:r>
              <a:rPr lang="en-US" altLang="zh-CN" noProof="0" dirty="0"/>
              <a:t>44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0" y="1939237"/>
            <a:ext cx="5508625" cy="1218795"/>
          </a:xfrm>
          <a:prstGeom prst="rect">
            <a:avLst/>
          </a:prstGeom>
        </p:spPr>
        <p:txBody>
          <a:bodyPr lIns="360000" tIns="0" bIns="0" anchor="t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2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4575" y="1486800"/>
            <a:ext cx="3618000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 </a:t>
            </a:r>
            <a:r>
              <a:rPr lang="en-US" altLang="zh-CN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altLang="zh-CN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801" y="1486800"/>
            <a:ext cx="7423940" cy="45711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dirty="0"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1486800"/>
            <a:ext cx="5508000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dirty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  <a:p>
            <a:pPr lvl="0" algn="ctr"/>
            <a:endParaRPr lang="en-US" noProof="0" dirty="0"/>
          </a:p>
          <a:p>
            <a:pPr lvl="0" algn="ctr"/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03950" y="1486800"/>
            <a:ext cx="5508625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altLang="zh-CN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lvl="0" algn="ctr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Insert an image by clicking on symbol below</a:t>
            </a:r>
            <a:endParaRPr lang="en-US" altLang="zh-CN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04575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8801" y="309600"/>
            <a:ext cx="10251952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9425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286021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98470" y="1486800"/>
            <a:ext cx="361800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86021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99750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669698"/>
            <a:ext cx="10261600" cy="4613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10" baseline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0" y="1486800"/>
            <a:ext cx="9684000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图表标题 </a:t>
            </a:r>
            <a:r>
              <a:rPr lang="en-US" noProof="0" dirty="0"/>
              <a:t>Graph headline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1828429"/>
            <a:ext cx="9684000" cy="2974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335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zh-CN" altLang="en-US" noProof="0" dirty="0"/>
              <a:t>单位 </a:t>
            </a:r>
            <a:r>
              <a:rPr lang="en-US" noProof="0" dirty="0"/>
              <a:t>Value unit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78801" y="2348880"/>
            <a:ext cx="9684000" cy="3483102"/>
          </a:xfrm>
          <a:prstGeom prst="rect">
            <a:avLst/>
          </a:prstGeom>
        </p:spPr>
        <p:txBody>
          <a:bodyPr tIns="0"/>
          <a:lstStyle>
            <a:lvl1pPr algn="ctr">
              <a:spcBef>
                <a:spcPts val="0"/>
              </a:spcBef>
              <a:defRPr lang="en-US" sz="1800" b="0" kern="1200" noProof="0" dirty="0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图表</a:t>
            </a:r>
            <a:br>
              <a:rPr lang="en-US" altLang="zh-CN" dirty="0"/>
            </a:br>
            <a:r>
              <a:rPr lang="en-US" noProof="0" dirty="0"/>
              <a:t>Insert a graph by clicking on symbol below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5811071"/>
            <a:ext cx="9684000" cy="2462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000" b="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* </a:t>
            </a:r>
            <a:r>
              <a:rPr lang="zh-CN" altLang="en-US" noProof="0" dirty="0"/>
              <a:t>脚注 </a:t>
            </a:r>
            <a:r>
              <a:rPr lang="en-US" noProof="0" dirty="0"/>
              <a:t>Space for Footnotes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797053"/>
            <a:ext cx="11233150" cy="650838"/>
          </a:xfrm>
          <a:prstGeom prst="rect">
            <a:avLst/>
          </a:prstGeom>
        </p:spPr>
        <p:txBody>
          <a:bodyPr wrap="square" lIns="0" tIns="360000">
            <a:spAutoFit/>
          </a:bodyPr>
          <a:lstStyle>
            <a:lvl1pPr>
              <a:spcBef>
                <a:spcPts val="265"/>
              </a:spcBef>
              <a:defRPr>
                <a:solidFill>
                  <a:schemeClr val="bg1"/>
                </a:solidFill>
                <a:latin typeface="VW Text Office" panose="020B05040402000000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Contact slide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9425" y="4468325"/>
            <a:ext cx="11233150" cy="276999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>
              <a:spcBef>
                <a:spcPts val="265"/>
              </a:spcBef>
              <a:defRPr lang="en-US" altLang="zh-CN" b="1" noProof="0" dirty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As of 00. Month 2019 I Version X.X</a:t>
            </a:r>
          </a:p>
        </p:txBody>
      </p:sp>
      <p:sp>
        <p:nvSpPr>
          <p:cNvPr id="23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C8641-3BB1-4CB2-AD38-CB72DDAF522A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D3365-5227-4C3D-B9BC-BB478DEE84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blue 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形状 37"/>
          <p:cNvSpPr/>
          <p:nvPr userDrawn="1"/>
        </p:nvSpPr>
        <p:spPr>
          <a:xfrm>
            <a:off x="7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  <a:gd name="connsiteX4" fmla="*/ 0 w 12192000"/>
              <a:gd name="connsiteY4" fmla="*/ 0 h 6858001"/>
              <a:gd name="connsiteX5" fmla="*/ 838553 w 12192000"/>
              <a:gd name="connsiteY5" fmla="*/ 1277570 h 6858001"/>
              <a:gd name="connsiteX6" fmla="*/ 838553 w 12192000"/>
              <a:gd name="connsiteY6" fmla="*/ 1918370 h 6858001"/>
              <a:gd name="connsiteX7" fmla="*/ 860153 w 12192000"/>
              <a:gd name="connsiteY7" fmla="*/ 1918370 h 6858001"/>
              <a:gd name="connsiteX8" fmla="*/ 860153 w 12192000"/>
              <a:gd name="connsiteY8" fmla="*/ 1299170 h 6858001"/>
              <a:gd name="connsiteX9" fmla="*/ 11685067 w 12192000"/>
              <a:gd name="connsiteY9" fmla="*/ 1299170 h 6858001"/>
              <a:gd name="connsiteX10" fmla="*/ 11685067 w 12192000"/>
              <a:gd name="connsiteY10" fmla="*/ 6045963 h 6858001"/>
              <a:gd name="connsiteX11" fmla="*/ 860153 w 12192000"/>
              <a:gd name="connsiteY11" fmla="*/ 6045963 h 6858001"/>
              <a:gd name="connsiteX12" fmla="*/ 860153 w 12192000"/>
              <a:gd name="connsiteY12" fmla="*/ 3194763 h 6858001"/>
              <a:gd name="connsiteX13" fmla="*/ 838553 w 12192000"/>
              <a:gd name="connsiteY13" fmla="*/ 3194763 h 6858001"/>
              <a:gd name="connsiteX14" fmla="*/ 838553 w 12192000"/>
              <a:gd name="connsiteY14" fmla="*/ 6056763 h 6858001"/>
              <a:gd name="connsiteX15" fmla="*/ 838554 w 12192000"/>
              <a:gd name="connsiteY15" fmla="*/ 6056763 h 6858001"/>
              <a:gd name="connsiteX16" fmla="*/ 838554 w 12192000"/>
              <a:gd name="connsiteY16" fmla="*/ 6063963 h 6858001"/>
              <a:gd name="connsiteX17" fmla="*/ 11685067 w 12192000"/>
              <a:gd name="connsiteY17" fmla="*/ 6063963 h 6858001"/>
              <a:gd name="connsiteX18" fmla="*/ 11685067 w 12192000"/>
              <a:gd name="connsiteY18" fmla="*/ 6067563 h 6858001"/>
              <a:gd name="connsiteX19" fmla="*/ 11706667 w 12192000"/>
              <a:gd name="connsiteY19" fmla="*/ 6067563 h 6858001"/>
              <a:gd name="connsiteX20" fmla="*/ 11706667 w 12192000"/>
              <a:gd name="connsiteY20" fmla="*/ 1279563 h 6858001"/>
              <a:gd name="connsiteX21" fmla="*/ 11692553 w 12192000"/>
              <a:gd name="connsiteY21" fmla="*/ 1279563 h 6858001"/>
              <a:gd name="connsiteX22" fmla="*/ 11692553 w 12192000"/>
              <a:gd name="connsiteY22" fmla="*/ 1277570 h 6858001"/>
              <a:gd name="connsiteX23" fmla="*/ 860153 w 12192000"/>
              <a:gd name="connsiteY23" fmla="*/ 1277570 h 6858001"/>
              <a:gd name="connsiteX24" fmla="*/ 838553 w 12192000"/>
              <a:gd name="connsiteY24" fmla="*/ 127757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0"/>
                </a:lnTo>
                <a:close/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lnTo>
                  <a:pt x="838553" y="12775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48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grpSp>
        <p:nvGrpSpPr>
          <p:cNvPr id="17" name="Gruppieren 16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8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41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08514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42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085140" cy="14770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更多免费方案资料加微信：chuangshiji02</a:t>
            </a:r>
            <a:r>
              <a:rPr lang="en-US" noProof="0" dirty="0"/>
              <a:t>Subtitle</a:t>
            </a:r>
          </a:p>
        </p:txBody>
      </p:sp>
      <p:sp>
        <p:nvSpPr>
          <p:cNvPr id="43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407459" cy="287867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noProof="0" dirty="0"/>
              <a:t>Location | Month Day, Year</a:t>
            </a:r>
            <a:r>
              <a:rPr lang="en-US" altLang="zh-CN" noProof="0" dirty="0"/>
              <a:t> | Department</a:t>
            </a:r>
            <a:endParaRPr lang="en-US" noProof="0" dirty="0"/>
          </a:p>
        </p:txBody>
      </p:sp>
      <p:pic>
        <p:nvPicPr>
          <p:cNvPr id="40" name="Grafik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423903" y="2128514"/>
            <a:ext cx="850900" cy="850900"/>
          </a:xfrm>
          <a:prstGeom prst="rect">
            <a:avLst/>
          </a:prstGeom>
        </p:spPr>
      </p:pic>
      <p:sp>
        <p:nvSpPr>
          <p:cNvPr id="47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blipFill>
            <a:blip r:embed="rId4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dark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3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5024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picture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</a:t>
            </a:r>
            <a:r>
              <a:rPr lang="zh-CN" altLang="zh-CN" dirty="0"/>
              <a:t>色背景图像</a:t>
            </a:r>
            <a:br>
              <a:rPr kumimoji="0" lang="en-US" altLang="zh-CN" dirty="0"/>
            </a:br>
            <a:r>
              <a:rPr kumimoji="1" lang="en-US" altLang="zh-CN" dirty="0"/>
              <a:t>To insert a dark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 image: Please click on the image </a:t>
            </a:r>
            <a:br>
              <a:rPr kumimoji="1" lang="en-US" altLang="zh-CN" dirty="0"/>
            </a:br>
            <a:r>
              <a:rPr kumimoji="1" lang="en-US" altLang="zh-CN" dirty="0"/>
              <a:t>placeholder and then select an image by clicking on the</a:t>
            </a:r>
            <a:br>
              <a:rPr kumimoji="1" lang="en-US" altLang="zh-CN" dirty="0"/>
            </a:br>
            <a:r>
              <a:rPr kumimoji="1" lang="en-US" altLang="zh-CN" dirty="0"/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/>
              <a:t>Location | Month Day, Year | Department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pictur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 image: Please click on the image 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an image by clicking on the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/>
              <a:t>Location | Month Day, Year | Department</a:t>
            </a:r>
          </a:p>
        </p:txBody>
      </p:sp>
      <p:sp>
        <p:nvSpPr>
          <p:cNvPr id="20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1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vide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深色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dark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/>
              <a:t>Location | Month Day, Year | Department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video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/>
              <a:t>Location | Month Day, Year | Department</a:t>
            </a:r>
          </a:p>
        </p:txBody>
      </p:sp>
      <p:sp>
        <p:nvSpPr>
          <p:cNvPr id="15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7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dark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dark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23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78801" y="6417879"/>
            <a:ext cx="777600" cy="241966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light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2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light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9249B2F-9173-48D3-A5BC-90A6758C671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24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78801" y="6411445"/>
            <a:ext cx="777600" cy="2484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9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blu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US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US" noProof="0" dirty="0"/>
              <a:t>Subline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noProof="0" dirty="0"/>
              <a:t>Placeholder subtitle (optional)</a:t>
            </a:r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3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265"/>
              </a:spcBef>
              <a:defRPr sz="1800">
                <a:solidFill>
                  <a:schemeClr val="bg1"/>
                </a:solidFill>
              </a:defRPr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1" cy="360099"/>
          </a:xfrm>
        </p:spPr>
        <p:txBody>
          <a:bodyPr wrap="square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noProof="0" dirty="0"/>
              <a:t>Agenda</a:t>
            </a:r>
          </a:p>
        </p:txBody>
      </p:sp>
      <p:cxnSp>
        <p:nvCxnSpPr>
          <p:cNvPr id="27" name="Gerade Verbindung 11"/>
          <p:cNvCxnSpPr/>
          <p:nvPr userDrawn="1"/>
        </p:nvCxnSpPr>
        <p:spPr bwMode="gray">
          <a:xfrm rot="16200000">
            <a:off x="12312699" y="638133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5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/>
            </a:lvl1pPr>
            <a:lvl2pPr marL="0" indent="0">
              <a:spcBef>
                <a:spcPts val="265"/>
              </a:spcBef>
              <a:defRPr sz="1800"/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altLang="zh-CN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altLang="zh-CN" noProof="0" dirty="0"/>
              <a:t>Sub-chapter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</p:spPr>
        <p:txBody>
          <a:bodyPr wrap="square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altLang="zh-CN" noProof="0" dirty="0"/>
              <a:t>Agenda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2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light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4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3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3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3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486800"/>
            <a:ext cx="11236177" cy="4571100"/>
          </a:xfrm>
          <a:prstGeom prst="rect">
            <a:avLst/>
          </a:prstGeom>
        </p:spPr>
        <p:txBody>
          <a:bodyPr/>
          <a:lstStyle>
            <a:lvl1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  <a:ea typeface="+mn-ea"/>
              </a:defRPr>
            </a:lvl1pPr>
            <a:lvl2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2pPr>
            <a:lvl3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3pPr>
            <a:lvl4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</a:t>
            </a:r>
            <a:endParaRPr lang="en-US" noProof="0" dirty="0"/>
          </a:p>
          <a:p>
            <a:pPr lvl="1"/>
            <a:r>
              <a:rPr lang="zh-CN" altLang="en-US" noProof="0" dirty="0"/>
              <a:t>第一层级</a:t>
            </a:r>
            <a:endParaRPr lang="en-US" noProof="0" dirty="0"/>
          </a:p>
          <a:p>
            <a:pPr lvl="2"/>
            <a:r>
              <a:rPr lang="zh-CN" altLang="en-US" noProof="0" dirty="0"/>
              <a:t>第一层级</a:t>
            </a:r>
            <a:endParaRPr lang="en-US" altLang="zh-CN" noProof="0" dirty="0"/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4311" cy="360099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9685338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</a:t>
            </a:r>
            <a:r>
              <a:rPr lang="en-US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wo colum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5508625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 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3950" y="1484313"/>
            <a:ext cx="5508625" cy="45735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  <a:lvl5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5pPr>
          </a:lstStyle>
          <a:p>
            <a:pPr lvl="0"/>
            <a:r>
              <a:rPr lang="en-US" altLang="zh-CN" noProof="0" dirty="0"/>
              <a:t>Placeholder Subtitle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Third level</a:t>
            </a:r>
          </a:p>
          <a:p>
            <a:pPr lvl="2"/>
            <a:r>
              <a:rPr lang="en-US" altLang="zh-CN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51328" cy="360099"/>
          </a:xfr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dark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57609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noProof="0" dirty="0"/>
              <a:t>Describing Copy in</a:t>
            </a:r>
            <a:r>
              <a:rPr lang="zh-CN" altLang="en-US" noProof="0" dirty="0"/>
              <a:t> </a:t>
            </a:r>
            <a:r>
              <a:rPr lang="en-US" noProof="0" dirty="0"/>
              <a:t>VW Head Office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84313"/>
            <a:ext cx="11233774" cy="8309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light blu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2462796"/>
            <a:ext cx="11233774" cy="249299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GB" dirty="0"/>
              <a:t>描述</a:t>
            </a:r>
            <a:r>
              <a:rPr lang="zh-CN" altLang="en-US" dirty="0"/>
              <a:t>信息汉仪旗黑</a:t>
            </a:r>
            <a:r>
              <a:rPr lang="en-US" altLang="zh-CN" dirty="0"/>
              <a:t>60S</a:t>
            </a:r>
            <a:r>
              <a:rPr lang="zh-CN" altLang="en-US" dirty="0"/>
              <a:t> </a:t>
            </a:r>
            <a:r>
              <a:rPr lang="en-US" altLang="zh-CN" dirty="0"/>
              <a:t>60pt</a:t>
            </a:r>
            <a:r>
              <a:rPr lang="zh-CN" altLang="en-US" dirty="0"/>
              <a:t> </a:t>
            </a:r>
            <a:r>
              <a:rPr lang="en-US" altLang="zh-CN" noProof="0" dirty="0"/>
              <a:t>Describing Copy in</a:t>
            </a:r>
            <a:r>
              <a:rPr lang="zh-CN" altLang="en-US" noProof="0" dirty="0"/>
              <a:t> </a:t>
            </a:r>
            <a:r>
              <a:rPr lang="en-US" altLang="zh-CN" noProof="0" dirty="0"/>
              <a:t>VW Head Office 60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4313"/>
            <a:ext cx="11233150" cy="8309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VW Head Office Bold 60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dark picture full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noProof="0" dirty="0"/>
              <a:t>Insert a dark image by clicking on symbol on the left</a:t>
            </a:r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cxnSp>
        <p:nvCxnSpPr>
          <p:cNvPr id="22" name="Gerade Verbindung 8"/>
          <p:cNvCxnSpPr/>
          <p:nvPr userDrawn="1"/>
        </p:nvCxnSpPr>
        <p:spPr bwMode="gray">
          <a:xfrm rot="16200000">
            <a:off x="-192684" y="4793689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18795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3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28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78801" y="6417879"/>
            <a:ext cx="777600" cy="241966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9" name="Foliennummernplatzhalter 2"/>
          <p:cNvSpPr>
            <a:spLocks noGrp="1"/>
          </p:cNvSpPr>
          <p:nvPr>
            <p:ph type="sldNum" sz="quarter" idx="16"/>
          </p:nvPr>
        </p:nvSpPr>
        <p:spPr bwMode="gray">
          <a:xfrm>
            <a:off x="5917578" y="6582901"/>
            <a:ext cx="36004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light picture fullscree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>
            <a:noAutofit/>
          </a:bodyPr>
          <a:lstStyle>
            <a:lvl1pPr algn="ctr">
              <a:spcBef>
                <a:spcPts val="0"/>
              </a:spcBef>
              <a:defRPr lang="en-US" noProof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背景图像</a:t>
            </a:r>
            <a:br>
              <a:rPr lang="en-US" altLang="zh-CN" dirty="0"/>
            </a:br>
            <a:r>
              <a:rPr lang="en-US" noProof="0" dirty="0"/>
              <a:t>Insert a light image by clicking on symbol on the left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accent2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18795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sp>
        <p:nvSpPr>
          <p:cNvPr id="29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478801" y="6411445"/>
            <a:ext cx="777600" cy="248400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dark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51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8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插入深色背景图像</a:t>
            </a:r>
            <a:br>
              <a:rPr lang="en-US" altLang="zh-CN" dirty="0"/>
            </a:br>
            <a:r>
              <a:rPr lang="en-US" altLang="zh-CN" noProof="0" dirty="0"/>
              <a:t>Insert a dark image by                                                            clicking </a:t>
            </a:r>
            <a:r>
              <a:rPr lang="en-US" altLang="zh-CN" noProof="0" dirty="0" err="1"/>
              <a:t>onsymbol</a:t>
            </a:r>
            <a:r>
              <a:rPr lang="en-US" altLang="zh-CN" noProof="0" dirty="0"/>
              <a:t> on the left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1" y="1465263"/>
            <a:ext cx="5508000" cy="1218795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light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5" y="1"/>
            <a:ext cx="5988046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noProof="0"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a light image by                                                            clicking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onsymbol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left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1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801" y="2680233"/>
            <a:ext cx="5508000" cy="1828193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 b="0" i="0">
                <a:solidFill>
                  <a:schemeClr val="tx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noProof="0" dirty="0"/>
              <a:t>Describing Copy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801" y="1465263"/>
            <a:ext cx="5508000" cy="1218795"/>
          </a:xfrm>
          <a:prstGeom prst="rect">
            <a:avLst/>
          </a:prstGeom>
        </p:spPr>
        <p:txBody>
          <a:bodyPr tIns="0" bIns="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err="1"/>
              <a:t>Headcopy</a:t>
            </a:r>
            <a:r>
              <a:rPr lang="en-US" noProof="0" dirty="0"/>
              <a:t> in VW Head Office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1" name="Textplatzhalter 12"/>
          <p:cNvSpPr>
            <a:spLocks noGrp="1" noChangeAspect="1"/>
          </p:cNvSpPr>
          <p:nvPr>
            <p:ph type="body" sz="quarter" idx="13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altLang="zh-CN" noProof="0"/>
              <a:t>Edit Master text styles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29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statement 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3"/>
            <a:ext cx="6203948" cy="6857997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noProof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480705" y="-18765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 bwMode="gray">
          <a:xfrm>
            <a:off x="11710670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8"/>
          <p:cNvCxnSpPr/>
          <p:nvPr userDrawn="1"/>
        </p:nvCxnSpPr>
        <p:spPr bwMode="gray">
          <a:xfrm rot="16200000">
            <a:off x="-192684" y="1414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0"/>
          <p:cNvCxnSpPr/>
          <p:nvPr userDrawn="1"/>
        </p:nvCxnSpPr>
        <p:spPr bwMode="gray">
          <a:xfrm rot="16200000">
            <a:off x="-120684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/>
          <p:nvPr userDrawn="1"/>
        </p:nvCxnSpPr>
        <p:spPr bwMode="gray">
          <a:xfrm>
            <a:off x="480705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/>
          <p:cNvCxnSpPr/>
          <p:nvPr userDrawn="1"/>
        </p:nvCxnSpPr>
        <p:spPr bwMode="gray">
          <a:xfrm>
            <a:off x="5985348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/>
          <p:cNvCxnSpPr/>
          <p:nvPr userDrawn="1"/>
        </p:nvCxnSpPr>
        <p:spPr bwMode="gray">
          <a:xfrm>
            <a:off x="6205221" y="-18088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8"/>
          <p:cNvCxnSpPr/>
          <p:nvPr userDrawn="1"/>
        </p:nvCxnSpPr>
        <p:spPr bwMode="gray">
          <a:xfrm>
            <a:off x="5985348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19"/>
          <p:cNvCxnSpPr/>
          <p:nvPr userDrawn="1"/>
        </p:nvCxnSpPr>
        <p:spPr bwMode="gray">
          <a:xfrm>
            <a:off x="6205221" y="6917133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9"/>
          <p:cNvCxnSpPr/>
          <p:nvPr userDrawn="1"/>
        </p:nvCxnSpPr>
        <p:spPr bwMode="gray">
          <a:xfrm rot="16200000">
            <a:off x="12312699" y="1861808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04575" y="3156807"/>
            <a:ext cx="5508000" cy="2437590"/>
          </a:xfrm>
          <a:prstGeom prst="rect">
            <a:avLst/>
          </a:prstGeom>
        </p:spPr>
        <p:txBody>
          <a:bodyPr wrap="square" lIns="360000" t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tabLst>
                <a:tab pos="1909445" algn="l"/>
              </a:tabLst>
              <a:defRPr sz="4400" b="0" i="0">
                <a:solidFill>
                  <a:schemeClr val="bg1"/>
                </a:solidFill>
                <a:latin typeface="VW Head Office" panose="020B0504040200000003" pitchFamily="34" charset="0"/>
                <a:ea typeface="+mn-ea"/>
              </a:defRPr>
            </a:lvl1pPr>
          </a:lstStyle>
          <a:p>
            <a:pPr lvl="0"/>
            <a:r>
              <a:rPr lang="zh-CN" altLang="en-US" noProof="0" dirty="0"/>
              <a:t>汉仪旗黑 </a:t>
            </a:r>
            <a:r>
              <a:rPr lang="en-US" altLang="zh-CN" noProof="0" dirty="0"/>
              <a:t>60S</a:t>
            </a:r>
            <a:r>
              <a:rPr lang="zh-CN" altLang="en-US" noProof="0" dirty="0"/>
              <a:t> </a:t>
            </a:r>
            <a:r>
              <a:rPr lang="en-US" altLang="zh-CN" noProof="0" dirty="0"/>
              <a:t>44pt</a:t>
            </a:r>
            <a:r>
              <a:rPr lang="zh-CN" altLang="en-US" noProof="0" dirty="0"/>
              <a:t> </a:t>
            </a:r>
            <a:r>
              <a:rPr lang="en-US" altLang="zh-CN" noProof="0" dirty="0"/>
              <a:t>Describing Copy in VW Head Office </a:t>
            </a:r>
            <a:br>
              <a:rPr lang="en-US" altLang="zh-CN" noProof="0" dirty="0"/>
            </a:br>
            <a:r>
              <a:rPr lang="en-US" altLang="zh-CN" noProof="0" dirty="0"/>
              <a:t>44 </a:t>
            </a:r>
            <a:r>
              <a:rPr lang="en-US" altLang="zh-CN" noProof="0" dirty="0" err="1"/>
              <a:t>pt</a:t>
            </a:r>
            <a:endParaRPr lang="en-US" altLang="zh-CN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03950" y="1939237"/>
            <a:ext cx="5508625" cy="1218795"/>
          </a:xfrm>
          <a:prstGeom prst="rect">
            <a:avLst/>
          </a:prstGeom>
        </p:spPr>
        <p:txBody>
          <a:bodyPr lIns="360000" tIns="0" bIns="0" anchor="t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VW Head Office Bold 44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22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sp>
        <p:nvSpPr>
          <p:cNvPr id="28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78801" y="6417879"/>
            <a:ext cx="777600" cy="241966"/>
          </a:xfrm>
          <a:blipFill>
            <a:blip r:embed="rId3" cstate="screen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94575" y="1486800"/>
            <a:ext cx="3618000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 </a:t>
            </a:r>
            <a:r>
              <a:rPr lang="en-US" altLang="zh-CN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altLang="zh-CN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altLang="zh-CN" noProof="0" dirty="0"/>
              <a:t>Third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78801" y="1486800"/>
            <a:ext cx="7423940" cy="45711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dirty="0"/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1486800"/>
            <a:ext cx="5508000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spcBef>
                <a:spcPts val="0"/>
              </a:spcBef>
              <a:defRPr lang="en-US" dirty="0"/>
            </a:lvl1pPr>
          </a:lstStyle>
          <a:p>
            <a:pPr lvl="0" algn="ctr"/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br>
              <a:rPr lang="en-US" altLang="zh-CN" dirty="0"/>
            </a:br>
            <a:r>
              <a:rPr lang="en-US" noProof="0" dirty="0"/>
              <a:t>Insert an image by clicking on symbol below</a:t>
            </a:r>
          </a:p>
          <a:p>
            <a:pPr lvl="0" algn="ctr"/>
            <a:endParaRPr lang="en-US" noProof="0" dirty="0"/>
          </a:p>
          <a:p>
            <a:pPr lvl="0" algn="ctr"/>
            <a:endParaRPr lang="en-US" noProof="0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03950" y="1486800"/>
            <a:ext cx="5508625" cy="2737486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altLang="zh-CN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Insert an image by clicking on symbol below</a:t>
            </a:r>
            <a:endParaRPr lang="en-US" altLang="zh-CN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04575" y="4389108"/>
            <a:ext cx="550800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and bullet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79425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286021" y="1486800"/>
            <a:ext cx="361672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98470" y="1486800"/>
            <a:ext cx="3618000" cy="2736738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wrap="square" lIns="0" tIns="0" rIns="0" bIns="0" rtlCol="0">
            <a:noAutofit/>
          </a:bodyPr>
          <a:lstStyle>
            <a:lvl1pPr algn="ctr"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图片</a:t>
            </a:r>
            <a:r>
              <a:rPr lang="en-US" altLang="zh-CN" dirty="0"/>
              <a:t>                        </a:t>
            </a:r>
            <a:r>
              <a:rPr lang="en-US" noProof="0" dirty="0"/>
              <a:t>Insert an image by clicking on symbol below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9424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noProof="0" dirty="0"/>
              <a:t>First level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86021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99750" y="4389108"/>
            <a:ext cx="3616720" cy="1668792"/>
          </a:xfrm>
          <a:prstGeom prst="rect">
            <a:avLst/>
          </a:prstGeom>
        </p:spPr>
        <p:txBody>
          <a:bodyPr/>
          <a:lstStyle>
            <a:lvl1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1pPr>
            <a:lvl2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>
                <a:latin typeface="+mn-lt"/>
                <a:ea typeface="+mn-ea"/>
              </a:defRPr>
            </a:lvl4pPr>
          </a:lstStyle>
          <a:p>
            <a:pPr lvl="0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1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3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  <a:p>
            <a:pPr lvl="2"/>
            <a:r>
              <a:rPr lang="zh-CN" altLang="en-US" noProof="0" dirty="0"/>
              <a:t>第一层级 </a:t>
            </a:r>
            <a:r>
              <a:rPr lang="en-US" altLang="zh-CN" noProof="0" dirty="0"/>
              <a:t>First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+mj-ea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669698"/>
            <a:ext cx="10261600" cy="3690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spc="10" baseline="0"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800" y="1486800"/>
            <a:ext cx="9684000" cy="28725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图表标题 </a:t>
            </a:r>
            <a:r>
              <a:rPr lang="en-US" noProof="0" dirty="0"/>
              <a:t>Graph headline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8800" y="1828429"/>
            <a:ext cx="9684000" cy="20518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335" b="0">
                <a:latin typeface="+mn-lt"/>
                <a:ea typeface="+mn-ea"/>
              </a:defRPr>
            </a:lvl1pPr>
          </a:lstStyle>
          <a:p>
            <a:pPr lvl="0"/>
            <a:r>
              <a:rPr lang="zh-CN" altLang="en-US" noProof="0" dirty="0"/>
              <a:t>单位 </a:t>
            </a:r>
            <a:r>
              <a:rPr lang="en-US" noProof="0" dirty="0"/>
              <a:t>Value unit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 hasCustomPrompt="1"/>
          </p:nvPr>
        </p:nvSpPr>
        <p:spPr bwMode="gray">
          <a:xfrm>
            <a:off x="478801" y="2348880"/>
            <a:ext cx="9684000" cy="3483102"/>
          </a:xfrm>
          <a:prstGeom prst="rect">
            <a:avLst/>
          </a:prstGeom>
        </p:spPr>
        <p:txBody>
          <a:bodyPr tIns="0"/>
          <a:lstStyle>
            <a:lvl1pPr algn="ctr">
              <a:spcBef>
                <a:spcPts val="0"/>
              </a:spcBef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图表</a:t>
            </a:r>
            <a:br>
              <a:rPr lang="en-US" altLang="zh-CN" dirty="0"/>
            </a:br>
            <a:r>
              <a:rPr lang="en-US" noProof="0" dirty="0"/>
              <a:t>Insert a graph by clicking on symbol below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8801" y="5903404"/>
            <a:ext cx="9684000" cy="15388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1000" b="0">
                <a:latin typeface="+mn-lt"/>
                <a:ea typeface="+mn-ea"/>
              </a:defRPr>
            </a:lvl1pPr>
          </a:lstStyle>
          <a:p>
            <a:pPr lvl="0"/>
            <a:r>
              <a:rPr lang="en-US" noProof="0" dirty="0"/>
              <a:t>* </a:t>
            </a:r>
            <a:r>
              <a:rPr lang="zh-CN" altLang="en-US" noProof="0" dirty="0"/>
              <a:t>脚注 </a:t>
            </a:r>
            <a:r>
              <a:rPr lang="en-US" noProof="0" dirty="0"/>
              <a:t>Space for Footnotes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D9249B2F-9173-48D3-A5BC-90A6758C671B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797053"/>
            <a:ext cx="11233150" cy="650838"/>
          </a:xfrm>
          <a:prstGeom prst="rect">
            <a:avLst/>
          </a:prstGeom>
        </p:spPr>
        <p:txBody>
          <a:bodyPr wrap="square" lIns="0" tIns="360000">
            <a:spAutoFit/>
          </a:bodyPr>
          <a:lstStyle>
            <a:lvl1pPr>
              <a:spcBef>
                <a:spcPts val="265"/>
              </a:spcBef>
              <a:defRPr>
                <a:solidFill>
                  <a:schemeClr val="bg1"/>
                </a:solidFill>
                <a:latin typeface="VW Text Office" panose="020B05040402000000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Contact slide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79425" y="4468325"/>
            <a:ext cx="11233150" cy="276999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>
              <a:spcBef>
                <a:spcPts val="265"/>
              </a:spcBef>
              <a:defRPr lang="en-US" altLang="zh-CN" b="1" noProof="0" dirty="0"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noProof="0" dirty="0"/>
              <a:t>As of 00. Month 2019 I Version X.X</a:t>
            </a:r>
          </a:p>
        </p:txBody>
      </p:sp>
      <p:sp>
        <p:nvSpPr>
          <p:cNvPr id="23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009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02DE-F739-4BC5-B667-2DE749181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kumimoji="1"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</a:t>
            </a:r>
            <a:r>
              <a:rPr lang="zh-CN" altLang="zh-CN" dirty="0"/>
              <a:t>色背景图像</a:t>
            </a:r>
            <a:br>
              <a:rPr kumimoji="0" lang="en-US" altLang="zh-CN" dirty="0"/>
            </a:br>
            <a:r>
              <a:rPr kumimoji="1" lang="en-US" altLang="zh-CN" dirty="0"/>
              <a:t>To insert a dark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 image: Please click on the image </a:t>
            </a:r>
            <a:br>
              <a:rPr kumimoji="1" lang="en-US" altLang="zh-CN" dirty="0"/>
            </a:br>
            <a:r>
              <a:rPr kumimoji="1" lang="en-US" altLang="zh-CN" dirty="0"/>
              <a:t>placeholder and then select an image by clicking on the</a:t>
            </a:r>
            <a:br>
              <a:rPr kumimoji="1" lang="en-US" altLang="zh-CN" dirty="0"/>
            </a:br>
            <a:r>
              <a:rPr kumimoji="1" lang="en-US" altLang="zh-CN" dirty="0"/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2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7" y="0"/>
            <a:ext cx="12191999" cy="6858000"/>
          </a:xfrm>
          <a:custGeom>
            <a:avLst/>
            <a:gdLst>
              <a:gd name="connsiteX0" fmla="*/ 838553 w 12191999"/>
              <a:gd name="connsiteY0" fmla="*/ 1277570 h 6858000"/>
              <a:gd name="connsiteX1" fmla="*/ 838553 w 12191999"/>
              <a:gd name="connsiteY1" fmla="*/ 1918370 h 6858000"/>
              <a:gd name="connsiteX2" fmla="*/ 860153 w 12191999"/>
              <a:gd name="connsiteY2" fmla="*/ 1918370 h 6858000"/>
              <a:gd name="connsiteX3" fmla="*/ 860153 w 12191999"/>
              <a:gd name="connsiteY3" fmla="*/ 1299170 h 6858000"/>
              <a:gd name="connsiteX4" fmla="*/ 11685067 w 12191999"/>
              <a:gd name="connsiteY4" fmla="*/ 1299170 h 6858000"/>
              <a:gd name="connsiteX5" fmla="*/ 11685067 w 12191999"/>
              <a:gd name="connsiteY5" fmla="*/ 6045963 h 6858000"/>
              <a:gd name="connsiteX6" fmla="*/ 860153 w 12191999"/>
              <a:gd name="connsiteY6" fmla="*/ 6045963 h 6858000"/>
              <a:gd name="connsiteX7" fmla="*/ 860153 w 12191999"/>
              <a:gd name="connsiteY7" fmla="*/ 3194763 h 6858000"/>
              <a:gd name="connsiteX8" fmla="*/ 838553 w 12191999"/>
              <a:gd name="connsiteY8" fmla="*/ 3194763 h 6858000"/>
              <a:gd name="connsiteX9" fmla="*/ 838553 w 12191999"/>
              <a:gd name="connsiteY9" fmla="*/ 6056763 h 6858000"/>
              <a:gd name="connsiteX10" fmla="*/ 838554 w 12191999"/>
              <a:gd name="connsiteY10" fmla="*/ 6056763 h 6858000"/>
              <a:gd name="connsiteX11" fmla="*/ 838554 w 12191999"/>
              <a:gd name="connsiteY11" fmla="*/ 6063963 h 6858000"/>
              <a:gd name="connsiteX12" fmla="*/ 11685067 w 12191999"/>
              <a:gd name="connsiteY12" fmla="*/ 6063963 h 6858000"/>
              <a:gd name="connsiteX13" fmla="*/ 11685067 w 12191999"/>
              <a:gd name="connsiteY13" fmla="*/ 6067563 h 6858000"/>
              <a:gd name="connsiteX14" fmla="*/ 11706667 w 12191999"/>
              <a:gd name="connsiteY14" fmla="*/ 6067563 h 6858000"/>
              <a:gd name="connsiteX15" fmla="*/ 11706667 w 12191999"/>
              <a:gd name="connsiteY15" fmla="*/ 1279563 h 6858000"/>
              <a:gd name="connsiteX16" fmla="*/ 11692553 w 12191999"/>
              <a:gd name="connsiteY16" fmla="*/ 1279563 h 6858000"/>
              <a:gd name="connsiteX17" fmla="*/ 11692553 w 12191999"/>
              <a:gd name="connsiteY17" fmla="*/ 1277570 h 6858000"/>
              <a:gd name="connsiteX18" fmla="*/ 860153 w 12191999"/>
              <a:gd name="connsiteY18" fmla="*/ 1277570 h 6858000"/>
              <a:gd name="connsiteX19" fmla="*/ 0 w 12191999"/>
              <a:gd name="connsiteY19" fmla="*/ 0 h 6858000"/>
              <a:gd name="connsiteX20" fmla="*/ 12191999 w 12191999"/>
              <a:gd name="connsiteY20" fmla="*/ 0 h 6858000"/>
              <a:gd name="connsiteX21" fmla="*/ 12191999 w 12191999"/>
              <a:gd name="connsiteY21" fmla="*/ 6858000 h 6858000"/>
              <a:gd name="connsiteX22" fmla="*/ 0 w 12191999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色背景图像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 image: Please click on the image 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an image by clicking on the</a:t>
            </a:r>
            <a:b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“Insert“ tab and choosing the “Pictures“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20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1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2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3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US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US" noProof="0" dirty="0"/>
              <a:t>Subline</a:t>
            </a:r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rk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深色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dark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1" name="Textplatzhalter 13"/>
          <p:cNvSpPr>
            <a:spLocks noGrp="1" noChangeAspect="1"/>
          </p:cNvSpPr>
          <p:nvPr>
            <p:ph type="body" sz="quarter" idx="28" hasCustomPrompt="1"/>
          </p:nvPr>
        </p:nvSpPr>
        <p:spPr bwMode="gray">
          <a:xfrm>
            <a:off x="423903" y="2128514"/>
            <a:ext cx="849600" cy="84960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bg1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3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igh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媒体占位符 13"/>
          <p:cNvSpPr>
            <a:spLocks noGrp="1"/>
          </p:cNvSpPr>
          <p:nvPr>
            <p:ph type="media" sz="quarter" idx="27" hasCustomPrompt="1"/>
          </p:nvPr>
        </p:nvSpPr>
        <p:spPr bwMode="gray">
          <a:xfrm>
            <a:off x="8" y="0"/>
            <a:ext cx="12190745" cy="6858000"/>
          </a:xfrm>
          <a:custGeom>
            <a:avLst/>
            <a:gdLst>
              <a:gd name="connsiteX0" fmla="*/ 838553 w 12190745"/>
              <a:gd name="connsiteY0" fmla="*/ 1277570 h 6858000"/>
              <a:gd name="connsiteX1" fmla="*/ 838553 w 12190745"/>
              <a:gd name="connsiteY1" fmla="*/ 1918370 h 6858000"/>
              <a:gd name="connsiteX2" fmla="*/ 860153 w 12190745"/>
              <a:gd name="connsiteY2" fmla="*/ 1918370 h 6858000"/>
              <a:gd name="connsiteX3" fmla="*/ 860153 w 12190745"/>
              <a:gd name="connsiteY3" fmla="*/ 1299170 h 6858000"/>
              <a:gd name="connsiteX4" fmla="*/ 11685067 w 12190745"/>
              <a:gd name="connsiteY4" fmla="*/ 1299170 h 6858000"/>
              <a:gd name="connsiteX5" fmla="*/ 11685067 w 12190745"/>
              <a:gd name="connsiteY5" fmla="*/ 6045963 h 6858000"/>
              <a:gd name="connsiteX6" fmla="*/ 860153 w 12190745"/>
              <a:gd name="connsiteY6" fmla="*/ 6045963 h 6858000"/>
              <a:gd name="connsiteX7" fmla="*/ 860153 w 12190745"/>
              <a:gd name="connsiteY7" fmla="*/ 3194763 h 6858000"/>
              <a:gd name="connsiteX8" fmla="*/ 838553 w 12190745"/>
              <a:gd name="connsiteY8" fmla="*/ 3194763 h 6858000"/>
              <a:gd name="connsiteX9" fmla="*/ 838553 w 12190745"/>
              <a:gd name="connsiteY9" fmla="*/ 6056763 h 6858000"/>
              <a:gd name="connsiteX10" fmla="*/ 838554 w 12190745"/>
              <a:gd name="connsiteY10" fmla="*/ 6056763 h 6858000"/>
              <a:gd name="connsiteX11" fmla="*/ 838554 w 12190745"/>
              <a:gd name="connsiteY11" fmla="*/ 6063963 h 6858000"/>
              <a:gd name="connsiteX12" fmla="*/ 11685067 w 12190745"/>
              <a:gd name="connsiteY12" fmla="*/ 6063963 h 6858000"/>
              <a:gd name="connsiteX13" fmla="*/ 11685067 w 12190745"/>
              <a:gd name="connsiteY13" fmla="*/ 6067563 h 6858000"/>
              <a:gd name="connsiteX14" fmla="*/ 11706667 w 12190745"/>
              <a:gd name="connsiteY14" fmla="*/ 6067563 h 6858000"/>
              <a:gd name="connsiteX15" fmla="*/ 11706667 w 12190745"/>
              <a:gd name="connsiteY15" fmla="*/ 1279563 h 6858000"/>
              <a:gd name="connsiteX16" fmla="*/ 11692553 w 12190745"/>
              <a:gd name="connsiteY16" fmla="*/ 1279563 h 6858000"/>
              <a:gd name="connsiteX17" fmla="*/ 11692553 w 12190745"/>
              <a:gd name="connsiteY17" fmla="*/ 1277570 h 6858000"/>
              <a:gd name="connsiteX18" fmla="*/ 860153 w 12190745"/>
              <a:gd name="connsiteY18" fmla="*/ 1277570 h 6858000"/>
              <a:gd name="connsiteX19" fmla="*/ 0 w 12190745"/>
              <a:gd name="connsiteY19" fmla="*/ 0 h 6858000"/>
              <a:gd name="connsiteX20" fmla="*/ 12190745 w 12190745"/>
              <a:gd name="connsiteY20" fmla="*/ 0 h 6858000"/>
              <a:gd name="connsiteX21" fmla="*/ 12190745 w 12190745"/>
              <a:gd name="connsiteY21" fmla="*/ 6858000 h 6858000"/>
              <a:gd name="connsiteX22" fmla="*/ 0 w 12190745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0745" h="6858000">
                <a:moveTo>
                  <a:pt x="838553" y="1277570"/>
                </a:moveTo>
                <a:lnTo>
                  <a:pt x="838553" y="1918370"/>
                </a:lnTo>
                <a:lnTo>
                  <a:pt x="860153" y="1918370"/>
                </a:lnTo>
                <a:lnTo>
                  <a:pt x="860153" y="1299170"/>
                </a:lnTo>
                <a:lnTo>
                  <a:pt x="11685067" y="1299170"/>
                </a:lnTo>
                <a:lnTo>
                  <a:pt x="11685067" y="6045963"/>
                </a:lnTo>
                <a:lnTo>
                  <a:pt x="860153" y="6045963"/>
                </a:lnTo>
                <a:lnTo>
                  <a:pt x="860153" y="3194763"/>
                </a:lnTo>
                <a:lnTo>
                  <a:pt x="838553" y="3194763"/>
                </a:lnTo>
                <a:lnTo>
                  <a:pt x="838553" y="6056763"/>
                </a:lnTo>
                <a:lnTo>
                  <a:pt x="838554" y="6056763"/>
                </a:lnTo>
                <a:lnTo>
                  <a:pt x="838554" y="6063963"/>
                </a:lnTo>
                <a:lnTo>
                  <a:pt x="11685067" y="6063963"/>
                </a:lnTo>
                <a:lnTo>
                  <a:pt x="11685067" y="6067563"/>
                </a:lnTo>
                <a:lnTo>
                  <a:pt x="11706667" y="6067563"/>
                </a:lnTo>
                <a:lnTo>
                  <a:pt x="11706667" y="1279563"/>
                </a:lnTo>
                <a:lnTo>
                  <a:pt x="11692553" y="1279563"/>
                </a:lnTo>
                <a:lnTo>
                  <a:pt x="11692553" y="1277570"/>
                </a:lnTo>
                <a:lnTo>
                  <a:pt x="860153" y="1277570"/>
                </a:lnTo>
                <a:close/>
                <a:moveTo>
                  <a:pt x="0" y="0"/>
                </a:moveTo>
                <a:lnTo>
                  <a:pt x="12190745" y="0"/>
                </a:lnTo>
                <a:lnTo>
                  <a:pt x="12190745" y="6858000"/>
                </a:lnTo>
                <a:lnTo>
                  <a:pt x="0" y="6858000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vert="horz" lIns="720000" tIns="0" rIns="720000" bIns="0" rtlCol="0">
            <a:noAutofit/>
          </a:bodyPr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点击图标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浅色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视频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 a light background video: Please click on the media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placeholder and then select a video by clicking on the “Insert“ tab and </a:t>
            </a:r>
            <a:b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choosing your preferred file via the “Video“ command.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1" lang="zh-CN" altLang="en-US" dirty="0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375114" y="5537367"/>
            <a:ext cx="301166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00" b="1" i="0">
                <a:solidFill>
                  <a:schemeClr val="accent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en-US" noProof="0" dirty="0"/>
              <a:t>Data classification: Internal 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703388" y="2149350"/>
            <a:ext cx="914400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US" noProof="0" dirty="0"/>
              <a:t>主标题 </a:t>
            </a:r>
            <a:r>
              <a:rPr lang="en-US" noProof="0" dirty="0"/>
              <a:t>Presentation title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703388" y="278400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副标题 </a:t>
            </a:r>
            <a:r>
              <a:rPr lang="en-US" noProof="0" dirty="0"/>
              <a:t>Subtitle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03388" y="5524239"/>
            <a:ext cx="6696000" cy="2878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2"/>
                </a:solidFill>
                <a:latin typeface="汉仪旗黑-60S" panose="00020600040101010101" pitchFamily="18" charset="-122"/>
              </a:defRPr>
            </a:lvl1pPr>
          </a:lstStyle>
          <a:p>
            <a:pPr lvl="0"/>
            <a:r>
              <a:rPr lang="en-US" noProof="0" dirty="0"/>
              <a:t>Location | Month Day, Year</a:t>
            </a:r>
          </a:p>
        </p:txBody>
      </p:sp>
      <p:sp>
        <p:nvSpPr>
          <p:cNvPr id="15" name="Textplatzhalter 13"/>
          <p:cNvSpPr>
            <a:spLocks noGrp="1" noChangeAspect="1"/>
          </p:cNvSpPr>
          <p:nvPr>
            <p:ph type="body" sz="quarter" idx="24" hasCustomPrompt="1"/>
          </p:nvPr>
        </p:nvSpPr>
        <p:spPr bwMode="gray">
          <a:xfrm>
            <a:off x="423903" y="2128514"/>
            <a:ext cx="850954" cy="850954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35">
                <a:noFill/>
              </a:defRPr>
            </a:lvl1pPr>
          </a:lstStyle>
          <a:p>
            <a:pPr lvl="0"/>
            <a:r>
              <a:rPr lang="en-US" noProof="0"/>
              <a:t> </a:t>
            </a:r>
            <a:endParaRPr lang="en-US" noProof="0" dirty="0"/>
          </a:p>
        </p:txBody>
      </p:sp>
      <p:sp>
        <p:nvSpPr>
          <p:cNvPr id="17" name="文本占位符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358975" y="426578"/>
            <a:ext cx="1353600" cy="421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8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9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30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深色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dark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3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/>
          </a:p>
        </p:txBody>
      </p:sp>
      <p:sp>
        <p:nvSpPr>
          <p:cNvPr id="23" name="文本占位符 22"/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935024" y="308821"/>
            <a:ext cx="777600" cy="24196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28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29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2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-1"/>
            <a:ext cx="12192000" cy="6858000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</p:spPr>
        <p:txBody>
          <a:bodyPr lIns="720000" rIns="720000"/>
          <a:lstStyle>
            <a:lvl1pPr marL="0" marR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点击图标</a:t>
            </a:r>
            <a:r>
              <a:rPr lang="zh-CN" altLang="zh-CN" dirty="0"/>
              <a:t>插入</a:t>
            </a:r>
            <a:r>
              <a:rPr lang="zh-CN" altLang="en-US" dirty="0"/>
              <a:t>浅色</a:t>
            </a:r>
            <a:r>
              <a:rPr lang="zh-CN" altLang="zh-CN" dirty="0"/>
              <a:t>背景</a:t>
            </a:r>
            <a:r>
              <a:rPr lang="zh-CN" altLang="en-US" dirty="0"/>
              <a:t>图像</a:t>
            </a:r>
            <a:br>
              <a:rPr lang="en-US" altLang="zh-CN" dirty="0"/>
            </a:br>
            <a:r>
              <a:rPr lang="en-GB" noProof="0" dirty="0"/>
              <a:t>To insert a light background image: Please click on the image placeholder and then </a:t>
            </a:r>
            <a:br>
              <a:rPr lang="en-GB" noProof="0" dirty="0"/>
            </a:br>
            <a:r>
              <a:rPr lang="en-GB" noProof="0" dirty="0"/>
              <a:t>select an image by clicking on the “Insert“ tab and choosing the “Pictures“ command.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9425" y="2149350"/>
            <a:ext cx="11233150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accent2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2756908"/>
            <a:ext cx="1123315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accent2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11" name="Textplatzhalter 12"/>
          <p:cNvSpPr>
            <a:spLocks noGrp="1" noChangeAspect="1"/>
          </p:cNvSpPr>
          <p:nvPr>
            <p:ph type="body" sz="quarter" idx="13" hasCustomPrompt="1"/>
          </p:nvPr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zh-CN" altLang="en-US" noProof="0"/>
              <a:t>编辑母版文本样式
第二级
第三级
第四级
第五级</a:t>
            </a:r>
            <a:endParaRPr lang="en-GB" noProof="0" dirty="0"/>
          </a:p>
        </p:txBody>
      </p:sp>
      <p:sp>
        <p:nvSpPr>
          <p:cNvPr id="24" name="文本占位符 2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10937457" y="308821"/>
            <a:ext cx="777600" cy="248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3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3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3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GB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GB" noProof="0" dirty="0"/>
              <a:t>Subline</a:t>
            </a:r>
          </a:p>
        </p:txBody>
      </p:sp>
      <p:sp>
        <p:nvSpPr>
          <p:cNvPr id="29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0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78801" y="2149350"/>
            <a:ext cx="11233774" cy="6647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zh-CN" altLang="en-GB" noProof="0" dirty="0"/>
              <a:t>分隔页</a:t>
            </a:r>
            <a:r>
              <a:rPr lang="zh-CN" altLang="en-US" noProof="0" dirty="0"/>
              <a:t> </a:t>
            </a:r>
            <a:r>
              <a:rPr lang="en-US" noProof="0" dirty="0"/>
              <a:t>Divider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8801" y="2756908"/>
            <a:ext cx="1123377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GB" noProof="0" dirty="0"/>
              <a:t>副标题</a:t>
            </a:r>
            <a:r>
              <a:rPr lang="zh-CN" altLang="en-US" noProof="0" dirty="0"/>
              <a:t> </a:t>
            </a:r>
            <a:r>
              <a:rPr lang="en-US" noProof="0" dirty="0"/>
              <a:t>Subline</a:t>
            </a:r>
          </a:p>
        </p:txBody>
      </p:sp>
      <p:sp>
        <p:nvSpPr>
          <p:cNvPr id="30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solidFill>
                  <a:schemeClr val="bg1"/>
                </a:solidFill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noProof="0" dirty="0"/>
              <a:t>Placeholder subtitle (optional)</a:t>
            </a:r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13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426" y="1486800"/>
            <a:ext cx="11233150" cy="4571100"/>
          </a:xfrm>
          <a:prstGeom prst="rect">
            <a:avLst/>
          </a:prstGeom>
        </p:spPr>
        <p:txBody>
          <a:bodyPr/>
          <a:lstStyle>
            <a:lvl1pPr marL="357505" indent="-357505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265"/>
              </a:spcBef>
              <a:defRPr sz="1800">
                <a:solidFill>
                  <a:schemeClr val="bg1"/>
                </a:solidFill>
              </a:defRPr>
            </a:lvl2pPr>
            <a:lvl3pPr marL="431800" indent="0">
              <a:spcBef>
                <a:spcPts val="265"/>
              </a:spcBef>
              <a:buNone/>
              <a:defRPr/>
            </a:lvl3pPr>
            <a:lvl4pPr marL="0" marR="0" indent="0" algn="l" defTabSz="12192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431800" indent="0">
              <a:spcBef>
                <a:spcPts val="265"/>
              </a:spcBef>
              <a:buNone/>
              <a:defRPr/>
            </a:lvl5pPr>
          </a:lstStyle>
          <a:p>
            <a:pPr lvl="0"/>
            <a:r>
              <a:rPr lang="zh-CN" altLang="en-US" noProof="0" dirty="0"/>
              <a:t>章节标题 </a:t>
            </a:r>
            <a:r>
              <a:rPr lang="en-US" noProof="0" dirty="0"/>
              <a:t>Chapter title </a:t>
            </a:r>
          </a:p>
          <a:p>
            <a:pPr lvl="1"/>
            <a:r>
              <a:rPr lang="en-US" altLang="zh-CN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 </a:t>
            </a:r>
          </a:p>
          <a:p>
            <a:pPr lvl="1"/>
            <a:r>
              <a:rPr lang="en-US" noProof="0" dirty="0"/>
              <a:t>X.X</a:t>
            </a:r>
            <a:r>
              <a:rPr lang="zh-CN" altLang="en-US" noProof="0" dirty="0"/>
              <a:t> 小节 </a:t>
            </a:r>
            <a:r>
              <a:rPr lang="en-US" noProof="0" dirty="0"/>
              <a:t>Sub-chapter </a:t>
            </a:r>
          </a:p>
        </p:txBody>
      </p:sp>
      <p:cxnSp>
        <p:nvCxnSpPr>
          <p:cNvPr id="8" name="Gerade Verbindung 11"/>
          <p:cNvCxnSpPr/>
          <p:nvPr userDrawn="1"/>
        </p:nvCxnSpPr>
        <p:spPr bwMode="gray">
          <a:xfrm rot="16200000">
            <a:off x="12312699" y="5985050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/>
          <p:cNvCxnSpPr/>
          <p:nvPr userDrawn="1"/>
        </p:nvCxnSpPr>
        <p:spPr bwMode="gray">
          <a:xfrm>
            <a:off x="11710670" y="6923907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zh-CN" altLang="en-US" noProof="0" dirty="0"/>
              <a:t>议程 </a:t>
            </a:r>
            <a:r>
              <a:rPr lang="en-US" noProof="0" dirty="0"/>
              <a:t>Agenda</a:t>
            </a:r>
          </a:p>
        </p:txBody>
      </p:sp>
      <p:cxnSp>
        <p:nvCxnSpPr>
          <p:cNvPr id="27" name="Gerade Verbindung 11"/>
          <p:cNvCxnSpPr/>
          <p:nvPr userDrawn="1"/>
        </p:nvCxnSpPr>
        <p:spPr bwMode="gray">
          <a:xfrm rot="16200000">
            <a:off x="12312699" y="6381336"/>
            <a:ext cx="0" cy="14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12"/>
          <p:cNvSpPr txBox="1">
            <a:spLocks noChangeAspect="1"/>
          </p:cNvSpPr>
          <p:nvPr userDrawn="1"/>
        </p:nvSpPr>
        <p:spPr bwMode="gray">
          <a:xfrm>
            <a:off x="11309424" y="6256645"/>
            <a:ext cx="403200" cy="402611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00" b="0" kern="1200">
                <a:noFill/>
                <a:latin typeface="VW Head Office Bold" panose="020B0803040200000003" pitchFamily="34" charset="0"/>
                <a:ea typeface="+mn-ea"/>
                <a:cs typeface="+mn-cs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ea typeface="汉仪旗黑-60S" panose="00020600040101010101" pitchFamily="18" charset="-122"/>
              </a:rPr>
              <a:t> </a:t>
            </a: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486800"/>
            <a:ext cx="11236177" cy="4571100"/>
          </a:xfrm>
          <a:prstGeom prst="rect">
            <a:avLst/>
          </a:prstGeom>
        </p:spPr>
        <p:txBody>
          <a:bodyPr/>
          <a:lstStyle>
            <a:lvl1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  <a:lvl2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2pPr>
            <a:lvl3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汉仪旗黑-60S" panose="00020600040101010101" pitchFamily="18" charset="-122"/>
              </a:defRPr>
            </a:lvl3pPr>
            <a:lvl4pPr marL="360680" indent="-360680">
              <a:spcBef>
                <a:spcPts val="0"/>
              </a:spcBef>
              <a:buSzPct val="100000"/>
              <a:buFont typeface="VW Text Office" panose="020B0504040200000003" pitchFamily="34" charset="0"/>
              <a:buChar char="–"/>
              <a:defRPr sz="2800">
                <a:latin typeface="+mn-lt"/>
              </a:defRPr>
            </a:lvl4pPr>
          </a:lstStyle>
          <a:p>
            <a:pPr lvl="0"/>
            <a:r>
              <a:rPr lang="zh-CN" altLang="en-US" noProof="0" dirty="0"/>
              <a:t>第一层级</a:t>
            </a:r>
            <a:endParaRPr lang="en-US" noProof="0" dirty="0"/>
          </a:p>
          <a:p>
            <a:pPr lvl="1"/>
            <a:r>
              <a:rPr lang="zh-CN" altLang="en-US" noProof="0" dirty="0"/>
              <a:t>第一层级</a:t>
            </a:r>
            <a:endParaRPr lang="en-US" noProof="0" dirty="0"/>
          </a:p>
          <a:p>
            <a:pPr lvl="2"/>
            <a:r>
              <a:rPr lang="zh-CN" altLang="en-US" noProof="0" dirty="0"/>
              <a:t>第一层级</a:t>
            </a:r>
            <a:endParaRPr lang="en-US" altLang="zh-CN" noProof="0" dirty="0"/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</a:p>
          <a:p>
            <a:pPr lvl="2"/>
            <a:r>
              <a:rPr lang="en-US" altLang="zh-CN" noProof="0" dirty="0"/>
              <a:t>First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4311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9685338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</a:t>
            </a:r>
            <a:r>
              <a:rPr lang="en-US" noProof="0" dirty="0"/>
              <a:t>Placeholder Subtitle</a:t>
            </a:r>
          </a:p>
          <a:p>
            <a:pPr lvl="1"/>
            <a:r>
              <a:rPr lang="zh-CN" altLang="en-US" noProof="0" dirty="0"/>
              <a:t>第二层级 </a:t>
            </a:r>
            <a:r>
              <a:rPr lang="en-US" noProof="0" dirty="0"/>
              <a:t>Second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3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  <a:p>
            <a:pPr lvl="2"/>
            <a:r>
              <a:rPr lang="zh-CN" altLang="en-US" noProof="0" dirty="0"/>
              <a:t>第三层级 </a:t>
            </a:r>
            <a:r>
              <a:rPr lang="en-US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61600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20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21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669698"/>
            <a:ext cx="10261600" cy="4587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0" spc="10" baseline="0">
                <a:latin typeface="VW Head Office" panose="020B0504040200000003" pitchFamily="34" charset="0"/>
                <a:ea typeface="汉仪旗黑-60S" panose="00020600040101010101" pitchFamily="18" charset="-122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600">
                <a:latin typeface="+mn-lt"/>
              </a:defRPr>
            </a:lvl2pPr>
            <a:lvl3pPr marL="0" indent="0">
              <a:spcBef>
                <a:spcPts val="0"/>
              </a:spcBef>
              <a:buNone/>
              <a:defRPr sz="2600">
                <a:latin typeface="+mn-lt"/>
              </a:defRPr>
            </a:lvl3pPr>
            <a:lvl4pPr marL="0" indent="0">
              <a:spcBef>
                <a:spcPts val="0"/>
              </a:spcBef>
              <a:buNone/>
              <a:defRPr sz="2600">
                <a:latin typeface="+mn-lt"/>
              </a:defRPr>
            </a:lvl4pPr>
            <a:lvl5pPr marL="0" indent="0">
              <a:spcBef>
                <a:spcPts val="0"/>
              </a:spcBef>
              <a:buNone/>
              <a:defRPr sz="26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副标题占位符 </a:t>
            </a:r>
            <a:r>
              <a:rPr lang="en-US" altLang="zh-CN" noProof="0" dirty="0"/>
              <a:t>Placeholder subtitle (optional)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1486800"/>
            <a:ext cx="5508625" cy="457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52095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</a:lstStyle>
          <a:p>
            <a:pPr lvl="0"/>
            <a:r>
              <a:rPr lang="zh-CN" altLang="en-US" noProof="0" dirty="0"/>
              <a:t>正文小标题占位符  </a:t>
            </a:r>
            <a:endParaRPr lang="en-US" altLang="zh-CN" noProof="0" dirty="0"/>
          </a:p>
          <a:p>
            <a:pPr lvl="1"/>
            <a:r>
              <a:rPr lang="zh-CN" altLang="en-US" noProof="0" dirty="0"/>
              <a:t>第二层级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3"/>
            <a:r>
              <a:rPr lang="zh-CN" altLang="en-US" noProof="0" dirty="0"/>
              <a:t>第三层级  </a:t>
            </a:r>
            <a:endParaRPr lang="en-US" altLang="zh-CN" noProof="0" dirty="0"/>
          </a:p>
          <a:p>
            <a:pPr lvl="2"/>
            <a:r>
              <a:rPr lang="zh-CN" altLang="en-US" noProof="0" dirty="0"/>
              <a:t>第三层级  </a:t>
            </a:r>
            <a:endParaRPr lang="en-US" altLang="zh-CN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03950" y="1484313"/>
            <a:ext cx="5508625" cy="457358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3pPr>
            <a:lvl4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4pPr>
            <a:lvl5pPr marL="215900" indent="-252095">
              <a:spcBef>
                <a:spcPts val="400"/>
              </a:spcBef>
              <a:buFont typeface="VW Text Office" panose="020B0504040200000003" pitchFamily="34" charset="0"/>
              <a:buChar char="–"/>
              <a:defRPr sz="1800"/>
            </a:lvl5pPr>
          </a:lstStyle>
          <a:p>
            <a:pPr lvl="0"/>
            <a:r>
              <a:rPr lang="en-US" altLang="zh-CN" noProof="0" dirty="0"/>
              <a:t>Placeholder Subtitle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Third level</a:t>
            </a:r>
          </a:p>
          <a:p>
            <a:pPr lvl="2"/>
            <a:r>
              <a:rPr lang="en-US" altLang="zh-CN" noProof="0" dirty="0"/>
              <a:t>Third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425" y="309600"/>
            <a:ext cx="10251328" cy="360099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zh-CN" altLang="en-US" noProof="0" dirty="0"/>
              <a:t>标题占位符 </a:t>
            </a:r>
            <a:r>
              <a:rPr lang="en-GB" altLang="zh-CN" noProof="0" dirty="0"/>
              <a:t>Placeholder slide title</a:t>
            </a:r>
            <a:endParaRPr lang="en-US" noProof="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21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22"/>
          </p:nvPr>
        </p:nvSpPr>
        <p:spPr>
          <a:xfrm>
            <a:off x="5915980" y="6486009"/>
            <a:ext cx="360040" cy="184666"/>
          </a:xfrm>
          <a:prstGeom prst="rect">
            <a:avLst/>
          </a:prstGeom>
        </p:spPr>
        <p:txBody>
          <a:bodyPr/>
          <a:lstStyle/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image" Target="../media/image18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ags" Target="../tags/tag2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tags" Target="../tags/tag32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theme" Target="../theme/theme4.xml"/><Relationship Id="rId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 hidden="1"/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4" cstate="email"/>
          <a:stretch>
            <a:fillRect/>
          </a:stretch>
        </p:blipFill>
        <p:spPr bwMode="gray">
          <a:xfrm>
            <a:off x="11309424" y="6256645"/>
            <a:ext cx="403200" cy="403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liennummernplatzhalter 28"/>
          <p:cNvSpPr>
            <a:spLocks noGrp="1"/>
          </p:cNvSpPr>
          <p:nvPr>
            <p:ph type="sldNum" sz="quarter" idx="4"/>
          </p:nvPr>
        </p:nvSpPr>
        <p:spPr bwMode="gray">
          <a:xfrm>
            <a:off x="5915980" y="6486009"/>
            <a:ext cx="36004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spcBef>
                <a:spcPts val="0"/>
              </a:spcBef>
              <a:defRPr sz="1200" b="1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5" cstate="email"/>
          <a:stretch>
            <a:fillRect/>
          </a:stretch>
        </p:blipFill>
        <p:spPr>
          <a:xfrm>
            <a:off x="838200" y="6361895"/>
            <a:ext cx="775118" cy="241200"/>
          </a:xfrm>
          <a:prstGeom prst="rect">
            <a:avLst/>
          </a:prstGeom>
        </p:spPr>
      </p:pic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1160355" y="106998"/>
            <a:ext cx="783130" cy="68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2600" kern="1200" spc="13" baseline="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j-cs"/>
        </a:defRPr>
      </a:lvl1pPr>
    </p:titleStyle>
    <p:bodyStyle>
      <a:lvl1pPr marL="0" indent="0" algn="l" defTabSz="1219200" rtl="0" eaLnBrk="1" latinLnBrk="0" hangingPunct="1"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1pPr>
      <a:lvl2pPr marL="0" indent="0" algn="l" defTabSz="1219200" rtl="0" eaLnBrk="1" latinLnBrk="0" hangingPunct="1"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2pPr>
      <a:lvl3pPr marL="252095" indent="-252095" algn="l" defTabSz="1219200" rtl="0" eaLnBrk="1" latinLnBrk="0" hangingPunct="1">
        <a:spcBef>
          <a:spcPts val="400"/>
        </a:spcBef>
        <a:buFont typeface="VW Text Office" panose="020B0504040200000003" pitchFamily="34" charset="0"/>
        <a:buChar char="–"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3pPr>
      <a:lvl4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4pPr>
      <a:lvl5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 hidden="1"/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0" cstate="screen"/>
          <a:stretch>
            <a:fillRect/>
          </a:stretch>
        </p:blipFill>
        <p:spPr bwMode="gray">
          <a:xfrm>
            <a:off x="11309424" y="6256645"/>
            <a:ext cx="403200" cy="403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liennummernplatzhalter 28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5915980" y="6486009"/>
            <a:ext cx="36004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spcBef>
                <a:spcPts val="0"/>
              </a:spcBef>
              <a:defRPr sz="1200" b="1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1" cstate="screen"/>
          <a:stretch>
            <a:fillRect/>
          </a:stretch>
        </p:blipFill>
        <p:spPr>
          <a:xfrm>
            <a:off x="10937457" y="308821"/>
            <a:ext cx="775118" cy="241200"/>
          </a:xfrm>
          <a:prstGeom prst="rect">
            <a:avLst/>
          </a:prstGeom>
        </p:spPr>
      </p:pic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</p:sldLayoutIdLst>
  <p:hf hdr="0" ft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2600" kern="1200" spc="13" baseline="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j-cs"/>
        </a:defRPr>
      </a:lvl1pPr>
    </p:titleStyle>
    <p:bodyStyle>
      <a:lvl1pPr marL="0" indent="0" algn="l" defTabSz="1219200" rtl="0" eaLnBrk="1" latinLnBrk="0" hangingPunct="1"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1pPr>
      <a:lvl2pPr marL="0" indent="0" algn="l" defTabSz="1219200" rtl="0" eaLnBrk="1" latinLnBrk="0" hangingPunct="1"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2pPr>
      <a:lvl3pPr marL="252095" indent="-252095" algn="l" defTabSz="1219200" rtl="0" eaLnBrk="1" latinLnBrk="0" hangingPunct="1">
        <a:spcBef>
          <a:spcPts val="400"/>
        </a:spcBef>
        <a:buFont typeface="VW Text Office" panose="020B0504040200000003" pitchFamily="34" charset="0"/>
        <a:buChar char="–"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3pPr>
      <a:lvl4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4pPr>
      <a:lvl5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altLang="zh-CN" sz="2600" b="0" i="0" baseline="0" dirty="0">
              <a:solidFill>
                <a:schemeClr val="tx1"/>
              </a:solidFill>
              <a:latin typeface="VW Head Office Bold" panose="020B0803040200000003"/>
              <a:ea typeface="+mj-ea"/>
              <a:cs typeface="+mj-cs"/>
              <a:sym typeface="VW Head Office Bold" panose="020B0803040200000003"/>
            </a:endParaRP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1" cstate="screen"/>
          <a:stretch>
            <a:fillRect/>
          </a:stretch>
        </p:blipFill>
        <p:spPr bwMode="gray">
          <a:xfrm>
            <a:off x="11309424" y="6256645"/>
            <a:ext cx="403200" cy="403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78801" y="309600"/>
            <a:ext cx="10251952" cy="35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noProof="0" dirty="0"/>
              <a:t>更多免费方案资料加微信：chuangshiji02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78801" y="1486048"/>
            <a:ext cx="11237595" cy="4571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zh-CN" altLang="en-GB" noProof="0" dirty="0"/>
              <a:t>副标题</a:t>
            </a:r>
            <a:r>
              <a:rPr lang="zh-CN" altLang="en-US" noProof="0" dirty="0"/>
              <a:t>占位符 </a:t>
            </a:r>
            <a:r>
              <a:rPr lang="en-GB" noProof="0" dirty="0"/>
              <a:t>Placeholder Subtitle</a:t>
            </a:r>
          </a:p>
          <a:p>
            <a:pPr lvl="1"/>
            <a:r>
              <a:rPr lang="zh-CN" altLang="en-GB" noProof="0" dirty="0"/>
              <a:t>第二</a:t>
            </a:r>
            <a:r>
              <a:rPr lang="zh-CN" altLang="en-US" noProof="0" dirty="0"/>
              <a:t>层级 </a:t>
            </a:r>
            <a:r>
              <a:rPr lang="en-GB" noProof="0" dirty="0"/>
              <a:t>Second level</a:t>
            </a:r>
          </a:p>
          <a:p>
            <a:pPr lvl="2"/>
            <a:r>
              <a:rPr lang="zh-CN" altLang="en-GB" noProof="0" dirty="0"/>
              <a:t>第三</a:t>
            </a:r>
            <a:r>
              <a:rPr lang="zh-CN" altLang="en-US" noProof="0" dirty="0"/>
              <a:t>层级 </a:t>
            </a:r>
            <a:r>
              <a:rPr lang="en-GB" noProof="0" dirty="0"/>
              <a:t>Third level</a:t>
            </a:r>
          </a:p>
          <a:p>
            <a:pPr lvl="2"/>
            <a:r>
              <a:rPr lang="zh-CN" altLang="en-GB" noProof="0" dirty="0"/>
              <a:t>第三</a:t>
            </a:r>
            <a:r>
              <a:rPr lang="zh-CN" altLang="en-US" noProof="0" dirty="0"/>
              <a:t>层级 </a:t>
            </a:r>
            <a:r>
              <a:rPr lang="en-GB" noProof="0" dirty="0"/>
              <a:t>Third level</a:t>
            </a:r>
          </a:p>
          <a:p>
            <a:pPr lvl="2"/>
            <a:r>
              <a:rPr lang="zh-CN" altLang="en-GB" noProof="0" dirty="0"/>
              <a:t>第三</a:t>
            </a:r>
            <a:r>
              <a:rPr lang="zh-CN" altLang="en-US" noProof="0" dirty="0"/>
              <a:t>层级 </a:t>
            </a:r>
            <a:r>
              <a:rPr lang="en-GB" noProof="0" dirty="0"/>
              <a:t>Third level</a:t>
            </a:r>
          </a:p>
        </p:txBody>
      </p:sp>
      <p:sp>
        <p:nvSpPr>
          <p:cNvPr id="29" name="Foliennummernplatzhalter 28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5917578" y="6582901"/>
            <a:ext cx="36004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2" cstate="screen"/>
          <a:stretch>
            <a:fillRect/>
          </a:stretch>
        </p:blipFill>
        <p:spPr>
          <a:xfrm>
            <a:off x="478801" y="6418645"/>
            <a:ext cx="775118" cy="24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</p:sldLayoutIdLst>
  <p:hf hd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2600" kern="1200" spc="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200" rtl="0" eaLnBrk="1" latinLnBrk="0" hangingPunct="1"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200" rtl="0" eaLnBrk="1" latinLnBrk="0" hangingPunct="1"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95" indent="-252095" algn="l" defTabSz="1219200" rtl="0" eaLnBrk="1" latinLnBrk="0" hangingPunct="1">
        <a:spcBef>
          <a:spcPts val="400"/>
        </a:spcBef>
        <a:buFont typeface="VW Text Office" panose="020B05040402000000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 hidden="1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GB" sz="2600" b="0" i="0" baseline="0" dirty="0">
              <a:solidFill>
                <a:schemeClr val="tx1"/>
              </a:solidFill>
              <a:latin typeface="VW Head Office Bold" panose="020B0803040200000003" pitchFamily="34" charset="0"/>
              <a:ea typeface="汉仪旗黑-60S" panose="00020600040101010101" pitchFamily="18" charset="-122"/>
              <a:cs typeface="+mj-cs"/>
              <a:sym typeface="VW Head Office Bold" panose="020B0803040200000003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2" cstate="email"/>
          <a:stretch>
            <a:fillRect/>
          </a:stretch>
        </p:blipFill>
        <p:spPr bwMode="gray">
          <a:xfrm>
            <a:off x="11309424" y="6256645"/>
            <a:ext cx="403200" cy="403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gray">
          <a:xfrm>
            <a:off x="-264684" y="-187656"/>
            <a:ext cx="12649383" cy="7255563"/>
            <a:chOff x="-264684" y="-187656"/>
            <a:chExt cx="12649383" cy="7255563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480705" y="-187656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 userDrawn="1"/>
          </p:nvCxnSpPr>
          <p:spPr bwMode="gray">
            <a:xfrm>
              <a:off x="11710670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 rot="16200000">
              <a:off x="-192684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 rot="16200000">
              <a:off x="12312699" y="1414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 rot="16200000">
              <a:off x="-120684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 rot="16200000">
              <a:off x="12312699" y="5985050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480705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11710670" y="6923907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>
              <a:off x="5985348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>
              <a:off x="6205221" y="-18088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/>
            <p:cNvCxnSpPr/>
            <p:nvPr userDrawn="1"/>
          </p:nvCxnSpPr>
          <p:spPr bwMode="gray">
            <a:xfrm>
              <a:off x="5985348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9"/>
            <p:cNvCxnSpPr/>
            <p:nvPr userDrawn="1"/>
          </p:nvCxnSpPr>
          <p:spPr bwMode="gray">
            <a:xfrm>
              <a:off x="6205221" y="6917133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liennummernplatzhalter 28"/>
          <p:cNvSpPr>
            <a:spLocks noGrp="1"/>
          </p:cNvSpPr>
          <p:nvPr>
            <p:ph type="sldNum" sz="quarter" idx="4"/>
          </p:nvPr>
        </p:nvSpPr>
        <p:spPr bwMode="gray">
          <a:xfrm>
            <a:off x="5915980" y="6486009"/>
            <a:ext cx="36004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spcBef>
                <a:spcPts val="0"/>
              </a:spcBef>
              <a:defRPr sz="1200" b="1">
                <a:solidFill>
                  <a:schemeClr val="tx1"/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fld id="{D9249B2F-9173-48D3-A5BC-90A6758C671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3" cstate="email"/>
          <a:stretch>
            <a:fillRect/>
          </a:stretch>
        </p:blipFill>
        <p:spPr>
          <a:xfrm>
            <a:off x="838200" y="6361895"/>
            <a:ext cx="775118" cy="241200"/>
          </a:xfrm>
          <a:prstGeom prst="rect">
            <a:avLst/>
          </a:prstGeom>
        </p:spPr>
      </p:pic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更多免费方案资料加微信：chuangshiji02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7210216" y="6305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1160355" y="106998"/>
            <a:ext cx="783130" cy="6898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hdr="0" ft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2600" kern="1200" spc="13" baseline="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j-cs"/>
        </a:defRPr>
      </a:lvl1pPr>
    </p:titleStyle>
    <p:bodyStyle>
      <a:lvl1pPr marL="0" indent="0" algn="l" defTabSz="1219200" rtl="0" eaLnBrk="1" latinLnBrk="0" hangingPunct="1"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1pPr>
      <a:lvl2pPr marL="0" indent="0" algn="l" defTabSz="1219200" rtl="0" eaLnBrk="1" latinLnBrk="0" hangingPunct="1"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2pPr>
      <a:lvl3pPr marL="252095" indent="-252095" algn="l" defTabSz="1219200" rtl="0" eaLnBrk="1" latinLnBrk="0" hangingPunct="1">
        <a:spcBef>
          <a:spcPts val="400"/>
        </a:spcBef>
        <a:buFont typeface="VW Text Office" panose="020B0504040200000003" pitchFamily="34" charset="0"/>
        <a:buChar char="–"/>
        <a:defRPr sz="18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3pPr>
      <a:lvl4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4pPr>
      <a:lvl5pPr marL="240030" indent="-240030" algn="l" defTabSz="1219200" rtl="0" eaLnBrk="1" latinLnBrk="0" hangingPunct="1">
        <a:spcBef>
          <a:spcPts val="26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汉仪旗黑-60S" panose="00020600040101010101" pitchFamily="18" charset="-122"/>
          <a:ea typeface="汉仪旗黑-60S" panose="00020600040101010101" pitchFamily="18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slideLayout" Target="../slideLayouts/slideLayout28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78.xml"/><Relationship Id="rId7" Type="http://schemas.openxmlformats.org/officeDocument/2006/relationships/image" Target="../media/image68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15.xml"/><Relationship Id="rId1" Type="http://schemas.openxmlformats.org/officeDocument/2006/relationships/tags" Target="../tags/tag79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327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6"/>
          <p:cNvSpPr>
            <a:spLocks noGrp="1"/>
          </p:cNvSpPr>
          <p:nvPr/>
        </p:nvSpPr>
        <p:spPr>
          <a:xfrm>
            <a:off x="8862695" y="4787900"/>
            <a:ext cx="3089910" cy="3524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700" b="1" i="0" kern="1200">
                <a:solidFill>
                  <a:sysClr val="window" lastClr="FFFFFF"/>
                </a:solidFill>
                <a:latin typeface="VW Text Office" panose="020B0504040200000003" pitchFamily="34" charset="0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en-GB" altLang="zh-CN" dirty="0">
                <a:latin typeface="Arial" panose="020B0604020202020204" pitchFamily="34" charset="0"/>
                <a:ea typeface="汉仪旗黑-40S UltraLight" panose="00020600040101010101" pitchFamily="18" charset="-122"/>
                <a:sym typeface="微软雅黑" panose="020B0503020204020204" pitchFamily="34" charset="-122"/>
              </a:rPr>
              <a:t>Data classification: Internal</a:t>
            </a:r>
            <a:endParaRPr lang="en-GB" altLang="zh-CN" dirty="0"/>
          </a:p>
        </p:txBody>
      </p:sp>
      <p:sp>
        <p:nvSpPr>
          <p:cNvPr id="17" name="Untertitel 16"/>
          <p:cNvSpPr>
            <a:spLocks noGrp="1"/>
          </p:cNvSpPr>
          <p:nvPr/>
        </p:nvSpPr>
        <p:spPr>
          <a:xfrm>
            <a:off x="1617035" y="1974430"/>
            <a:ext cx="7209785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ysClr val="window" lastClr="FFFFFF"/>
                </a:solidFill>
                <a:latin typeface="VW Head Office" panose="020B0504040200000003" pitchFamily="34" charset="0"/>
                <a:ea typeface="汉仪旗黑-60简" panose="00020600040101010101" charset="-122"/>
                <a:cs typeface="+mn-ea"/>
              </a:defRPr>
            </a:lvl1pPr>
            <a:lvl2pPr marL="609600" indent="0" algn="ctr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1219200" indent="0" algn="ctr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1828800" indent="0" algn="ctr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>
                    <a:tint val="75000"/>
                  </a:sysClr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38400" indent="0" algn="ctr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>
                    <a:tint val="75000"/>
                  </a:sysClr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zh-CN" altLang="en-US" sz="4400" kern="150" spc="3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上汽大众西北</a:t>
            </a:r>
            <a:r>
              <a:rPr lang="en-US" altLang="zh-CN" sz="4400" kern="150" spc="3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RSSC</a:t>
            </a:r>
          </a:p>
        </p:txBody>
      </p:sp>
      <p:sp>
        <p:nvSpPr>
          <p:cNvPr id="18" name="Textplatzhalter 17"/>
          <p:cNvSpPr>
            <a:spLocks noGrp="1"/>
          </p:cNvSpPr>
          <p:nvPr/>
        </p:nvSpPr>
        <p:spPr>
          <a:xfrm>
            <a:off x="1652905" y="4787900"/>
            <a:ext cx="2499360" cy="31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ysClr val="window" lastClr="FFFFFF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lvl="0">
              <a:defRPr/>
            </a:pPr>
            <a:r>
              <a:rPr lang="en-US" altLang="zh-CN" sz="1700" dirty="0">
                <a:latin typeface="Arial" panose="020B0604020202020204" pitchFamily="34" charset="0"/>
                <a:ea typeface="汉仪旗黑-40S UltraLight" panose="00020600040101010101" pitchFamily="18" charset="-122"/>
                <a:sym typeface="微软雅黑" panose="020B0503020204020204" pitchFamily="34" charset="-122"/>
              </a:rPr>
              <a:t> 2021.01 | </a:t>
            </a:r>
            <a:r>
              <a:rPr lang="zh-CN" altLang="en-US" sz="1700" dirty="0">
                <a:latin typeface="Arial" panose="020B0604020202020204" pitchFamily="34" charset="0"/>
                <a:ea typeface="汉仪旗黑-40S UltraLight" panose="00020600040101010101" pitchFamily="18" charset="-122"/>
                <a:sym typeface="微软雅黑" panose="020B0503020204020204" pitchFamily="34" charset="-122"/>
              </a:rPr>
              <a:t>西北</a:t>
            </a:r>
            <a:r>
              <a:rPr lang="en-US" altLang="zh-CN" sz="1700" dirty="0">
                <a:latin typeface="Arial" panose="020B0604020202020204" pitchFamily="34" charset="0"/>
                <a:ea typeface="汉仪旗黑-40S UltraLight" panose="00020600040101010101" pitchFamily="18" charset="-122"/>
                <a:sym typeface="微软雅黑" panose="020B0503020204020204" pitchFamily="34" charset="-122"/>
              </a:rPr>
              <a:t>RSSC</a:t>
            </a:r>
            <a:endParaRPr lang="en-US" altLang="zh-CN" sz="1700" dirty="0"/>
          </a:p>
        </p:txBody>
      </p:sp>
      <p:sp>
        <p:nvSpPr>
          <p:cNvPr id="4" name="Textplatzhalter 9"/>
          <p:cNvSpPr>
            <a:spLocks noGrp="1"/>
          </p:cNvSpPr>
          <p:nvPr/>
        </p:nvSpPr>
        <p:spPr>
          <a:xfrm>
            <a:off x="10332305" y="440548"/>
            <a:ext cx="1353600" cy="421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buNone/>
            </a:pPr>
            <a:endParaRPr lang="zh-CN" altLang="en-GB" dirty="0"/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35333" y="2085969"/>
            <a:ext cx="849600" cy="84960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35" b="0" kern="1200">
                <a:noFill/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endParaRPr kumimoji="1" lang="zh-CN" altLang="en-US"/>
          </a:p>
        </p:txBody>
      </p:sp>
      <p:sp>
        <p:nvSpPr>
          <p:cNvPr id="6" name="Untertitel 16"/>
          <p:cNvSpPr>
            <a:spLocks noGrp="1"/>
          </p:cNvSpPr>
          <p:nvPr/>
        </p:nvSpPr>
        <p:spPr>
          <a:xfrm>
            <a:off x="1652904" y="2765669"/>
            <a:ext cx="825373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ysClr val="window" lastClr="FFFFFF"/>
                </a:solidFill>
                <a:latin typeface="VW Head Office" panose="020B0504040200000003" pitchFamily="34" charset="0"/>
                <a:ea typeface="微软雅黑" panose="020B0503020204020204" pitchFamily="34" charset="-122"/>
                <a:cs typeface="+mn-ea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en-US" altLang="zh-CN" sz="4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2021</a:t>
            </a:r>
            <a:r>
              <a:rPr lang="zh-CN" altLang="en-US" sz="4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帕萨特营销专案</a:t>
            </a:r>
            <a:endParaRPr lang="zh-CN" altLang="en-US" sz="4400" b="1" kern="150" spc="3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 1"/>
          <p:cNvGrpSpPr/>
          <p:nvPr/>
        </p:nvGrpSpPr>
        <p:grpSpPr>
          <a:xfrm>
            <a:off x="848703" y="1263397"/>
            <a:ext cx="10863872" cy="3411843"/>
            <a:chOff x="6526025" y="6766566"/>
            <a:chExt cx="4934416" cy="2779551"/>
          </a:xfrm>
        </p:grpSpPr>
        <p:cxnSp>
          <p:nvCxnSpPr>
            <p:cNvPr id="11" name="直线连接符 2"/>
            <p:cNvCxnSpPr/>
            <p:nvPr/>
          </p:nvCxnSpPr>
          <p:spPr>
            <a:xfrm>
              <a:off x="6526025" y="9546114"/>
              <a:ext cx="493441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" name="直线连接符 3"/>
            <p:cNvCxnSpPr/>
            <p:nvPr/>
          </p:nvCxnSpPr>
          <p:spPr>
            <a:xfrm flipV="1">
              <a:off x="6526025" y="8340006"/>
              <a:ext cx="5201" cy="1206111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直线连接符 4"/>
            <p:cNvCxnSpPr/>
            <p:nvPr/>
          </p:nvCxnSpPr>
          <p:spPr>
            <a:xfrm>
              <a:off x="6526025" y="6766566"/>
              <a:ext cx="493441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4" name="直线连接符 5"/>
            <p:cNvCxnSpPr/>
            <p:nvPr/>
          </p:nvCxnSpPr>
          <p:spPr>
            <a:xfrm flipH="1" flipV="1">
              <a:off x="6526026" y="6766568"/>
              <a:ext cx="5200" cy="533589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5" name="直线连接符 6"/>
            <p:cNvCxnSpPr/>
            <p:nvPr/>
          </p:nvCxnSpPr>
          <p:spPr>
            <a:xfrm flipV="1">
              <a:off x="11460441" y="6766566"/>
              <a:ext cx="0" cy="2779548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pic>
        <p:nvPicPr>
          <p:cNvPr id="24" name="图片 23" descr="f4866e556f8e3bde1911f207794674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" y="6421120"/>
            <a:ext cx="776605" cy="241300"/>
          </a:xfrm>
          <a:prstGeom prst="rect">
            <a:avLst/>
          </a:prstGeom>
        </p:spPr>
      </p:pic>
      <p:pic>
        <p:nvPicPr>
          <p:cNvPr id="26" name="图片 25" descr="a2c519df53a418428f7ee0ab20819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0435" y="6027420"/>
            <a:ext cx="830580" cy="830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C9D05-4CA2-4360-8EFF-DD3ABF049695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73671" y="1185082"/>
            <a:ext cx="11734008" cy="4487836"/>
            <a:chOff x="311175" y="1476370"/>
            <a:chExt cx="11734008" cy="4487836"/>
          </a:xfrm>
        </p:grpSpPr>
        <p:sp>
          <p:nvSpPr>
            <p:cNvPr id="31" name="矩形 30"/>
            <p:cNvSpPr/>
            <p:nvPr>
              <p:custDataLst>
                <p:tags r:id="rId19"/>
              </p:custDataLst>
            </p:nvPr>
          </p:nvSpPr>
          <p:spPr>
            <a:xfrm>
              <a:off x="311175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0"/>
              </p:custDataLst>
            </p:nvPr>
          </p:nvSpPr>
          <p:spPr>
            <a:xfrm>
              <a:off x="2280812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1"/>
              </p:custDataLst>
            </p:nvPr>
          </p:nvSpPr>
          <p:spPr>
            <a:xfrm>
              <a:off x="311175" y="1476370"/>
              <a:ext cx="1885823" cy="646436"/>
            </a:xfrm>
            <a:prstGeom prst="rect">
              <a:avLst/>
            </a:prstGeom>
            <a:solidFill>
              <a:srgbClr val="001E5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2"/>
              </p:custDataLst>
            </p:nvPr>
          </p:nvSpPr>
          <p:spPr>
            <a:xfrm>
              <a:off x="2280812" y="1476370"/>
              <a:ext cx="1885823" cy="6464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3"/>
              </p:custDataLst>
            </p:nvPr>
          </p:nvSpPr>
          <p:spPr>
            <a:xfrm>
              <a:off x="4250449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4"/>
              </p:custDataLst>
            </p:nvPr>
          </p:nvSpPr>
          <p:spPr>
            <a:xfrm>
              <a:off x="6220086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5"/>
              </p:custDataLst>
            </p:nvPr>
          </p:nvSpPr>
          <p:spPr>
            <a:xfrm>
              <a:off x="4250449" y="1476370"/>
              <a:ext cx="1885823" cy="646436"/>
            </a:xfrm>
            <a:prstGeom prst="rect">
              <a:avLst/>
            </a:prstGeom>
            <a:solidFill>
              <a:srgbClr val="001E5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6"/>
              </p:custDataLst>
            </p:nvPr>
          </p:nvSpPr>
          <p:spPr>
            <a:xfrm>
              <a:off x="6220086" y="1476370"/>
              <a:ext cx="1885823" cy="6464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27"/>
              </p:custDataLst>
            </p:nvPr>
          </p:nvSpPr>
          <p:spPr>
            <a:xfrm>
              <a:off x="8189723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8"/>
              </p:custDataLst>
            </p:nvPr>
          </p:nvSpPr>
          <p:spPr>
            <a:xfrm>
              <a:off x="10159360" y="1476370"/>
              <a:ext cx="1885823" cy="448783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29"/>
              </p:custDataLst>
            </p:nvPr>
          </p:nvSpPr>
          <p:spPr>
            <a:xfrm>
              <a:off x="8189723" y="1476370"/>
              <a:ext cx="1885823" cy="646436"/>
            </a:xfrm>
            <a:prstGeom prst="rect">
              <a:avLst/>
            </a:prstGeom>
            <a:solidFill>
              <a:srgbClr val="001E5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74546"/>
                </a:solidFill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30"/>
              </p:custDataLst>
            </p:nvPr>
          </p:nvSpPr>
          <p:spPr>
            <a:xfrm>
              <a:off x="10159360" y="1476370"/>
              <a:ext cx="1885823" cy="64643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rgbClr val="F5C621">
                <a:shade val="50000"/>
              </a:srgbClr>
            </a:lnRef>
            <a:fillRef idx="1">
              <a:srgbClr val="F5C621"/>
            </a:fillRef>
            <a:effectRef idx="0">
              <a:srgbClr val="F5C62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文本框 43"/>
          <p:cNvSpPr txBox="1"/>
          <p:nvPr>
            <p:custDataLst>
              <p:tags r:id="rId1"/>
            </p:custDataLst>
          </p:nvPr>
        </p:nvSpPr>
        <p:spPr>
          <a:xfrm>
            <a:off x="308759" y="1257789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赢口碑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5" name="文本框 44"/>
          <p:cNvSpPr txBox="1"/>
          <p:nvPr>
            <p:custDataLst>
              <p:tags r:id="rId2"/>
            </p:custDataLst>
          </p:nvPr>
        </p:nvSpPr>
        <p:spPr>
          <a:xfrm>
            <a:off x="2294456" y="1257789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抢份额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6" name="文本框 45"/>
          <p:cNvSpPr txBox="1"/>
          <p:nvPr>
            <p:custDataLst>
              <p:tags r:id="rId3"/>
            </p:custDataLst>
          </p:nvPr>
        </p:nvSpPr>
        <p:spPr>
          <a:xfrm>
            <a:off x="4264093" y="1258564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提认知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6233730" y="1258564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促转化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8" name="文本框 47"/>
          <p:cNvSpPr txBox="1"/>
          <p:nvPr>
            <p:custDataLst>
              <p:tags r:id="rId5"/>
            </p:custDataLst>
          </p:nvPr>
        </p:nvSpPr>
        <p:spPr>
          <a:xfrm>
            <a:off x="8203367" y="1259137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树信心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9" name="文本框 48"/>
          <p:cNvSpPr txBox="1"/>
          <p:nvPr>
            <p:custDataLst>
              <p:tags r:id="rId6"/>
            </p:custDataLst>
          </p:nvPr>
        </p:nvSpPr>
        <p:spPr>
          <a:xfrm>
            <a:off x="10173004" y="1259137"/>
            <a:ext cx="1583526" cy="5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r>
              <a:rPr lang="zh-CN" altLang="en-US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享未来</a:t>
            </a:r>
            <a:r>
              <a:rPr lang="en-US" altLang="zh-CN" b="1" dirty="0">
                <a:solidFill>
                  <a:schemeClr val="bg1"/>
                </a:solidFill>
                <a:ea typeface="+mj-ea"/>
                <a:cs typeface="+mj-cs"/>
                <a:sym typeface="+mn-ea"/>
              </a:rPr>
              <a:t>#</a:t>
            </a:r>
            <a:endParaRPr lang="en-US" altLang="zh-CN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0" name="文本框 49"/>
          <p:cNvSpPr txBox="1"/>
          <p:nvPr>
            <p:custDataLst>
              <p:tags r:id="rId7"/>
            </p:custDataLst>
          </p:nvPr>
        </p:nvSpPr>
        <p:spPr>
          <a:xfrm>
            <a:off x="200507" y="2581156"/>
            <a:ext cx="1858987" cy="1598860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① 二次碰撞全面宣传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② 老车主微电影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③ 建立自媒体阵营</a:t>
            </a:r>
          </a:p>
        </p:txBody>
      </p:sp>
      <p:sp>
        <p:nvSpPr>
          <p:cNvPr id="51" name="文本框 50"/>
          <p:cNvSpPr txBox="1"/>
          <p:nvPr>
            <p:custDataLst>
              <p:tags r:id="rId8"/>
            </p:custDataLst>
          </p:nvPr>
        </p:nvSpPr>
        <p:spPr>
          <a:xfrm>
            <a:off x="379211" y="4944055"/>
            <a:ext cx="1501577" cy="446578"/>
          </a:xfrm>
          <a:prstGeom prst="rect">
            <a:avLst/>
          </a:prstGeom>
          <a:solidFill>
            <a:srgbClr val="001E50"/>
          </a:solidFill>
        </p:spPr>
        <p:txBody>
          <a:bodyPr wrap="square" rtlCol="0" anchor="ctr" anchorCtr="0">
            <a:normAutofit fontScale="80000" lnSpcReduction="10000"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奥特曼站起来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9"/>
            </p:custDataLst>
          </p:nvPr>
        </p:nvSpPr>
        <p:spPr>
          <a:xfrm>
            <a:off x="2086330" y="2581156"/>
            <a:ext cx="2039442" cy="159893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① </a:t>
            </a:r>
            <a:r>
              <a:rPr lang="en-US" altLang="zh-CN" dirty="0" err="1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1 +1+4</a:t>
            </a:r>
            <a:r>
              <a:rPr lang="zh-CN" altLang="en-US" dirty="0" err="1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政策包装 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② 竞品拦截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③ 经销商立牌手册文章</a:t>
            </a:r>
            <a:endParaRPr lang="zh-CN" altLang="en-US" dirty="0" err="1">
              <a:solidFill>
                <a:schemeClr val="tx1"/>
              </a:solidFill>
              <a:latin typeface="+mn-lt"/>
              <a:ea typeface="微软雅黑" panose="020B0503020204020204" pitchFamily="34" charset="-122"/>
              <a:cs typeface="汉仪旗黑-60简" panose="00020600040101010101" charset="-122"/>
              <a:sym typeface="+mn-ea"/>
            </a:endParaRPr>
          </a:p>
        </p:txBody>
      </p:sp>
      <p:sp>
        <p:nvSpPr>
          <p:cNvPr id="53" name="文本框 52"/>
          <p:cNvSpPr txBox="1"/>
          <p:nvPr>
            <p:custDataLst>
              <p:tags r:id="rId10"/>
            </p:custDataLst>
          </p:nvPr>
        </p:nvSpPr>
        <p:spPr>
          <a:xfrm>
            <a:off x="2333575" y="4923430"/>
            <a:ext cx="1505288" cy="446578"/>
          </a:xfrm>
          <a:prstGeom prst="rect">
            <a:avLst/>
          </a:prstGeom>
          <a:solidFill>
            <a:srgbClr val="5F7484"/>
          </a:solidFill>
        </p:spPr>
        <p:txBody>
          <a:bodyPr wrap="square" rtlCol="0" anchor="ctr" anchorCtr="0"/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#敌不动我动#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1"/>
            </p:custDataLst>
          </p:nvPr>
        </p:nvSpPr>
        <p:spPr>
          <a:xfrm>
            <a:off x="4125772" y="2581156"/>
            <a:ext cx="2039442" cy="159893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全运会异业联合</a:t>
            </a: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马拉松西北自驾</a:t>
            </a: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商场专场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公益行</a:t>
            </a:r>
            <a:endParaRPr lang="en-US" altLang="zh-CN" dirty="0">
              <a:solidFill>
                <a:schemeClr val="tx1"/>
              </a:solidFill>
              <a:latin typeface="+mn-lt"/>
              <a:ea typeface="微软雅黑" panose="020B0503020204020204" pitchFamily="34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安全加油站</a:t>
            </a:r>
          </a:p>
        </p:txBody>
      </p:sp>
      <p:sp>
        <p:nvSpPr>
          <p:cNvPr id="56" name="文本框 55"/>
          <p:cNvSpPr txBox="1"/>
          <p:nvPr>
            <p:custDataLst>
              <p:tags r:id="rId12"/>
            </p:custDataLst>
          </p:nvPr>
        </p:nvSpPr>
        <p:spPr>
          <a:xfrm>
            <a:off x="4304622" y="4903201"/>
            <a:ext cx="1542997" cy="446578"/>
          </a:xfrm>
          <a:prstGeom prst="rect">
            <a:avLst/>
          </a:prstGeom>
          <a:solidFill>
            <a:srgbClr val="001E50"/>
          </a:solidFill>
        </p:spPr>
        <p:txBody>
          <a:bodyPr wrap="square" rtlCol="0" anchor="ctr" anchorCtr="0">
            <a:normAutofit fontScale="80000" lnSpcReduction="10000"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#和信赖拉手手#</a:t>
            </a:r>
          </a:p>
        </p:txBody>
      </p:sp>
      <p:sp>
        <p:nvSpPr>
          <p:cNvPr id="57" name="文本框 56"/>
          <p:cNvSpPr txBox="1"/>
          <p:nvPr>
            <p:custDataLst>
              <p:tags r:id="rId13"/>
            </p:custDataLst>
          </p:nvPr>
        </p:nvSpPr>
        <p:spPr>
          <a:xfrm>
            <a:off x="6096000" y="2581156"/>
            <a:ext cx="1956219" cy="1598930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14.98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万起精英座驾</a:t>
            </a: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免费终身保养</a:t>
            </a:r>
            <a:endParaRPr lang="en-US" altLang="zh-CN" dirty="0">
              <a:solidFill>
                <a:schemeClr val="tx1"/>
              </a:solidFill>
              <a:latin typeface="+mn-lt"/>
              <a:ea typeface="微软雅黑" panose="020B0503020204020204" pitchFamily="34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sym typeface="+mn-ea"/>
              </a:rPr>
              <a:t>新年百亿红包</a:t>
            </a:r>
            <a:endParaRPr lang="en-US" altLang="zh-CN" dirty="0">
              <a:solidFill>
                <a:schemeClr val="tx1"/>
              </a:solidFill>
              <a:latin typeface="+mn-lt"/>
              <a:ea typeface="微软雅黑" panose="020B0503020204020204" pitchFamily="34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16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万公里整车质保</a:t>
            </a:r>
          </a:p>
        </p:txBody>
      </p:sp>
      <p:sp>
        <p:nvSpPr>
          <p:cNvPr id="58" name="文本框 57"/>
          <p:cNvSpPr txBox="1"/>
          <p:nvPr>
            <p:custDataLst>
              <p:tags r:id="rId14"/>
            </p:custDataLst>
          </p:nvPr>
        </p:nvSpPr>
        <p:spPr>
          <a:xfrm>
            <a:off x="6274259" y="4889936"/>
            <a:ext cx="1542997" cy="446578"/>
          </a:xfrm>
          <a:prstGeom prst="rect">
            <a:avLst/>
          </a:prstGeom>
          <a:solidFill>
            <a:srgbClr val="5F7484"/>
          </a:solidFill>
        </p:spPr>
        <p:txBody>
          <a:bodyPr wrap="square" rtlCol="0" anchor="ctr" anchorCtr="0">
            <a:normAutofit fontScale="95000"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价值＞价格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</a:p>
        </p:txBody>
      </p:sp>
      <p:sp>
        <p:nvSpPr>
          <p:cNvPr id="60" name="文本框 59"/>
          <p:cNvSpPr txBox="1"/>
          <p:nvPr>
            <p:custDataLst>
              <p:tags r:id="rId15"/>
            </p:custDataLst>
          </p:nvPr>
        </p:nvSpPr>
        <p:spPr>
          <a:xfrm>
            <a:off x="8136033" y="2505529"/>
            <a:ext cx="1958805" cy="1922768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V-star</a:t>
            </a:r>
            <a:r>
              <a:rPr lang="zh-CN" altLang="en-US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政策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② 安全培训课堂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③ 专区布置大赛</a:t>
            </a:r>
          </a:p>
          <a:p>
            <a:pPr marL="0" indent="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④ 销售顾问技能大赛</a:t>
            </a:r>
          </a:p>
        </p:txBody>
      </p:sp>
      <p:sp>
        <p:nvSpPr>
          <p:cNvPr id="61" name="文本框 60"/>
          <p:cNvSpPr txBox="1"/>
          <p:nvPr>
            <p:custDataLst>
              <p:tags r:id="rId16"/>
            </p:custDataLst>
          </p:nvPr>
        </p:nvSpPr>
        <p:spPr>
          <a:xfrm>
            <a:off x="8243896" y="4889936"/>
            <a:ext cx="1542997" cy="446578"/>
          </a:xfrm>
          <a:prstGeom prst="rect">
            <a:avLst/>
          </a:prstGeom>
          <a:solidFill>
            <a:srgbClr val="001E50"/>
          </a:solidFill>
        </p:spPr>
        <p:txBody>
          <a:bodyPr wrap="square" rtlCol="0" anchor="ctr" anchorCtr="0">
            <a:normAutofit fontScale="95000"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把手给我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</a:p>
        </p:txBody>
      </p:sp>
      <p:sp>
        <p:nvSpPr>
          <p:cNvPr id="62" name="矩形 61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Marketing planning</a:t>
            </a:r>
          </a:p>
        </p:txBody>
      </p:sp>
      <p:sp>
        <p:nvSpPr>
          <p:cNvPr id="63" name="Untertitel 16"/>
          <p:cNvSpPr>
            <a:spLocks noGrp="1"/>
          </p:cNvSpPr>
          <p:nvPr/>
        </p:nvSpPr>
        <p:spPr>
          <a:xfrm>
            <a:off x="416560" y="295910"/>
            <a:ext cx="1786255" cy="478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zh-CN" sz="2800" b="1" kern="150" spc="3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营销规划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73482" y="1929352"/>
            <a:ext cx="1885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80S" panose="00020600040101010101" charset="-122"/>
                <a:ea typeface="汉仪旗黑-80S" panose="00020600040101010101" charset="-122"/>
              </a:rPr>
              <a:t>安全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67" name="文本框 66"/>
          <p:cNvSpPr txBox="1"/>
          <p:nvPr/>
        </p:nvSpPr>
        <p:spPr>
          <a:xfrm>
            <a:off x="2143367" y="1929094"/>
            <a:ext cx="1885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60简" panose="00020600040101010101" charset="-122"/>
                <a:ea typeface="汉仪旗黑-80S" panose="00020600040101010101" charset="-122"/>
              </a:rPr>
              <a:t>智慧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68" name="文本框 67"/>
          <p:cNvSpPr txBox="1"/>
          <p:nvPr/>
        </p:nvSpPr>
        <p:spPr>
          <a:xfrm>
            <a:off x="4113046" y="1929071"/>
            <a:ext cx="1885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60简" panose="00020600040101010101" charset="-122"/>
                <a:ea typeface="汉仪旗黑-60简" panose="00020600040101010101" charset="-122"/>
              </a:rPr>
              <a:t>行动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69" name="文本框 68"/>
          <p:cNvSpPr txBox="1"/>
          <p:nvPr/>
        </p:nvSpPr>
        <p:spPr>
          <a:xfrm>
            <a:off x="6102893" y="1928969"/>
            <a:ext cx="1885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60简" panose="00020600040101010101" charset="-122"/>
                <a:ea typeface="汉仪旗黑-60简" panose="00020600040101010101" charset="-122"/>
              </a:rPr>
              <a:t>价值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70" name="文本框 69"/>
          <p:cNvSpPr txBox="1"/>
          <p:nvPr/>
        </p:nvSpPr>
        <p:spPr>
          <a:xfrm>
            <a:off x="8052126" y="1929410"/>
            <a:ext cx="188582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60简" panose="00020600040101010101" charset="-122"/>
                <a:ea typeface="汉仪旗黑-60简" panose="00020600040101010101" charset="-122"/>
              </a:rPr>
              <a:t>技能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71" name="文本框 70"/>
          <p:cNvSpPr txBox="1"/>
          <p:nvPr/>
        </p:nvSpPr>
        <p:spPr>
          <a:xfrm>
            <a:off x="10021679" y="1928856"/>
            <a:ext cx="1885823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b="1" dirty="0">
                <a:latin typeface="汉仪旗黑-60简" panose="00020600040101010101" charset="-122"/>
                <a:ea typeface="汉仪旗黑-60简" panose="00020600040101010101" charset="-122"/>
              </a:rPr>
              <a:t>未来</a:t>
            </a:r>
            <a:r>
              <a:rPr lang="zh-CN" altLang="en-US" sz="3200" b="1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  <a:endParaRPr lang="zh-CN" altLang="en-US" sz="2000" b="1" dirty="0"/>
          </a:p>
        </p:txBody>
      </p:sp>
      <p:sp>
        <p:nvSpPr>
          <p:cNvPr id="72" name="文本框 71"/>
          <p:cNvSpPr txBox="1"/>
          <p:nvPr>
            <p:custDataLst>
              <p:tags r:id="rId17"/>
            </p:custDataLst>
          </p:nvPr>
        </p:nvSpPr>
        <p:spPr>
          <a:xfrm>
            <a:off x="10133525" y="2506545"/>
            <a:ext cx="1958805" cy="1922768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“实力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位”海报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旗黑-60简" panose="00020600040101010101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媒体“看车团”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旗黑-60简" panose="00020600040101010101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价值优化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旗黑-60简" panose="00020600040101010101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旗黑-60简" panose="00020600040101010101" charset="-122"/>
                <a:sym typeface="+mn-ea"/>
              </a:rPr>
              <a:t>启动预售</a:t>
            </a:r>
          </a:p>
        </p:txBody>
      </p:sp>
      <p:sp>
        <p:nvSpPr>
          <p:cNvPr id="73" name="文本框 72"/>
          <p:cNvSpPr txBox="1"/>
          <p:nvPr>
            <p:custDataLst>
              <p:tags r:id="rId18"/>
            </p:custDataLst>
          </p:nvPr>
        </p:nvSpPr>
        <p:spPr>
          <a:xfrm>
            <a:off x="10213533" y="4856609"/>
            <a:ext cx="1542997" cy="446578"/>
          </a:xfrm>
          <a:prstGeom prst="rect">
            <a:avLst/>
          </a:prstGeom>
          <a:solidFill>
            <a:srgbClr val="001E50"/>
          </a:solidFill>
        </p:spPr>
        <p:txBody>
          <a:bodyPr wrap="square" rtlCol="0" anchor="ctr" anchorCtr="0">
            <a:normAutofit fontScale="95000"/>
          </a:bodyPr>
          <a:lstStyle>
            <a:defPPr>
              <a:defRPr lang="zh-CN"/>
            </a:defPPr>
            <a:lvl1pPr>
              <a:defRPr sz="28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实力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35" y="1169035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838190" y="1285240"/>
            <a:ext cx="6068695" cy="521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Win public praise</a:t>
            </a:r>
          </a:p>
        </p:txBody>
      </p:sp>
      <p:sp>
        <p:nvSpPr>
          <p:cNvPr id="2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 dirty="0">
                <a:latin typeface="汉仪旗黑-80S" panose="00020600040101010101" charset="-122"/>
                <a:ea typeface="汉仪旗黑-80S" panose="00020600040101010101" charset="-122"/>
              </a:rPr>
              <a:t>赢口碑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安全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82245" y="1285240"/>
            <a:ext cx="510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奥特曼，站起来</a:t>
            </a:r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口碑计划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838190" y="1315720"/>
            <a:ext cx="6068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拉钩钩：</a:t>
            </a:r>
            <a:r>
              <a:rPr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动静交叉，图文视频双双出击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5" y="2035175"/>
            <a:ext cx="12192000" cy="1341120"/>
            <a:chOff x="1" y="5356"/>
            <a:chExt cx="19200" cy="2112"/>
          </a:xfrm>
        </p:grpSpPr>
        <p:sp>
          <p:nvSpPr>
            <p:cNvPr id="30" name="矩形 29"/>
            <p:cNvSpPr/>
            <p:nvPr/>
          </p:nvSpPr>
          <p:spPr>
            <a:xfrm>
              <a:off x="9544" y="5356"/>
              <a:ext cx="9657" cy="21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545" y="5480"/>
              <a:ext cx="6847" cy="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1.</a:t>
              </a:r>
              <a:r>
                <a:rPr lang="zh-CN" altLang="en-US" sz="1800" b="1" dirty="0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二次碰撞分客户传播（知晓与不知晓）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21" y="6103"/>
              <a:ext cx="9222" cy="1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针对二次碰撞结果，出品二次碰撞介绍话术、展厅二次碰撞专区布置、二次碰撞视频，全方面宣传二次碰撞结果，告知客户帕萨特是打不倒的奥特曼，安全性能双认证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3" y="5356"/>
              <a:ext cx="3142" cy="211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80" y="5356"/>
              <a:ext cx="3031" cy="2112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" y="5356"/>
              <a:ext cx="3173" cy="211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35" y="4837430"/>
            <a:ext cx="12192000" cy="1317625"/>
            <a:chOff x="1" y="3180"/>
            <a:chExt cx="19200" cy="2075"/>
          </a:xfrm>
        </p:grpSpPr>
        <p:sp>
          <p:nvSpPr>
            <p:cNvPr id="8" name="矩形 7"/>
            <p:cNvSpPr/>
            <p:nvPr/>
          </p:nvSpPr>
          <p:spPr>
            <a:xfrm>
              <a:off x="9544" y="3180"/>
              <a:ext cx="9657" cy="2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544" y="3245"/>
              <a:ext cx="3776" cy="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3.</a:t>
              </a:r>
              <a:r>
                <a:rPr lang="zh-CN" altLang="en-US" sz="18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建立自媒体阵营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21" y="3868"/>
              <a:ext cx="9222" cy="12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结合帕萨特主被动安全亮点及智慧车联系统原创口碑文章，通过区域微信公众号、视频号、小红书、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站等自媒体，今日头条、网上兰州等网站广泛传播，打造西北自媒体阵营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6404" y="3191"/>
              <a:ext cx="3140" cy="2053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174" y="3180"/>
              <a:ext cx="3162" cy="207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" y="3245"/>
              <a:ext cx="1910" cy="1137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11" y="3245"/>
              <a:ext cx="1184" cy="1137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910" y="4382"/>
              <a:ext cx="1185" cy="86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" y="4382"/>
              <a:ext cx="1910" cy="86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3423920"/>
            <a:ext cx="12193270" cy="1342390"/>
            <a:chOff x="0" y="7596"/>
            <a:chExt cx="19202" cy="2114"/>
          </a:xfrm>
        </p:grpSpPr>
        <p:sp>
          <p:nvSpPr>
            <p:cNvPr id="7" name="矩形 6"/>
            <p:cNvSpPr/>
            <p:nvPr/>
          </p:nvSpPr>
          <p:spPr>
            <a:xfrm>
              <a:off x="9545" y="7596"/>
              <a:ext cx="9657" cy="21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图片 8" descr="30e4f77d7e226ddf526e4afa6d3422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3280" y="7597"/>
              <a:ext cx="3031" cy="211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545" y="7716"/>
              <a:ext cx="4111" cy="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2.</a:t>
              </a:r>
              <a:r>
                <a:rPr lang="zh-CN" altLang="en-US" sz="18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老车主微电影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723" y="8339"/>
              <a:ext cx="9220" cy="127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针对西北地区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万帕萨特车主，围绕安全性能以老车主口碑为主阵地全力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开战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，选择具有代表性的人物拍摄宣传短片，以西安、兰州、新疆为主，深度记录和演艺帕萨特的安全驾控性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6417" y="7597"/>
              <a:ext cx="3128" cy="21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7597"/>
              <a:ext cx="3174" cy="2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/>
          <p:cNvSpPr/>
          <p:nvPr/>
        </p:nvSpPr>
        <p:spPr>
          <a:xfrm>
            <a:off x="1358265" y="5166995"/>
            <a:ext cx="994410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396490" y="5165725"/>
            <a:ext cx="950595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295" y="2150110"/>
            <a:ext cx="11791315" cy="3995420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20" y="2219960"/>
            <a:ext cx="3151505" cy="1772920"/>
          </a:xfrm>
          <a:prstGeom prst="rect">
            <a:avLst/>
          </a:prstGeom>
        </p:spPr>
      </p:pic>
      <p:pic>
        <p:nvPicPr>
          <p:cNvPr id="5" name="图片 4" descr="bbde76e03884fdfb17e62d8773387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75" y="2219960"/>
            <a:ext cx="1873250" cy="3746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43620" y="4081145"/>
            <a:ext cx="3151505" cy="1895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690" y="2219960"/>
            <a:ext cx="2106295" cy="374713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42265" y="4220845"/>
            <a:ext cx="2010410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395855" y="4220210"/>
            <a:ext cx="1944370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378200" y="5166360"/>
            <a:ext cx="994410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43835" y="4493260"/>
            <a:ext cx="1249045" cy="253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 dirty="0" err="1">
                <a:solidFill>
                  <a:srgbClr val="C00000"/>
                </a:solidFill>
                <a:latin typeface="+mj-ea"/>
                <a:ea typeface="+mj-ea"/>
                <a:cs typeface="+mj-ea"/>
              </a:rPr>
              <a:t>终身免费保养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74470" y="5313680"/>
            <a:ext cx="762635" cy="507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5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新年百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5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亿红包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6305" y="4350385"/>
            <a:ext cx="1046480" cy="5410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 dirty="0" err="1">
                <a:solidFill>
                  <a:srgbClr val="C00000"/>
                </a:solidFill>
                <a:latin typeface="+mj-ea"/>
                <a:ea typeface="+mj-ea"/>
                <a:cs typeface="+mj-ea"/>
              </a:rPr>
              <a:t>14.59</a:t>
            </a:r>
            <a:r>
              <a:rPr lang="zh-CN" altLang="en-US" sz="1600" b="1" dirty="0" err="1">
                <a:solidFill>
                  <a:srgbClr val="C00000"/>
                </a:solidFill>
                <a:latin typeface="+mj-ea"/>
                <a:ea typeface="+mj-ea"/>
                <a:cs typeface="+mj-ea"/>
              </a:rPr>
              <a:t>万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 err="1">
                <a:solidFill>
                  <a:srgbClr val="C00000"/>
                </a:solidFill>
                <a:latin typeface="+mj-ea"/>
                <a:ea typeface="+mj-ea"/>
                <a:cs typeface="+mj-ea"/>
              </a:rPr>
              <a:t>精英座驾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378200" y="5296535"/>
            <a:ext cx="976630" cy="5410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6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6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月惊喜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PA</a:t>
            </a:r>
            <a:r>
              <a:rPr lang="zh-CN" altLang="en-US" sz="16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再升级</a:t>
            </a:r>
            <a:endParaRPr lang="zh-CN" altLang="en-US" sz="1600" b="1" dirty="0" err="1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870" y="3653155"/>
            <a:ext cx="3997960" cy="42799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4665" y="3646170"/>
            <a:ext cx="3720465" cy="405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b="1" dirty="0" err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1+1+4 </a:t>
            </a:r>
            <a:r>
              <a:rPr lang="zh-CN" sz="1800" b="1" dirty="0" err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政策包装，主打品牌价值</a:t>
            </a:r>
            <a:endParaRPr lang="zh-CN" sz="1800" b="1" dirty="0" err="1">
              <a:solidFill>
                <a:schemeClr val="bg1"/>
              </a:solidFill>
              <a:latin typeface="+mj-lt"/>
              <a:ea typeface="+mj-lt"/>
              <a:cs typeface="+mj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2265" y="2633345"/>
            <a:ext cx="4030345" cy="946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lt"/>
              </a:rPr>
              <a:t>在超低优惠价格和终身免费保养的基础上，再对</a:t>
            </a: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lt"/>
              </a:rPr>
              <a:t>4</a:t>
            </a:r>
            <a:r>
              <a:rPr 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lt"/>
              </a:rPr>
              <a:t>大政策进行包装刺激消费者购买欲望的同时，与竞品车型形成鲜明对比，不论是安全层面或价值层面，体现帕萨特都始终是王者</a:t>
            </a:r>
            <a:endParaRPr lang="zh-CN" sz="1400" dirty="0" err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lt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2265" y="2219960"/>
            <a:ext cx="1579245" cy="304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800" b="1" dirty="0" err="1">
                <a:solidFill>
                  <a:schemeClr val="tx1"/>
                </a:solidFill>
                <a:latin typeface="+mj-lt"/>
                <a:ea typeface="+mj-lt"/>
                <a:cs typeface="+mj-lt"/>
              </a:rPr>
              <a:t>价值＞价格；</a:t>
            </a:r>
            <a:endParaRPr lang="en-US" altLang="zh-CN" sz="1800" b="1" dirty="0" err="1">
              <a:solidFill>
                <a:schemeClr val="tx1"/>
              </a:solidFill>
              <a:latin typeface="+mj-lt"/>
              <a:ea typeface="+mj-lt"/>
              <a:cs typeface="+mj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24380" y="2219960"/>
            <a:ext cx="2315845" cy="304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di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800" b="1" dirty="0" err="1">
                <a:solidFill>
                  <a:schemeClr val="tx1"/>
                </a:solidFill>
                <a:latin typeface="+mj-lt"/>
                <a:ea typeface="+mj-lt"/>
                <a:cs typeface="+mj-lt"/>
              </a:rPr>
              <a:t>安全体验＞竞品购买</a:t>
            </a:r>
            <a:endParaRPr lang="zh-CN" sz="1800" b="1" dirty="0" err="1">
              <a:solidFill>
                <a:schemeClr val="tx1"/>
              </a:solidFill>
              <a:latin typeface="+mj-lt"/>
              <a:ea typeface="+mj-lt"/>
              <a:cs typeface="+mj-lt"/>
              <a:sym typeface="+mn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Seize market share</a:t>
            </a:r>
          </a:p>
        </p:txBody>
      </p:sp>
      <p:sp>
        <p:nvSpPr>
          <p:cNvPr id="32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 dirty="0">
                <a:latin typeface="汉仪旗黑-80S" panose="00020600040101010101" charset="-122"/>
                <a:ea typeface="汉仪旗黑-80S" panose="00020600040101010101" charset="-122"/>
              </a:rPr>
              <a:t>抢份额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智慧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33" name="矩形 32"/>
          <p:cNvSpPr/>
          <p:nvPr/>
        </p:nvSpPr>
        <p:spPr>
          <a:xfrm>
            <a:off x="635" y="1169035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846445" y="1294130"/>
            <a:ext cx="6021070" cy="521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5110" y="1293495"/>
            <a:ext cx="510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敌不动我动</a:t>
            </a:r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#1+1+4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政策包装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5557520" y="1151890"/>
            <a:ext cx="0" cy="7708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847080" y="1324610"/>
            <a:ext cx="6020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勾拳式：</a:t>
            </a:r>
            <a:r>
              <a:rPr lang="zh-CN" sz="2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主打价值及体验，配备</a:t>
            </a:r>
            <a:r>
              <a:rPr lang="en-US" altLang="zh-CN" sz="2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项超级政策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05710" y="5311775"/>
            <a:ext cx="732790" cy="507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5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PHEV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5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不限行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356870" y="5166360"/>
            <a:ext cx="943610" cy="800100"/>
          </a:xfrm>
          <a:prstGeom prst="roundRect">
            <a:avLst>
              <a:gd name="adj" fmla="val 4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1630" y="5210810"/>
            <a:ext cx="958850" cy="709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sz="14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星评级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4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智慧车联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400" b="1" dirty="0" err="1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745865" y="1169035"/>
            <a:ext cx="844677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9200515" y="1293495"/>
            <a:ext cx="2855595" cy="521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Seize market share</a:t>
            </a:r>
          </a:p>
        </p:txBody>
      </p:sp>
      <p:sp>
        <p:nvSpPr>
          <p:cNvPr id="2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 dirty="0">
                <a:latin typeface="汉仪旗黑-80S" panose="00020600040101010101" charset="-122"/>
                <a:ea typeface="汉仪旗黑-80S" panose="00020600040101010101" charset="-122"/>
              </a:rPr>
              <a:t>抢份额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智慧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3" name="矩形 2"/>
          <p:cNvSpPr/>
          <p:nvPr/>
        </p:nvSpPr>
        <p:spPr>
          <a:xfrm>
            <a:off x="3751580" y="2065020"/>
            <a:ext cx="4185920" cy="3861435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06715" y="2065020"/>
            <a:ext cx="4185920" cy="3861435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2710" y="2310765"/>
            <a:ext cx="2742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媒介动作</a:t>
            </a:r>
            <a:r>
              <a:rPr lang="en-US" altLang="zh-CN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竞品拦截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31380" y="2310765"/>
            <a:ext cx="570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>
                <a:solidFill>
                  <a:srgbClr val="FFC000"/>
                </a:solidFill>
              </a:rPr>
              <a:t>1</a:t>
            </a:r>
            <a:r>
              <a:rPr lang="en-US" altLang="zh-CN" sz="3300" b="1" baseline="30000">
                <a:solidFill>
                  <a:srgbClr val="FFC000"/>
                </a:solidFill>
              </a:rPr>
              <a:t>#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73085" y="2310765"/>
            <a:ext cx="3253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r>
              <a:rPr lang="zh-CN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经销商动作</a:t>
            </a:r>
            <a:r>
              <a:rPr lang="en-US" altLang="zh-CN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立牌手册文章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85245" y="2310765"/>
            <a:ext cx="570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>
                <a:solidFill>
                  <a:srgbClr val="FFC000"/>
                </a:solidFill>
              </a:rPr>
              <a:t>2</a:t>
            </a:r>
            <a:r>
              <a:rPr lang="en-US" altLang="zh-CN" sz="3300" b="1" baseline="30000">
                <a:solidFill>
                  <a:srgbClr val="FFC000"/>
                </a:solidFill>
              </a:rPr>
              <a:t>#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8745" y="5298440"/>
            <a:ext cx="3873500" cy="541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针对汽车之家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易车网等网络平台在竞品车型中进行拦截任务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 descr="1f91e251907a9485429c06fe3da0a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085" y="2771140"/>
            <a:ext cx="1207770" cy="2718435"/>
          </a:xfrm>
          <a:prstGeom prst="rect">
            <a:avLst/>
          </a:prstGeom>
        </p:spPr>
      </p:pic>
      <p:pic>
        <p:nvPicPr>
          <p:cNvPr id="15" name="图片 14" descr="d989473ca656b51d9951a32ec5de7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360" y="2771140"/>
            <a:ext cx="745490" cy="1326515"/>
          </a:xfrm>
          <a:prstGeom prst="rect">
            <a:avLst/>
          </a:prstGeom>
        </p:spPr>
      </p:pic>
      <p:pic>
        <p:nvPicPr>
          <p:cNvPr id="16" name="图片 15" descr="3f2b3f0a93f0716fc0a0774bbc48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60" y="4164965"/>
            <a:ext cx="744855" cy="13239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73085" y="5575935"/>
            <a:ext cx="1301750" cy="270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竞品对比立牌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58325" y="5575935"/>
            <a:ext cx="861695" cy="270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手册单页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" name="图片 19" descr="18120c85e42a772137b3462d58e05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0020" y="2771140"/>
            <a:ext cx="1748155" cy="27184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353675" y="5575935"/>
            <a:ext cx="1747520" cy="270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公众号端对比软文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846830" y="1284605"/>
            <a:ext cx="510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敌不动我动</a:t>
            </a:r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竞品打击动作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9032240" y="1169035"/>
            <a:ext cx="0" cy="77089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1168400"/>
            <a:ext cx="3702685" cy="47574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3025" y="5130165"/>
            <a:ext cx="3475990" cy="709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结论：将全新一代帕萨特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330TSI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豪华型和迈腾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330TSI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豪华型进行对比，可以看出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帕萨特相比较竞品，价值性更好，安全性更好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9071610" y="1340485"/>
            <a:ext cx="313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踢腿式：</a:t>
            </a:r>
            <a:r>
              <a:rPr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里外结合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928110" y="2771140"/>
            <a:ext cx="3873500" cy="2418080"/>
            <a:chOff x="6186" y="5399"/>
            <a:chExt cx="6100" cy="380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6" y="5399"/>
              <a:ext cx="6101" cy="380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686" y="6559"/>
              <a:ext cx="1601" cy="1334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300" y="8079"/>
              <a:ext cx="2087" cy="1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27" name="图片 26" descr="b3086e1bdbd84111df190a5f61225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47" y="6610"/>
              <a:ext cx="1479" cy="1232"/>
            </a:xfrm>
            <a:prstGeom prst="rect">
              <a:avLst/>
            </a:prstGeom>
          </p:spPr>
        </p:pic>
      </p:grpSp>
      <p:graphicFrame>
        <p:nvGraphicFramePr>
          <p:cNvPr id="29" name="表格 2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6584" y="1164837"/>
          <a:ext cx="3708400" cy="3896995"/>
        </p:xfrm>
        <a:graphic>
          <a:graphicData uri="http://schemas.openxmlformats.org/drawingml/2006/table">
            <a:tbl>
              <a:tblPr/>
              <a:tblGrid>
                <a:gridCol w="92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帕萨特 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330TSI 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尊贵版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迈腾 </a:t>
                      </a:r>
                      <a:r>
                        <a:rPr lang="en-US" altLang="zh-C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330TSI </a:t>
                      </a:r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尊贵版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MSRP：252,900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MSRP：258,900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TP：2</a:t>
                      </a:r>
                      <a:r>
                        <a:rPr lang="en-US" altLang="zh-CN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</a:t>
                      </a:r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TP：2</a:t>
                      </a:r>
                      <a:r>
                        <a:rPr lang="en-US" altLang="zh-CN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27</a:t>
                      </a:r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,900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动力总成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EA888 </a:t>
                      </a:r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涡轮增压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+7</a:t>
                      </a:r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速双离合变速器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EA888 涡轮增压+7速双离合变速器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功率：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137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扭矩：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320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Nm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功率：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137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扭矩：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320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Nm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油耗：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6.3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L/100km</a:t>
                      </a:r>
                      <a:endParaRPr lang="en-US" altLang="en-US" sz="9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油耗：</a:t>
                      </a:r>
                      <a:r>
                        <a:rPr lang="en-US" altLang="zh-CN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6.3 </a:t>
                      </a:r>
                      <a:r>
                        <a:rPr lang="en-US" sz="900" b="0" i="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L/100km</a:t>
                      </a:r>
                      <a:endParaRPr lang="en-US" altLang="en-US" sz="9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科技安全装备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277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并线辅助系统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车道偏离预警系统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车道保持辅助系统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AEB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主动刹车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全速自适应式巡航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全车安全带未系提醒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智慧车联系统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外后视镜记忆功能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前排座椅按摩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通风座椅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轮毂尺寸</a:t>
                      </a:r>
                      <a:r>
                        <a:rPr lang="en-US" altLang="zh-CN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吋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舒适头枕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道路交通标识识别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疲劳驾驶提醒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自动泊车系统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后排侧面安全气囊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腿部安全气囊</a:t>
                      </a:r>
                      <a:endParaRPr lang="en-US" altLang="zh-CN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定速巡航系统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endParaRPr lang="zh-CN" altLang="en-US" sz="10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3388995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Enhance cognition</a:t>
            </a:r>
          </a:p>
        </p:txBody>
      </p:sp>
      <p:sp>
        <p:nvSpPr>
          <p:cNvPr id="2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提认知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行动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38" name="矩形 37"/>
          <p:cNvSpPr/>
          <p:nvPr/>
        </p:nvSpPr>
        <p:spPr>
          <a:xfrm>
            <a:off x="635" y="1233170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267335" y="1349375"/>
            <a:ext cx="5368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和信赖拉手手</a:t>
            </a:r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包装指南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838190" y="1349375"/>
            <a:ext cx="6068695" cy="521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922010" y="1379855"/>
            <a:ext cx="5890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手拉手重体验：线下提升安全认知</a:t>
            </a:r>
            <a:endParaRPr 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05" y="2122805"/>
            <a:ext cx="3882390" cy="3995420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6230" y="2122805"/>
            <a:ext cx="3882390" cy="3995420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32445" y="2122805"/>
            <a:ext cx="3882390" cy="3995420"/>
          </a:xfrm>
          <a:prstGeom prst="rect">
            <a:avLst/>
          </a:prstGeom>
          <a:solidFill>
            <a:srgbClr val="000000">
              <a:alpha val="0"/>
            </a:srgb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标题 8"/>
          <p:cNvSpPr txBox="1"/>
          <p:nvPr/>
        </p:nvSpPr>
        <p:spPr bwMode="gray">
          <a:xfrm>
            <a:off x="8132445" y="2278380"/>
            <a:ext cx="3883025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dirty="0">
                <a:solidFill>
                  <a:schemeClr val="tx1"/>
                </a:solidFill>
                <a:cs typeface="汉仪旗黑-60S" panose="00020600040101010101" pitchFamily="18" charset="-122"/>
              </a:rPr>
              <a:t>信赖空间站</a:t>
            </a:r>
            <a:r>
              <a:rPr lang="en-US" altLang="zh-CN" b="0" dirty="0">
                <a:solidFill>
                  <a:schemeClr val="tx1"/>
                </a:solidFill>
                <a:cs typeface="汉仪旗黑-60S" panose="00020600040101010101" pitchFamily="18" charset="-122"/>
              </a:rPr>
              <a:t>/</a:t>
            </a:r>
            <a:r>
              <a:rPr lang="zh-CN" altLang="en-US" sz="2800" b="0" baseline="-25000" dirty="0">
                <a:solidFill>
                  <a:schemeClr val="tx1"/>
                </a:solidFill>
                <a:cs typeface="汉仪旗黑-60S" panose="00020600040101010101" pitchFamily="18" charset="-122"/>
              </a:rPr>
              <a:t>静展加油站公益行</a:t>
            </a:r>
          </a:p>
        </p:txBody>
      </p:sp>
      <p:sp>
        <p:nvSpPr>
          <p:cNvPr id="16" name="标题 8"/>
          <p:cNvSpPr txBox="1"/>
          <p:nvPr/>
        </p:nvSpPr>
        <p:spPr bwMode="gray">
          <a:xfrm>
            <a:off x="4208780" y="2278380"/>
            <a:ext cx="3717290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dirty="0">
                <a:solidFill>
                  <a:schemeClr val="tx1"/>
                </a:solidFill>
                <a:cs typeface="汉仪旗黑-60S" panose="00020600040101010101" pitchFamily="18" charset="-122"/>
              </a:rPr>
              <a:t>和信赖赛跑</a:t>
            </a:r>
            <a:r>
              <a:rPr lang="en-US" altLang="zh-CN" b="0" dirty="0">
                <a:solidFill>
                  <a:schemeClr val="tx1"/>
                </a:solidFill>
                <a:cs typeface="汉仪旗黑-60S" panose="00020600040101010101" pitchFamily="18" charset="-122"/>
              </a:rPr>
              <a:t>/</a:t>
            </a:r>
            <a:r>
              <a:rPr lang="zh-CN" altLang="en-US" sz="3200" b="0" baseline="-25000" dirty="0">
                <a:solidFill>
                  <a:schemeClr val="tx1"/>
                </a:solidFill>
                <a:cs typeface="汉仪旗黑-60S" panose="00020600040101010101" pitchFamily="18" charset="-122"/>
              </a:rPr>
              <a:t>马拉松自驾</a:t>
            </a:r>
          </a:p>
        </p:txBody>
      </p:sp>
      <p:sp>
        <p:nvSpPr>
          <p:cNvPr id="17" name="标题 8"/>
          <p:cNvSpPr txBox="1"/>
          <p:nvPr/>
        </p:nvSpPr>
        <p:spPr bwMode="gray">
          <a:xfrm>
            <a:off x="198755" y="2278380"/>
            <a:ext cx="3717290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dirty="0">
                <a:solidFill>
                  <a:schemeClr val="tx1"/>
                </a:solidFill>
                <a:cs typeface="汉仪旗黑-60S" panose="00020600040101010101" pitchFamily="18" charset="-122"/>
              </a:rPr>
              <a:t>信赖</a:t>
            </a:r>
            <a:r>
              <a:rPr lang="en-US" altLang="zh-CN" dirty="0">
                <a:solidFill>
                  <a:schemeClr val="tx1"/>
                </a:solidFill>
                <a:cs typeface="汉仪旗黑-60S" panose="00020600040101010101" pitchFamily="18" charset="-122"/>
              </a:rPr>
              <a:t>ING</a:t>
            </a:r>
            <a:r>
              <a:rPr lang="en-US" altLang="zh-CN" b="0" dirty="0">
                <a:solidFill>
                  <a:schemeClr val="tx1"/>
                </a:solidFill>
                <a:cs typeface="汉仪旗黑-60S" panose="00020600040101010101" pitchFamily="18" charset="-122"/>
              </a:rPr>
              <a:t>/</a:t>
            </a:r>
            <a:r>
              <a:rPr lang="zh-CN" altLang="en-US" sz="3200" b="0" baseline="-25000" dirty="0">
                <a:solidFill>
                  <a:schemeClr val="tx1"/>
                </a:solidFill>
                <a:cs typeface="汉仪旗黑-60S" panose="00020600040101010101" pitchFamily="18" charset="-122"/>
              </a:rPr>
              <a:t>全运会异业合作</a:t>
            </a:r>
          </a:p>
        </p:txBody>
      </p:sp>
      <p:pic>
        <p:nvPicPr>
          <p:cNvPr id="18" name="图片 17" descr="cd9c87b36a14a2153e1b051af97b8b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0880" y="2815590"/>
            <a:ext cx="3526790" cy="2189480"/>
          </a:xfrm>
          <a:prstGeom prst="rect">
            <a:avLst/>
          </a:prstGeom>
        </p:spPr>
      </p:pic>
      <p:pic>
        <p:nvPicPr>
          <p:cNvPr id="42" name="图片 41" descr="496b2ed22836f2b213c36b59611dd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25620" y="2815590"/>
            <a:ext cx="3479165" cy="2189480"/>
          </a:xfrm>
          <a:prstGeom prst="rect">
            <a:avLst/>
          </a:prstGeom>
        </p:spPr>
      </p:pic>
      <p:pic>
        <p:nvPicPr>
          <p:cNvPr id="19" name="图片 18" descr="src=http___static.sportsmoney.cn_upload_file_201908_030907z53hw4.jpg&amp;refer=http___static.sportsmoney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0" y="2815590"/>
            <a:ext cx="3820475" cy="2392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253365" y="5276215"/>
            <a:ext cx="3607435" cy="7936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结合西安2021年全运会热点，联合相关异业品牌打造帕萨特官方合作用车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zh-CN" sz="16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6205" y="5214620"/>
            <a:ext cx="3879850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128770" y="5214620"/>
            <a:ext cx="3879850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135620" y="5214620"/>
            <a:ext cx="3879850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295775" y="5285740"/>
            <a:ext cx="3509645" cy="709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以西安为起点，围绕乌龙木齐、拉萨、西宁、兰州、银川打造西北特色的7000公里马拉松自驾之旅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03260" y="5285740"/>
            <a:ext cx="3509645" cy="7092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sz="1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商超展：</a:t>
            </a:r>
            <a:r>
              <a:rPr 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专属帕萨特展具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二次碰撞万花筒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加油站：</a:t>
            </a:r>
            <a:r>
              <a:rPr lang="zh-CN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联手城市加油站提供免费检测服务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公益行：</a:t>
            </a:r>
            <a:r>
              <a:rPr lang="zh-CN" altLang="en-US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联合当地公益单位开展城市送温暖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45805" y="4711065"/>
            <a:ext cx="2496820" cy="27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木地板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仿沥青强化地板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发光灯带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发光立体字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面积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5*7m</a:t>
            </a:r>
            <a:r>
              <a:rPr lang="zh-CN" altLang="en-US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，成本预估</a:t>
            </a:r>
            <a:r>
              <a:rPr lang="en-US" altLang="zh-CN" sz="9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2.7W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30" y="1189990"/>
            <a:ext cx="8811260" cy="4957445"/>
          </a:xfrm>
          <a:prstGeom prst="rect">
            <a:avLst/>
          </a:prstGeom>
        </p:spPr>
      </p:pic>
      <p:sp>
        <p:nvSpPr>
          <p:cNvPr id="8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dirty="0">
                <a:solidFill>
                  <a:schemeClr val="tx1"/>
                </a:solidFill>
                <a:latin typeface="汉仪旗黑-80S" panose="00020600040101010101" charset="-122"/>
                <a:ea typeface="汉仪旗黑-80S" panose="00020600040101010101" charset="-122"/>
              </a:rPr>
              <a:t>促转化</a:t>
            </a:r>
            <a:r>
              <a:rPr lang="en-US" altLang="zh-CN" sz="2800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solidFill>
                  <a:schemeClr val="tx1"/>
                </a:solidFill>
                <a:latin typeface="汉仪旗黑-80S" panose="00020600040101010101" charset="-122"/>
                <a:ea typeface="汉仪旗黑-80S" panose="00020600040101010101" charset="-122"/>
              </a:rPr>
              <a:t>价值</a:t>
            </a:r>
            <a:r>
              <a:rPr lang="zh-CN" altLang="en-US" sz="3600" b="0" baseline="30000" dirty="0">
                <a:solidFill>
                  <a:schemeClr val="tx1"/>
                </a:solidFill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381254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Promote transformation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35" y="1233170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847080" y="1349375"/>
            <a:ext cx="6068695" cy="521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Build confidence</a:t>
            </a:r>
          </a:p>
        </p:txBody>
      </p:sp>
      <p:sp>
        <p:nvSpPr>
          <p:cNvPr id="2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0" dirty="0">
                <a:latin typeface="汉仪旗黑-80S" panose="00020600040101010101" charset="-122"/>
                <a:ea typeface="汉仪旗黑-80S" panose="00020600040101010101" charset="-122"/>
              </a:rPr>
              <a:t>树信心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技能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66700" y="1349375"/>
            <a:ext cx="510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把手给我</a:t>
            </a:r>
            <a:r>
              <a:rPr lang="en-US" altLang="zh-CN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#</a:t>
            </a:r>
            <a:r>
              <a:rPr lang="zh-CN" altLang="en-US" sz="2800" b="1">
                <a:solidFill>
                  <a:schemeClr val="bg1"/>
                </a:solidFill>
                <a:latin typeface="+mj-lt"/>
                <a:ea typeface="+mj-lt"/>
                <a:cs typeface="+mj-lt"/>
              </a:rPr>
              <a:t>展厅英雄升级行动</a:t>
            </a:r>
          </a:p>
        </p:txBody>
      </p:sp>
      <p:sp>
        <p:nvSpPr>
          <p:cNvPr id="65" name="矩形 64"/>
          <p:cNvSpPr/>
          <p:nvPr/>
        </p:nvSpPr>
        <p:spPr>
          <a:xfrm>
            <a:off x="6160135" y="2625725"/>
            <a:ext cx="274701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针对各域经销商开展帕萨特专区布置大赛，主要对比竞品，充分体现安全卖点</a:t>
            </a:r>
          </a:p>
        </p:txBody>
      </p:sp>
      <p:sp>
        <p:nvSpPr>
          <p:cNvPr id="76" name="矩形 75"/>
          <p:cNvSpPr/>
          <p:nvPr/>
        </p:nvSpPr>
        <p:spPr>
          <a:xfrm>
            <a:off x="310515" y="2138680"/>
            <a:ext cx="2799080" cy="3865880"/>
          </a:xfrm>
          <a:prstGeom prst="rect">
            <a:avLst/>
          </a:prstGeom>
          <a:noFill/>
          <a:ln w="6350">
            <a:solidFill>
              <a:schemeClr val="accent6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134100" y="2141220"/>
            <a:ext cx="2799080" cy="3865880"/>
          </a:xfrm>
          <a:prstGeom prst="rect">
            <a:avLst/>
          </a:prstGeom>
          <a:noFill/>
          <a:ln w="6350">
            <a:solidFill>
              <a:schemeClr val="accent6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063355" y="2141220"/>
            <a:ext cx="2799080" cy="3865880"/>
          </a:xfrm>
          <a:prstGeom prst="rect">
            <a:avLst/>
          </a:prstGeom>
          <a:noFill/>
          <a:ln w="6350">
            <a:solidFill>
              <a:schemeClr val="accent6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159500" y="2195830"/>
            <a:ext cx="274764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3.</a:t>
            </a:r>
            <a:r>
              <a:rPr lang="zh-CN" altLang="en-US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专区布置大赛</a:t>
            </a:r>
          </a:p>
        </p:txBody>
      </p:sp>
      <p:sp>
        <p:nvSpPr>
          <p:cNvPr id="84" name="矩形 83"/>
          <p:cNvSpPr/>
          <p:nvPr/>
        </p:nvSpPr>
        <p:spPr>
          <a:xfrm>
            <a:off x="9088755" y="2195830"/>
            <a:ext cx="274764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4.</a:t>
            </a:r>
            <a:r>
              <a:rPr lang="zh-CN" altLang="en-US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技能大赛</a:t>
            </a:r>
          </a:p>
        </p:txBody>
      </p:sp>
      <p:sp>
        <p:nvSpPr>
          <p:cNvPr id="85" name="矩形 84"/>
          <p:cNvSpPr/>
          <p:nvPr/>
        </p:nvSpPr>
        <p:spPr>
          <a:xfrm>
            <a:off x="335915" y="2193290"/>
            <a:ext cx="274764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1.V-star</a:t>
            </a:r>
            <a:r>
              <a:rPr lang="zh-CN" altLang="en-US" sz="2000" b="1" dirty="0" err="1">
                <a:latin typeface="汉仪旗黑-60简" panose="00020600040101010101" charset="-122"/>
                <a:ea typeface="汉仪旗黑-60简" panose="00020600040101010101" charset="-122"/>
                <a:cs typeface="汉仪旗黑-60简" panose="00020600040101010101" charset="-122"/>
              </a:rPr>
              <a:t>政策</a:t>
            </a:r>
          </a:p>
        </p:txBody>
      </p:sp>
      <p:sp>
        <p:nvSpPr>
          <p:cNvPr id="86" name="矩形 85"/>
          <p:cNvSpPr/>
          <p:nvPr/>
        </p:nvSpPr>
        <p:spPr>
          <a:xfrm>
            <a:off x="9063355" y="2625725"/>
            <a:ext cx="274701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围绕帕萨特安全等卖点，结合区域《星海争辉》，开展帕萨特能力比拼专场</a:t>
            </a:r>
            <a:endParaRPr lang="zh-CN" altLang="en-US" sz="16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61950" y="2663825"/>
            <a:ext cx="274701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经销商在政策时间内实现销售的帕萨特车型可获得发票贴息支持</a:t>
            </a:r>
            <a:endParaRPr lang="zh-CN" altLang="en-US" sz="16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671820" y="1410970"/>
            <a:ext cx="641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三层刺激：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政策有钱、</a:t>
            </a:r>
            <a:r>
              <a:rPr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培训有货、大赛有果</a:t>
            </a:r>
          </a:p>
        </p:txBody>
      </p:sp>
      <p:pic>
        <p:nvPicPr>
          <p:cNvPr id="4" name="图片 3" descr="src=http___img1.baa.bitautotech.com_img_V2pic.baa.bitautotech.com_space_2012_02_07_320cfef5-9c72-4de2-85a4-f94e18d69116_735_0_max_jpg.jpg&amp;[1]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68085" y="3884930"/>
            <a:ext cx="2529840" cy="1909445"/>
          </a:xfrm>
          <a:prstGeom prst="roundRect">
            <a:avLst>
              <a:gd name="adj" fmla="val 10009"/>
            </a:avLst>
          </a:prstGeom>
        </p:spPr>
      </p:pic>
      <p:pic>
        <p:nvPicPr>
          <p:cNvPr id="5" name="图片 4" descr="src=http___img.cheshi-img.com_201104_326335_4db8c34343903_500.jpg&amp;refer=http___img.cheshi-img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975" y="3890645"/>
            <a:ext cx="2529205" cy="1896745"/>
          </a:xfrm>
          <a:prstGeom prst="roundRect">
            <a:avLst>
              <a:gd name="adj" fmla="val 7264"/>
            </a:avLst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9185" y="3881995"/>
          <a:ext cx="2501900" cy="402590"/>
        </p:xfrm>
        <a:graphic>
          <a:graphicData uri="http://schemas.openxmlformats.org/drawingml/2006/table">
            <a:tbl>
              <a:tblPr/>
              <a:tblGrid>
                <a:gridCol w="125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销售顾问单车奖励金额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管理层单车奖励金额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0295" y="4482531"/>
          <a:ext cx="2503170" cy="342900"/>
        </p:xfrm>
        <a:graphic>
          <a:graphicData uri="http://schemas.openxmlformats.org/drawingml/2006/table">
            <a:tbl>
              <a:tblPr/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总经理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销售总监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市场总监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>
                        <a:buClrTx/>
                        <a:buSzTx/>
                        <a:buFontTx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分配比例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Tx/>
                        <a:buSzTx/>
                        <a:buFontTx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Tx/>
                        <a:buSzTx/>
                        <a:buFontTx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Tx/>
                        <a:buSzTx/>
                        <a:buFontTx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92630" y="4314190"/>
            <a:ext cx="960755" cy="12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※</a:t>
            </a:r>
            <a:r>
              <a: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单车奖励金额示意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92630" y="4850765"/>
            <a:ext cx="960755" cy="12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※</a:t>
            </a:r>
            <a:r>
              <a: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管理层奖励体系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463550" y="5024120"/>
          <a:ext cx="2497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HQ给管理层和销售顾问各750元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RSSC各增加250元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000" b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总计管理层和销售顾问各1000元</a:t>
                      </a:r>
                      <a:endParaRPr lang="zh-CN" altLang="en-US" sz="1000" b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000250" y="5704840"/>
            <a:ext cx="960755" cy="12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※HQ</a:t>
            </a:r>
            <a:r>
              <a: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和</a:t>
            </a:r>
            <a:r>
              <a:rPr lang="en-US" altLang="zh-CN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RSSC</a:t>
            </a:r>
            <a:r>
              <a:rPr lang="zh-CN" altLang="en-US" sz="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整合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228340" y="2141220"/>
            <a:ext cx="2799080" cy="3865880"/>
            <a:chOff x="5030" y="3372"/>
            <a:chExt cx="4408" cy="6088"/>
          </a:xfrm>
        </p:grpSpPr>
        <p:sp>
          <p:nvSpPr>
            <p:cNvPr id="17" name="矩形 16"/>
            <p:cNvSpPr/>
            <p:nvPr/>
          </p:nvSpPr>
          <p:spPr>
            <a:xfrm>
              <a:off x="5030" y="3372"/>
              <a:ext cx="4408" cy="6088"/>
            </a:xfrm>
            <a:prstGeom prst="rect">
              <a:avLst/>
            </a:prstGeom>
            <a:noFill/>
            <a:ln w="6350">
              <a:solidFill>
                <a:schemeClr val="accent6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6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071" y="3458"/>
              <a:ext cx="4327" cy="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2.</a:t>
              </a:r>
              <a:r>
                <a:rPr lang="zh-CN" altLang="en-US" sz="2000" b="1" dirty="0" err="1">
                  <a:latin typeface="汉仪旗黑-60简" panose="00020600040101010101" charset="-122"/>
                  <a:ea typeface="汉仪旗黑-60简" panose="00020600040101010101" charset="-122"/>
                  <a:cs typeface="汉仪旗黑-60简" panose="00020600040101010101" charset="-122"/>
                </a:rPr>
                <a:t>安全培训课堂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2" y="4135"/>
              <a:ext cx="4326" cy="1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建立完善的经销商培训机制开展帕萨特安全培训，了解竞品核心对比点</a:t>
              </a:r>
              <a:endParaRPr lang="zh-CN" altLang="en-US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20" name="图片 19" descr="u=1146054020,1724644276&amp;fm=26&amp;gp=0[1]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2" y="6117"/>
              <a:ext cx="3944" cy="3008"/>
            </a:xfrm>
            <a:prstGeom prst="roundRect">
              <a:avLst>
                <a:gd name="adj" fmla="val 7347"/>
              </a:avLst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5" y="1233170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。</a:t>
            </a:r>
          </a:p>
          <a:p>
            <a:pPr algn="ctr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17</a:t>
            </a:fld>
            <a:endParaRPr lang="en-GB"/>
          </a:p>
        </p:txBody>
      </p:sp>
      <p:sp>
        <p:nvSpPr>
          <p:cNvPr id="6" name="矩形 5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Enjoy the future</a:t>
            </a:r>
          </a:p>
        </p:txBody>
      </p:sp>
      <p:sp>
        <p:nvSpPr>
          <p:cNvPr id="7" name="标题 8"/>
          <p:cNvSpPr txBox="1"/>
          <p:nvPr/>
        </p:nvSpPr>
        <p:spPr bwMode="gray">
          <a:xfrm>
            <a:off x="416560" y="274003"/>
            <a:ext cx="3811905" cy="5219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dirty="0">
                <a:latin typeface="汉仪旗黑-80S" panose="00020600040101010101" charset="-122"/>
                <a:ea typeface="汉仪旗黑-80S" panose="00020600040101010101" charset="-122"/>
              </a:rPr>
              <a:t>享未来</a:t>
            </a:r>
            <a:r>
              <a:rPr lang="en-US" altLang="zh-CN" sz="2800" dirty="0"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latin typeface="汉仪旗黑-60简" panose="00020600040101010101" charset="-122"/>
                <a:ea typeface="汉仪旗黑-80S" panose="00020600040101010101" charset="-122"/>
              </a:rPr>
              <a:t>未来</a:t>
            </a:r>
            <a:r>
              <a:rPr lang="zh-CN" altLang="en-US" sz="3600" b="0" baseline="30000" dirty="0"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7" y="2212340"/>
            <a:ext cx="5204626" cy="213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6560" y="1471542"/>
            <a:ext cx="42775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bg1"/>
                </a:solidFill>
              </a:rPr>
              <a:t>2</a:t>
            </a:r>
            <a:r>
              <a:rPr lang="zh-CN" altLang="en-US" sz="1800" dirty="0">
                <a:solidFill>
                  <a:schemeClr val="bg1"/>
                </a:solidFill>
              </a:rPr>
              <a:t>月启动新脸帕萨特销售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26783" y="1273790"/>
            <a:ext cx="9558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快速启动“实力</a:t>
            </a:r>
            <a:r>
              <a:rPr lang="en-US" altLang="zh-CN" sz="3600" b="1" dirty="0">
                <a:solidFill>
                  <a:schemeClr val="bg1"/>
                </a:solidFill>
              </a:rPr>
              <a:t>C</a:t>
            </a:r>
            <a:r>
              <a:rPr lang="zh-CN" altLang="en-US" sz="3600" b="1" dirty="0">
                <a:solidFill>
                  <a:schemeClr val="bg1"/>
                </a:solidFill>
              </a:rPr>
              <a:t>位”篇自媒体宣传海报</a:t>
            </a:r>
            <a:endParaRPr lang="zh-CN" altLang="en-US" sz="3600" dirty="0"/>
          </a:p>
        </p:txBody>
      </p:sp>
      <p:sp>
        <p:nvSpPr>
          <p:cNvPr id="14" name="标题 8"/>
          <p:cNvSpPr txBox="1"/>
          <p:nvPr/>
        </p:nvSpPr>
        <p:spPr bwMode="gray">
          <a:xfrm>
            <a:off x="5200820" y="2188073"/>
            <a:ext cx="3883025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“实力</a:t>
            </a:r>
            <a:r>
              <a:rPr lang="en-US" altLang="zh-CN" dirty="0"/>
              <a:t>C</a:t>
            </a:r>
            <a:r>
              <a:rPr lang="zh-CN" altLang="en-US" dirty="0"/>
              <a:t>位”海报宣传</a:t>
            </a:r>
          </a:p>
        </p:txBody>
      </p:sp>
      <p:sp>
        <p:nvSpPr>
          <p:cNvPr id="17" name="标题 8"/>
          <p:cNvSpPr txBox="1"/>
          <p:nvPr/>
        </p:nvSpPr>
        <p:spPr bwMode="gray">
          <a:xfrm>
            <a:off x="8308975" y="2196559"/>
            <a:ext cx="3883025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cs typeface="汉仪旗黑-60S" panose="00020600040101010101" pitchFamily="18" charset="-122"/>
              </a:rPr>
              <a:t>媒体看车团</a:t>
            </a:r>
            <a:r>
              <a:rPr lang="en-US" altLang="zh-CN" b="0" dirty="0">
                <a:solidFill>
                  <a:schemeClr val="tx1"/>
                </a:solidFill>
                <a:cs typeface="汉仪旗黑-60S" panose="00020600040101010101" pitchFamily="18" charset="-122"/>
              </a:rPr>
              <a:t>/</a:t>
            </a:r>
            <a:r>
              <a:rPr lang="zh-CN" altLang="en-US" sz="2800" b="0" baseline="-25000" dirty="0">
                <a:solidFill>
                  <a:schemeClr val="tx1"/>
                </a:solidFill>
                <a:cs typeface="汉仪旗黑-60S" panose="00020600040101010101" pitchFamily="18" charset="-122"/>
              </a:rPr>
              <a:t>经销商展厅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51293" y="2876749"/>
            <a:ext cx="1156296" cy="18031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邀约核心媒体对改款过的全新前脸帕萨特进行宣传报道。</a:t>
            </a:r>
            <a:endParaRPr 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5537" y="4045053"/>
            <a:ext cx="5035283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1600" b="1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主要变化点：下保更改，改用</a:t>
            </a:r>
            <a:r>
              <a:rPr lang="en-US" altLang="zh-CN" sz="14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PHEV</a:t>
            </a:r>
            <a:r>
              <a:rPr lang="zh-CN" altLang="en-US" sz="14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下保险杠造型，</a:t>
            </a:r>
            <a:r>
              <a:rPr lang="en-US" altLang="zh-CN" sz="14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4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形灯部分用镀铝替代发光灯带，造型更时尚；</a:t>
            </a:r>
            <a:endParaRPr lang="en-US" altLang="zh-CN" sz="140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结合中保研碰撞成绩，营造新车型概念，进一步提升新帕销售表现；</a:t>
            </a:r>
            <a:endParaRPr lang="zh-CN" altLang="en-US" sz="140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122" y="2850896"/>
            <a:ext cx="2797445" cy="16777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122" y="4597687"/>
            <a:ext cx="2797445" cy="1693119"/>
          </a:xfrm>
          <a:prstGeom prst="rect">
            <a:avLst/>
          </a:prstGeom>
        </p:spPr>
      </p:pic>
      <p:pic>
        <p:nvPicPr>
          <p:cNvPr id="2" name="图片 1" descr="54af5bdfac9088da8523b1380a466f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975" y="2851150"/>
            <a:ext cx="1718945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35" y="1233170"/>
            <a:ext cx="12192000" cy="7537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9249B2F-9173-48D3-A5BC-90A6758C671B}" type="slidenum">
              <a:rPr lang="en-GB" smtClean="0"/>
              <a:t>18</a:t>
            </a:fld>
            <a:endParaRPr lang="en-GB"/>
          </a:p>
        </p:txBody>
      </p:sp>
      <p:sp>
        <p:nvSpPr>
          <p:cNvPr id="7" name="矩形 6"/>
          <p:cNvSpPr/>
          <p:nvPr/>
        </p:nvSpPr>
        <p:spPr>
          <a:xfrm>
            <a:off x="416560" y="723265"/>
            <a:ext cx="286258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Enjoy the future</a:t>
            </a:r>
          </a:p>
        </p:txBody>
      </p:sp>
      <p:sp>
        <p:nvSpPr>
          <p:cNvPr id="8" name="标题 8"/>
          <p:cNvSpPr txBox="1"/>
          <p:nvPr/>
        </p:nvSpPr>
        <p:spPr bwMode="gray">
          <a:xfrm>
            <a:off x="416560" y="273378"/>
            <a:ext cx="38119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spc="13" baseline="0">
                <a:latin typeface="汉仪旗黑-60S" panose="00020600040101010101" pitchFamily="18" charset="-122"/>
                <a:ea typeface="汉仪旗黑-60S" panose="00020600040101010101" pitchFamily="18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dirty="0">
                <a:solidFill>
                  <a:schemeClr val="tx1"/>
                </a:solidFill>
                <a:latin typeface="汉仪旗黑-60简" panose="00020600040101010101" charset="-122"/>
                <a:ea typeface="汉仪旗黑-80S" panose="00020600040101010101" charset="-122"/>
              </a:rPr>
              <a:t>享未来</a:t>
            </a:r>
            <a:r>
              <a:rPr lang="en-US" altLang="zh-CN" sz="2800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-</a:t>
            </a:r>
            <a:r>
              <a:rPr lang="zh-CN" altLang="en-US" b="0" dirty="0">
                <a:solidFill>
                  <a:schemeClr val="tx1"/>
                </a:solidFill>
                <a:latin typeface="汉仪旗黑-60简" panose="00020600040101010101" charset="-122"/>
                <a:ea typeface="汉仪旗黑-60简" panose="00020600040101010101" charset="-122"/>
              </a:rPr>
              <a:t>帕萨特</a:t>
            </a:r>
            <a:r>
              <a:rPr lang="zh-CN" altLang="en-US" sz="2800" b="0" dirty="0">
                <a:solidFill>
                  <a:schemeClr val="tx1"/>
                </a:solidFill>
                <a:latin typeface="汉仪旗黑-60简" panose="00020600040101010101" charset="-122"/>
                <a:ea typeface="汉仪旗黑-80S" panose="00020600040101010101" charset="-122"/>
              </a:rPr>
              <a:t>未来</a:t>
            </a:r>
            <a:r>
              <a:rPr lang="zh-CN" altLang="en-US" sz="3600" b="0" baseline="30000" dirty="0">
                <a:solidFill>
                  <a:schemeClr val="tx1"/>
                </a:solidFill>
                <a:latin typeface="汉仪旗黑-80S" panose="00020600040101010101" charset="-122"/>
                <a:ea typeface="汉仪旗黑-80S" panose="00020600040101010101" charset="-122"/>
              </a:rPr>
              <a:t>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16125"/>
          <a:stretch>
            <a:fillRect/>
          </a:stretch>
        </p:blipFill>
        <p:spPr>
          <a:xfrm flipH="1">
            <a:off x="3675380" y="2102485"/>
            <a:ext cx="4842510" cy="1948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3505" y="1363980"/>
            <a:ext cx="1198499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月，New Passat PA 装备大幅升级&amp;重定位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4760" y="4050665"/>
            <a:ext cx="691896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dist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全新形象 </a:t>
            </a:r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王者重现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74925" y="5089525"/>
            <a:ext cx="686816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spcBef>
                <a:spcPts val="400"/>
              </a:spcBef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对王牌产品进行价值优化，使之更符合市场竞争态势，启动预售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v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635" y="0"/>
            <a:ext cx="12192000" cy="685309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Textplatzhalter 9"/>
          <p:cNvSpPr>
            <a:spLocks noGrp="1"/>
          </p:cNvSpPr>
          <p:nvPr/>
        </p:nvSpPr>
        <p:spPr>
          <a:xfrm>
            <a:off x="10332305" y="440548"/>
            <a:ext cx="1353600" cy="421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l" defTabSz="12192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>
              <a:buNone/>
            </a:pPr>
            <a:endParaRPr lang="zh-CN" altLang="en-GB" dirty="0"/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35333" y="2085969"/>
            <a:ext cx="849600" cy="84960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219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35" b="0" kern="1200">
                <a:noFill/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1pPr>
            <a:lvl2pPr marL="0" indent="0" algn="l" defTabSz="1219200" rtl="0" eaLnBrk="1" latinLnBrk="0" hangingPunct="1"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2pPr>
            <a:lvl3pPr marL="252095" indent="-252095" algn="l" defTabSz="1219200" rtl="0" eaLnBrk="1" latinLnBrk="0" hangingPunct="1">
              <a:spcBef>
                <a:spcPts val="400"/>
              </a:spcBef>
              <a:buFont typeface="VW Text Office" panose="020B0504040200000003" pitchFamily="34" charset="0"/>
              <a:buChar char="–"/>
              <a:defRPr sz="18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3pPr>
            <a:lvl4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4pPr>
            <a:lvl5pPr marL="240030" indent="-240030" algn="l" defTabSz="1219200" rtl="0" eaLnBrk="1" latinLnBrk="0" hangingPunct="1">
              <a:spcBef>
                <a:spcPts val="265"/>
              </a:spcBef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汉仪旗黑-60简" panose="00020600040101010101" charset="-122"/>
                <a:ea typeface="汉仪旗黑-60简" panose="00020600040101010101" charset="-122"/>
                <a:cs typeface="+mn-ea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endParaRPr kumimoji="1" lang="zh-CN" altLang="en-US"/>
          </a:p>
        </p:txBody>
      </p:sp>
      <p:sp>
        <p:nvSpPr>
          <p:cNvPr id="6" name="Untertitel 16"/>
          <p:cNvSpPr>
            <a:spLocks noGrp="1"/>
          </p:cNvSpPr>
          <p:nvPr/>
        </p:nvSpPr>
        <p:spPr>
          <a:xfrm>
            <a:off x="1555115" y="2207895"/>
            <a:ext cx="9699625" cy="8832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ysClr val="window" lastClr="FFFFFF"/>
                </a:solidFill>
                <a:latin typeface="VW Head Office" panose="020B0504040200000003" pitchFamily="34" charset="0"/>
                <a:ea typeface="微软雅黑" panose="020B0503020204020204" pitchFamily="34" charset="-122"/>
                <a:cs typeface="+mn-ea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>
                    <a:tint val="7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zh-CN" altLang="en-US" sz="5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帕萨特信赖</a:t>
            </a:r>
            <a:r>
              <a:rPr lang="zh-CN" altLang="en-US" sz="8800" b="1" kern="150" spc="300" baseline="300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＋</a:t>
            </a:r>
            <a:r>
              <a:rPr lang="zh-CN" altLang="en-US" sz="5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  再造</a:t>
            </a:r>
            <a:r>
              <a:rPr lang="en-US" altLang="zh-CN" sz="5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B</a:t>
            </a:r>
            <a:r>
              <a:rPr lang="zh-CN" altLang="en-US" sz="5400" b="1" kern="150" spc="300" dirty="0">
                <a:latin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级神话！</a:t>
            </a:r>
            <a:endParaRPr lang="zh-CN" altLang="en-US" sz="5400" b="1" kern="150" spc="3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grpSp>
        <p:nvGrpSpPr>
          <p:cNvPr id="8" name="组 1"/>
          <p:cNvGrpSpPr/>
          <p:nvPr/>
        </p:nvGrpSpPr>
        <p:grpSpPr>
          <a:xfrm>
            <a:off x="848703" y="1263397"/>
            <a:ext cx="10863872" cy="3411843"/>
            <a:chOff x="6526025" y="6766566"/>
            <a:chExt cx="4934416" cy="2779551"/>
          </a:xfrm>
        </p:grpSpPr>
        <p:cxnSp>
          <p:nvCxnSpPr>
            <p:cNvPr id="11" name="直线连接符 2"/>
            <p:cNvCxnSpPr/>
            <p:nvPr/>
          </p:nvCxnSpPr>
          <p:spPr>
            <a:xfrm>
              <a:off x="6526025" y="9546114"/>
              <a:ext cx="493441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" name="直线连接符 3"/>
            <p:cNvCxnSpPr/>
            <p:nvPr/>
          </p:nvCxnSpPr>
          <p:spPr>
            <a:xfrm flipV="1">
              <a:off x="6526025" y="8340006"/>
              <a:ext cx="5201" cy="1206111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直线连接符 4"/>
            <p:cNvCxnSpPr/>
            <p:nvPr/>
          </p:nvCxnSpPr>
          <p:spPr>
            <a:xfrm>
              <a:off x="6526025" y="6766566"/>
              <a:ext cx="4934416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4" name="直线连接符 5"/>
            <p:cNvCxnSpPr/>
            <p:nvPr/>
          </p:nvCxnSpPr>
          <p:spPr>
            <a:xfrm flipH="1" flipV="1">
              <a:off x="6526026" y="6766568"/>
              <a:ext cx="5200" cy="533589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5" name="直线连接符 6"/>
            <p:cNvCxnSpPr/>
            <p:nvPr/>
          </p:nvCxnSpPr>
          <p:spPr>
            <a:xfrm flipV="1">
              <a:off x="11460441" y="6766566"/>
              <a:ext cx="0" cy="2779548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pic>
        <p:nvPicPr>
          <p:cNvPr id="24" name="图片 23" descr="f4866e556f8e3bde1911f207794674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" y="6421120"/>
            <a:ext cx="776605" cy="241300"/>
          </a:xfrm>
          <a:prstGeom prst="rect">
            <a:avLst/>
          </a:prstGeom>
        </p:spPr>
      </p:pic>
      <p:pic>
        <p:nvPicPr>
          <p:cNvPr id="26" name="图片 25" descr="a2c519df53a418428f7ee0ab20819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0435" y="6027420"/>
            <a:ext cx="830580" cy="830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8300" y="264667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4" name="Untertitel 16"/>
          <p:cNvSpPr>
            <a:spLocks noGrp="1"/>
          </p:cNvSpPr>
          <p:nvPr/>
        </p:nvSpPr>
        <p:spPr>
          <a:xfrm>
            <a:off x="368300" y="260985"/>
            <a:ext cx="5824855" cy="478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2020年西北帕萨特营销节奏把控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358775" y="1188720"/>
          <a:ext cx="11148060" cy="27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308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4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5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6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7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8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9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3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4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5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6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7</a:t>
                      </a:r>
                      <a:r>
                        <a:rPr lang="zh-CN" altLang="en-US" sz="120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8</a:t>
                      </a:r>
                      <a:r>
                        <a:rPr lang="zh-CN" altLang="en-US" sz="1200" dirty="0"/>
                        <a:t>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右箭头 5"/>
          <p:cNvSpPr/>
          <p:nvPr/>
        </p:nvSpPr>
        <p:spPr>
          <a:xfrm>
            <a:off x="368300" y="3441065"/>
            <a:ext cx="11138535" cy="476885"/>
          </a:xfrm>
          <a:prstGeom prst="rightArrow">
            <a:avLst/>
          </a:prstGeom>
          <a:solidFill>
            <a:srgbClr val="17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9" name="图片 8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914515" y="4117975"/>
            <a:ext cx="201930" cy="201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40170" y="4416425"/>
            <a:ext cx="115125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KW50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前脸切换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4700270" y="4117975"/>
            <a:ext cx="201930" cy="2019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38333" y="4416425"/>
            <a:ext cx="725805" cy="184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MP21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切换</a:t>
            </a:r>
          </a:p>
        </p:txBody>
      </p:sp>
      <p:pic>
        <p:nvPicPr>
          <p:cNvPr id="13" name="图片 12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1069340" y="4117975"/>
            <a:ext cx="201930" cy="2019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9875" y="4416425"/>
            <a:ext cx="180149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全新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MP20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切换（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MOS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10563860" y="4117975"/>
            <a:ext cx="201930" cy="2019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896475" y="4416425"/>
            <a:ext cx="1536065" cy="420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New Passat PA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装备大幅升级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重定位</a:t>
            </a:r>
          </a:p>
        </p:txBody>
      </p:sp>
      <p:pic>
        <p:nvPicPr>
          <p:cNvPr id="17" name="图片 16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5227955" y="3080385"/>
            <a:ext cx="201930" cy="2019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53610" y="2794635"/>
            <a:ext cx="115125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销售竞赛</a:t>
            </a:r>
          </a:p>
        </p:txBody>
      </p:sp>
      <p:pic>
        <p:nvPicPr>
          <p:cNvPr id="19" name="图片 18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4059555" y="3080385"/>
            <a:ext cx="201930" cy="2019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85210" y="2794635"/>
            <a:ext cx="115125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终身保养</a:t>
            </a:r>
          </a:p>
        </p:txBody>
      </p:sp>
      <p:pic>
        <p:nvPicPr>
          <p:cNvPr id="21" name="图片 20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16445" y="2900045"/>
            <a:ext cx="382270" cy="3822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06335" y="3029585"/>
            <a:ext cx="164274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400" b="1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400" b="1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月上险</a:t>
            </a:r>
            <a:r>
              <a:rPr lang="en-US" altLang="zh-CN" sz="1400" b="1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22268</a:t>
            </a:r>
            <a:r>
              <a:rPr lang="zh-CN" altLang="en-US" sz="1400" b="1" dirty="0" err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</a:t>
            </a:r>
          </a:p>
        </p:txBody>
      </p:sp>
      <p:pic>
        <p:nvPicPr>
          <p:cNvPr id="8" name="图片 7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>
            <a:off x="4753610" y="2351405"/>
            <a:ext cx="201930" cy="20193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90270" y="979805"/>
            <a:ext cx="6367145" cy="1981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09925" y="986790"/>
            <a:ext cx="115125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</a:p>
        </p:txBody>
      </p:sp>
      <p:sp>
        <p:nvSpPr>
          <p:cNvPr id="25" name="矩形 24"/>
          <p:cNvSpPr/>
          <p:nvPr/>
        </p:nvSpPr>
        <p:spPr>
          <a:xfrm>
            <a:off x="7256780" y="979805"/>
            <a:ext cx="4250055" cy="1981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49080" y="986790"/>
            <a:ext cx="115125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</a:p>
        </p:txBody>
      </p:sp>
      <p:sp>
        <p:nvSpPr>
          <p:cNvPr id="27" name="矩形 26"/>
          <p:cNvSpPr/>
          <p:nvPr/>
        </p:nvSpPr>
        <p:spPr>
          <a:xfrm>
            <a:off x="358140" y="979805"/>
            <a:ext cx="532130" cy="198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8140" y="1007745"/>
            <a:ext cx="535940" cy="153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1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85210" y="1943735"/>
            <a:ext cx="136652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提升</a:t>
            </a:r>
            <a:r>
              <a:rPr lang="en-GB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DCC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线索数量</a:t>
            </a:r>
            <a:endParaRPr lang="zh-CN" sz="12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" name="图片 29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5164455" y="4866005"/>
            <a:ext cx="201930" cy="20193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607050" y="2351405"/>
            <a:ext cx="248158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市场投放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(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移动端、电梯广播、地铁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)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22483" y="5150485"/>
            <a:ext cx="743585" cy="184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V-star</a:t>
            </a:r>
            <a:r>
              <a:rPr lang="zh-CN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政策</a:t>
            </a:r>
          </a:p>
        </p:txBody>
      </p:sp>
      <p:pic>
        <p:nvPicPr>
          <p:cNvPr id="33" name="图片 32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5405120" y="4866005"/>
            <a:ext cx="201930" cy="20193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429886" y="5150485"/>
            <a:ext cx="609600" cy="184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销售竞赛</a:t>
            </a:r>
            <a:endParaRPr lang="zh-CN" altLang="en-US" sz="12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6" name="图片 35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4753610" y="5475605"/>
            <a:ext cx="201930" cy="20193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005898" y="5749925"/>
            <a:ext cx="1589405" cy="1841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专区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竞品对比展厅布置</a:t>
            </a:r>
          </a:p>
        </p:txBody>
      </p:sp>
      <p:pic>
        <p:nvPicPr>
          <p:cNvPr id="38" name="图片 37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>
            <a:off x="5366385" y="2351405"/>
            <a:ext cx="201930" cy="201930"/>
          </a:xfrm>
          <a:prstGeom prst="rect">
            <a:avLst/>
          </a:prstGeom>
        </p:spPr>
      </p:pic>
      <p:pic>
        <p:nvPicPr>
          <p:cNvPr id="39" name="图片 38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>
            <a:off x="5026025" y="1925955"/>
            <a:ext cx="201930" cy="20193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063240" y="2360295"/>
            <a:ext cx="155956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电台大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V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栏目广告口播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1" name="图片 40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 flipH="1" flipV="1">
            <a:off x="4236720" y="4866005"/>
            <a:ext cx="201930" cy="20193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040890" y="4883785"/>
            <a:ext cx="206629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kumimoji="1" lang="en-US" altLang="zh-CN" sz="1200" dirty="0">
                <a:sym typeface="+mn-ea"/>
              </a:rPr>
              <a:t>《</a:t>
            </a:r>
            <a:r>
              <a:rPr kumimoji="1" lang="zh-CN" altLang="en-US" sz="1200" dirty="0">
                <a:sym typeface="+mn-ea"/>
              </a:rPr>
              <a:t>我和我的帕萨特</a:t>
            </a:r>
            <a:r>
              <a:rPr kumimoji="1" lang="en-US" altLang="zh-CN" sz="1200" dirty="0">
                <a:sym typeface="+mn-ea"/>
              </a:rPr>
              <a:t>》</a:t>
            </a:r>
            <a:r>
              <a:rPr kumimoji="1" lang="zh-CN" altLang="en-US" sz="1200" dirty="0">
                <a:sym typeface="+mn-ea"/>
              </a:rPr>
              <a:t>口碑视频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图表 38"/>
          <p:cNvGraphicFramePr/>
          <p:nvPr/>
        </p:nvGraphicFramePr>
        <p:xfrm>
          <a:off x="482718" y="3384731"/>
          <a:ext cx="11145526" cy="202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343535" y="429198"/>
          <a:ext cx="11407140" cy="251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圆角矩形 2"/>
          <p:cNvSpPr/>
          <p:nvPr/>
        </p:nvSpPr>
        <p:spPr>
          <a:xfrm>
            <a:off x="368300" y="264667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Untertitel 16"/>
          <p:cNvSpPr>
            <a:spLocks noGrp="1"/>
          </p:cNvSpPr>
          <p:nvPr/>
        </p:nvSpPr>
        <p:spPr>
          <a:xfrm>
            <a:off x="673538" y="5088683"/>
            <a:ext cx="10763885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帕萨特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2020</a:t>
            </a:r>
            <a:r>
              <a:rPr lang="zh-CN" altLang="en-US" sz="20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年由爆发期</a:t>
            </a:r>
            <a:r>
              <a:rPr lang="en-US" altLang="zh-CN" sz="20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-</a:t>
            </a:r>
            <a:r>
              <a:rPr lang="zh-CN" altLang="en-US" sz="20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发酵期双滑落</a:t>
            </a:r>
          </a:p>
          <a:p>
            <a:pPr algn="just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8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月市场营销动作及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12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月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2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lt"/>
                <a:sym typeface="+mn-ea"/>
              </a:rPr>
              <a:t>次碰撞后口碑逐步扭转，潜客和销量逐步回暖！</a:t>
            </a:r>
          </a:p>
        </p:txBody>
      </p:sp>
      <p:sp>
        <p:nvSpPr>
          <p:cNvPr id="55" name="矩形 54"/>
          <p:cNvSpPr/>
          <p:nvPr/>
        </p:nvSpPr>
        <p:spPr>
          <a:xfrm>
            <a:off x="831215" y="3115821"/>
            <a:ext cx="3135630" cy="166624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970655" y="3129444"/>
            <a:ext cx="3588385" cy="1666240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78443" y="3115821"/>
            <a:ext cx="4044315" cy="1666875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822325" y="2846802"/>
            <a:ext cx="3135630" cy="2616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34770" y="2879822"/>
            <a:ext cx="211074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b="1" dirty="0" err="1">
                <a:solidFill>
                  <a:schemeClr val="bg1"/>
                </a:solidFill>
              </a:rPr>
              <a:t>爆发期</a:t>
            </a:r>
          </a:p>
        </p:txBody>
      </p:sp>
      <p:sp>
        <p:nvSpPr>
          <p:cNvPr id="12" name="矩形 11"/>
          <p:cNvSpPr/>
          <p:nvPr/>
        </p:nvSpPr>
        <p:spPr>
          <a:xfrm>
            <a:off x="822325" y="1214852"/>
            <a:ext cx="3136265" cy="1593215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8590" y="1214852"/>
            <a:ext cx="3591560" cy="1592580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4595" y="1219805"/>
            <a:ext cx="4039870" cy="159258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66845" y="2846802"/>
            <a:ext cx="3582670" cy="2616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2810" y="2885537"/>
            <a:ext cx="211074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b="1" dirty="0" err="1">
                <a:solidFill>
                  <a:schemeClr val="bg1"/>
                </a:solidFill>
              </a:rPr>
              <a:t>发酵期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559040" y="2846802"/>
            <a:ext cx="4030980" cy="2616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43950" y="2879822"/>
            <a:ext cx="2110740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</a:rPr>
              <a:t>回暖期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930255" y="5182058"/>
            <a:ext cx="66421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400" b="1" dirty="0" err="1"/>
              <a:t>保险数</a:t>
            </a:r>
          </a:p>
        </p:txBody>
      </p:sp>
      <p:sp>
        <p:nvSpPr>
          <p:cNvPr id="34" name="Untertitel 16"/>
          <p:cNvSpPr>
            <a:spLocks noGrp="1"/>
          </p:cNvSpPr>
          <p:nvPr/>
        </p:nvSpPr>
        <p:spPr>
          <a:xfrm>
            <a:off x="368300" y="260985"/>
            <a:ext cx="10763885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+mj-lt"/>
                <a:ea typeface="+mj-lt"/>
                <a:sym typeface="+mn-ea"/>
              </a:rPr>
              <a:t>舆情影响逐步消退，潜客转化率双双回暖</a:t>
            </a:r>
            <a:endParaRPr lang="zh-CN" altLang="en-US" sz="2600" b="1" dirty="0">
              <a:solidFill>
                <a:schemeClr val="accent6">
                  <a:lumMod val="50000"/>
                </a:schemeClr>
              </a:solidFill>
              <a:latin typeface="+mj-lt"/>
              <a:ea typeface="+mj-lt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0365" y="3127117"/>
            <a:ext cx="19351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/>
              <a:t>潜客转化率均未出现异常波动</a:t>
            </a:r>
          </a:p>
        </p:txBody>
      </p:sp>
      <p:sp>
        <p:nvSpPr>
          <p:cNvPr id="37" name="矩形 36"/>
          <p:cNvSpPr/>
          <p:nvPr/>
        </p:nvSpPr>
        <p:spPr>
          <a:xfrm>
            <a:off x="4589570" y="3133187"/>
            <a:ext cx="21483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/>
              <a:t>4</a:t>
            </a:r>
            <a:r>
              <a:rPr lang="zh-CN" altLang="en-US" sz="1050" dirty="0"/>
              <a:t>月份开始潜客、转化率一路下滑</a:t>
            </a:r>
          </a:p>
        </p:txBody>
      </p:sp>
      <p:sp>
        <p:nvSpPr>
          <p:cNvPr id="38" name="矩形 37"/>
          <p:cNvSpPr/>
          <p:nvPr/>
        </p:nvSpPr>
        <p:spPr>
          <a:xfrm>
            <a:off x="8367126" y="3138902"/>
            <a:ext cx="26869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/>
              <a:t>8</a:t>
            </a:r>
            <a:r>
              <a:rPr lang="zh-CN" altLang="en-US" sz="1050" dirty="0"/>
              <a:t>月信赖打造，潜客回升，转化率仍不理想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Untertitel 16"/>
          <p:cNvSpPr>
            <a:spLocks noGrp="1"/>
          </p:cNvSpPr>
          <p:nvPr/>
        </p:nvSpPr>
        <p:spPr>
          <a:xfrm>
            <a:off x="416560" y="295910"/>
            <a:ext cx="9401175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西北整体市占率下滑，占比越大下滑越严重</a:t>
            </a:r>
            <a:endParaRPr lang="zh-CN" altLang="en-US" sz="2800" b="1" kern="150" spc="3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+mn-ea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266700" y="1124738"/>
          <a:ext cx="5829300" cy="44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205521" y="1124737"/>
          <a:ext cx="5354019" cy="444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033" y="1516978"/>
            <a:ext cx="8201049" cy="411149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Untertitel 16"/>
          <p:cNvSpPr>
            <a:spLocks noGrp="1"/>
          </p:cNvSpPr>
          <p:nvPr/>
        </p:nvSpPr>
        <p:spPr>
          <a:xfrm>
            <a:off x="416560" y="295910"/>
            <a:ext cx="105854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豪华品牌下探，特斯拉加入，分食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B-NB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市场</a:t>
            </a:r>
            <a:endParaRPr lang="zh-CN" altLang="en-US" sz="2800" b="1" kern="150" spc="3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404927" y="5701045"/>
            <a:ext cx="5558155" cy="34734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70015" y="5749389"/>
            <a:ext cx="542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bg1"/>
                </a:solidFill>
              </a:rPr>
              <a:t>B-NB</a:t>
            </a:r>
            <a:r>
              <a:rPr lang="zh-CN" altLang="en-US" sz="1600" b="1" dirty="0">
                <a:solidFill>
                  <a:schemeClr val="bg1"/>
                </a:solidFill>
              </a:rPr>
              <a:t>市场被豪华品牌入侵，均有下跌，帕萨特处于明显劣势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8764" y="1478915"/>
          <a:ext cx="3048000" cy="4152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B-NB TOP10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占有率</a:t>
                      </a:r>
                      <a:r>
                        <a:rPr lang="en-US" altLang="zh-CN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r>
                        <a:rPr lang="zh-CN" alt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CN" altLang="en-US" sz="11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占有率</a:t>
                      </a:r>
                      <a:r>
                        <a:rPr lang="en-US" altLang="zh-CN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zh-CN" alt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CN" altLang="en-US" sz="11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占有率变化</a:t>
                      </a:r>
                      <a:endParaRPr lang="zh-CN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Magotan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8.91%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9.11%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-0.20%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Camry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8.08%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7.96%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0.12%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Accord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6.91%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7.70%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-0.79%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New Passat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6.78%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solidFill>
                            <a:srgbClr val="FF0000"/>
                          </a:solidFill>
                          <a:effectLst/>
                        </a:rPr>
                        <a:t>9.47%</a:t>
                      </a:r>
                      <a:endParaRPr lang="en-US" altLang="zh-CN" sz="1000" b="0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-2.69%</a:t>
                      </a:r>
                      <a:endParaRPr lang="en-US" altLang="zh-CN" sz="10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Audi A4L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5.96%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7.80%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-1.84%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Regal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4.89%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5.76%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-0.87%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Benz C260L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3.77%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3.59%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0.18%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Altima</a:t>
                      </a:r>
                      <a:r>
                        <a:rPr lang="zh-CN" altLang="en-US" sz="1000" u="none" strike="noStrike">
                          <a:effectLst/>
                        </a:rPr>
                        <a:t>新天籁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3.67%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2.77%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0.90%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BMW 325Li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3.66%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1.67%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1.99%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Model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3.45%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>
                          <a:effectLst/>
                        </a:rPr>
                        <a:t>0.97%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dirty="0">
                          <a:effectLst/>
                        </a:rPr>
                        <a:t>2.48%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508764" y="3040877"/>
            <a:ext cx="3048000" cy="3822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643052" y="1536620"/>
            <a:ext cx="505893" cy="4140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Untertitel 16"/>
          <p:cNvSpPr>
            <a:spLocks noGrp="1"/>
          </p:cNvSpPr>
          <p:nvPr/>
        </p:nvSpPr>
        <p:spPr>
          <a:xfrm>
            <a:off x="416560" y="295910"/>
            <a:ext cx="9981565" cy="478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帕萨特价格及促销幅度均超过竞品，价格优势凸显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425" y="1095701"/>
          <a:ext cx="11258550" cy="48482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148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>
                          <a:solidFill>
                            <a:srgbClr val="404040"/>
                          </a:solidFill>
                          <a:effectLst/>
                        </a:rPr>
                        <a:t>竞品促销参考（西安）</a:t>
                      </a:r>
                      <a:endParaRPr lang="zh-CN" altLang="en-US" sz="18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9050">
                      <a:solidFill>
                        <a:srgbClr val="595959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排量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项目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帕萨特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迈腾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凯美瑞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雅阁</a:t>
                      </a:r>
                      <a:endParaRPr lang="zh-CN" altLang="en-US" sz="16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1.4T</a:t>
                      </a:r>
                      <a:endParaRPr 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14.59-16.69</a:t>
                      </a:r>
                      <a:endParaRPr lang="en-US" altLang="zh-CN" sz="14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15.56-17.86</a:t>
                      </a:r>
                      <a:endParaRPr lang="en-US" altLang="zh-CN" sz="14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1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万</a:t>
                      </a:r>
                      <a:endParaRPr lang="zh-CN" altLang="en-US" sz="1800" b="1" i="0" u="none" strike="noStrike" dirty="0">
                        <a:solidFill>
                          <a:srgbClr val="E400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3.1</a:t>
                      </a:r>
                      <a:r>
                        <a:rPr lang="zh-CN" altLang="en-US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万</a:t>
                      </a:r>
                      <a:endParaRPr lang="zh-CN" altLang="en-US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1.5T</a:t>
                      </a:r>
                      <a:endParaRPr 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19.28-22.18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7-8千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2.0T</a:t>
                      </a:r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低功率版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17.79-21.29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18.86-22.76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万</a:t>
                      </a:r>
                      <a:endParaRPr lang="zh-CN" altLang="en-US" sz="1800" b="1" i="0" u="none" strike="noStrike" dirty="0">
                        <a:solidFill>
                          <a:srgbClr val="E400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3.1万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2.0T</a:t>
                      </a:r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高功率版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20.79-24.29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21.86-27.86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800" b="1" u="none" strike="noStrike" dirty="0">
                          <a:solidFill>
                            <a:srgbClr val="E4002C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万</a:t>
                      </a:r>
                      <a:endParaRPr lang="zh-CN" altLang="en-US" sz="1800" b="1" i="0" u="none" strike="noStrike" dirty="0">
                        <a:solidFill>
                          <a:srgbClr val="E4002C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3.1万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2.0</a:t>
                      </a:r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自吸</a:t>
                      </a:r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混动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17.38-19.38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19.28-25.28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9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6千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7-8千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2.5</a:t>
                      </a:r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双擎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街价参考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21.28-27.28</a:t>
                      </a:r>
                      <a:endParaRPr lang="en-US" altLang="zh-CN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促销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7千</a:t>
                      </a:r>
                      <a:endParaRPr lang="en-US" altLang="zh-CN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9" y="958850"/>
            <a:ext cx="11853141" cy="302888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Untertitel 16"/>
          <p:cNvSpPr>
            <a:spLocks noGrp="1"/>
          </p:cNvSpPr>
          <p:nvPr/>
        </p:nvSpPr>
        <p:spPr>
          <a:xfrm>
            <a:off x="416559" y="304165"/>
            <a:ext cx="9606915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核心竞品主打科技、安全、价格卖点，抢占市场</a:t>
            </a:r>
            <a:endParaRPr lang="zh-CN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76160" y="4027204"/>
            <a:ext cx="3208529" cy="304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月新迈腾改款上市宣传增加，突出科技配置</a:t>
            </a:r>
          </a:p>
        </p:txBody>
      </p:sp>
      <p:sp>
        <p:nvSpPr>
          <p:cNvPr id="36" name="矩形 35"/>
          <p:cNvSpPr/>
          <p:nvPr/>
        </p:nvSpPr>
        <p:spPr>
          <a:xfrm>
            <a:off x="1176160" y="4409031"/>
            <a:ext cx="3208529" cy="304344"/>
          </a:xfrm>
          <a:prstGeom prst="rect">
            <a:avLst/>
          </a:prstGeom>
          <a:solidFill>
            <a:srgbClr val="00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宣传量较少</a:t>
            </a:r>
          </a:p>
        </p:txBody>
      </p:sp>
      <p:sp>
        <p:nvSpPr>
          <p:cNvPr id="37" name="矩形 36"/>
          <p:cNvSpPr/>
          <p:nvPr/>
        </p:nvSpPr>
        <p:spPr>
          <a:xfrm>
            <a:off x="1176160" y="4812455"/>
            <a:ext cx="3208529" cy="304344"/>
          </a:xfrm>
          <a:prstGeom prst="rect">
            <a:avLst/>
          </a:prstGeom>
          <a:solidFill>
            <a:srgbClr val="008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优惠加大至</a:t>
            </a:r>
            <a:r>
              <a:rPr lang="en-US" altLang="zh-CN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1-1.5</a:t>
            </a: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万，比凯美瑞有价格优势</a:t>
            </a:r>
          </a:p>
        </p:txBody>
      </p:sp>
      <p:sp>
        <p:nvSpPr>
          <p:cNvPr id="38" name="矩形 37"/>
          <p:cNvSpPr/>
          <p:nvPr/>
        </p:nvSpPr>
        <p:spPr>
          <a:xfrm>
            <a:off x="1176160" y="5192406"/>
            <a:ext cx="3208529" cy="304344"/>
          </a:xfrm>
          <a:prstGeom prst="rect">
            <a:avLst/>
          </a:prstGeom>
          <a:solidFill>
            <a:srgbClr val="5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首次官方降价</a:t>
            </a:r>
          </a:p>
        </p:txBody>
      </p:sp>
      <p:sp>
        <p:nvSpPr>
          <p:cNvPr id="39" name="矩形 38"/>
          <p:cNvSpPr/>
          <p:nvPr/>
        </p:nvSpPr>
        <p:spPr>
          <a:xfrm>
            <a:off x="1176160" y="5607840"/>
            <a:ext cx="3208529" cy="3043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线上主推时尚曜夜版</a:t>
            </a:r>
          </a:p>
        </p:txBody>
      </p:sp>
      <p:sp>
        <p:nvSpPr>
          <p:cNvPr id="43" name="矩形 42"/>
          <p:cNvSpPr/>
          <p:nvPr/>
        </p:nvSpPr>
        <p:spPr>
          <a:xfrm>
            <a:off x="4427220" y="5200650"/>
            <a:ext cx="5553710" cy="304165"/>
          </a:xfrm>
          <a:prstGeom prst="rect">
            <a:avLst/>
          </a:prstGeom>
          <a:solidFill>
            <a:srgbClr val="5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官方再次下调价格</a:t>
            </a:r>
          </a:p>
        </p:txBody>
      </p:sp>
      <p:sp>
        <p:nvSpPr>
          <p:cNvPr id="44" name="矩形 43"/>
          <p:cNvSpPr/>
          <p:nvPr/>
        </p:nvSpPr>
        <p:spPr>
          <a:xfrm>
            <a:off x="10023475" y="5192395"/>
            <a:ext cx="1275715" cy="304165"/>
          </a:xfrm>
          <a:prstGeom prst="rect">
            <a:avLst/>
          </a:prstGeom>
          <a:solidFill>
            <a:srgbClr val="5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三次下调价格</a:t>
            </a:r>
          </a:p>
        </p:txBody>
      </p:sp>
      <p:sp>
        <p:nvSpPr>
          <p:cNvPr id="45" name="矩形 44"/>
          <p:cNvSpPr/>
          <p:nvPr/>
        </p:nvSpPr>
        <p:spPr>
          <a:xfrm>
            <a:off x="4427220" y="5608320"/>
            <a:ext cx="6871335" cy="3041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拥抱数字生活，减少运动化、操控宣传，偏向家用化传播</a:t>
            </a:r>
          </a:p>
        </p:txBody>
      </p:sp>
      <p:sp>
        <p:nvSpPr>
          <p:cNvPr id="46" name="矩形 45"/>
          <p:cNvSpPr/>
          <p:nvPr/>
        </p:nvSpPr>
        <p:spPr>
          <a:xfrm>
            <a:off x="4438015" y="4812665"/>
            <a:ext cx="6860540" cy="304165"/>
          </a:xfrm>
          <a:prstGeom prst="rect">
            <a:avLst/>
          </a:prstGeom>
          <a:solidFill>
            <a:srgbClr val="008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algn="ctr">
              <a:spcBef>
                <a:spcPts val="4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大力宣传</a:t>
            </a:r>
            <a:r>
              <a:rPr lang="en-US" altLang="zh-CN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10AT</a:t>
            </a: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，汽车圈斩获无数媒体大咖好评</a:t>
            </a:r>
          </a:p>
        </p:txBody>
      </p:sp>
      <p:sp>
        <p:nvSpPr>
          <p:cNvPr id="47" name="矩形 46"/>
          <p:cNvSpPr/>
          <p:nvPr/>
        </p:nvSpPr>
        <p:spPr>
          <a:xfrm>
            <a:off x="4424045" y="4022725"/>
            <a:ext cx="6875145" cy="3041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加大迈腾安全性传播，促销力度加大。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438015" y="4425950"/>
            <a:ext cx="6860540" cy="304165"/>
          </a:xfrm>
          <a:prstGeom prst="rect">
            <a:avLst/>
          </a:prstGeom>
          <a:solidFill>
            <a:srgbClr val="00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以混动双擎为核心宣传点进行传播，突出双擎技术性优势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4029710"/>
            <a:ext cx="1125220" cy="2971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迈腾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4408805"/>
            <a:ext cx="1125220" cy="297180"/>
          </a:xfrm>
          <a:prstGeom prst="rect">
            <a:avLst/>
          </a:prstGeom>
          <a:solidFill>
            <a:srgbClr val="00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凯美瑞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4811395"/>
            <a:ext cx="1125220" cy="297180"/>
          </a:xfrm>
          <a:prstGeom prst="rect">
            <a:avLst/>
          </a:prstGeom>
          <a:solidFill>
            <a:srgbClr val="008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雅阁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5200650"/>
            <a:ext cx="1125220" cy="297180"/>
          </a:xfrm>
          <a:prstGeom prst="rect">
            <a:avLst/>
          </a:prstGeom>
          <a:solidFill>
            <a:srgbClr val="546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+mj-lt"/>
              </a:rPr>
              <a:t>Model 3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5615305"/>
            <a:ext cx="1125220" cy="297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no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+mj-lt"/>
                <a:ea typeface="+mj-lt"/>
              </a:rPr>
              <a:t>宝马</a:t>
            </a:r>
            <a:r>
              <a:rPr lang="en-US" altLang="zh-CN" sz="1200" dirty="0">
                <a:solidFill>
                  <a:schemeClr val="bg1"/>
                </a:solidFill>
                <a:latin typeface="+mj-lt"/>
                <a:ea typeface="+mj-lt"/>
              </a:rPr>
              <a:t>325Li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460115" y="1043376"/>
            <a:ext cx="4538345" cy="347345"/>
            <a:chOff x="6012" y="1755"/>
            <a:chExt cx="7147" cy="547"/>
          </a:xfrm>
        </p:grpSpPr>
        <p:sp>
          <p:nvSpPr>
            <p:cNvPr id="28" name="圆角矩形 27"/>
            <p:cNvSpPr/>
            <p:nvPr/>
          </p:nvSpPr>
          <p:spPr>
            <a:xfrm>
              <a:off x="6012" y="1755"/>
              <a:ext cx="7147" cy="547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093" y="1784"/>
              <a:ext cx="6986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spcBef>
                  <a:spcPts val="40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汉仪旗黑-60简" panose="00020600040101010101" charset="-122"/>
                  <a:ea typeface="汉仪旗黑-60简" panose="00020600040101010101" charset="-122"/>
                </a:rPr>
                <a:t>帕萨特与核心竞品</a:t>
              </a:r>
              <a:r>
                <a:rPr lang="en-US" altLang="zh-CN" sz="1800" b="1" dirty="0">
                  <a:solidFill>
                    <a:schemeClr val="bg1"/>
                  </a:solidFill>
                  <a:latin typeface="汉仪旗黑-60简" panose="00020600040101010101" charset="-122"/>
                  <a:ea typeface="汉仪旗黑-60简" panose="00020600040101010101" charset="-122"/>
                </a:rPr>
                <a:t>2020</a:t>
              </a:r>
              <a:r>
                <a:rPr lang="zh-CN" altLang="en-US" sz="1800" b="1" dirty="0">
                  <a:solidFill>
                    <a:schemeClr val="bg1"/>
                  </a:solidFill>
                  <a:latin typeface="汉仪旗黑-60简" panose="00020600040101010101" charset="-122"/>
                  <a:ea typeface="汉仪旗黑-60简" panose="00020600040101010101" charset="-122"/>
                </a:rPr>
                <a:t>年月度销量对比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560" y="723265"/>
            <a:ext cx="4995545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Thinking about the current situation</a:t>
            </a:r>
          </a:p>
        </p:txBody>
      </p:sp>
      <p:sp>
        <p:nvSpPr>
          <p:cNvPr id="6" name="Untertitel 16"/>
          <p:cNvSpPr>
            <a:spLocks noGrp="1"/>
          </p:cNvSpPr>
          <p:nvPr/>
        </p:nvSpPr>
        <p:spPr>
          <a:xfrm>
            <a:off x="416560" y="295910"/>
            <a:ext cx="4021328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zh-CN" sz="2800" b="1" kern="150" spc="3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现状思考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0" y="887730"/>
            <a:ext cx="12176800" cy="4975860"/>
            <a:chOff x="581" y="1969"/>
            <a:chExt cx="18051" cy="7376"/>
          </a:xfrm>
        </p:grpSpPr>
        <p:sp>
          <p:nvSpPr>
            <p:cNvPr id="10" name="矩形 9"/>
            <p:cNvSpPr/>
            <p:nvPr/>
          </p:nvSpPr>
          <p:spPr>
            <a:xfrm>
              <a:off x="1161" y="2506"/>
              <a:ext cx="16878" cy="63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" name="同侧圆角矩形 40"/>
            <p:cNvSpPr/>
            <p:nvPr/>
          </p:nvSpPr>
          <p:spPr>
            <a:xfrm>
              <a:off x="2273" y="5950"/>
              <a:ext cx="3131" cy="2880"/>
            </a:xfrm>
            <a:prstGeom prst="round2SameRect">
              <a:avLst>
                <a:gd name="adj1" fmla="val 785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273" y="3207"/>
              <a:ext cx="3131" cy="1504"/>
            </a:xfrm>
            <a:prstGeom prst="roundRect">
              <a:avLst>
                <a:gd name="adj" fmla="val 5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43" y="8255"/>
              <a:ext cx="1089" cy="1090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581" y="1969"/>
              <a:ext cx="1089" cy="109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272" y="3954"/>
              <a:ext cx="2961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/>
              <a:r>
                <a:rPr lang="zh-CN" sz="1600" b="1" dirty="0">
                  <a:solidFill>
                    <a:schemeClr val="tx1"/>
                  </a:solidFill>
                  <a:latin typeface="+mj-lt"/>
                  <a:ea typeface="+mj-lt"/>
                </a:rPr>
                <a:t>转化</a:t>
              </a:r>
              <a:r>
                <a:rPr sz="1600" b="1" dirty="0">
                  <a:solidFill>
                    <a:schemeClr val="tx1"/>
                  </a:solidFill>
                  <a:latin typeface="+mj-lt"/>
                  <a:ea typeface="+mj-lt"/>
                </a:rPr>
                <a:t>占有率</a:t>
              </a:r>
              <a:r>
                <a:rPr lang="zh-CN" sz="1600" b="1" dirty="0">
                  <a:solidFill>
                    <a:schemeClr val="tx1"/>
                  </a:solidFill>
                  <a:latin typeface="+mj-lt"/>
                  <a:ea typeface="+mj-lt"/>
                </a:rPr>
                <a:t>双回暖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33" y="3360"/>
              <a:ext cx="899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b="1">
                  <a:solidFill>
                    <a:srgbClr val="FFC000"/>
                  </a:solidFill>
                </a:rPr>
                <a:t>#1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840" y="3207"/>
              <a:ext cx="3131" cy="1504"/>
            </a:xfrm>
            <a:prstGeom prst="roundRect">
              <a:avLst>
                <a:gd name="adj" fmla="val 5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792" y="3954"/>
              <a:ext cx="3007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/>
              <a:r>
                <a:rPr lang="zh-CN" sz="1600" b="1" dirty="0">
                  <a:solidFill>
                    <a:schemeClr val="tx1"/>
                  </a:solidFill>
                  <a:effectLst/>
                  <a:latin typeface="+mj-lt"/>
                  <a:ea typeface="+mj-lt"/>
                </a:rPr>
                <a:t>信赖体系逐步恢复</a:t>
              </a: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3633" y="3207"/>
              <a:ext cx="3131" cy="1504"/>
            </a:xfrm>
            <a:prstGeom prst="roundRect">
              <a:avLst>
                <a:gd name="adj" fmla="val 5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360" y="3954"/>
              <a:ext cx="3319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/>
              <a:r>
                <a:rPr lang="zh-CN" sz="1600" b="1" dirty="0">
                  <a:solidFill>
                    <a:schemeClr val="tx1"/>
                  </a:solidFill>
                  <a:latin typeface="+mj-lt"/>
                  <a:ea typeface="+mj-lt"/>
                </a:rPr>
                <a:t>经销商信心再增强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016" y="3360"/>
              <a:ext cx="899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b="1">
                  <a:solidFill>
                    <a:srgbClr val="FFC000"/>
                  </a:solidFill>
                </a:rPr>
                <a:t>#3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780" y="3323"/>
              <a:ext cx="899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b="1">
                  <a:solidFill>
                    <a:srgbClr val="FFC000"/>
                  </a:solidFill>
                </a:rPr>
                <a:t>#4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73" y="6090"/>
              <a:ext cx="3131" cy="1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顺应趋势、快速重塑帕萨特信赖体系，促进销量上升</a:t>
              </a:r>
              <a:endParaRPr 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2" name="图片 41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947" y="5058"/>
              <a:ext cx="915" cy="553"/>
            </a:xfrm>
            <a:prstGeom prst="rect">
              <a:avLst/>
            </a:prstGeom>
          </p:spPr>
        </p:pic>
        <p:pic>
          <p:nvPicPr>
            <p:cNvPr id="43" name="图片 42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3380" y="5058"/>
              <a:ext cx="915" cy="553"/>
            </a:xfrm>
            <a:prstGeom prst="rect">
              <a:avLst/>
            </a:prstGeom>
          </p:spPr>
        </p:pic>
        <p:pic>
          <p:nvPicPr>
            <p:cNvPr id="45" name="图片 44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4741" y="5058"/>
              <a:ext cx="915" cy="553"/>
            </a:xfrm>
            <a:prstGeom prst="rect">
              <a:avLst/>
            </a:prstGeom>
          </p:spPr>
        </p:pic>
        <p:sp>
          <p:nvSpPr>
            <p:cNvPr id="50" name="同侧圆角矩形 49"/>
            <p:cNvSpPr/>
            <p:nvPr/>
          </p:nvSpPr>
          <p:spPr>
            <a:xfrm>
              <a:off x="9840" y="5949"/>
              <a:ext cx="3131" cy="2882"/>
            </a:xfrm>
            <a:prstGeom prst="round2SameRect">
              <a:avLst>
                <a:gd name="adj1" fmla="val 785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同侧圆角矩形 51"/>
            <p:cNvSpPr/>
            <p:nvPr/>
          </p:nvSpPr>
          <p:spPr>
            <a:xfrm>
              <a:off x="13634" y="5949"/>
              <a:ext cx="3131" cy="2882"/>
            </a:xfrm>
            <a:prstGeom prst="round2SameRect">
              <a:avLst>
                <a:gd name="adj1" fmla="val 785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840" y="6090"/>
              <a:ext cx="3131" cy="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从老客户出发，持续深挖老客户口碑价值，通过一系列营销动作，引发市场共情</a:t>
              </a:r>
              <a:endParaRPr lang="zh-CN" sz="1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3634" y="6090"/>
              <a:ext cx="3131" cy="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充分调动经销商积极性，通过主动练兵、展厅布置、竞赛等形式树立经销商销售信心</a:t>
              </a:r>
              <a:endParaRPr lang="zh-CN" sz="1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6099" y="3207"/>
              <a:ext cx="3131" cy="1504"/>
            </a:xfrm>
            <a:prstGeom prst="roundRect">
              <a:avLst>
                <a:gd name="adj" fmla="val 5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269" y="3954"/>
              <a:ext cx="2788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/>
              <a:r>
                <a:rPr lang="zh-CN" sz="1600" b="1" dirty="0">
                  <a:solidFill>
                    <a:schemeClr val="tx1"/>
                  </a:solidFill>
                  <a:latin typeface="+mj-lt"/>
                  <a:ea typeface="+mj-lt"/>
                </a:rPr>
                <a:t>价格</a:t>
              </a:r>
              <a:r>
                <a:rPr lang="en-US" altLang="zh-CN" sz="1600" b="1" dirty="0">
                  <a:solidFill>
                    <a:schemeClr val="tx1"/>
                  </a:solidFill>
                  <a:latin typeface="+mj-lt"/>
                  <a:ea typeface="+mj-lt"/>
                </a:rPr>
                <a:t>/</a:t>
              </a:r>
              <a:r>
                <a:rPr lang="zh-CN" altLang="en-US" sz="1600" b="1" dirty="0">
                  <a:solidFill>
                    <a:schemeClr val="tx1"/>
                  </a:solidFill>
                  <a:latin typeface="+mj-lt"/>
                  <a:ea typeface="+mj-lt"/>
                </a:rPr>
                <a:t>价值＞竞品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260" y="3323"/>
              <a:ext cx="899" cy="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b="1">
                  <a:solidFill>
                    <a:srgbClr val="FFC000"/>
                  </a:solidFill>
                </a:rPr>
                <a:t>#2</a:t>
              </a:r>
            </a:p>
          </p:txBody>
        </p:sp>
        <p:pic>
          <p:nvPicPr>
            <p:cNvPr id="60" name="图片 59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7207" y="5058"/>
              <a:ext cx="915" cy="553"/>
            </a:xfrm>
            <a:prstGeom prst="rect">
              <a:avLst/>
            </a:prstGeom>
          </p:spPr>
        </p:pic>
        <p:sp>
          <p:nvSpPr>
            <p:cNvPr id="61" name="同侧圆角矩形 60"/>
            <p:cNvSpPr/>
            <p:nvPr/>
          </p:nvSpPr>
          <p:spPr>
            <a:xfrm>
              <a:off x="6098" y="5950"/>
              <a:ext cx="3131" cy="2880"/>
            </a:xfrm>
            <a:prstGeom prst="round2SameRect">
              <a:avLst>
                <a:gd name="adj1" fmla="val 7855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099" y="6090"/>
              <a:ext cx="3231" cy="1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利用产品价格及卖点优势，强调终身免费保养政策，对比竞品</a:t>
              </a:r>
              <a:endParaRPr lang="zh-CN" sz="16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39" name="Untertitel 16"/>
          <p:cNvSpPr>
            <a:spLocks noGrp="1"/>
          </p:cNvSpPr>
          <p:nvPr/>
        </p:nvSpPr>
        <p:spPr>
          <a:xfrm>
            <a:off x="1075735" y="4753983"/>
            <a:ext cx="2223474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kern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乘胜追击</a:t>
            </a:r>
            <a:endParaRPr lang="zh-CN" altLang="zh-CN" sz="36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sp>
        <p:nvSpPr>
          <p:cNvPr id="40" name="Untertitel 16"/>
          <p:cNvSpPr>
            <a:spLocks noGrp="1"/>
          </p:cNvSpPr>
          <p:nvPr/>
        </p:nvSpPr>
        <p:spPr>
          <a:xfrm>
            <a:off x="3606278" y="4749158"/>
            <a:ext cx="2223474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kern="15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优势放大</a:t>
            </a:r>
            <a:endParaRPr lang="zh-CN" altLang="zh-CN" sz="36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sp>
        <p:nvSpPr>
          <p:cNvPr id="44" name="Untertitel 16"/>
          <p:cNvSpPr>
            <a:spLocks noGrp="1"/>
          </p:cNvSpPr>
          <p:nvPr/>
        </p:nvSpPr>
        <p:spPr>
          <a:xfrm>
            <a:off x="6166848" y="4749157"/>
            <a:ext cx="2223474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kern="15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促销包装</a:t>
            </a:r>
            <a:endParaRPr lang="zh-CN" altLang="zh-CN" sz="36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sp>
        <p:nvSpPr>
          <p:cNvPr id="46" name="Untertitel 16"/>
          <p:cNvSpPr>
            <a:spLocks noGrp="1"/>
          </p:cNvSpPr>
          <p:nvPr/>
        </p:nvSpPr>
        <p:spPr>
          <a:xfrm>
            <a:off x="8705604" y="4749156"/>
            <a:ext cx="2223474" cy="5909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kern="15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政策刺激</a:t>
            </a:r>
            <a:endParaRPr lang="zh-CN" altLang="zh-CN" sz="36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07744"/>
            <a:ext cx="12214860" cy="525593"/>
          </a:xfrm>
          <a:prstGeom prst="rect">
            <a:avLst/>
          </a:prstGeom>
          <a:solidFill>
            <a:srgbClr val="00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16560" y="539750"/>
            <a:ext cx="431800" cy="183515"/>
          </a:xfrm>
          <a:prstGeom prst="roundRect">
            <a:avLst/>
          </a:prstGeom>
          <a:solidFill>
            <a:srgbClr val="FF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16560" y="723265"/>
            <a:ext cx="3962400" cy="2844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Tx/>
              <a:buSzTx/>
            </a:pPr>
            <a:r>
              <a:rPr lang="zh-CN" altLang="zh-CN" sz="1400" b="1" kern="150" spc="300" noProof="0" dirty="0">
                <a:ln>
                  <a:noFill/>
                </a:ln>
                <a:solidFill>
                  <a:schemeClr val="tx1">
                    <a:alpha val="53000"/>
                  </a:schemeClr>
                </a:solidFill>
                <a:effectLst/>
                <a:uLnTx/>
                <a:uFillTx/>
                <a:latin typeface="+mj-lt"/>
                <a:ea typeface="+mj-lt"/>
                <a:cs typeface="方正兰亭纤黑简体" panose="03000509000000000000" charset="-122"/>
                <a:sym typeface="+mn-ea"/>
              </a:rPr>
              <a:t>marketing strategy</a:t>
            </a:r>
          </a:p>
        </p:txBody>
      </p:sp>
      <p:sp>
        <p:nvSpPr>
          <p:cNvPr id="75" name="Untertitel 16"/>
          <p:cNvSpPr>
            <a:spLocks noGrp="1"/>
          </p:cNvSpPr>
          <p:nvPr/>
        </p:nvSpPr>
        <p:spPr>
          <a:xfrm>
            <a:off x="416560" y="295910"/>
            <a:ext cx="1786255" cy="478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zh-CN" sz="2800" b="1" kern="150" spc="3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营销策略</a:t>
            </a:r>
          </a:p>
        </p:txBody>
      </p:sp>
      <p:sp>
        <p:nvSpPr>
          <p:cNvPr id="4" name="Untertitel 16"/>
          <p:cNvSpPr>
            <a:spLocks noGrp="1"/>
          </p:cNvSpPr>
          <p:nvPr/>
        </p:nvSpPr>
        <p:spPr>
          <a:xfrm>
            <a:off x="537830" y="1037907"/>
            <a:ext cx="11409680" cy="4781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zh-CN" sz="28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基于</a:t>
            </a:r>
            <a:r>
              <a:rPr lang="en-US" altLang="zh-CN" sz="28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20</a:t>
            </a:r>
            <a:r>
              <a:rPr lang="zh-CN" altLang="en-US" sz="28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年打造的帕萨特信赖体系</a:t>
            </a:r>
            <a:r>
              <a:rPr lang="en-US" altLang="zh-CN" sz="28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+</a:t>
            </a:r>
            <a:r>
              <a:rPr lang="zh-CN" altLang="en-US" sz="28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中汽研、中保研双优碰撞成绩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4087" y="3802133"/>
            <a:ext cx="2905695" cy="1347470"/>
            <a:chOff x="3533524" y="4268776"/>
            <a:chExt cx="2905695" cy="1347470"/>
          </a:xfrm>
        </p:grpSpPr>
        <p:grpSp>
          <p:nvGrpSpPr>
            <p:cNvPr id="20" name="组合 19"/>
            <p:cNvGrpSpPr/>
            <p:nvPr/>
          </p:nvGrpSpPr>
          <p:grpSpPr>
            <a:xfrm>
              <a:off x="5745799" y="4268776"/>
              <a:ext cx="693420" cy="1339850"/>
              <a:chOff x="8910" y="6220"/>
              <a:chExt cx="1092" cy="211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910" y="6220"/>
                <a:ext cx="1092" cy="2110"/>
              </a:xfrm>
              <a:prstGeom prst="rect">
                <a:avLst/>
              </a:prstGeom>
              <a:solidFill>
                <a:srgbClr val="001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72000" tIns="72000" rIns="72000" bIns="72000" numCol="1" spcCol="0" rtlCol="0" fromWordArt="0" anchor="t" anchorCtr="0" forceAA="0" compatLnSpc="1">
                <a:noAutofit/>
              </a:bodyPr>
              <a:lstStyle/>
              <a:p>
                <a:pPr marL="0" indent="0" algn="l"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Untertitel 16"/>
              <p:cNvSpPr>
                <a:spLocks noGrp="1"/>
              </p:cNvSpPr>
              <p:nvPr/>
            </p:nvSpPr>
            <p:spPr>
              <a:xfrm>
                <a:off x="8982" y="6521"/>
                <a:ext cx="932" cy="17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4800" b="0" i="0" kern="1200">
                    <a:solidFill>
                      <a:schemeClr val="bg1"/>
                    </a:solidFill>
                    <a:latin typeface="VW Head Office" panose="020B0504040200000003" pitchFamily="34" charset="0"/>
                    <a:ea typeface="+mn-ea"/>
                    <a:cs typeface="+mn-cs"/>
                  </a:defRPr>
                </a:lvl1pPr>
                <a:lvl2pPr marL="609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9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8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8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6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zh-CN" sz="2400" b="1" kern="150" spc="3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纤黑简体" panose="03000509000000000000" charset="-122"/>
                    <a:sym typeface="微软雅黑" panose="020B0503020204020204" pitchFamily="34" charset="-122"/>
                  </a:rPr>
                  <a:t>智</a:t>
                </a:r>
              </a:p>
              <a:p>
                <a:pPr algn="ctr"/>
                <a:r>
                  <a:rPr lang="zh-CN" altLang="zh-CN" sz="2400" b="1" kern="150" spc="3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纤黑简体" panose="03000509000000000000" charset="-122"/>
                    <a:sym typeface="微软雅黑" panose="020B0503020204020204" pitchFamily="34" charset="-122"/>
                  </a:rPr>
                  <a:t>慧</a:t>
                </a:r>
              </a:p>
              <a:p>
                <a:pPr algn="ctr"/>
                <a:r>
                  <a:rPr lang="en-US" altLang="zh-CN" sz="2400" b="1" kern="150" spc="3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纤黑简体" panose="03000509000000000000" charset="-122"/>
                    <a:sym typeface="微软雅黑" panose="020B0503020204020204" pitchFamily="34" charset="-122"/>
                  </a:rPr>
                  <a:t>+  </a:t>
                </a: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33524" y="4276396"/>
              <a:ext cx="2189416" cy="13398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201340" y="3805163"/>
            <a:ext cx="808355" cy="1339850"/>
            <a:chOff x="8240" y="6232"/>
            <a:chExt cx="1273" cy="2110"/>
          </a:xfrm>
        </p:grpSpPr>
        <p:sp>
          <p:nvSpPr>
            <p:cNvPr id="22" name="矩形 21"/>
            <p:cNvSpPr/>
            <p:nvPr/>
          </p:nvSpPr>
          <p:spPr>
            <a:xfrm>
              <a:off x="8240" y="6232"/>
              <a:ext cx="1273" cy="2110"/>
            </a:xfrm>
            <a:prstGeom prst="rect">
              <a:avLst/>
            </a:prstGeom>
            <a:solidFill>
              <a:srgbClr val="00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Untertitel 16"/>
            <p:cNvSpPr>
              <a:spLocks noGrp="1"/>
            </p:cNvSpPr>
            <p:nvPr/>
          </p:nvSpPr>
          <p:spPr>
            <a:xfrm>
              <a:off x="8581" y="6498"/>
              <a:ext cx="932" cy="17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4800" b="0" i="0" kern="1200">
                  <a:solidFill>
                    <a:schemeClr val="bg1"/>
                  </a:solidFill>
                  <a:latin typeface="VW Head Office" panose="020B0504040200000003" pitchFamily="34" charset="0"/>
                  <a:ea typeface="+mn-ea"/>
                  <a:cs typeface="+mn-cs"/>
                </a:defRPr>
              </a:lvl1pPr>
              <a:lvl2pPr marL="609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zh-CN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行动</a:t>
              </a:r>
            </a:p>
            <a:p>
              <a:pPr algn="ctr"/>
              <a:r>
                <a:rPr lang="en-US" altLang="zh-CN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+  </a:t>
              </a:r>
            </a:p>
          </p:txBody>
        </p:sp>
      </p:grpSp>
      <p:pic>
        <p:nvPicPr>
          <p:cNvPr id="35" name="图片 34" descr="cd9c87b36a14a2153e1b051af97b8b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31595" y="3805163"/>
            <a:ext cx="1949450" cy="13398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246247" y="2362690"/>
            <a:ext cx="2693901" cy="1339850"/>
            <a:chOff x="9104868" y="3662007"/>
            <a:chExt cx="2693901" cy="1339850"/>
          </a:xfrm>
        </p:grpSpPr>
        <p:grpSp>
          <p:nvGrpSpPr>
            <p:cNvPr id="24" name="组合 23"/>
            <p:cNvGrpSpPr/>
            <p:nvPr/>
          </p:nvGrpSpPr>
          <p:grpSpPr>
            <a:xfrm>
              <a:off x="10971364" y="3662007"/>
              <a:ext cx="827405" cy="1339850"/>
              <a:chOff x="8240" y="6232"/>
              <a:chExt cx="1303" cy="211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8240" y="6232"/>
                <a:ext cx="1273" cy="2110"/>
              </a:xfrm>
              <a:prstGeom prst="rect">
                <a:avLst/>
              </a:prstGeom>
              <a:solidFill>
                <a:srgbClr val="001E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72000" tIns="72000" rIns="72000" bIns="72000" numCol="1" spcCol="0" rtlCol="0" fromWordArt="0" anchor="t" anchorCtr="0" forceAA="0" compatLnSpc="1">
                <a:noAutofit/>
              </a:bodyPr>
              <a:lstStyle/>
              <a:p>
                <a:pPr marL="0" indent="0" algn="l"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endParaRPr lang="zh-CN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Untertitel 16"/>
              <p:cNvSpPr>
                <a:spLocks noGrp="1"/>
              </p:cNvSpPr>
              <p:nvPr/>
            </p:nvSpPr>
            <p:spPr>
              <a:xfrm>
                <a:off x="8611" y="6509"/>
                <a:ext cx="932" cy="17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4800" b="0" i="0" kern="1200">
                    <a:solidFill>
                      <a:schemeClr val="bg1"/>
                    </a:solidFill>
                    <a:latin typeface="VW Head Office" panose="020B0504040200000003" pitchFamily="34" charset="0"/>
                    <a:ea typeface="+mn-ea"/>
                    <a:cs typeface="+mn-cs"/>
                  </a:defRPr>
                </a:lvl1pPr>
                <a:lvl2pPr marL="609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219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438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048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426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4876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zh-CN" sz="2400" b="1" kern="150" spc="3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纤黑简体" panose="03000509000000000000" charset="-122"/>
                    <a:sym typeface="微软雅黑" panose="020B0503020204020204" pitchFamily="34" charset="-122"/>
                  </a:rPr>
                  <a:t>技能</a:t>
                </a:r>
                <a:r>
                  <a:rPr lang="en-US" altLang="zh-CN" sz="2400" b="1" kern="150" spc="3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纤黑简体" panose="03000509000000000000" charset="-122"/>
                    <a:sym typeface="微软雅黑" panose="020B0503020204020204" pitchFamily="34" charset="-122"/>
                  </a:rPr>
                  <a:t>+  </a:t>
                </a:r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9104868" y="3662007"/>
              <a:ext cx="2101850" cy="1339850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2465861" y="2376831"/>
            <a:ext cx="684530" cy="1339850"/>
            <a:chOff x="4497" y="6050"/>
            <a:chExt cx="1078" cy="2110"/>
          </a:xfrm>
        </p:grpSpPr>
        <p:sp>
          <p:nvSpPr>
            <p:cNvPr id="41" name="矩形 40"/>
            <p:cNvSpPr/>
            <p:nvPr/>
          </p:nvSpPr>
          <p:spPr>
            <a:xfrm>
              <a:off x="4497" y="6050"/>
              <a:ext cx="1078" cy="2110"/>
            </a:xfrm>
            <a:prstGeom prst="rect">
              <a:avLst/>
            </a:prstGeom>
            <a:solidFill>
              <a:srgbClr val="00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" name="Untertitel 16"/>
            <p:cNvSpPr>
              <a:spLocks noGrp="1"/>
            </p:cNvSpPr>
            <p:nvPr/>
          </p:nvSpPr>
          <p:spPr>
            <a:xfrm>
              <a:off x="4570" y="6316"/>
              <a:ext cx="932" cy="17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4800" b="0" i="0" kern="1200">
                  <a:solidFill>
                    <a:schemeClr val="bg1"/>
                  </a:solidFill>
                  <a:latin typeface="VW Head Office" panose="020B0504040200000003" pitchFamily="34" charset="0"/>
                  <a:ea typeface="+mn-ea"/>
                  <a:cs typeface="+mn-cs"/>
                </a:defRPr>
              </a:lvl1pPr>
              <a:lvl2pPr marL="609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zh-CN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安全</a:t>
              </a:r>
            </a:p>
            <a:p>
              <a:pPr algn="ctr"/>
              <a:r>
                <a:rPr lang="en-US" altLang="zh-CN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+  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3176" y="5416254"/>
            <a:ext cx="12214860" cy="769278"/>
          </a:xfrm>
          <a:prstGeom prst="rect">
            <a:avLst/>
          </a:prstGeom>
          <a:solidFill>
            <a:srgbClr val="DF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Untertitel 16"/>
          <p:cNvSpPr>
            <a:spLocks noGrp="1"/>
          </p:cNvSpPr>
          <p:nvPr/>
        </p:nvSpPr>
        <p:spPr>
          <a:xfrm>
            <a:off x="428467" y="5513275"/>
            <a:ext cx="11357926" cy="58131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10000"/>
              </a:lnSpc>
            </a:pPr>
            <a:r>
              <a:rPr lang="zh-CN" altLang="en-US" sz="1400" kern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以产品为基石，以行动为力量，价值</a:t>
            </a:r>
            <a:r>
              <a:rPr lang="zh-CN" altLang="en-US" sz="1400" kern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最大化，我们以专业技能打造未来精英产品</a:t>
            </a:r>
            <a:endParaRPr lang="en-US" altLang="zh-CN" sz="1400" kern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lnSpc>
                <a:spcPct val="110000"/>
              </a:lnSpc>
            </a:pPr>
            <a:r>
              <a:rPr lang="zh-CN" altLang="zh-CN" sz="1400" kern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以</a:t>
            </a:r>
            <a:r>
              <a:rPr lang="zh-CN" altLang="en-US" sz="1400" kern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中汽研、中保研“安全双优成绩”</a:t>
            </a:r>
            <a:r>
              <a:rPr lang="zh-CN" altLang="zh-CN" sz="1400" kern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为亮点，</a:t>
            </a:r>
            <a:r>
              <a:rPr lang="zh-CN" altLang="en-US" sz="1400" kern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赢口碑，抢份额，提认知，促转化，树信心，等手段，持续</a:t>
            </a:r>
            <a:r>
              <a:rPr lang="zh-CN" altLang="en-US" sz="1600" b="1" kern="15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深化打造帕萨特信赖体系升级！</a:t>
            </a:r>
          </a:p>
        </p:txBody>
      </p:sp>
      <p:sp>
        <p:nvSpPr>
          <p:cNvPr id="50" name="Untertitel 16"/>
          <p:cNvSpPr>
            <a:spLocks noGrp="1"/>
          </p:cNvSpPr>
          <p:nvPr/>
        </p:nvSpPr>
        <p:spPr>
          <a:xfrm>
            <a:off x="7356952" y="2879272"/>
            <a:ext cx="201104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2E7B"/>
                </a:solidFill>
              </a14:hiddenFill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b="1" kern="150" spc="300" noProof="0" dirty="0">
                <a:ln>
                  <a:noFill/>
                </a:ln>
                <a:solidFill>
                  <a:srgbClr val="002E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近</a:t>
            </a:r>
            <a:r>
              <a:rPr lang="en-US" altLang="zh-CN" sz="2000" b="1" kern="150" spc="300" noProof="0" dirty="0">
                <a:ln>
                  <a:noFill/>
                </a:ln>
                <a:solidFill>
                  <a:srgbClr val="002E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300</a:t>
            </a:r>
            <a:r>
              <a:rPr lang="zh-CN" altLang="en-US" sz="2000" b="1" kern="150" spc="300" noProof="0" dirty="0">
                <a:ln>
                  <a:noFill/>
                </a:ln>
                <a:solidFill>
                  <a:srgbClr val="002E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万车主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2515" y="2485890"/>
            <a:ext cx="2253852" cy="1150781"/>
            <a:chOff x="27374" y="3889629"/>
            <a:chExt cx="2830405" cy="939603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/>
            <a:srcRect t="11849" r="55190" b="28630"/>
            <a:stretch>
              <a:fillRect/>
            </a:stretch>
          </p:blipFill>
          <p:spPr>
            <a:xfrm>
              <a:off x="183413" y="3889629"/>
              <a:ext cx="2674366" cy="442303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/>
            <a:srcRect l="49223" t="15068" r="2487" b="32877"/>
            <a:stretch>
              <a:fillRect/>
            </a:stretch>
          </p:blipFill>
          <p:spPr>
            <a:xfrm>
              <a:off x="183460" y="4452804"/>
              <a:ext cx="2673683" cy="376428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27374" y="4269986"/>
              <a:ext cx="2749486" cy="226167"/>
            </a:xfrm>
            <a:prstGeom prst="rect">
              <a:avLst/>
            </a:prstGeom>
            <a:solidFill>
              <a:srgbClr val="D4E4FF">
                <a:alpha val="41176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spcBef>
                  <a:spcPts val="40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rgbClr val="C00000"/>
                  </a:solidFill>
                </a:rPr>
                <a:t>双优成绩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987069" y="2413761"/>
            <a:ext cx="0" cy="856615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三角形 3"/>
          <p:cNvSpPr/>
          <p:nvPr/>
        </p:nvSpPr>
        <p:spPr>
          <a:xfrm flipV="1">
            <a:off x="342505" y="1575223"/>
            <a:ext cx="11506990" cy="5612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kumimoji="1"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34023" y="1625474"/>
            <a:ext cx="1554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kern="150" spc="3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优化深耕</a:t>
            </a:r>
            <a:r>
              <a:rPr lang="en-US" altLang="zh-CN" kern="150" spc="300" dirty="0">
                <a:solidFill>
                  <a:srgbClr val="002E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  </a:t>
            </a:r>
          </a:p>
        </p:txBody>
      </p:sp>
      <p:sp>
        <p:nvSpPr>
          <p:cNvPr id="39" name="Untertitel 16"/>
          <p:cNvSpPr>
            <a:spLocks noGrp="1"/>
          </p:cNvSpPr>
          <p:nvPr/>
        </p:nvSpPr>
        <p:spPr>
          <a:xfrm>
            <a:off x="5100144" y="2197936"/>
            <a:ext cx="2223474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b="1" kern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信赖</a:t>
            </a:r>
            <a:endParaRPr lang="zh-CN" altLang="zh-CN" sz="80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sp>
        <p:nvSpPr>
          <p:cNvPr id="40" name="Untertitel 16"/>
          <p:cNvSpPr>
            <a:spLocks noGrp="1"/>
          </p:cNvSpPr>
          <p:nvPr/>
        </p:nvSpPr>
        <p:spPr>
          <a:xfrm>
            <a:off x="7106225" y="2023942"/>
            <a:ext cx="72866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 kern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+</a:t>
            </a:r>
            <a:endParaRPr lang="zh-CN" altLang="zh-CN" sz="7200" b="1" kern="15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91695" y="2413761"/>
            <a:ext cx="1443355" cy="912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dist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</a:rPr>
              <a:t>2021</a:t>
            </a:r>
            <a:r>
              <a:rPr lang="zh-CN" altLang="en-US" sz="2800" b="1" dirty="0" err="1">
                <a:solidFill>
                  <a:schemeClr val="accent6">
                    <a:lumMod val="50000"/>
                  </a:schemeClr>
                </a:solidFill>
              </a:rPr>
              <a:t>年</a:t>
            </a:r>
          </a:p>
          <a:p>
            <a:pPr marL="0" indent="0" algn="dist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2800" b="1" dirty="0" err="1">
                <a:solidFill>
                  <a:schemeClr val="accent6">
                    <a:lumMod val="50000"/>
                  </a:schemeClr>
                </a:solidFill>
              </a:rPr>
              <a:t>营销主题</a:t>
            </a:r>
          </a:p>
        </p:txBody>
      </p:sp>
      <p:sp>
        <p:nvSpPr>
          <p:cNvPr id="48" name="矩形 47"/>
          <p:cNvSpPr/>
          <p:nvPr/>
        </p:nvSpPr>
        <p:spPr>
          <a:xfrm>
            <a:off x="8302887" y="3812484"/>
            <a:ext cx="684530" cy="1339850"/>
          </a:xfrm>
          <a:prstGeom prst="rect">
            <a:avLst/>
          </a:prstGeom>
          <a:solidFill>
            <a:srgbClr val="001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Untertitel 16"/>
          <p:cNvSpPr>
            <a:spLocks noGrp="1"/>
          </p:cNvSpPr>
          <p:nvPr/>
        </p:nvSpPr>
        <p:spPr>
          <a:xfrm>
            <a:off x="8386642" y="4010540"/>
            <a:ext cx="591820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bg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  <a:lvl2pPr marL="609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kern="150" spc="3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价值</a:t>
            </a:r>
            <a:endParaRPr lang="zh-CN" altLang="zh-CN" sz="2400" b="1" kern="150" spc="3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兰亭纤黑简体" panose="03000509000000000000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400" b="1" kern="150" spc="3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 panose="03000509000000000000" charset="-122"/>
                <a:sym typeface="微软雅黑" panose="020B0503020204020204" pitchFamily="34" charset="-122"/>
              </a:rPr>
              <a:t>+  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545" y="3813091"/>
            <a:ext cx="2228729" cy="1331921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11112743" y="3781311"/>
            <a:ext cx="855345" cy="1339850"/>
            <a:chOff x="8240" y="6232"/>
            <a:chExt cx="1347" cy="2110"/>
          </a:xfrm>
        </p:grpSpPr>
        <p:sp>
          <p:nvSpPr>
            <p:cNvPr id="58" name="矩形 57"/>
            <p:cNvSpPr/>
            <p:nvPr/>
          </p:nvSpPr>
          <p:spPr>
            <a:xfrm>
              <a:off x="8240" y="6232"/>
              <a:ext cx="1273" cy="2110"/>
            </a:xfrm>
            <a:prstGeom prst="rect">
              <a:avLst/>
            </a:prstGeom>
            <a:solidFill>
              <a:srgbClr val="001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indent="0" algn="l">
                <a:spcBef>
                  <a:spcPts val="40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Untertitel 16"/>
            <p:cNvSpPr>
              <a:spLocks noGrp="1"/>
            </p:cNvSpPr>
            <p:nvPr/>
          </p:nvSpPr>
          <p:spPr>
            <a:xfrm>
              <a:off x="8655" y="6509"/>
              <a:ext cx="932" cy="17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4800" b="0" i="0" kern="1200">
                  <a:solidFill>
                    <a:schemeClr val="bg1"/>
                  </a:solidFill>
                  <a:latin typeface="VW Head Office" panose="020B0504040200000003" pitchFamily="34" charset="0"/>
                  <a:ea typeface="+mn-ea"/>
                  <a:cs typeface="+mn-cs"/>
                </a:defRPr>
              </a:lvl1pPr>
              <a:lvl2pPr marL="609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8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未来</a:t>
              </a:r>
              <a:r>
                <a:rPr lang="en-US" altLang="zh-CN" sz="2400" b="1" kern="150" spc="3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 panose="03000509000000000000" charset="-122"/>
                  <a:sym typeface="微软雅黑" panose="020B0503020204020204" pitchFamily="34" charset="-122"/>
                </a:rPr>
                <a:t>+ 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274379" y="3781311"/>
            <a:ext cx="2101850" cy="13656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87417" y="4579381"/>
            <a:ext cx="2894616" cy="482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400" dirty="0"/>
              <a:t>全新一代帕萨特，</a:t>
            </a:r>
            <a:endParaRPr lang="en-US" altLang="zh-CN" sz="1400" dirty="0"/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1400" dirty="0"/>
              <a:t>与老款完全告别。</a:t>
            </a:r>
            <a:endParaRPr lang="en-US" altLang="zh-CN" sz="1400" dirty="0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6086" y="3430147"/>
            <a:ext cx="1877589" cy="13778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80304" y="3330775"/>
            <a:ext cx="54631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产品</a:t>
            </a:r>
            <a:r>
              <a:rPr lang="en-US" altLang="zh-CN" sz="2800" dirty="0"/>
              <a:t>+</a:t>
            </a:r>
            <a:r>
              <a:rPr lang="zh-CN" altLang="en-US" sz="2800" dirty="0"/>
              <a:t>客户</a:t>
            </a:r>
            <a:r>
              <a:rPr lang="en-US" altLang="zh-CN" sz="2800" dirty="0"/>
              <a:t>+</a:t>
            </a:r>
            <a:r>
              <a:rPr lang="zh-CN" altLang="en-US" sz="2800" dirty="0"/>
              <a:t>我们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4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7.36542818246200514665E+00&quot;&gt;&lt;m_msothmcolidx val=&quot;0&quot;/&gt;&lt;m_rgb r=&quot;00&quot; g=&quot;62&quot; b=&quot;A0&quot;/&gt;&lt;m_nBrightness endver=&quot;26206&quot; val=&quot;0&quot;/&gt;&lt;/elem&gt;&lt;elem m_fUsage=&quot;1.78317648463050404395E+00&quot;&gt;&lt;m_msothmcolidx val=&quot;0&quot;/&gt;&lt;m_rgb r=&quot;C0&quot; g=&quot;00&quot; b=&quot;00&quot;/&gt;&lt;m_nBrightness endver=&quot;26206&quot; val=&quot;0&quot;/&gt;&lt;/elem&gt;&lt;elem m_fUsage=&quot;6.48639737003040228736E-01&quot;&gt;&lt;m_msothmcolidx val=&quot;0&quot;/&gt;&lt;m_rgb r=&quot;00&quot; g=&quot;47&quot; b=&quot;6A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KSO_WPP_MARK_KEY" val="85f03797-6ec7-47f0-b6b8-84e9ff4b4786"/>
  <p:tag name="COMMONDATA" val="eyJoZGlkIjoiZWNmMWUyNzZkMDVhOTIzYzAwYzM5YTA3NjRkODQ4O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X2UwPTRUGGSJeTI9Ws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OaAn_RKm.S.y61Xs4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qjmZWRPefsYitTy0i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HwmdfwTOSPuwitQDNL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iYAgmwQQaGR.w8JO99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.PUvBZRAGIbcE..556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1RV7F9QhW8BJ0IbGaV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OaAn_RKm.S.y61Xs4N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iCgu9GQGGLbMPHMt2J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X2UwPTRUGGSJeTI9Ws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OaAn_RKm.S.y61Xs4N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C8gvxuTtKXYgc01jiW5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qjmZWRPefsYitTy0i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HwmdfwTOSPuwitQDNL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iYAgmwQQaGR.w8JO99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.PUvBZRAGIbcE..556F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1RV7F9QhW8BJ0IbGaV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qjmZWRPefsYitTy0iV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iCgu9GQGGLbMPHMt2JH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X2UwPTRUGGSJeTI9Ws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aOaAn_RKm.S.y61Xs4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5qjmZWRPefsYitTy0i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HwmdfwTOSPuwitQDNL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iYAgmwQQaGR.w8JO99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.PUvBZRAGIbcE..556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1RV7F9QhW8BJ0IbGaVO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iCgu9GQGGLbMPHMt2J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HwmdfwTOSPuwitQDNLv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X2UwPTRUGGSJeTI9WsW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30a900-043f-4ca2-9e49-1d64590f7d95}"/>
  <p:tag name="TABLE_EMPHASIZE_COLOR" val="14850714"/>
  <p:tag name="TABLE_SKINIDX" val="3"/>
  <p:tag name="TABLE_COLORIDX" val="h"/>
  <p:tag name="TABLE_COLOR_RGB" val="0x000000*0xFFFFFF*0x44546A*0xE6E5E5*0xE29A9A*0xDFBBB3*0xA3CDCB*0x8BAC74*0x849BCA*0xD1CD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iYAgmwQQaGR.w8JO99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864_4*l_h_a*1_1_1"/>
  <p:tag name="KSO_WM_UNIT_TEXT_FILL_FORE_SCHEMECOLOR_INDEX" val="14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1_2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1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1_2"/>
  <p:tag name="KSO_WM_UNIT_PRESET_TEXT_LEN" val="5"/>
  <p:tag name="KSO_WM_DIAGRAM_GROUP_CODE" val="l1-1"/>
  <p:tag name="KSO_WM_UNIT_ID" val="diagram20170864_4*l_h_g*1_1_1"/>
  <p:tag name="KSO_WM_UNIT_TEXT_FILL_FORE_SCHEMECOLOR_INDEX" val="14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1_2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2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2_2"/>
  <p:tag name="KSO_WM_UNIT_PRESET_TEXT_LEN" val="5"/>
  <p:tag name="KSO_WM_DIAGRAM_GROUP_CODE" val="l1-1"/>
  <p:tag name="KSO_WM_UNIT_ID" val="diagram20170864_4*l_h_g*1_2_1"/>
  <p:tag name="KSO_WM_UNIT_TEXT_FILL_FORE_SCHEMECOLOR_INDEX" val="14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1_2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1_2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4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4_2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65cL1R_iHHZyrYD1Y5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4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4*l_h_f*1_4_2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g"/>
  <p:tag name="KSO_WM_UNIT_INDEX" val="1_3_1"/>
  <p:tag name="KSO_WM_UNIT_LAYERLEVEL" val="1_1_1"/>
  <p:tag name="KSO_WM_UNIT_VALUE" val="5"/>
  <p:tag name="KSO_WM_UNIT_HIGHLIGHT" val="0"/>
  <p:tag name="KSO_WM_UNIT_COMPATIBLE" val="1"/>
  <p:tag name="KSO_WM_UNIT_CLEAR" val="0"/>
  <p:tag name="KSO_WM_UNIT_PRESET_TEXT_INDEX" val="4"/>
  <p:tag name="KSO_WM_UNIT_RELATE_UNITID" val="diagram20170864_4*l_h_f*1_3_2"/>
  <p:tag name="KSO_WM_UNIT_PRESET_TEXT_LEN" val="5"/>
  <p:tag name="KSO_WM_DIAGRAM_GROUP_CODE" val="l1-1"/>
  <p:tag name="KSO_WM_UNIT_ID" val="diagram20170864_4*l_h_g*1_3_1"/>
  <p:tag name="KSO_WM_UNIT_TEXT_FILL_FORE_SCHEMECOLOR_INDEX" val="14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4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4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4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4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4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4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4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.PUvBZRAGIbcE..556F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4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4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4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4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4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bac898-4179-4bbc-8bc6-a609cbc00c92}"/>
  <p:tag name="TABLE_EMPHASIZE_COLOR" val="14850714"/>
  <p:tag name="TABLE_SKINIDX" val="3"/>
  <p:tag name="TABLE_COLORIDX" val="h"/>
  <p:tag name="TABLE_COLOR_RGB" val="0x000000*0xFFFFFF*0x44546A*0xE6E5E5*0xE29A9A*0xDFBBB3*0xA3CDCB*0x8BAC74*0x849BCA*0xD1CD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684a210-a088-4673-87b4-1f1d7d4b23e0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341d2b1-b14f-460f-9e45-ff7f313e8e93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2555792-4317-42d4-8af3-a2e56d13cf6a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1RV7F9QhW8BJ0IbGaV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iCgu9GQGGLbMPHMt2JHA"/>
</p:tagLst>
</file>

<file path=ppt/theme/theme1.xml><?xml version="1.0" encoding="utf-8"?>
<a:theme xmlns:a="http://schemas.openxmlformats.org/drawingml/2006/main" name="更多方案请添加社长微信：fanganshe18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no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err="1" smtClean="0"/>
        </a:defPPr>
      </a:lstStyle>
    </a:txDef>
  </a:objectDefaults>
  <a:extraClrSchemeLst/>
  <a:custClrLst>
    <a:custClr name="Red">
      <a:srgbClr val="E4002C"/>
    </a:custClr>
    <a:custClr name="Yellow">
      <a:srgbClr val="FFD100"/>
    </a:custClr>
    <a:custClr name="Green">
      <a:srgbClr val="00872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方案请添加社长微信：fanganshe18 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no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err="1" smtClean="0"/>
        </a:defPPr>
      </a:lstStyle>
    </a:txDef>
  </a:objectDefaults>
  <a:extraClrSchemeLst/>
  <a:custClrLst>
    <a:custClr name="Red">
      <a:srgbClr val="E4002C"/>
    </a:custClr>
    <a:custClr name="Yellow">
      <a:srgbClr val="FFD100"/>
    </a:custClr>
    <a:custClr name="Green">
      <a:srgbClr val="00872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更多免费方案资料加微信：chuangshiji02  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Volkswagen">
      <a:majorFont>
        <a:latin typeface="VW Head Office Bold"/>
        <a:ea typeface="汉仪旗黑-75S"/>
        <a:cs typeface=""/>
      </a:majorFont>
      <a:minorFont>
        <a:latin typeface="VW Text Office"/>
        <a:ea typeface="汉仪旗黑-60简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no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err="1" smtClean="0"/>
        </a:defPPr>
      </a:lstStyle>
    </a:txDef>
  </a:objectDefaults>
  <a:extraClrSchemeLst/>
  <a:custClrLst>
    <a:custClr name="Red">
      <a:srgbClr val="E4002C"/>
    </a:custClr>
    <a:custClr name="Yellow">
      <a:srgbClr val="FFD100"/>
    </a:custClr>
    <a:custClr name="Green">
      <a:srgbClr val="00872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免费方案资料加微信：chuangshiji02   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no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>
          <a:spcBef>
            <a:spcPts val="400"/>
          </a:spcBef>
          <a:buFont typeface="Arial" panose="020B0604020202020204" pitchFamily="34" charset="0"/>
          <a:buNone/>
          <a:defRPr sz="1800" dirty="0" err="1" smtClean="0"/>
        </a:defPPr>
      </a:lstStyle>
    </a:txDef>
  </a:objectDefaults>
  <a:extraClrSchemeLst/>
  <a:custClrLst>
    <a:custClr name="Red">
      <a:srgbClr val="E4002C"/>
    </a:custClr>
    <a:custClr name="Yellow">
      <a:srgbClr val="FFD100"/>
    </a:custClr>
    <a:custClr name="Green">
      <a:srgbClr val="00872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Benutzerdefiniert 5">
      <a:majorFont>
        <a:latin typeface="VW Head Office Bold"/>
        <a:ea typeface=""/>
        <a:cs typeface=""/>
      </a:majorFont>
      <a:minorFont>
        <a:latin typeface="VW Text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VW 5">
      <a:dk1>
        <a:sysClr val="windowText" lastClr="000000"/>
      </a:dk1>
      <a:lt1>
        <a:sysClr val="window" lastClr="FFFFFF"/>
      </a:lt1>
      <a:dk2>
        <a:srgbClr val="C2CACF"/>
      </a:dk2>
      <a:lt2>
        <a:srgbClr val="6A767D"/>
      </a:lt2>
      <a:accent1>
        <a:srgbClr val="00B0F0"/>
      </a:accent1>
      <a:accent2>
        <a:srgbClr val="001E50"/>
      </a:accent2>
      <a:accent3>
        <a:srgbClr val="0082D6"/>
      </a:accent3>
      <a:accent4>
        <a:srgbClr val="A9E3FF"/>
      </a:accent4>
      <a:accent5>
        <a:srgbClr val="B6BFC5"/>
      </a:accent5>
      <a:accent6>
        <a:srgbClr val="DFE4E8"/>
      </a:accent6>
      <a:hlink>
        <a:srgbClr val="001E50"/>
      </a:hlink>
      <a:folHlink>
        <a:srgbClr val="00B0F0"/>
      </a:folHlink>
    </a:clrScheme>
    <a:fontScheme name="VW">
      <a:majorFont>
        <a:latin typeface="VW Head Office"/>
        <a:ea typeface=""/>
        <a:cs typeface=""/>
      </a:majorFont>
      <a:minorFont>
        <a:latin typeface="VW Text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VW Master</Template>
  <TotalTime>0</TotalTime>
  <Words>2169</Words>
  <Application>Microsoft Office PowerPoint</Application>
  <PresentationFormat>宽屏</PresentationFormat>
  <Paragraphs>451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VW Head Office</vt:lpstr>
      <vt:lpstr>VW Head Office Bold</vt:lpstr>
      <vt:lpstr>VW Text Office</vt:lpstr>
      <vt:lpstr>汉仪旗黑-60S</vt:lpstr>
      <vt:lpstr>汉仪旗黑-60简</vt:lpstr>
      <vt:lpstr>汉仪旗黑-80S</vt:lpstr>
      <vt:lpstr>微软雅黑</vt:lpstr>
      <vt:lpstr>Arial</vt:lpstr>
      <vt:lpstr>更多方案请添加社长微信：fanganshe18</vt:lpstr>
      <vt:lpstr>更多方案请添加社长微信：fanganshe18 </vt:lpstr>
      <vt:lpstr>更多免费方案资料加微信：chuangshiji02  </vt:lpstr>
      <vt:lpstr>更多免费方案资料加微信：chuangshiji02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2023-02-23T06:17:18Z</dcterms:created>
  <dcterms:modified xsi:type="dcterms:W3CDTF">2023-02-23T06:17:26Z</dcterms:modified>
</cp:coreProperties>
</file>